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handoutMasterIdLst>
    <p:handoutMasterId r:id="rId29"/>
  </p:handoutMasterIdLst>
  <p:sldIdLst>
    <p:sldId id="268" r:id="rId5"/>
    <p:sldId id="269" r:id="rId6"/>
    <p:sldId id="275" r:id="rId7"/>
    <p:sldId id="292" r:id="rId8"/>
    <p:sldId id="289" r:id="rId9"/>
    <p:sldId id="288" r:id="rId10"/>
    <p:sldId id="283" r:id="rId11"/>
    <p:sldId id="284" r:id="rId12"/>
    <p:sldId id="285" r:id="rId13"/>
    <p:sldId id="286" r:id="rId14"/>
    <p:sldId id="287" r:id="rId15"/>
    <p:sldId id="271" r:id="rId16"/>
    <p:sldId id="291" r:id="rId17"/>
    <p:sldId id="293" r:id="rId18"/>
    <p:sldId id="297" r:id="rId19"/>
    <p:sldId id="298" r:id="rId20"/>
    <p:sldId id="280" r:id="rId21"/>
    <p:sldId id="281" r:id="rId22"/>
    <p:sldId id="279" r:id="rId23"/>
    <p:sldId id="278" r:id="rId24"/>
    <p:sldId id="295" r:id="rId25"/>
    <p:sldId id="294" r:id="rId26"/>
    <p:sldId id="25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367" autoAdjust="0"/>
  </p:normalViewPr>
  <p:slideViewPr>
    <p:cSldViewPr snapToGrid="0">
      <p:cViewPr varScale="1">
        <p:scale>
          <a:sx n="76" d="100"/>
          <a:sy n="76" d="100"/>
        </p:scale>
        <p:origin x="898" y="4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1/13/2022</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1/13/2022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1/13/2022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1/13/2022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1/13/2022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1/13/2022</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1/13/2022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1/13/2022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1/13/2022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1/13/2022</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dirty="0"/>
              <a:t>Hierarchical clustering (Agglomerative)</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lstStyle/>
          <a:p>
            <a:pPr algn="ctr"/>
            <a:r>
              <a:rPr lang="en-US" dirty="0"/>
              <a:t>Or ELIYAHU</a:t>
            </a:r>
            <a:r>
              <a:rPr lang="en-US"/>
              <a:t>	</a:t>
            </a:r>
            <a:endParaRPr lang="en-US" dirty="0"/>
          </a:p>
          <a:p>
            <a:endParaRPr lang="en-US" dirty="0"/>
          </a:p>
          <a:p>
            <a:endParaRPr lang="en-US" dirty="0"/>
          </a:p>
        </p:txBody>
      </p:sp>
      <p:pic>
        <p:nvPicPr>
          <p:cNvPr id="1028" name="Picture 4" descr="Hierarchical Structure Hierarchy Vector SVG Icon (4) - PNG Repo Free PNG  Icons">
            <a:extLst>
              <a:ext uri="{FF2B5EF4-FFF2-40B4-BE49-F238E27FC236}">
                <a16:creationId xmlns:a16="http://schemas.microsoft.com/office/drawing/2014/main" id="{802FD1F8-B71F-4329-8168-E3D9CE8C3BA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400"/>
                    </a14:imgEffect>
                    <a14:imgEffect>
                      <a14:brightnessContrast bright="100000" contrast="50000"/>
                    </a14:imgEffect>
                  </a14:imgLayer>
                </a14:imgProps>
              </a:ext>
              <a:ext uri="{28A0092B-C50C-407E-A947-70E740481C1C}">
                <a14:useLocalDpi xmlns:a14="http://schemas.microsoft.com/office/drawing/2010/main" val="0"/>
              </a:ext>
            </a:extLst>
          </a:blip>
          <a:srcRect/>
          <a:stretch>
            <a:fillRect/>
          </a:stretch>
        </p:blipFill>
        <p:spPr bwMode="auto">
          <a:xfrm>
            <a:off x="9715500" y="2176480"/>
            <a:ext cx="1252520" cy="1252520"/>
          </a:xfrm>
          <a:prstGeom prst="rect">
            <a:avLst/>
          </a:prstGeom>
          <a:noFill/>
          <a:ln>
            <a:noFill/>
          </a:ln>
        </p:spPr>
      </p:pic>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Hot it works – Step 4</a:t>
            </a:r>
          </a:p>
        </p:txBody>
      </p:sp>
      <p:grpSp>
        <p:nvGrpSpPr>
          <p:cNvPr id="4" name="Group 3">
            <a:extLst>
              <a:ext uri="{FF2B5EF4-FFF2-40B4-BE49-F238E27FC236}">
                <a16:creationId xmlns:a16="http://schemas.microsoft.com/office/drawing/2014/main" id="{0DB67B18-BC43-4F30-A655-231A00399782}"/>
              </a:ext>
            </a:extLst>
          </p:cNvPr>
          <p:cNvGrpSpPr/>
          <p:nvPr/>
        </p:nvGrpSpPr>
        <p:grpSpPr>
          <a:xfrm>
            <a:off x="132778" y="1763175"/>
            <a:ext cx="12012642" cy="4916937"/>
            <a:chOff x="132778" y="1763175"/>
            <a:chExt cx="12012642" cy="4916937"/>
          </a:xfrm>
        </p:grpSpPr>
        <p:pic>
          <p:nvPicPr>
            <p:cNvPr id="5122" name="Picture 2">
              <a:extLst>
                <a:ext uri="{FF2B5EF4-FFF2-40B4-BE49-F238E27FC236}">
                  <a16:creationId xmlns:a16="http://schemas.microsoft.com/office/drawing/2014/main" id="{BB9EFE3E-FB8D-4F4F-830C-4471CE192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78" y="1763175"/>
              <a:ext cx="5520101" cy="223226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5C74DB6-4DBA-4DAB-B1E6-B9CAD4203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880" y="1763800"/>
              <a:ext cx="6492540" cy="22030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31BF67ED-9083-447E-B9F3-3725EDC53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661" y="3966867"/>
              <a:ext cx="6752179" cy="271324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4209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Hot it works – Step 5</a:t>
            </a:r>
          </a:p>
        </p:txBody>
      </p:sp>
      <p:grpSp>
        <p:nvGrpSpPr>
          <p:cNvPr id="3" name="Group 2">
            <a:extLst>
              <a:ext uri="{FF2B5EF4-FFF2-40B4-BE49-F238E27FC236}">
                <a16:creationId xmlns:a16="http://schemas.microsoft.com/office/drawing/2014/main" id="{2DB0E930-4343-40E4-B560-442E44BF178C}"/>
              </a:ext>
            </a:extLst>
          </p:cNvPr>
          <p:cNvGrpSpPr/>
          <p:nvPr/>
        </p:nvGrpSpPr>
        <p:grpSpPr>
          <a:xfrm>
            <a:off x="131649" y="1763767"/>
            <a:ext cx="12012541" cy="4916345"/>
            <a:chOff x="131649" y="1763767"/>
            <a:chExt cx="12012541" cy="4916345"/>
          </a:xfrm>
        </p:grpSpPr>
        <p:pic>
          <p:nvPicPr>
            <p:cNvPr id="6146" name="Picture 2">
              <a:extLst>
                <a:ext uri="{FF2B5EF4-FFF2-40B4-BE49-F238E27FC236}">
                  <a16:creationId xmlns:a16="http://schemas.microsoft.com/office/drawing/2014/main" id="{B1CFEEF6-26BF-452B-9426-4F8282A94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49" y="1763800"/>
              <a:ext cx="5520101" cy="22030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DE356A4-05B9-4943-AEEC-2F599365C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750" y="1763767"/>
              <a:ext cx="6492440" cy="220303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2E92DD48-39C9-4100-97A4-F10111B9B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7137" y="3936912"/>
              <a:ext cx="5229225"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2">
            <a:extLst>
              <a:ext uri="{FF2B5EF4-FFF2-40B4-BE49-F238E27FC236}">
                <a16:creationId xmlns:a16="http://schemas.microsoft.com/office/drawing/2014/main" id="{5ECFCD29-B55F-4532-96D0-4542953DC6AB}"/>
              </a:ext>
            </a:extLst>
          </p:cNvPr>
          <p:cNvSpPr txBox="1">
            <a:spLocks/>
          </p:cNvSpPr>
          <p:nvPr/>
        </p:nvSpPr>
        <p:spPr bwMode="white">
          <a:xfrm>
            <a:off x="8686069" y="4886201"/>
            <a:ext cx="5424095" cy="469534"/>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t>Output</a:t>
            </a:r>
          </a:p>
        </p:txBody>
      </p:sp>
      <p:sp>
        <p:nvSpPr>
          <p:cNvPr id="13" name="Content Placeholder 2">
            <a:extLst>
              <a:ext uri="{FF2B5EF4-FFF2-40B4-BE49-F238E27FC236}">
                <a16:creationId xmlns:a16="http://schemas.microsoft.com/office/drawing/2014/main" id="{5AD59C41-32E7-419B-BD88-C8483A3317BB}"/>
              </a:ext>
            </a:extLst>
          </p:cNvPr>
          <p:cNvSpPr txBox="1">
            <a:spLocks/>
          </p:cNvSpPr>
          <p:nvPr/>
        </p:nvSpPr>
        <p:spPr bwMode="white">
          <a:xfrm>
            <a:off x="8686069" y="5327159"/>
            <a:ext cx="5424095" cy="469534"/>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t>[0, 0, 0, 1, 1, 1, 1]</a:t>
            </a:r>
          </a:p>
        </p:txBody>
      </p:sp>
    </p:spTree>
    <p:extLst>
      <p:ext uri="{BB962C8B-B14F-4D97-AF65-F5344CB8AC3E}">
        <p14:creationId xmlns:p14="http://schemas.microsoft.com/office/powerpoint/2010/main" val="331076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lstStyle/>
          <a:p>
            <a:r>
              <a:rPr lang="da-DK" dirty="0"/>
              <a:t>Pseudocode Algorithm (for single linkage)</a:t>
            </a:r>
            <a:endParaRPr lang="en-US" dirty="0"/>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85801" y="1660050"/>
            <a:ext cx="10840914" cy="4410075"/>
          </a:xfrm>
        </p:spPr>
        <p:txBody>
          <a:bodyPr/>
          <a:lstStyle/>
          <a:p>
            <a:pPr marL="0" indent="0">
              <a:buNone/>
            </a:pPr>
            <a:r>
              <a:rPr lang="en-US" sz="1700" b="1" dirty="0">
                <a:solidFill>
                  <a:schemeClr val="tx1"/>
                </a:solidFill>
              </a:rPr>
              <a:t>HCA(</a:t>
            </a:r>
            <a:r>
              <a:rPr lang="en-US" sz="1700" b="1" dirty="0" err="1">
                <a:solidFill>
                  <a:schemeClr val="tx1"/>
                </a:solidFill>
              </a:rPr>
              <a:t>dist_mtx</a:t>
            </a:r>
            <a:r>
              <a:rPr lang="en-US" sz="1700" b="1" dirty="0">
                <a:solidFill>
                  <a:schemeClr val="tx1"/>
                </a:solidFill>
              </a:rPr>
              <a:t>[N][N] , </a:t>
            </a:r>
            <a:r>
              <a:rPr lang="en-US" sz="1700" b="1" dirty="0" err="1">
                <a:solidFill>
                  <a:schemeClr val="tx1"/>
                </a:solidFill>
              </a:rPr>
              <a:t>n_clusters</a:t>
            </a:r>
            <a:r>
              <a:rPr lang="en-US" sz="1700" b="1" dirty="0">
                <a:solidFill>
                  <a:schemeClr val="tx1"/>
                </a:solidFill>
              </a:rPr>
              <a:t>)</a:t>
            </a:r>
          </a:p>
          <a:p>
            <a:pPr marL="285750" indent="-285750">
              <a:buFont typeface="Wingdings" panose="05000000000000000000" pitchFamily="2" charset="2"/>
              <a:buChar char="Ø"/>
            </a:pPr>
            <a:r>
              <a:rPr lang="en-US" sz="1700" dirty="0">
                <a:solidFill>
                  <a:schemeClr val="tx1"/>
                </a:solidFill>
              </a:rPr>
              <a:t>Initialize: </a:t>
            </a:r>
            <a:r>
              <a:rPr lang="en-US" sz="1700" dirty="0" err="1">
                <a:solidFill>
                  <a:srgbClr val="FFFF00"/>
                </a:solidFill>
              </a:rPr>
              <a:t>result_vector</a:t>
            </a:r>
            <a:r>
              <a:rPr lang="en-US" sz="1700" dirty="0">
                <a:solidFill>
                  <a:srgbClr val="FFFF00"/>
                </a:solidFill>
              </a:rPr>
              <a:t> </a:t>
            </a:r>
            <a:r>
              <a:rPr lang="en-US" sz="1700" dirty="0">
                <a:solidFill>
                  <a:schemeClr val="tx1"/>
                </a:solidFill>
              </a:rPr>
              <a:t>= each point is a cluster  </a:t>
            </a:r>
            <a:r>
              <a:rPr lang="en-US" sz="1700" dirty="0">
                <a:solidFill>
                  <a:srgbClr val="92D050"/>
                </a:solidFill>
              </a:rPr>
              <a:t>// [[0], [1], [2], [3]…..[N]]</a:t>
            </a:r>
          </a:p>
          <a:p>
            <a:pPr marL="0" indent="0">
              <a:buNone/>
            </a:pPr>
            <a:r>
              <a:rPr lang="en-US" sz="1700" dirty="0">
                <a:solidFill>
                  <a:srgbClr val="92D050"/>
                </a:solidFill>
              </a:rPr>
              <a:t>			</a:t>
            </a:r>
            <a:r>
              <a:rPr lang="en-US" sz="1700" dirty="0">
                <a:solidFill>
                  <a:schemeClr val="tx1">
                    <a:lumMod val="95000"/>
                  </a:schemeClr>
                </a:solidFill>
              </a:rPr>
              <a:t>(</a:t>
            </a:r>
            <a:r>
              <a:rPr lang="en-US" sz="1700" dirty="0" err="1">
                <a:solidFill>
                  <a:srgbClr val="00B0F0"/>
                </a:solidFill>
              </a:rPr>
              <a:t>number_current_clusters</a:t>
            </a:r>
            <a:r>
              <a:rPr lang="en-US" sz="1700" dirty="0">
                <a:solidFill>
                  <a:schemeClr val="tx1">
                    <a:lumMod val="95000"/>
                  </a:schemeClr>
                </a:solidFill>
              </a:rPr>
              <a:t> =</a:t>
            </a:r>
            <a:r>
              <a:rPr lang="en-US" sz="1700" dirty="0">
                <a:solidFill>
                  <a:schemeClr val="tx1"/>
                </a:solidFill>
              </a:rPr>
              <a:t> </a:t>
            </a:r>
            <a:r>
              <a:rPr lang="en-US" sz="1700" dirty="0">
                <a:solidFill>
                  <a:schemeClr val="accent1"/>
                </a:solidFill>
              </a:rPr>
              <a:t>N</a:t>
            </a:r>
            <a:r>
              <a:rPr lang="en-US" sz="1700" dirty="0">
                <a:solidFill>
                  <a:schemeClr val="tx1">
                    <a:lumMod val="95000"/>
                  </a:schemeClr>
                </a:solidFill>
              </a:rPr>
              <a:t>)</a:t>
            </a:r>
          </a:p>
          <a:p>
            <a:pPr marL="285750" indent="-285750">
              <a:buFont typeface="Wingdings" panose="05000000000000000000" pitchFamily="2" charset="2"/>
              <a:buChar char="Ø"/>
            </a:pPr>
            <a:r>
              <a:rPr lang="en-US" sz="1700" dirty="0">
                <a:solidFill>
                  <a:schemeClr val="tx1">
                    <a:lumMod val="95000"/>
                  </a:schemeClr>
                </a:solidFill>
              </a:rPr>
              <a:t>While (</a:t>
            </a:r>
            <a:r>
              <a:rPr lang="en-US" sz="1700" dirty="0" err="1">
                <a:solidFill>
                  <a:srgbClr val="00B0F0"/>
                </a:solidFill>
              </a:rPr>
              <a:t>number_current_clusters</a:t>
            </a:r>
            <a:r>
              <a:rPr lang="en-US" sz="1700" dirty="0">
                <a:solidFill>
                  <a:srgbClr val="00B0F0"/>
                </a:solidFill>
              </a:rPr>
              <a:t> </a:t>
            </a:r>
            <a:r>
              <a:rPr lang="en-US" sz="1700" dirty="0">
                <a:solidFill>
                  <a:schemeClr val="tx1">
                    <a:lumMod val="95000"/>
                  </a:schemeClr>
                </a:solidFill>
              </a:rPr>
              <a:t>&gt; </a:t>
            </a:r>
            <a:r>
              <a:rPr lang="en-US" sz="1700" dirty="0" err="1">
                <a:solidFill>
                  <a:srgbClr val="FF0000"/>
                </a:solidFill>
              </a:rPr>
              <a:t>n_clusters</a:t>
            </a:r>
            <a:r>
              <a:rPr lang="en-US" sz="1700" dirty="0">
                <a:solidFill>
                  <a:schemeClr val="tx1">
                    <a:lumMod val="95000"/>
                  </a:schemeClr>
                </a:solidFill>
              </a:rPr>
              <a:t>)</a:t>
            </a:r>
          </a:p>
          <a:p>
            <a:pPr marL="742950" lvl="1" indent="-285750">
              <a:buFont typeface="Wingdings" panose="05000000000000000000" pitchFamily="2" charset="2"/>
              <a:buChar char="Ø"/>
            </a:pPr>
            <a:r>
              <a:rPr lang="en-US" sz="1700" b="0" dirty="0">
                <a:solidFill>
                  <a:schemeClr val="tx1">
                    <a:lumMod val="95000"/>
                  </a:schemeClr>
                </a:solidFill>
              </a:rPr>
              <a:t>Find 2 closest clusters from distance matrix</a:t>
            </a:r>
          </a:p>
          <a:p>
            <a:pPr marL="1200150" lvl="2" indent="-285750">
              <a:buFont typeface="Wingdings" panose="05000000000000000000" pitchFamily="2" charset="2"/>
              <a:buChar char="Ø"/>
            </a:pPr>
            <a:r>
              <a:rPr lang="en-US" sz="1700" b="0" dirty="0">
                <a:solidFill>
                  <a:schemeClr val="tx1">
                    <a:lumMod val="95000"/>
                  </a:schemeClr>
                </a:solidFill>
              </a:rPr>
              <a:t>For each distance of point(column/row) of cluster_1	</a:t>
            </a:r>
          </a:p>
          <a:p>
            <a:pPr marL="1657350" lvl="3" indent="-285750">
              <a:buFont typeface="Wingdings" panose="05000000000000000000" pitchFamily="2" charset="2"/>
              <a:buChar char="Ø"/>
            </a:pPr>
            <a:r>
              <a:rPr lang="en-US" sz="1700" b="0" dirty="0">
                <a:solidFill>
                  <a:schemeClr val="tx1">
                    <a:lumMod val="95000"/>
                  </a:schemeClr>
                </a:solidFill>
              </a:rPr>
              <a:t>For each distance of point(column/row) of cluster_2</a:t>
            </a:r>
          </a:p>
          <a:p>
            <a:pPr marL="2114550" lvl="4" indent="-285750">
              <a:buFont typeface="Wingdings" panose="05000000000000000000" pitchFamily="2" charset="2"/>
              <a:buChar char="Ø"/>
            </a:pPr>
            <a:r>
              <a:rPr lang="en-US" sz="1700" b="0" dirty="0">
                <a:solidFill>
                  <a:schemeClr val="tx1">
                    <a:lumMod val="95000"/>
                  </a:schemeClr>
                </a:solidFill>
              </a:rPr>
              <a:t>Update if smaller than the current minimal distance</a:t>
            </a:r>
          </a:p>
          <a:p>
            <a:pPr marL="742950" lvl="1" indent="-285750">
              <a:buFont typeface="Wingdings" panose="05000000000000000000" pitchFamily="2" charset="2"/>
              <a:buChar char="Ø"/>
            </a:pPr>
            <a:r>
              <a:rPr lang="en-US" sz="1700" b="0" dirty="0">
                <a:solidFill>
                  <a:schemeClr val="tx1">
                    <a:lumMod val="95000"/>
                  </a:schemeClr>
                </a:solidFill>
              </a:rPr>
              <a:t>Update </a:t>
            </a:r>
            <a:r>
              <a:rPr lang="en-US" sz="1700" b="0" dirty="0" err="1">
                <a:solidFill>
                  <a:srgbClr val="FFFF00"/>
                </a:solidFill>
              </a:rPr>
              <a:t>result_vector</a:t>
            </a:r>
            <a:r>
              <a:rPr lang="en-US" sz="1700" b="0" dirty="0">
                <a:solidFill>
                  <a:srgbClr val="FFFF00"/>
                </a:solidFill>
              </a:rPr>
              <a:t> </a:t>
            </a:r>
          </a:p>
        </p:txBody>
      </p:sp>
      <p:sp>
        <p:nvSpPr>
          <p:cNvPr id="23" name="Rectangle: Rounded Corners 22">
            <a:extLst>
              <a:ext uri="{FF2B5EF4-FFF2-40B4-BE49-F238E27FC236}">
                <a16:creationId xmlns:a16="http://schemas.microsoft.com/office/drawing/2014/main" id="{D597AD18-C9C8-4F12-A717-985E68B8FCCB}"/>
              </a:ext>
            </a:extLst>
          </p:cNvPr>
          <p:cNvSpPr/>
          <p:nvPr/>
        </p:nvSpPr>
        <p:spPr>
          <a:xfrm>
            <a:off x="1485900" y="3565763"/>
            <a:ext cx="6210300" cy="1168162"/>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3704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a:xfrm>
            <a:off x="333374" y="609601"/>
            <a:ext cx="11553825" cy="1260000"/>
          </a:xfrm>
        </p:spPr>
        <p:txBody>
          <a:bodyPr/>
          <a:lstStyle/>
          <a:p>
            <a:r>
              <a:rPr lang="da-DK" dirty="0"/>
              <a:t>Pseudocode Algorithm Optimization 1 (for single linkage)</a:t>
            </a:r>
            <a:endParaRPr lang="en-US" dirty="0"/>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85801" y="1660050"/>
            <a:ext cx="10840914" cy="4410075"/>
          </a:xfrm>
        </p:spPr>
        <p:txBody>
          <a:bodyPr/>
          <a:lstStyle/>
          <a:p>
            <a:pPr marL="0" indent="0">
              <a:buNone/>
            </a:pPr>
            <a:r>
              <a:rPr lang="en-US" sz="1700" b="1" dirty="0"/>
              <a:t>HCA1</a:t>
            </a:r>
            <a:r>
              <a:rPr lang="en-US" sz="1700" b="1" dirty="0">
                <a:solidFill>
                  <a:schemeClr val="tx1"/>
                </a:solidFill>
              </a:rPr>
              <a:t>(</a:t>
            </a:r>
            <a:r>
              <a:rPr lang="en-US" sz="1700" b="1" dirty="0" err="1">
                <a:solidFill>
                  <a:schemeClr val="tx1"/>
                </a:solidFill>
              </a:rPr>
              <a:t>dist_mtx</a:t>
            </a:r>
            <a:r>
              <a:rPr lang="en-US" sz="1700" b="1" dirty="0">
                <a:solidFill>
                  <a:schemeClr val="tx1"/>
                </a:solidFill>
              </a:rPr>
              <a:t>[N][N] , </a:t>
            </a:r>
            <a:r>
              <a:rPr lang="en-US" sz="1700" b="1" dirty="0" err="1">
                <a:solidFill>
                  <a:schemeClr val="tx1"/>
                </a:solidFill>
              </a:rPr>
              <a:t>n_clusters</a:t>
            </a:r>
            <a:r>
              <a:rPr lang="en-US" sz="1700" b="1" dirty="0">
                <a:solidFill>
                  <a:schemeClr val="tx1"/>
                </a:solidFill>
              </a:rPr>
              <a:t>)</a:t>
            </a:r>
          </a:p>
          <a:p>
            <a:pPr marL="285750" indent="-285750">
              <a:buFont typeface="Wingdings" panose="05000000000000000000" pitchFamily="2" charset="2"/>
              <a:buChar char="Ø"/>
            </a:pPr>
            <a:r>
              <a:rPr lang="en-US" sz="1700" dirty="0">
                <a:solidFill>
                  <a:schemeClr val="tx1"/>
                </a:solidFill>
              </a:rPr>
              <a:t>Initialize: </a:t>
            </a:r>
            <a:r>
              <a:rPr lang="en-US" sz="1700" dirty="0" err="1">
                <a:solidFill>
                  <a:srgbClr val="FFFF00"/>
                </a:solidFill>
              </a:rPr>
              <a:t>result_vector</a:t>
            </a:r>
            <a:r>
              <a:rPr lang="en-US" sz="1700" dirty="0">
                <a:solidFill>
                  <a:srgbClr val="FFFF00"/>
                </a:solidFill>
              </a:rPr>
              <a:t> </a:t>
            </a:r>
            <a:r>
              <a:rPr lang="en-US" sz="1700" dirty="0">
                <a:solidFill>
                  <a:schemeClr val="tx1"/>
                </a:solidFill>
              </a:rPr>
              <a:t>= each point is a cluster  </a:t>
            </a:r>
            <a:r>
              <a:rPr lang="en-US" sz="1700" dirty="0">
                <a:solidFill>
                  <a:srgbClr val="92D050"/>
                </a:solidFill>
              </a:rPr>
              <a:t>// [[0], [1], [2], [3]…..[N]]</a:t>
            </a:r>
          </a:p>
          <a:p>
            <a:r>
              <a:rPr lang="en-US" sz="1700" dirty="0">
                <a:solidFill>
                  <a:srgbClr val="92D050"/>
                </a:solidFill>
              </a:rPr>
              <a:t>			</a:t>
            </a:r>
            <a:r>
              <a:rPr lang="en-US" sz="1700" dirty="0">
                <a:solidFill>
                  <a:schemeClr val="tx1">
                    <a:lumMod val="95000"/>
                  </a:schemeClr>
                </a:solidFill>
              </a:rPr>
              <a:t>(</a:t>
            </a:r>
            <a:r>
              <a:rPr lang="en-US" sz="1700" dirty="0" err="1">
                <a:solidFill>
                  <a:srgbClr val="00B0F0"/>
                </a:solidFill>
              </a:rPr>
              <a:t>number_current_clusters</a:t>
            </a:r>
            <a:r>
              <a:rPr lang="en-US" sz="1700" dirty="0">
                <a:solidFill>
                  <a:schemeClr val="tx1">
                    <a:lumMod val="95000"/>
                  </a:schemeClr>
                </a:solidFill>
              </a:rPr>
              <a:t> = </a:t>
            </a:r>
            <a:r>
              <a:rPr lang="en-US" sz="1700" dirty="0">
                <a:solidFill>
                  <a:schemeClr val="accent1"/>
                </a:solidFill>
              </a:rPr>
              <a:t>N</a:t>
            </a:r>
            <a:r>
              <a:rPr lang="en-US" sz="1700" dirty="0">
                <a:solidFill>
                  <a:schemeClr val="tx1">
                    <a:lumMod val="95000"/>
                  </a:schemeClr>
                </a:solidFill>
              </a:rPr>
              <a:t>)</a:t>
            </a:r>
          </a:p>
          <a:p>
            <a:pPr marL="285750" indent="-285750">
              <a:buFont typeface="Wingdings" panose="05000000000000000000" pitchFamily="2" charset="2"/>
              <a:buChar char="Ø"/>
            </a:pPr>
            <a:r>
              <a:rPr lang="en-US" sz="1700" dirty="0">
                <a:solidFill>
                  <a:schemeClr val="tx1">
                    <a:lumMod val="95000"/>
                  </a:schemeClr>
                </a:solidFill>
              </a:rPr>
              <a:t>While (</a:t>
            </a:r>
            <a:r>
              <a:rPr lang="en-US" sz="1700" dirty="0" err="1">
                <a:solidFill>
                  <a:srgbClr val="00B0F0"/>
                </a:solidFill>
              </a:rPr>
              <a:t>number_current_clusters</a:t>
            </a:r>
            <a:r>
              <a:rPr lang="en-US" sz="1700" dirty="0">
                <a:solidFill>
                  <a:srgbClr val="00B0F0"/>
                </a:solidFill>
              </a:rPr>
              <a:t> </a:t>
            </a:r>
            <a:r>
              <a:rPr lang="en-US" sz="1700" dirty="0">
                <a:solidFill>
                  <a:schemeClr val="tx1">
                    <a:lumMod val="95000"/>
                  </a:schemeClr>
                </a:solidFill>
              </a:rPr>
              <a:t>&gt; </a:t>
            </a:r>
            <a:r>
              <a:rPr lang="en-US" sz="1700" dirty="0" err="1">
                <a:solidFill>
                  <a:srgbClr val="FF0000"/>
                </a:solidFill>
              </a:rPr>
              <a:t>n_clusters</a:t>
            </a:r>
            <a:r>
              <a:rPr lang="en-US" sz="1700" dirty="0">
                <a:solidFill>
                  <a:schemeClr val="tx1">
                    <a:lumMod val="95000"/>
                  </a:schemeClr>
                </a:solidFill>
              </a:rPr>
              <a:t>)</a:t>
            </a:r>
          </a:p>
          <a:p>
            <a:pPr marL="742950" lvl="1" indent="-285750">
              <a:buFont typeface="Wingdings" panose="05000000000000000000" pitchFamily="2" charset="2"/>
              <a:buChar char="Ø"/>
            </a:pPr>
            <a:r>
              <a:rPr lang="en-US" sz="1700" b="0" dirty="0">
                <a:solidFill>
                  <a:schemeClr val="tx1">
                    <a:lumMod val="95000"/>
                  </a:schemeClr>
                </a:solidFill>
              </a:rPr>
              <a:t>Find 2 closest clusters from distance matrix</a:t>
            </a:r>
          </a:p>
          <a:p>
            <a:pPr marL="742950" lvl="1" indent="-285750">
              <a:buFont typeface="Wingdings" panose="05000000000000000000" pitchFamily="2" charset="2"/>
              <a:buChar char="Ø"/>
            </a:pPr>
            <a:r>
              <a:rPr lang="en-US" sz="1700" b="0" dirty="0">
                <a:solidFill>
                  <a:schemeClr val="tx1">
                    <a:lumMod val="95000"/>
                  </a:schemeClr>
                </a:solidFill>
              </a:rPr>
              <a:t>Update matrix with minimum of the two columns (and rows), only one column/row represents the new cluster</a:t>
            </a:r>
          </a:p>
          <a:p>
            <a:pPr marL="742950" lvl="1" indent="-285750">
              <a:buFont typeface="Wingdings" panose="05000000000000000000" pitchFamily="2" charset="2"/>
              <a:buChar char="Ø"/>
            </a:pPr>
            <a:r>
              <a:rPr lang="en-US" sz="1900" b="0" dirty="0">
                <a:solidFill>
                  <a:schemeClr val="tx1">
                    <a:lumMod val="95000"/>
                  </a:schemeClr>
                </a:solidFill>
              </a:rPr>
              <a:t>Update </a:t>
            </a:r>
            <a:r>
              <a:rPr lang="en-US" sz="1900" b="0" dirty="0" err="1">
                <a:solidFill>
                  <a:srgbClr val="FFFF00"/>
                </a:solidFill>
              </a:rPr>
              <a:t>result_vector</a:t>
            </a:r>
            <a:r>
              <a:rPr lang="en-US" sz="1900" b="0" dirty="0">
                <a:solidFill>
                  <a:srgbClr val="FFFF00"/>
                </a:solidFill>
              </a:rPr>
              <a:t> </a:t>
            </a:r>
          </a:p>
        </p:txBody>
      </p:sp>
      <p:sp>
        <p:nvSpPr>
          <p:cNvPr id="4" name="Rectangle: Rounded Corners 3">
            <a:extLst>
              <a:ext uri="{FF2B5EF4-FFF2-40B4-BE49-F238E27FC236}">
                <a16:creationId xmlns:a16="http://schemas.microsoft.com/office/drawing/2014/main" id="{3AC6DD07-FE6C-458F-8748-5AE36F034265}"/>
              </a:ext>
            </a:extLst>
          </p:cNvPr>
          <p:cNvSpPr/>
          <p:nvPr/>
        </p:nvSpPr>
        <p:spPr>
          <a:xfrm>
            <a:off x="1019175" y="3601799"/>
            <a:ext cx="10306050" cy="368063"/>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56AA5CC-8258-4675-9EE9-AB0849C1CA9E}"/>
              </a:ext>
            </a:extLst>
          </p:cNvPr>
          <p:cNvSpPr/>
          <p:nvPr/>
        </p:nvSpPr>
        <p:spPr>
          <a:xfrm>
            <a:off x="1019175" y="3195636"/>
            <a:ext cx="10306050" cy="368063"/>
          </a:xfrm>
          <a:prstGeom prst="roundRect">
            <a:avLst/>
          </a:prstGeom>
          <a:noFill/>
          <a:ln>
            <a:solidFill>
              <a:schemeClr val="accent1">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accent1"/>
              </a:solidFill>
            </a:endParaRPr>
          </a:p>
        </p:txBody>
      </p:sp>
    </p:spTree>
    <p:extLst>
      <p:ext uri="{BB962C8B-B14F-4D97-AF65-F5344CB8AC3E}">
        <p14:creationId xmlns:p14="http://schemas.microsoft.com/office/powerpoint/2010/main" val="1185221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85801" y="1660050"/>
            <a:ext cx="10840914" cy="4410075"/>
          </a:xfrm>
        </p:spPr>
        <p:txBody>
          <a:bodyPr/>
          <a:lstStyle/>
          <a:p>
            <a:pPr marL="0" indent="0">
              <a:buNone/>
            </a:pPr>
            <a:r>
              <a:rPr lang="en-US" sz="1700" b="1" dirty="0"/>
              <a:t>HCA2</a:t>
            </a:r>
            <a:r>
              <a:rPr lang="en-US" sz="1700" b="1" dirty="0">
                <a:solidFill>
                  <a:schemeClr val="tx1"/>
                </a:solidFill>
              </a:rPr>
              <a:t>(</a:t>
            </a:r>
            <a:r>
              <a:rPr lang="en-US" sz="1700" b="1" dirty="0" err="1">
                <a:solidFill>
                  <a:schemeClr val="tx1"/>
                </a:solidFill>
              </a:rPr>
              <a:t>dist_mtx</a:t>
            </a:r>
            <a:r>
              <a:rPr lang="en-US" sz="1700" b="1" dirty="0">
                <a:solidFill>
                  <a:schemeClr val="tx1"/>
                </a:solidFill>
              </a:rPr>
              <a:t>[N][N] , </a:t>
            </a:r>
            <a:r>
              <a:rPr lang="en-US" sz="1700" b="1" dirty="0" err="1">
                <a:solidFill>
                  <a:schemeClr val="tx1"/>
                </a:solidFill>
              </a:rPr>
              <a:t>n_clusters</a:t>
            </a:r>
            <a:r>
              <a:rPr lang="en-US" sz="1700" b="1" dirty="0">
                <a:solidFill>
                  <a:schemeClr val="tx1"/>
                </a:solidFill>
              </a:rPr>
              <a:t>)</a:t>
            </a:r>
          </a:p>
          <a:p>
            <a:pPr marL="285750" indent="-285750">
              <a:buFont typeface="Wingdings" panose="05000000000000000000" pitchFamily="2" charset="2"/>
              <a:buChar char="Ø"/>
            </a:pPr>
            <a:r>
              <a:rPr lang="en-US" sz="1700" dirty="0">
                <a:solidFill>
                  <a:schemeClr val="tx1"/>
                </a:solidFill>
              </a:rPr>
              <a:t>Initialize: </a:t>
            </a:r>
            <a:r>
              <a:rPr lang="en-US" sz="1700" dirty="0" err="1">
                <a:solidFill>
                  <a:srgbClr val="FFFF00"/>
                </a:solidFill>
              </a:rPr>
              <a:t>result_vector</a:t>
            </a:r>
            <a:r>
              <a:rPr lang="en-US" sz="1700" dirty="0">
                <a:solidFill>
                  <a:srgbClr val="FFFF00"/>
                </a:solidFill>
              </a:rPr>
              <a:t> </a:t>
            </a:r>
            <a:r>
              <a:rPr lang="en-US" sz="1700" dirty="0">
                <a:solidFill>
                  <a:schemeClr val="tx1"/>
                </a:solidFill>
              </a:rPr>
              <a:t>= each point is a cluster  </a:t>
            </a:r>
            <a:r>
              <a:rPr lang="en-US" sz="1700" dirty="0">
                <a:solidFill>
                  <a:srgbClr val="92D050"/>
                </a:solidFill>
              </a:rPr>
              <a:t>// [[0], [1], [2], [3]…..[N]]</a:t>
            </a:r>
          </a:p>
          <a:p>
            <a:r>
              <a:rPr lang="en-US" sz="1700" dirty="0">
                <a:solidFill>
                  <a:srgbClr val="92D050"/>
                </a:solidFill>
              </a:rPr>
              <a:t>			</a:t>
            </a:r>
            <a:r>
              <a:rPr lang="en-US" sz="1700" dirty="0">
                <a:solidFill>
                  <a:schemeClr val="tx1">
                    <a:lumMod val="95000"/>
                  </a:schemeClr>
                </a:solidFill>
              </a:rPr>
              <a:t>(</a:t>
            </a:r>
            <a:r>
              <a:rPr lang="en-US" sz="1700" dirty="0" err="1">
                <a:solidFill>
                  <a:srgbClr val="00B0F0"/>
                </a:solidFill>
              </a:rPr>
              <a:t>number_current_clusters</a:t>
            </a:r>
            <a:r>
              <a:rPr lang="en-US" sz="1700" dirty="0">
                <a:solidFill>
                  <a:schemeClr val="tx1">
                    <a:lumMod val="95000"/>
                  </a:schemeClr>
                </a:solidFill>
              </a:rPr>
              <a:t> = </a:t>
            </a:r>
            <a:r>
              <a:rPr lang="en-US" sz="1700" dirty="0">
                <a:solidFill>
                  <a:schemeClr val="accent1"/>
                </a:solidFill>
              </a:rPr>
              <a:t>N</a:t>
            </a:r>
            <a:r>
              <a:rPr lang="en-US" sz="1700" dirty="0">
                <a:solidFill>
                  <a:schemeClr val="tx1">
                    <a:lumMod val="95000"/>
                  </a:schemeClr>
                </a:solidFill>
              </a:rPr>
              <a:t>)</a:t>
            </a:r>
          </a:p>
          <a:p>
            <a:r>
              <a:rPr lang="en-US" sz="1700" dirty="0">
                <a:solidFill>
                  <a:schemeClr val="tx1">
                    <a:lumMod val="95000"/>
                  </a:schemeClr>
                </a:solidFill>
              </a:rPr>
              <a:t>	</a:t>
            </a:r>
            <a:r>
              <a:rPr lang="en-US" sz="1700" dirty="0" err="1">
                <a:solidFill>
                  <a:schemeClr val="tx1">
                    <a:lumMod val="95000"/>
                  </a:schemeClr>
                </a:solidFill>
              </a:rPr>
              <a:t>nearest_cluster</a:t>
            </a:r>
            <a:r>
              <a:rPr lang="en-US" sz="1700" dirty="0">
                <a:solidFill>
                  <a:schemeClr val="tx1">
                    <a:lumMod val="95000"/>
                  </a:schemeClr>
                </a:solidFill>
              </a:rPr>
              <a:t> = N-array that each cluster(array index) contains the nearest cluster</a:t>
            </a:r>
          </a:p>
          <a:p>
            <a:pPr marL="285750" indent="-285750">
              <a:buFont typeface="Wingdings" panose="05000000000000000000" pitchFamily="2" charset="2"/>
              <a:buChar char="Ø"/>
            </a:pPr>
            <a:r>
              <a:rPr lang="en-US" sz="1700" dirty="0">
                <a:solidFill>
                  <a:schemeClr val="tx1">
                    <a:lumMod val="95000"/>
                  </a:schemeClr>
                </a:solidFill>
              </a:rPr>
              <a:t>While (</a:t>
            </a:r>
            <a:r>
              <a:rPr lang="en-US" sz="1700" dirty="0" err="1">
                <a:solidFill>
                  <a:srgbClr val="00B0F0"/>
                </a:solidFill>
              </a:rPr>
              <a:t>number_current_clusters</a:t>
            </a:r>
            <a:r>
              <a:rPr lang="en-US" sz="1700" dirty="0">
                <a:solidFill>
                  <a:srgbClr val="00B0F0"/>
                </a:solidFill>
              </a:rPr>
              <a:t> </a:t>
            </a:r>
            <a:r>
              <a:rPr lang="en-US" sz="1700" dirty="0">
                <a:solidFill>
                  <a:schemeClr val="tx1">
                    <a:lumMod val="95000"/>
                  </a:schemeClr>
                </a:solidFill>
              </a:rPr>
              <a:t>&gt; </a:t>
            </a:r>
            <a:r>
              <a:rPr lang="en-US" sz="1700" dirty="0" err="1">
                <a:solidFill>
                  <a:srgbClr val="FF0000"/>
                </a:solidFill>
              </a:rPr>
              <a:t>n_clusters</a:t>
            </a:r>
            <a:r>
              <a:rPr lang="en-US" sz="1700" dirty="0">
                <a:solidFill>
                  <a:schemeClr val="tx1">
                    <a:lumMod val="95000"/>
                  </a:schemeClr>
                </a:solidFill>
              </a:rPr>
              <a:t>)</a:t>
            </a:r>
          </a:p>
          <a:p>
            <a:pPr marL="742950" lvl="1" indent="-285750">
              <a:buFont typeface="Wingdings" panose="05000000000000000000" pitchFamily="2" charset="2"/>
              <a:buChar char="Ø"/>
            </a:pPr>
            <a:r>
              <a:rPr lang="en-US" sz="1700" b="0" dirty="0">
                <a:solidFill>
                  <a:schemeClr val="tx1">
                    <a:lumMod val="95000"/>
                  </a:schemeClr>
                </a:solidFill>
              </a:rPr>
              <a:t>Find 2 closest clusters from </a:t>
            </a:r>
            <a:r>
              <a:rPr lang="en-US" sz="1700" b="0" dirty="0" err="1">
                <a:solidFill>
                  <a:schemeClr val="tx1">
                    <a:lumMod val="95000"/>
                  </a:schemeClr>
                </a:solidFill>
              </a:rPr>
              <a:t>nearest_cluster</a:t>
            </a:r>
            <a:endParaRPr lang="en-US" sz="1700" b="0" dirty="0">
              <a:solidFill>
                <a:schemeClr val="tx1">
                  <a:lumMod val="95000"/>
                </a:schemeClr>
              </a:solidFill>
            </a:endParaRPr>
          </a:p>
          <a:p>
            <a:pPr marL="742950" lvl="1" indent="-285750">
              <a:buFont typeface="Wingdings" panose="05000000000000000000" pitchFamily="2" charset="2"/>
              <a:buChar char="Ø"/>
            </a:pPr>
            <a:r>
              <a:rPr lang="en-US" sz="1700" b="0" dirty="0">
                <a:solidFill>
                  <a:schemeClr val="tx1">
                    <a:lumMod val="95000"/>
                  </a:schemeClr>
                </a:solidFill>
              </a:rPr>
              <a:t>Update matrix with minimum of the two columns (and rows), only one column/row represents the new cluster</a:t>
            </a:r>
          </a:p>
          <a:p>
            <a:pPr marL="742950" lvl="1" indent="-285750">
              <a:buFont typeface="Wingdings" panose="05000000000000000000" pitchFamily="2" charset="2"/>
              <a:buChar char="Ø"/>
            </a:pPr>
            <a:r>
              <a:rPr lang="en-US" sz="1700" b="0" dirty="0">
                <a:solidFill>
                  <a:schemeClr val="tx1">
                    <a:lumMod val="95000"/>
                  </a:schemeClr>
                </a:solidFill>
              </a:rPr>
              <a:t>Update </a:t>
            </a:r>
            <a:r>
              <a:rPr lang="en-US" sz="1700" b="0" dirty="0" err="1">
                <a:solidFill>
                  <a:schemeClr val="tx1">
                    <a:lumMod val="95000"/>
                  </a:schemeClr>
                </a:solidFill>
              </a:rPr>
              <a:t>nearest_cluster</a:t>
            </a:r>
            <a:endParaRPr lang="en-US" sz="1700" b="0" dirty="0">
              <a:solidFill>
                <a:schemeClr val="tx1">
                  <a:lumMod val="95000"/>
                </a:schemeClr>
              </a:solidFill>
            </a:endParaRPr>
          </a:p>
          <a:p>
            <a:pPr marL="742950" lvl="1" indent="-285750">
              <a:buFont typeface="Wingdings" panose="05000000000000000000" pitchFamily="2" charset="2"/>
              <a:buChar char="Ø"/>
            </a:pPr>
            <a:r>
              <a:rPr lang="en-US" sz="1700" b="0" dirty="0">
                <a:solidFill>
                  <a:schemeClr val="tx1">
                    <a:lumMod val="95000"/>
                  </a:schemeClr>
                </a:solidFill>
              </a:rPr>
              <a:t>Update </a:t>
            </a:r>
            <a:r>
              <a:rPr lang="en-US" sz="1700" b="0" dirty="0" err="1">
                <a:solidFill>
                  <a:srgbClr val="FFFF00"/>
                </a:solidFill>
              </a:rPr>
              <a:t>result_vector</a:t>
            </a:r>
            <a:r>
              <a:rPr lang="en-US" sz="1700" b="0" dirty="0">
                <a:solidFill>
                  <a:srgbClr val="FFFF00"/>
                </a:solidFill>
              </a:rPr>
              <a:t> </a:t>
            </a:r>
          </a:p>
        </p:txBody>
      </p:sp>
      <p:sp>
        <p:nvSpPr>
          <p:cNvPr id="4" name="Rectangle: Rounded Corners 3">
            <a:extLst>
              <a:ext uri="{FF2B5EF4-FFF2-40B4-BE49-F238E27FC236}">
                <a16:creationId xmlns:a16="http://schemas.microsoft.com/office/drawing/2014/main" id="{3AC6DD07-FE6C-458F-8748-5AE36F034265}"/>
              </a:ext>
            </a:extLst>
          </p:cNvPr>
          <p:cNvSpPr/>
          <p:nvPr/>
        </p:nvSpPr>
        <p:spPr>
          <a:xfrm>
            <a:off x="1038225" y="3964109"/>
            <a:ext cx="10306050" cy="368063"/>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56AA5CC-8258-4675-9EE9-AB0849C1CA9E}"/>
              </a:ext>
            </a:extLst>
          </p:cNvPr>
          <p:cNvSpPr/>
          <p:nvPr/>
        </p:nvSpPr>
        <p:spPr>
          <a:xfrm>
            <a:off x="1019175" y="2801027"/>
            <a:ext cx="10306050" cy="368063"/>
          </a:xfrm>
          <a:prstGeom prst="roundRect">
            <a:avLst/>
          </a:prstGeom>
          <a:noFill/>
          <a:ln>
            <a:solidFill>
              <a:schemeClr val="accent1">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accent1"/>
              </a:solidFill>
            </a:endParaRPr>
          </a:p>
        </p:txBody>
      </p:sp>
      <p:sp>
        <p:nvSpPr>
          <p:cNvPr id="6" name="Rectangle: Rounded Corners 5">
            <a:extLst>
              <a:ext uri="{FF2B5EF4-FFF2-40B4-BE49-F238E27FC236}">
                <a16:creationId xmlns:a16="http://schemas.microsoft.com/office/drawing/2014/main" id="{6146906A-66B6-44F8-95F5-CC3EDF7F1D60}"/>
              </a:ext>
            </a:extLst>
          </p:cNvPr>
          <p:cNvSpPr/>
          <p:nvPr/>
        </p:nvSpPr>
        <p:spPr>
          <a:xfrm>
            <a:off x="1047750" y="3555367"/>
            <a:ext cx="10306050" cy="368063"/>
          </a:xfrm>
          <a:prstGeom prst="roundRect">
            <a:avLst/>
          </a:prstGeom>
          <a:noFill/>
          <a:ln>
            <a:solidFill>
              <a:schemeClr val="accent1">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accent1"/>
              </a:solidFill>
            </a:endParaRPr>
          </a:p>
        </p:txBody>
      </p:sp>
      <p:sp>
        <p:nvSpPr>
          <p:cNvPr id="7" name="Rectangle: Rounded Corners 6">
            <a:extLst>
              <a:ext uri="{FF2B5EF4-FFF2-40B4-BE49-F238E27FC236}">
                <a16:creationId xmlns:a16="http://schemas.microsoft.com/office/drawing/2014/main" id="{E4195C35-736F-41C8-A6D3-29222B0617CB}"/>
              </a:ext>
            </a:extLst>
          </p:cNvPr>
          <p:cNvSpPr/>
          <p:nvPr/>
        </p:nvSpPr>
        <p:spPr>
          <a:xfrm>
            <a:off x="1028700" y="4372851"/>
            <a:ext cx="10306050" cy="368063"/>
          </a:xfrm>
          <a:prstGeom prst="roundRect">
            <a:avLst/>
          </a:prstGeom>
          <a:noFill/>
          <a:ln>
            <a:solidFill>
              <a:schemeClr val="accent1">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accent1"/>
              </a:solidFill>
            </a:endParaRPr>
          </a:p>
        </p:txBody>
      </p:sp>
      <p:sp>
        <p:nvSpPr>
          <p:cNvPr id="11" name="Title 1">
            <a:extLst>
              <a:ext uri="{FF2B5EF4-FFF2-40B4-BE49-F238E27FC236}">
                <a16:creationId xmlns:a16="http://schemas.microsoft.com/office/drawing/2014/main" id="{F18E219F-508F-435B-93D3-8489AF41CFBA}"/>
              </a:ext>
            </a:extLst>
          </p:cNvPr>
          <p:cNvSpPr>
            <a:spLocks noGrp="1"/>
          </p:cNvSpPr>
          <p:nvPr>
            <p:ph type="title"/>
          </p:nvPr>
        </p:nvSpPr>
        <p:spPr>
          <a:xfrm>
            <a:off x="333374" y="609601"/>
            <a:ext cx="11464925" cy="1260000"/>
          </a:xfrm>
        </p:spPr>
        <p:txBody>
          <a:bodyPr/>
          <a:lstStyle/>
          <a:p>
            <a:r>
              <a:rPr lang="da-DK" dirty="0"/>
              <a:t>Pseudocode Algorithm Optimization2 (for single linkage)</a:t>
            </a:r>
            <a:endParaRPr lang="en-US" dirty="0"/>
          </a:p>
        </p:txBody>
      </p:sp>
    </p:spTree>
    <p:extLst>
      <p:ext uri="{BB962C8B-B14F-4D97-AF65-F5344CB8AC3E}">
        <p14:creationId xmlns:p14="http://schemas.microsoft.com/office/powerpoint/2010/main" val="51809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CODE OPTIMIZATION</a:t>
            </a:r>
          </a:p>
        </p:txBody>
      </p:sp>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p:txBody>
          <a:bodyPr>
            <a:normAutofit/>
          </a:bodyPr>
          <a:lstStyle/>
          <a:p>
            <a:pPr marL="0" indent="0" algn="ctr">
              <a:buNone/>
            </a:pPr>
            <a:r>
              <a:rPr lang="en-US" sz="2800" b="1" u="sng" dirty="0"/>
              <a:t>C++</a:t>
            </a:r>
          </a:p>
          <a:p>
            <a:r>
              <a:rPr lang="en-US" dirty="0"/>
              <a:t>Dynamic allocations!</a:t>
            </a:r>
          </a:p>
          <a:p>
            <a:r>
              <a:rPr lang="en-US" dirty="0"/>
              <a:t>References</a:t>
            </a:r>
          </a:p>
          <a:p>
            <a:r>
              <a:rPr lang="en-US" dirty="0"/>
              <a:t>Pointers</a:t>
            </a:r>
          </a:p>
          <a:p>
            <a:endParaRPr lang="en-US" sz="1500" dirty="0"/>
          </a:p>
        </p:txBody>
      </p:sp>
      <p:sp>
        <p:nvSpPr>
          <p:cNvPr id="4" name="Content Placeholder 3">
            <a:extLst>
              <a:ext uri="{FF2B5EF4-FFF2-40B4-BE49-F238E27FC236}">
                <a16:creationId xmlns:a16="http://schemas.microsoft.com/office/drawing/2014/main" id="{2846FF52-309D-45FC-A407-74955F1EF153}"/>
              </a:ext>
            </a:extLst>
          </p:cNvPr>
          <p:cNvSpPr>
            <a:spLocks noGrp="1"/>
          </p:cNvSpPr>
          <p:nvPr>
            <p:ph sz="half" idx="2"/>
          </p:nvPr>
        </p:nvSpPr>
        <p:spPr/>
        <p:txBody>
          <a:bodyPr/>
          <a:lstStyle/>
          <a:p>
            <a:pPr marL="0" indent="0" algn="ctr">
              <a:buNone/>
            </a:pPr>
            <a:r>
              <a:rPr lang="en-US" sz="2800" b="1" u="sng" dirty="0"/>
              <a:t>Python</a:t>
            </a:r>
          </a:p>
          <a:p>
            <a:r>
              <a:rPr lang="en-US" sz="1800" dirty="0"/>
              <a:t>NumPy library!</a:t>
            </a:r>
          </a:p>
          <a:p>
            <a:endParaRPr lang="en-US" sz="1800" dirty="0"/>
          </a:p>
        </p:txBody>
      </p:sp>
    </p:spTree>
    <p:extLst>
      <p:ext uri="{BB962C8B-B14F-4D97-AF65-F5344CB8AC3E}">
        <p14:creationId xmlns:p14="http://schemas.microsoft.com/office/powerpoint/2010/main" val="59276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p:txBody>
          <a:bodyPr>
            <a:normAutofit fontScale="92500" lnSpcReduction="10000"/>
          </a:bodyPr>
          <a:lstStyle/>
          <a:p>
            <a:pPr marL="0" indent="0" algn="ctr">
              <a:buNone/>
            </a:pPr>
            <a:r>
              <a:rPr lang="en-US" sz="2800" b="1" u="sng" dirty="0"/>
              <a:t>C++</a:t>
            </a:r>
          </a:p>
          <a:p>
            <a:pPr marL="0" indent="0">
              <a:buNone/>
            </a:pPr>
            <a:r>
              <a:rPr lang="en-US" sz="2000" b="1" u="sng" dirty="0"/>
              <a:t>PROS</a:t>
            </a:r>
          </a:p>
          <a:p>
            <a:r>
              <a:rPr lang="en-US" dirty="0"/>
              <a:t>Dynamic allocation</a:t>
            </a:r>
          </a:p>
          <a:p>
            <a:r>
              <a:rPr lang="en-US" dirty="0"/>
              <a:t>OOP</a:t>
            </a:r>
          </a:p>
          <a:p>
            <a:r>
              <a:rPr lang="en-US" dirty="0"/>
              <a:t>References</a:t>
            </a:r>
          </a:p>
          <a:p>
            <a:r>
              <a:rPr lang="en-US" dirty="0"/>
              <a:t>Pointers</a:t>
            </a:r>
          </a:p>
          <a:p>
            <a:endParaRPr lang="en-US" dirty="0"/>
          </a:p>
          <a:p>
            <a:pPr marL="0" indent="0">
              <a:buNone/>
            </a:pPr>
            <a:r>
              <a:rPr lang="en-US" sz="2000" b="1" u="sng" dirty="0"/>
              <a:t>CONS</a:t>
            </a:r>
          </a:p>
          <a:p>
            <a:r>
              <a:rPr lang="en-US" dirty="0"/>
              <a:t>No garbage collector </a:t>
            </a:r>
          </a:p>
          <a:p>
            <a:r>
              <a:rPr lang="en-US" dirty="0"/>
              <a:t>Less readable code</a:t>
            </a:r>
          </a:p>
          <a:p>
            <a:endParaRPr lang="en-US" sz="1500" dirty="0"/>
          </a:p>
        </p:txBody>
      </p:sp>
      <p:sp>
        <p:nvSpPr>
          <p:cNvPr id="11" name="Title 1">
            <a:extLst>
              <a:ext uri="{FF2B5EF4-FFF2-40B4-BE49-F238E27FC236}">
                <a16:creationId xmlns:a16="http://schemas.microsoft.com/office/drawing/2014/main" id="{819C550A-06A8-4DC2-9338-90439580FD2E}"/>
              </a:ext>
            </a:extLst>
          </p:cNvPr>
          <p:cNvSpPr>
            <a:spLocks noGrp="1"/>
          </p:cNvSpPr>
          <p:nvPr>
            <p:ph type="title"/>
          </p:nvPr>
        </p:nvSpPr>
        <p:spPr>
          <a:xfrm>
            <a:off x="685801" y="609600"/>
            <a:ext cx="10840914" cy="1260000"/>
          </a:xfrm>
        </p:spPr>
        <p:txBody>
          <a:bodyPr/>
          <a:lstStyle/>
          <a:p>
            <a:r>
              <a:rPr lang="en-US" dirty="0"/>
              <a:t>pros and cons</a:t>
            </a:r>
          </a:p>
        </p:txBody>
      </p:sp>
      <p:pic>
        <p:nvPicPr>
          <p:cNvPr id="12" name="Picture 11" descr="gavel icon ">
            <a:extLst>
              <a:ext uri="{FF2B5EF4-FFF2-40B4-BE49-F238E27FC236}">
                <a16:creationId xmlns:a16="http://schemas.microsoft.com/office/drawing/2014/main" id="{E8050A89-7485-4520-B74F-212A4FBF2AD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096000" y="600024"/>
            <a:ext cx="1171575" cy="1171575"/>
          </a:xfrm>
          <a:prstGeom prst="rect">
            <a:avLst/>
          </a:prstGeom>
        </p:spPr>
      </p:pic>
      <p:sp>
        <p:nvSpPr>
          <p:cNvPr id="13" name="Content Placeholder 2">
            <a:extLst>
              <a:ext uri="{FF2B5EF4-FFF2-40B4-BE49-F238E27FC236}">
                <a16:creationId xmlns:a16="http://schemas.microsoft.com/office/drawing/2014/main" id="{3ED79708-AB97-4ED5-B6BF-379FA77ACA7E}"/>
              </a:ext>
            </a:extLst>
          </p:cNvPr>
          <p:cNvSpPr txBox="1">
            <a:spLocks/>
          </p:cNvSpPr>
          <p:nvPr/>
        </p:nvSpPr>
        <p:spPr bwMode="white">
          <a:xfrm>
            <a:off x="6466198" y="1879176"/>
            <a:ext cx="5040000" cy="3921601"/>
          </a:xfrm>
          <a:prstGeom prst="roundRect">
            <a:avLst>
              <a:gd name="adj" fmla="val 1970"/>
            </a:avLst>
          </a:prstGeom>
          <a:ln w="28575">
            <a:noFill/>
          </a:ln>
          <a:effectLst/>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800" b="1" u="sng" dirty="0"/>
              <a:t>Python</a:t>
            </a:r>
          </a:p>
          <a:p>
            <a:pPr marL="0" indent="0">
              <a:buFont typeface="Arial"/>
              <a:buNone/>
            </a:pPr>
            <a:r>
              <a:rPr lang="en-US" sz="2000" b="1" u="sng" dirty="0"/>
              <a:t>PROS</a:t>
            </a:r>
          </a:p>
          <a:p>
            <a:r>
              <a:rPr lang="en-US" dirty="0"/>
              <a:t>Many efficient libraries (built in code optimization)</a:t>
            </a:r>
          </a:p>
          <a:p>
            <a:r>
              <a:rPr lang="en-US" dirty="0"/>
              <a:t>Much less code</a:t>
            </a:r>
          </a:p>
          <a:p>
            <a:endParaRPr lang="en-US" dirty="0"/>
          </a:p>
          <a:p>
            <a:pPr marL="0" indent="0">
              <a:buFont typeface="Arial"/>
              <a:buNone/>
            </a:pPr>
            <a:r>
              <a:rPr lang="en-US" sz="2000" b="1" u="sng" dirty="0"/>
              <a:t>CONS</a:t>
            </a:r>
          </a:p>
          <a:p>
            <a:r>
              <a:rPr lang="en-US" dirty="0"/>
              <a:t>No </a:t>
            </a:r>
            <a:r>
              <a:rPr lang="en-US"/>
              <a:t>dynamic allocations</a:t>
            </a:r>
            <a:endParaRPr lang="en-US" dirty="0"/>
          </a:p>
          <a:p>
            <a:endParaRPr lang="en-US" sz="1500" dirty="0"/>
          </a:p>
        </p:txBody>
      </p:sp>
    </p:spTree>
    <p:extLst>
      <p:ext uri="{BB962C8B-B14F-4D97-AF65-F5344CB8AC3E}">
        <p14:creationId xmlns:p14="http://schemas.microsoft.com/office/powerpoint/2010/main" val="12875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Runtime Comparison – PYTHON – after 1 optimization</a:t>
            </a:r>
          </a:p>
        </p:txBody>
      </p:sp>
      <p:grpSp>
        <p:nvGrpSpPr>
          <p:cNvPr id="11" name="Group 10">
            <a:extLst>
              <a:ext uri="{FF2B5EF4-FFF2-40B4-BE49-F238E27FC236}">
                <a16:creationId xmlns:a16="http://schemas.microsoft.com/office/drawing/2014/main" id="{D9C608AE-A9AF-46B3-96CF-5E08B2BCE734}"/>
              </a:ext>
            </a:extLst>
          </p:cNvPr>
          <p:cNvGrpSpPr>
            <a:grpSpLocks noChangeAspect="1"/>
          </p:cNvGrpSpPr>
          <p:nvPr/>
        </p:nvGrpSpPr>
        <p:grpSpPr>
          <a:xfrm>
            <a:off x="2100004" y="1530006"/>
            <a:ext cx="7991992" cy="5327994"/>
            <a:chOff x="807750" y="-458866"/>
            <a:chExt cx="10975300" cy="7316866"/>
          </a:xfrm>
        </p:grpSpPr>
        <p:pic>
          <p:nvPicPr>
            <p:cNvPr id="4" name="Picture 3" descr="Chart, line chart&#10;&#10;Description automatically generated">
              <a:extLst>
                <a:ext uri="{FF2B5EF4-FFF2-40B4-BE49-F238E27FC236}">
                  <a16:creationId xmlns:a16="http://schemas.microsoft.com/office/drawing/2014/main" id="{0A8DF5FF-5CF7-4744-99C3-17E9C3A2BCE9}"/>
                </a:ext>
              </a:extLst>
            </p:cNvPr>
            <p:cNvPicPr>
              <a:picLocks noChangeAspect="1"/>
            </p:cNvPicPr>
            <p:nvPr/>
          </p:nvPicPr>
          <p:blipFill>
            <a:blip r:embed="rId2"/>
            <a:stretch>
              <a:fillRect/>
            </a:stretch>
          </p:blipFill>
          <p:spPr>
            <a:xfrm>
              <a:off x="807750" y="-458866"/>
              <a:ext cx="5487650" cy="3658433"/>
            </a:xfrm>
            <a:prstGeom prst="rect">
              <a:avLst/>
            </a:prstGeom>
          </p:spPr>
        </p:pic>
        <p:pic>
          <p:nvPicPr>
            <p:cNvPr id="6" name="Picture 5" descr="Chart, line chart&#10;&#10;Description automatically generated">
              <a:extLst>
                <a:ext uri="{FF2B5EF4-FFF2-40B4-BE49-F238E27FC236}">
                  <a16:creationId xmlns:a16="http://schemas.microsoft.com/office/drawing/2014/main" id="{2788357C-EC6A-4BFE-808B-CEF4C39177B8}"/>
                </a:ext>
              </a:extLst>
            </p:cNvPr>
            <p:cNvPicPr>
              <a:picLocks noChangeAspect="1"/>
            </p:cNvPicPr>
            <p:nvPr/>
          </p:nvPicPr>
          <p:blipFill>
            <a:blip r:embed="rId3"/>
            <a:stretch>
              <a:fillRect/>
            </a:stretch>
          </p:blipFill>
          <p:spPr>
            <a:xfrm>
              <a:off x="6295400" y="-458866"/>
              <a:ext cx="5487650" cy="3658433"/>
            </a:xfrm>
            <a:prstGeom prst="rect">
              <a:avLst/>
            </a:prstGeom>
          </p:spPr>
        </p:pic>
        <p:pic>
          <p:nvPicPr>
            <p:cNvPr id="8" name="Picture 7" descr="Chart, line chart&#10;&#10;Description automatically generated">
              <a:extLst>
                <a:ext uri="{FF2B5EF4-FFF2-40B4-BE49-F238E27FC236}">
                  <a16:creationId xmlns:a16="http://schemas.microsoft.com/office/drawing/2014/main" id="{B5FEEEA3-A09C-4A9A-9164-A28822ABAE53}"/>
                </a:ext>
              </a:extLst>
            </p:cNvPr>
            <p:cNvPicPr>
              <a:picLocks noChangeAspect="1"/>
            </p:cNvPicPr>
            <p:nvPr/>
          </p:nvPicPr>
          <p:blipFill>
            <a:blip r:embed="rId4"/>
            <a:stretch>
              <a:fillRect/>
            </a:stretch>
          </p:blipFill>
          <p:spPr>
            <a:xfrm>
              <a:off x="807750" y="3199567"/>
              <a:ext cx="5487650" cy="3658433"/>
            </a:xfrm>
            <a:prstGeom prst="rect">
              <a:avLst/>
            </a:prstGeom>
          </p:spPr>
        </p:pic>
        <p:pic>
          <p:nvPicPr>
            <p:cNvPr id="10" name="Picture 9" descr="Chart, line chart&#10;&#10;Description automatically generated">
              <a:extLst>
                <a:ext uri="{FF2B5EF4-FFF2-40B4-BE49-F238E27FC236}">
                  <a16:creationId xmlns:a16="http://schemas.microsoft.com/office/drawing/2014/main" id="{A96D15CC-7E01-4977-BB52-22436BD8C5AF}"/>
                </a:ext>
              </a:extLst>
            </p:cNvPr>
            <p:cNvPicPr>
              <a:picLocks noChangeAspect="1"/>
            </p:cNvPicPr>
            <p:nvPr/>
          </p:nvPicPr>
          <p:blipFill>
            <a:blip r:embed="rId5"/>
            <a:stretch>
              <a:fillRect/>
            </a:stretch>
          </p:blipFill>
          <p:spPr>
            <a:xfrm>
              <a:off x="6295400" y="3199567"/>
              <a:ext cx="5487650" cy="3658433"/>
            </a:xfrm>
            <a:prstGeom prst="rect">
              <a:avLst/>
            </a:prstGeom>
          </p:spPr>
        </p:pic>
      </p:grpSp>
    </p:spTree>
    <p:extLst>
      <p:ext uri="{BB962C8B-B14F-4D97-AF65-F5344CB8AC3E}">
        <p14:creationId xmlns:p14="http://schemas.microsoft.com/office/powerpoint/2010/main" val="923295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Runtime Comparison - PYTHON – after all optimizations</a:t>
            </a:r>
          </a:p>
        </p:txBody>
      </p:sp>
      <p:grpSp>
        <p:nvGrpSpPr>
          <p:cNvPr id="16" name="Group 15">
            <a:extLst>
              <a:ext uri="{FF2B5EF4-FFF2-40B4-BE49-F238E27FC236}">
                <a16:creationId xmlns:a16="http://schemas.microsoft.com/office/drawing/2014/main" id="{A0DAAF1F-4FCC-4467-A2E3-931CADA36DE9}"/>
              </a:ext>
            </a:extLst>
          </p:cNvPr>
          <p:cNvGrpSpPr>
            <a:grpSpLocks noChangeAspect="1"/>
          </p:cNvGrpSpPr>
          <p:nvPr/>
        </p:nvGrpSpPr>
        <p:grpSpPr>
          <a:xfrm>
            <a:off x="2131219" y="1571626"/>
            <a:ext cx="7929562" cy="5286374"/>
            <a:chOff x="426750" y="-458866"/>
            <a:chExt cx="10975300" cy="7316866"/>
          </a:xfrm>
        </p:grpSpPr>
        <p:pic>
          <p:nvPicPr>
            <p:cNvPr id="5" name="Picture 4" descr="Chart, line chart&#10;&#10;Description automatically generated">
              <a:extLst>
                <a:ext uri="{FF2B5EF4-FFF2-40B4-BE49-F238E27FC236}">
                  <a16:creationId xmlns:a16="http://schemas.microsoft.com/office/drawing/2014/main" id="{A7EC4543-0174-4E58-BFA6-5A7FF234F466}"/>
                </a:ext>
              </a:extLst>
            </p:cNvPr>
            <p:cNvPicPr>
              <a:picLocks noChangeAspect="1"/>
            </p:cNvPicPr>
            <p:nvPr/>
          </p:nvPicPr>
          <p:blipFill>
            <a:blip r:embed="rId2"/>
            <a:stretch>
              <a:fillRect/>
            </a:stretch>
          </p:blipFill>
          <p:spPr>
            <a:xfrm>
              <a:off x="426750" y="-458866"/>
              <a:ext cx="5487650" cy="3658433"/>
            </a:xfrm>
            <a:prstGeom prst="rect">
              <a:avLst/>
            </a:prstGeom>
          </p:spPr>
        </p:pic>
        <p:pic>
          <p:nvPicPr>
            <p:cNvPr id="9" name="Picture 8" descr="Chart, line chart&#10;&#10;Description automatically generated">
              <a:extLst>
                <a:ext uri="{FF2B5EF4-FFF2-40B4-BE49-F238E27FC236}">
                  <a16:creationId xmlns:a16="http://schemas.microsoft.com/office/drawing/2014/main" id="{0BFFDC30-2377-446B-B6B6-B575033B9433}"/>
                </a:ext>
              </a:extLst>
            </p:cNvPr>
            <p:cNvPicPr>
              <a:picLocks noChangeAspect="1"/>
            </p:cNvPicPr>
            <p:nvPr/>
          </p:nvPicPr>
          <p:blipFill>
            <a:blip r:embed="rId3"/>
            <a:stretch>
              <a:fillRect/>
            </a:stretch>
          </p:blipFill>
          <p:spPr>
            <a:xfrm>
              <a:off x="5914400" y="-458866"/>
              <a:ext cx="5487650" cy="3658433"/>
            </a:xfrm>
            <a:prstGeom prst="rect">
              <a:avLst/>
            </a:prstGeom>
          </p:spPr>
        </p:pic>
        <p:pic>
          <p:nvPicPr>
            <p:cNvPr id="13" name="Picture 12" descr="Chart, line chart&#10;&#10;Description automatically generated">
              <a:extLst>
                <a:ext uri="{FF2B5EF4-FFF2-40B4-BE49-F238E27FC236}">
                  <a16:creationId xmlns:a16="http://schemas.microsoft.com/office/drawing/2014/main" id="{0F3FA81F-2FEA-46EC-B7B9-26A4D6A1DC71}"/>
                </a:ext>
              </a:extLst>
            </p:cNvPr>
            <p:cNvPicPr>
              <a:picLocks noChangeAspect="1"/>
            </p:cNvPicPr>
            <p:nvPr/>
          </p:nvPicPr>
          <p:blipFill>
            <a:blip r:embed="rId4"/>
            <a:stretch>
              <a:fillRect/>
            </a:stretch>
          </p:blipFill>
          <p:spPr>
            <a:xfrm>
              <a:off x="426750" y="3199567"/>
              <a:ext cx="5487650" cy="3658433"/>
            </a:xfrm>
            <a:prstGeom prst="rect">
              <a:avLst/>
            </a:prstGeom>
          </p:spPr>
        </p:pic>
        <p:pic>
          <p:nvPicPr>
            <p:cNvPr id="15" name="Picture 14" descr="Chart, line chart&#10;&#10;Description automatically generated">
              <a:extLst>
                <a:ext uri="{FF2B5EF4-FFF2-40B4-BE49-F238E27FC236}">
                  <a16:creationId xmlns:a16="http://schemas.microsoft.com/office/drawing/2014/main" id="{9FF47EE3-B4D5-44B9-8259-47E802941543}"/>
                </a:ext>
              </a:extLst>
            </p:cNvPr>
            <p:cNvPicPr>
              <a:picLocks noChangeAspect="1"/>
            </p:cNvPicPr>
            <p:nvPr/>
          </p:nvPicPr>
          <p:blipFill>
            <a:blip r:embed="rId5"/>
            <a:stretch>
              <a:fillRect/>
            </a:stretch>
          </p:blipFill>
          <p:spPr>
            <a:xfrm>
              <a:off x="5914400" y="3199567"/>
              <a:ext cx="5487650" cy="3658433"/>
            </a:xfrm>
            <a:prstGeom prst="rect">
              <a:avLst/>
            </a:prstGeom>
          </p:spPr>
        </p:pic>
      </p:grpSp>
    </p:spTree>
    <p:extLst>
      <p:ext uri="{BB962C8B-B14F-4D97-AF65-F5344CB8AC3E}">
        <p14:creationId xmlns:p14="http://schemas.microsoft.com/office/powerpoint/2010/main" val="1669780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Runtime Comparison – CPP – after all optimizations</a:t>
            </a:r>
          </a:p>
        </p:txBody>
      </p:sp>
      <p:grpSp>
        <p:nvGrpSpPr>
          <p:cNvPr id="11" name="Group 10">
            <a:extLst>
              <a:ext uri="{FF2B5EF4-FFF2-40B4-BE49-F238E27FC236}">
                <a16:creationId xmlns:a16="http://schemas.microsoft.com/office/drawing/2014/main" id="{6BBFC5EE-F4DC-49B0-9527-C0DFC48040A9}"/>
              </a:ext>
            </a:extLst>
          </p:cNvPr>
          <p:cNvGrpSpPr>
            <a:grpSpLocks noChangeAspect="1"/>
          </p:cNvGrpSpPr>
          <p:nvPr/>
        </p:nvGrpSpPr>
        <p:grpSpPr>
          <a:xfrm>
            <a:off x="2081213" y="1504950"/>
            <a:ext cx="8029574" cy="5353050"/>
            <a:chOff x="1085225" y="184902"/>
            <a:chExt cx="10975300" cy="7316868"/>
          </a:xfrm>
        </p:grpSpPr>
        <p:pic>
          <p:nvPicPr>
            <p:cNvPr id="4" name="Picture 3" descr="Chart, line chart&#10;&#10;Description automatically generated">
              <a:extLst>
                <a:ext uri="{FF2B5EF4-FFF2-40B4-BE49-F238E27FC236}">
                  <a16:creationId xmlns:a16="http://schemas.microsoft.com/office/drawing/2014/main" id="{2313A79D-FE35-40D5-8E29-565192108FE9}"/>
                </a:ext>
              </a:extLst>
            </p:cNvPr>
            <p:cNvPicPr>
              <a:picLocks noChangeAspect="1"/>
            </p:cNvPicPr>
            <p:nvPr/>
          </p:nvPicPr>
          <p:blipFill>
            <a:blip r:embed="rId2"/>
            <a:stretch>
              <a:fillRect/>
            </a:stretch>
          </p:blipFill>
          <p:spPr>
            <a:xfrm>
              <a:off x="1085225" y="184902"/>
              <a:ext cx="5487650" cy="3658433"/>
            </a:xfrm>
            <a:prstGeom prst="rect">
              <a:avLst/>
            </a:prstGeom>
          </p:spPr>
        </p:pic>
        <p:pic>
          <p:nvPicPr>
            <p:cNvPr id="6" name="Picture 5" descr="Chart, line chart&#10;&#10;Description automatically generated">
              <a:extLst>
                <a:ext uri="{FF2B5EF4-FFF2-40B4-BE49-F238E27FC236}">
                  <a16:creationId xmlns:a16="http://schemas.microsoft.com/office/drawing/2014/main" id="{EC8824B8-F6A1-4C74-BA1C-ED875E66FDC7}"/>
                </a:ext>
              </a:extLst>
            </p:cNvPr>
            <p:cNvPicPr>
              <a:picLocks noChangeAspect="1"/>
            </p:cNvPicPr>
            <p:nvPr/>
          </p:nvPicPr>
          <p:blipFill>
            <a:blip r:embed="rId3"/>
            <a:stretch>
              <a:fillRect/>
            </a:stretch>
          </p:blipFill>
          <p:spPr>
            <a:xfrm>
              <a:off x="6572875" y="184902"/>
              <a:ext cx="5487650" cy="3658433"/>
            </a:xfrm>
            <a:prstGeom prst="rect">
              <a:avLst/>
            </a:prstGeom>
          </p:spPr>
        </p:pic>
        <p:pic>
          <p:nvPicPr>
            <p:cNvPr id="8" name="Picture 7" descr="Chart, line chart&#10;&#10;Description automatically generated">
              <a:extLst>
                <a:ext uri="{FF2B5EF4-FFF2-40B4-BE49-F238E27FC236}">
                  <a16:creationId xmlns:a16="http://schemas.microsoft.com/office/drawing/2014/main" id="{19FCB873-C59D-4E61-A84F-4D6CB36EC23D}"/>
                </a:ext>
              </a:extLst>
            </p:cNvPr>
            <p:cNvPicPr>
              <a:picLocks noChangeAspect="1"/>
            </p:cNvPicPr>
            <p:nvPr/>
          </p:nvPicPr>
          <p:blipFill>
            <a:blip r:embed="rId4"/>
            <a:stretch>
              <a:fillRect/>
            </a:stretch>
          </p:blipFill>
          <p:spPr>
            <a:xfrm>
              <a:off x="1085225" y="3843337"/>
              <a:ext cx="5487650" cy="3658433"/>
            </a:xfrm>
            <a:prstGeom prst="rect">
              <a:avLst/>
            </a:prstGeom>
          </p:spPr>
        </p:pic>
        <p:pic>
          <p:nvPicPr>
            <p:cNvPr id="10" name="Picture 9" descr="Chart, line chart&#10;&#10;Description automatically generated">
              <a:extLst>
                <a:ext uri="{FF2B5EF4-FFF2-40B4-BE49-F238E27FC236}">
                  <a16:creationId xmlns:a16="http://schemas.microsoft.com/office/drawing/2014/main" id="{EF8FA0F6-51D0-443B-9B59-7D928473897F}"/>
                </a:ext>
              </a:extLst>
            </p:cNvPr>
            <p:cNvPicPr>
              <a:picLocks noChangeAspect="1"/>
            </p:cNvPicPr>
            <p:nvPr/>
          </p:nvPicPr>
          <p:blipFill>
            <a:blip r:embed="rId5"/>
            <a:stretch>
              <a:fillRect/>
            </a:stretch>
          </p:blipFill>
          <p:spPr>
            <a:xfrm>
              <a:off x="6572875" y="3843336"/>
              <a:ext cx="5487650" cy="3658433"/>
            </a:xfrm>
            <a:prstGeom prst="rect">
              <a:avLst/>
            </a:prstGeom>
          </p:spPr>
        </p:pic>
      </p:grpSp>
    </p:spTree>
    <p:extLst>
      <p:ext uri="{BB962C8B-B14F-4D97-AF65-F5344CB8AC3E}">
        <p14:creationId xmlns:p14="http://schemas.microsoft.com/office/powerpoint/2010/main" val="362450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2581275" y="712590"/>
            <a:ext cx="3814235" cy="1260000"/>
          </a:xfrm>
        </p:spPr>
        <p:txBody>
          <a:bodyPr/>
          <a:lstStyle/>
          <a:p>
            <a:pPr algn="l"/>
            <a:r>
              <a:rPr lang="en-US" dirty="0"/>
              <a:t>Introduction</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533399" y="1972590"/>
            <a:ext cx="7181851" cy="3893789"/>
          </a:xfrm>
        </p:spPr>
        <p:txBody>
          <a:bodyPr>
            <a:normAutofit/>
          </a:bodyPr>
          <a:lstStyle/>
          <a:p>
            <a:pPr marL="342900" indent="-342900" algn="l">
              <a:buFont typeface="Wingdings" panose="05000000000000000000" pitchFamily="2" charset="2"/>
              <a:buChar char="Ø"/>
            </a:pPr>
            <a:r>
              <a:rPr lang="en-US" dirty="0"/>
              <a:t>Algorithm</a:t>
            </a:r>
          </a:p>
          <a:p>
            <a:pPr marL="342900" indent="-342900" algn="l">
              <a:buFont typeface="Wingdings" panose="05000000000000000000" pitchFamily="2" charset="2"/>
              <a:buChar char="Ø"/>
            </a:pPr>
            <a:r>
              <a:rPr lang="en-US" dirty="0"/>
              <a:t>Pseudocode</a:t>
            </a:r>
          </a:p>
          <a:p>
            <a:pPr marL="342900" indent="-342900" algn="l">
              <a:buFont typeface="Wingdings" panose="05000000000000000000" pitchFamily="2" charset="2"/>
              <a:buChar char="Ø"/>
            </a:pPr>
            <a:r>
              <a:rPr lang="en-US" dirty="0"/>
              <a:t>How it works</a:t>
            </a:r>
          </a:p>
          <a:p>
            <a:pPr marL="342900" indent="-342900" algn="l">
              <a:buFont typeface="Wingdings" panose="05000000000000000000" pitchFamily="2" charset="2"/>
              <a:buChar char="Ø"/>
            </a:pPr>
            <a:r>
              <a:rPr lang="en-US" dirty="0"/>
              <a:t>Algorithm optimization</a:t>
            </a:r>
          </a:p>
          <a:p>
            <a:pPr marL="342900" indent="-342900" algn="l">
              <a:buFont typeface="Wingdings" panose="05000000000000000000" pitchFamily="2" charset="2"/>
              <a:buChar char="Ø"/>
            </a:pPr>
            <a:r>
              <a:rPr lang="en-US" dirty="0"/>
              <a:t>Code optimization</a:t>
            </a:r>
          </a:p>
          <a:p>
            <a:pPr marL="342900" indent="-342900" algn="l">
              <a:buFont typeface="Wingdings" panose="05000000000000000000" pitchFamily="2" charset="2"/>
              <a:buChar char="Ø"/>
            </a:pPr>
            <a:r>
              <a:rPr lang="en-US" dirty="0"/>
              <a:t>Pros and Cons of the programming languages</a:t>
            </a:r>
          </a:p>
          <a:p>
            <a:pPr marL="342900" indent="-342900" algn="l">
              <a:buFont typeface="Wingdings" panose="05000000000000000000" pitchFamily="2" charset="2"/>
              <a:buChar char="Ø"/>
            </a:pPr>
            <a:r>
              <a:rPr lang="en-US" dirty="0"/>
              <a:t>Runtime comparison</a:t>
            </a:r>
          </a:p>
          <a:p>
            <a:pPr marL="342900" indent="-342900" algn="l">
              <a:buFont typeface="Wingdings" panose="05000000000000000000" pitchFamily="2" charset="2"/>
              <a:buChar char="Ø"/>
            </a:pPr>
            <a:r>
              <a:rPr lang="en-US" dirty="0"/>
              <a:t>Implementation</a:t>
            </a:r>
          </a:p>
        </p:txBody>
      </p:sp>
      <p:pic>
        <p:nvPicPr>
          <p:cNvPr id="2050" name="Picture 2" descr="What is Hierarchical Clustering? An Introduction to Hierarchical Clustering">
            <a:extLst>
              <a:ext uri="{FF2B5EF4-FFF2-40B4-BE49-F238E27FC236}">
                <a16:creationId xmlns:a16="http://schemas.microsoft.com/office/drawing/2014/main" id="{5C6DD724-A73D-4C25-AB6B-97BD8445F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479" y="2168819"/>
            <a:ext cx="6304821" cy="3501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2962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466725" y="609600"/>
            <a:ext cx="11059990" cy="1260000"/>
          </a:xfrm>
        </p:spPr>
        <p:txBody>
          <a:bodyPr/>
          <a:lstStyle/>
          <a:p>
            <a:r>
              <a:rPr lang="en-US" dirty="0"/>
              <a:t>Runtime Comparison – python vs </a:t>
            </a:r>
            <a:r>
              <a:rPr lang="en-US" dirty="0" err="1"/>
              <a:t>cpp</a:t>
            </a:r>
            <a:r>
              <a:rPr lang="en-US" dirty="0"/>
              <a:t> – all optimizations</a:t>
            </a:r>
          </a:p>
        </p:txBody>
      </p:sp>
      <p:grpSp>
        <p:nvGrpSpPr>
          <p:cNvPr id="19" name="Group 18">
            <a:extLst>
              <a:ext uri="{FF2B5EF4-FFF2-40B4-BE49-F238E27FC236}">
                <a16:creationId xmlns:a16="http://schemas.microsoft.com/office/drawing/2014/main" id="{AEC697D7-32F9-47F1-9C68-6466AAFA2EAC}"/>
              </a:ext>
            </a:extLst>
          </p:cNvPr>
          <p:cNvGrpSpPr>
            <a:grpSpLocks noChangeAspect="1"/>
          </p:cNvGrpSpPr>
          <p:nvPr/>
        </p:nvGrpSpPr>
        <p:grpSpPr>
          <a:xfrm>
            <a:off x="2061645" y="1465182"/>
            <a:ext cx="8089225" cy="5392818"/>
            <a:chOff x="1216700" y="-458868"/>
            <a:chExt cx="10975300" cy="7316868"/>
          </a:xfrm>
        </p:grpSpPr>
        <p:pic>
          <p:nvPicPr>
            <p:cNvPr id="12" name="Picture 11" descr="Chart, line chart&#10;&#10;Description automatically generated">
              <a:extLst>
                <a:ext uri="{FF2B5EF4-FFF2-40B4-BE49-F238E27FC236}">
                  <a16:creationId xmlns:a16="http://schemas.microsoft.com/office/drawing/2014/main" id="{B398CC58-72AC-48FD-9DE9-82F88F3171E5}"/>
                </a:ext>
              </a:extLst>
            </p:cNvPr>
            <p:cNvPicPr>
              <a:picLocks noChangeAspect="1"/>
            </p:cNvPicPr>
            <p:nvPr/>
          </p:nvPicPr>
          <p:blipFill>
            <a:blip r:embed="rId2"/>
            <a:stretch>
              <a:fillRect/>
            </a:stretch>
          </p:blipFill>
          <p:spPr>
            <a:xfrm>
              <a:off x="6704350" y="3199567"/>
              <a:ext cx="5487650" cy="3658433"/>
            </a:xfrm>
            <a:prstGeom prst="rect">
              <a:avLst/>
            </a:prstGeom>
          </p:spPr>
        </p:pic>
        <p:pic>
          <p:nvPicPr>
            <p:cNvPr id="14" name="Picture 13" descr="Chart, line chart&#10;&#10;Description automatically generated">
              <a:extLst>
                <a:ext uri="{FF2B5EF4-FFF2-40B4-BE49-F238E27FC236}">
                  <a16:creationId xmlns:a16="http://schemas.microsoft.com/office/drawing/2014/main" id="{85607D53-C514-4A40-9135-E83CC618D7A3}"/>
                </a:ext>
              </a:extLst>
            </p:cNvPr>
            <p:cNvPicPr>
              <a:picLocks noChangeAspect="1"/>
            </p:cNvPicPr>
            <p:nvPr/>
          </p:nvPicPr>
          <p:blipFill>
            <a:blip r:embed="rId3"/>
            <a:stretch>
              <a:fillRect/>
            </a:stretch>
          </p:blipFill>
          <p:spPr>
            <a:xfrm>
              <a:off x="1216700" y="3199566"/>
              <a:ext cx="5487650" cy="3658433"/>
            </a:xfrm>
            <a:prstGeom prst="rect">
              <a:avLst/>
            </a:prstGeom>
          </p:spPr>
        </p:pic>
        <p:pic>
          <p:nvPicPr>
            <p:cNvPr id="16" name="Picture 15" descr="Chart, line chart&#10;&#10;Description automatically generated">
              <a:extLst>
                <a:ext uri="{FF2B5EF4-FFF2-40B4-BE49-F238E27FC236}">
                  <a16:creationId xmlns:a16="http://schemas.microsoft.com/office/drawing/2014/main" id="{2B3F3D06-FC35-4347-BDC6-A9593219ED52}"/>
                </a:ext>
              </a:extLst>
            </p:cNvPr>
            <p:cNvPicPr>
              <a:picLocks noChangeAspect="1"/>
            </p:cNvPicPr>
            <p:nvPr/>
          </p:nvPicPr>
          <p:blipFill>
            <a:blip r:embed="rId4"/>
            <a:stretch>
              <a:fillRect/>
            </a:stretch>
          </p:blipFill>
          <p:spPr>
            <a:xfrm>
              <a:off x="1216700" y="-458868"/>
              <a:ext cx="5487650" cy="3658433"/>
            </a:xfrm>
            <a:prstGeom prst="rect">
              <a:avLst/>
            </a:prstGeom>
          </p:spPr>
        </p:pic>
        <p:pic>
          <p:nvPicPr>
            <p:cNvPr id="18" name="Picture 17" descr="Chart, line chart&#10;&#10;Description automatically generated">
              <a:extLst>
                <a:ext uri="{FF2B5EF4-FFF2-40B4-BE49-F238E27FC236}">
                  <a16:creationId xmlns:a16="http://schemas.microsoft.com/office/drawing/2014/main" id="{695F433D-0980-4CF3-9121-B6624F40EFDE}"/>
                </a:ext>
              </a:extLst>
            </p:cNvPr>
            <p:cNvPicPr>
              <a:picLocks noChangeAspect="1"/>
            </p:cNvPicPr>
            <p:nvPr/>
          </p:nvPicPr>
          <p:blipFill>
            <a:blip r:embed="rId5"/>
            <a:stretch>
              <a:fillRect/>
            </a:stretch>
          </p:blipFill>
          <p:spPr>
            <a:xfrm>
              <a:off x="6704350" y="-458868"/>
              <a:ext cx="5487650" cy="3658433"/>
            </a:xfrm>
            <a:prstGeom prst="rect">
              <a:avLst/>
            </a:prstGeom>
          </p:spPr>
        </p:pic>
      </p:grpSp>
    </p:spTree>
    <p:extLst>
      <p:ext uri="{BB962C8B-B14F-4D97-AF65-F5344CB8AC3E}">
        <p14:creationId xmlns:p14="http://schemas.microsoft.com/office/powerpoint/2010/main" val="51551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Runtime Comparison – PYTHON | K = 2</a:t>
            </a:r>
          </a:p>
        </p:txBody>
      </p:sp>
      <p:graphicFrame>
        <p:nvGraphicFramePr>
          <p:cNvPr id="3" name="Table 2">
            <a:extLst>
              <a:ext uri="{FF2B5EF4-FFF2-40B4-BE49-F238E27FC236}">
                <a16:creationId xmlns:a16="http://schemas.microsoft.com/office/drawing/2014/main" id="{FCBD9940-B7C1-4979-8B3B-37CA58154175}"/>
              </a:ext>
            </a:extLst>
          </p:cNvPr>
          <p:cNvGraphicFramePr>
            <a:graphicFrameLocks noGrp="1"/>
          </p:cNvGraphicFramePr>
          <p:nvPr>
            <p:extLst>
              <p:ext uri="{D42A27DB-BD31-4B8C-83A1-F6EECF244321}">
                <p14:modId xmlns:p14="http://schemas.microsoft.com/office/powerpoint/2010/main" val="1283084005"/>
              </p:ext>
            </p:extLst>
          </p:nvPr>
        </p:nvGraphicFramePr>
        <p:xfrm>
          <a:off x="2179258" y="1724858"/>
          <a:ext cx="3916744" cy="4663242"/>
        </p:xfrm>
        <a:graphic>
          <a:graphicData uri="http://schemas.openxmlformats.org/drawingml/2006/table">
            <a:tbl>
              <a:tblPr>
                <a:tableStyleId>{F5AB1C69-6EDB-4FF4-983F-18BD219EF322}</a:tableStyleId>
              </a:tblPr>
              <a:tblGrid>
                <a:gridCol w="917731">
                  <a:extLst>
                    <a:ext uri="{9D8B030D-6E8A-4147-A177-3AD203B41FA5}">
                      <a16:colId xmlns:a16="http://schemas.microsoft.com/office/drawing/2014/main" val="1193879803"/>
                    </a:ext>
                  </a:extLst>
                </a:gridCol>
                <a:gridCol w="1065223">
                  <a:extLst>
                    <a:ext uri="{9D8B030D-6E8A-4147-A177-3AD203B41FA5}">
                      <a16:colId xmlns:a16="http://schemas.microsoft.com/office/drawing/2014/main" val="101022579"/>
                    </a:ext>
                  </a:extLst>
                </a:gridCol>
                <a:gridCol w="1108288">
                  <a:extLst>
                    <a:ext uri="{9D8B030D-6E8A-4147-A177-3AD203B41FA5}">
                      <a16:colId xmlns:a16="http://schemas.microsoft.com/office/drawing/2014/main" val="2658709847"/>
                    </a:ext>
                  </a:extLst>
                </a:gridCol>
                <a:gridCol w="825502">
                  <a:extLst>
                    <a:ext uri="{9D8B030D-6E8A-4147-A177-3AD203B41FA5}">
                      <a16:colId xmlns:a16="http://schemas.microsoft.com/office/drawing/2014/main" val="2922422987"/>
                    </a:ext>
                  </a:extLst>
                </a:gridCol>
              </a:tblGrid>
              <a:tr h="635387">
                <a:tc>
                  <a:txBody>
                    <a:bodyPr/>
                    <a:lstStyle/>
                    <a:p>
                      <a:pPr algn="ctr" fontAlgn="ctr"/>
                      <a:r>
                        <a:rPr lang="en-US" sz="1500" u="none" strike="noStrike" dirty="0">
                          <a:effectLst/>
                        </a:rPr>
                        <a:t>matrix size</a:t>
                      </a:r>
                      <a:endParaRPr lang="en-US" sz="1500" b="0" i="0" u="none" strike="noStrike" dirty="0">
                        <a:solidFill>
                          <a:srgbClr val="000000"/>
                        </a:solidFill>
                        <a:effectLst/>
                        <a:latin typeface="Calibri" panose="020F0502020204030204" pitchFamily="34" charset="0"/>
                      </a:endParaRPr>
                    </a:p>
                  </a:txBody>
                  <a:tcPr marL="5069" marR="5069" marT="5069" marB="0" anchor="ctr"/>
                </a:tc>
                <a:tc>
                  <a:txBody>
                    <a:bodyPr/>
                    <a:lstStyle/>
                    <a:p>
                      <a:pPr algn="ctr" fontAlgn="ctr"/>
                      <a:r>
                        <a:rPr lang="en-US" sz="1500" u="none" strike="noStrike" dirty="0">
                          <a:effectLst/>
                        </a:rPr>
                        <a:t>after 1 optimization [sec]</a:t>
                      </a:r>
                      <a:endParaRPr lang="en-US" sz="1500" b="0" i="0" u="none" strike="noStrike" dirty="0">
                        <a:solidFill>
                          <a:srgbClr val="000000"/>
                        </a:solidFill>
                        <a:effectLst/>
                        <a:latin typeface="Calibri" panose="020F0502020204030204" pitchFamily="34" charset="0"/>
                      </a:endParaRPr>
                    </a:p>
                  </a:txBody>
                  <a:tcPr marL="5069" marR="5069" marT="5069" marB="0" anchor="ctr"/>
                </a:tc>
                <a:tc>
                  <a:txBody>
                    <a:bodyPr/>
                    <a:lstStyle/>
                    <a:p>
                      <a:pPr algn="ctr" fontAlgn="ctr"/>
                      <a:r>
                        <a:rPr lang="en-US" sz="1500" u="none" strike="noStrike" dirty="0">
                          <a:effectLst/>
                        </a:rPr>
                        <a:t>after all optimizations [sec]</a:t>
                      </a:r>
                      <a:endParaRPr lang="en-US" sz="1500" b="0" i="0" u="none" strike="noStrike" dirty="0">
                        <a:solidFill>
                          <a:srgbClr val="000000"/>
                        </a:solidFill>
                        <a:effectLst/>
                        <a:latin typeface="Calibri" panose="020F0502020204030204" pitchFamily="34" charset="0"/>
                      </a:endParaRPr>
                    </a:p>
                  </a:txBody>
                  <a:tcPr marL="5069" marR="5069" marT="5069" marB="0" anchor="ctr"/>
                </a:tc>
                <a:tc>
                  <a:txBody>
                    <a:bodyPr/>
                    <a:lstStyle/>
                    <a:p>
                      <a:pPr algn="ctr" fontAlgn="ctr"/>
                      <a:r>
                        <a:rPr lang="en-US" sz="1500" u="none" strike="noStrike" dirty="0" err="1">
                          <a:effectLst/>
                        </a:rPr>
                        <a:t>sklearn</a:t>
                      </a:r>
                      <a:r>
                        <a:rPr lang="en-US" sz="1500" u="none" strike="noStrike" dirty="0">
                          <a:effectLst/>
                        </a:rPr>
                        <a:t> [sec]</a:t>
                      </a:r>
                      <a:endParaRPr lang="en-US" sz="1500" b="0" i="0" u="none" strike="noStrike" dirty="0">
                        <a:solidFill>
                          <a:srgbClr val="000000"/>
                        </a:solidFill>
                        <a:effectLst/>
                        <a:latin typeface="Calibri" panose="020F0502020204030204" pitchFamily="34" charset="0"/>
                      </a:endParaRPr>
                    </a:p>
                  </a:txBody>
                  <a:tcPr marL="5069" marR="5069" marT="5069" marB="0" anchor="ctr"/>
                </a:tc>
                <a:extLst>
                  <a:ext uri="{0D108BD9-81ED-4DB2-BD59-A6C34878D82A}">
                    <a16:rowId xmlns:a16="http://schemas.microsoft.com/office/drawing/2014/main" val="536679709"/>
                  </a:ext>
                </a:extLst>
              </a:tr>
              <a:tr h="213355">
                <a:tc>
                  <a:txBody>
                    <a:bodyPr/>
                    <a:lstStyle/>
                    <a:p>
                      <a:pPr algn="r" fontAlgn="b"/>
                      <a:r>
                        <a:rPr lang="en-US" sz="1500" u="none" strike="noStrike">
                          <a:effectLst/>
                        </a:rPr>
                        <a:t>50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0.002</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0.002</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dirty="0">
                          <a:effectLst/>
                        </a:rPr>
                        <a:t>0.010</a:t>
                      </a:r>
                      <a:endParaRPr lang="en-US" sz="1500" b="0" i="0" u="none" strike="noStrike" dirty="0">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272025751"/>
                  </a:ext>
                </a:extLst>
              </a:tr>
              <a:tr h="213355">
                <a:tc>
                  <a:txBody>
                    <a:bodyPr/>
                    <a:lstStyle/>
                    <a:p>
                      <a:pPr algn="r" fontAlgn="b"/>
                      <a:r>
                        <a:rPr lang="en-US" sz="1500" u="none" strike="noStrike">
                          <a:effectLst/>
                        </a:rPr>
                        <a:t>100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0.004</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0.009</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0.001</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1730566965"/>
                  </a:ext>
                </a:extLst>
              </a:tr>
              <a:tr h="213355">
                <a:tc>
                  <a:txBody>
                    <a:bodyPr/>
                    <a:lstStyle/>
                    <a:p>
                      <a:pPr algn="r" fontAlgn="b"/>
                      <a:r>
                        <a:rPr lang="en-US" sz="1500" u="none" strike="noStrike">
                          <a:effectLst/>
                        </a:rPr>
                        <a:t>150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0.011</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0.011</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0.001</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3409069727"/>
                  </a:ext>
                </a:extLst>
              </a:tr>
              <a:tr h="213355">
                <a:tc>
                  <a:txBody>
                    <a:bodyPr/>
                    <a:lstStyle/>
                    <a:p>
                      <a:pPr algn="r" fontAlgn="b"/>
                      <a:r>
                        <a:rPr lang="en-US" sz="1500" u="none" strike="noStrike">
                          <a:effectLst/>
                        </a:rPr>
                        <a:t>200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0.021</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0.014</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0.001</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2536863397"/>
                  </a:ext>
                </a:extLst>
              </a:tr>
              <a:tr h="213355">
                <a:tc>
                  <a:txBody>
                    <a:bodyPr/>
                    <a:lstStyle/>
                    <a:p>
                      <a:pPr algn="r" fontAlgn="b"/>
                      <a:r>
                        <a:rPr lang="en-US" sz="1500" u="none" strike="noStrike">
                          <a:effectLst/>
                        </a:rPr>
                        <a:t>250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0.036</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0.014</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0.002</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1026491729"/>
                  </a:ext>
                </a:extLst>
              </a:tr>
              <a:tr h="213355">
                <a:tc>
                  <a:txBody>
                    <a:bodyPr/>
                    <a:lstStyle/>
                    <a:p>
                      <a:pPr algn="r" fontAlgn="b"/>
                      <a:r>
                        <a:rPr lang="en-US" sz="1500" u="none" strike="noStrike">
                          <a:effectLst/>
                        </a:rPr>
                        <a:t>300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0.054</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0.021</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0.002</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33142293"/>
                  </a:ext>
                </a:extLst>
              </a:tr>
              <a:tr h="213355">
                <a:tc>
                  <a:txBody>
                    <a:bodyPr/>
                    <a:lstStyle/>
                    <a:p>
                      <a:pPr algn="r" fontAlgn="b"/>
                      <a:r>
                        <a:rPr lang="en-US" sz="1500" u="none" strike="noStrike" dirty="0">
                          <a:effectLst/>
                        </a:rPr>
                        <a:t>350</a:t>
                      </a:r>
                      <a:endParaRPr lang="en-US" sz="1500" b="0" i="0" u="none" strike="noStrike" dirty="0">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0.078</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0.019</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0.002</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2467213826"/>
                  </a:ext>
                </a:extLst>
              </a:tr>
              <a:tr h="213355">
                <a:tc>
                  <a:txBody>
                    <a:bodyPr/>
                    <a:lstStyle/>
                    <a:p>
                      <a:pPr algn="r" fontAlgn="b"/>
                      <a:r>
                        <a:rPr lang="en-US" sz="1500" u="none" strike="noStrike">
                          <a:effectLst/>
                        </a:rPr>
                        <a:t>400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0.100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0.026</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0.004</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2174395737"/>
                  </a:ext>
                </a:extLst>
              </a:tr>
              <a:tr h="213355">
                <a:tc>
                  <a:txBody>
                    <a:bodyPr/>
                    <a:lstStyle/>
                    <a:p>
                      <a:pPr algn="r" fontAlgn="b"/>
                      <a:r>
                        <a:rPr lang="en-US" sz="1500" u="none" strike="noStrike">
                          <a:effectLst/>
                        </a:rPr>
                        <a:t>450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0.141</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0.027</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0.005</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4278401742"/>
                  </a:ext>
                </a:extLst>
              </a:tr>
              <a:tr h="213355">
                <a:tc>
                  <a:txBody>
                    <a:bodyPr/>
                    <a:lstStyle/>
                    <a:p>
                      <a:pPr algn="r" fontAlgn="b"/>
                      <a:r>
                        <a:rPr lang="en-US" sz="1500" u="none" strike="noStrike">
                          <a:effectLst/>
                        </a:rPr>
                        <a:t>500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0.207</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0.033</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0.007</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3388174879"/>
                  </a:ext>
                </a:extLst>
              </a:tr>
              <a:tr h="213355">
                <a:tc>
                  <a:txBody>
                    <a:bodyPr/>
                    <a:lstStyle/>
                    <a:p>
                      <a:pPr algn="r" fontAlgn="b"/>
                      <a:r>
                        <a:rPr lang="en-US" sz="1500" u="none" strike="noStrike">
                          <a:effectLst/>
                        </a:rPr>
                        <a:t>550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0.257</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0.036</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0.007</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4092719788"/>
                  </a:ext>
                </a:extLst>
              </a:tr>
              <a:tr h="213355">
                <a:tc>
                  <a:txBody>
                    <a:bodyPr/>
                    <a:lstStyle/>
                    <a:p>
                      <a:pPr algn="r" fontAlgn="b"/>
                      <a:r>
                        <a:rPr lang="en-US" sz="1500" u="none" strike="noStrike">
                          <a:effectLst/>
                        </a:rPr>
                        <a:t>600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0.331</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0.041</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0.007</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365110741"/>
                  </a:ext>
                </a:extLst>
              </a:tr>
              <a:tr h="213355">
                <a:tc>
                  <a:txBody>
                    <a:bodyPr/>
                    <a:lstStyle/>
                    <a:p>
                      <a:pPr algn="r" fontAlgn="b"/>
                      <a:r>
                        <a:rPr lang="en-US" sz="1500" u="none" strike="noStrike">
                          <a:effectLst/>
                        </a:rPr>
                        <a:t>650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dirty="0">
                          <a:effectLst/>
                        </a:rPr>
                        <a:t>0.450</a:t>
                      </a:r>
                      <a:endParaRPr lang="en-US" sz="1500" b="0" i="0" u="none" strike="noStrike" dirty="0">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0.049</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0.008</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1177791843"/>
                  </a:ext>
                </a:extLst>
              </a:tr>
              <a:tr h="213355">
                <a:tc>
                  <a:txBody>
                    <a:bodyPr/>
                    <a:lstStyle/>
                    <a:p>
                      <a:pPr algn="r" fontAlgn="b"/>
                      <a:r>
                        <a:rPr lang="en-US" sz="1500" u="none" strike="noStrike">
                          <a:effectLst/>
                        </a:rPr>
                        <a:t>700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0.678</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0.057</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0.009</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1177676386"/>
                  </a:ext>
                </a:extLst>
              </a:tr>
              <a:tr h="213355">
                <a:tc>
                  <a:txBody>
                    <a:bodyPr/>
                    <a:lstStyle/>
                    <a:p>
                      <a:pPr algn="r" fontAlgn="b"/>
                      <a:r>
                        <a:rPr lang="en-US" sz="1500" u="none" strike="noStrike">
                          <a:effectLst/>
                        </a:rPr>
                        <a:t>750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0.692</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0.061</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0.010</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3429052876"/>
                  </a:ext>
                </a:extLst>
              </a:tr>
              <a:tr h="213355">
                <a:tc>
                  <a:txBody>
                    <a:bodyPr/>
                    <a:lstStyle/>
                    <a:p>
                      <a:pPr algn="r" fontAlgn="b"/>
                      <a:r>
                        <a:rPr lang="en-US" sz="1500" u="none" strike="noStrike">
                          <a:effectLst/>
                        </a:rPr>
                        <a:t>800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1.082</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0.068</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0.012</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2312607728"/>
                  </a:ext>
                </a:extLst>
              </a:tr>
              <a:tr h="213355">
                <a:tc>
                  <a:txBody>
                    <a:bodyPr/>
                    <a:lstStyle/>
                    <a:p>
                      <a:pPr algn="r" fontAlgn="b"/>
                      <a:r>
                        <a:rPr lang="en-US" sz="1500" u="none" strike="noStrike">
                          <a:effectLst/>
                        </a:rPr>
                        <a:t>850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0.990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0.077</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dirty="0">
                          <a:effectLst/>
                        </a:rPr>
                        <a:t>0.013</a:t>
                      </a:r>
                      <a:endParaRPr lang="en-US" sz="1500" b="0" i="0" u="none" strike="noStrike" dirty="0">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4192430778"/>
                  </a:ext>
                </a:extLst>
              </a:tr>
            </a:tbl>
          </a:graphicData>
        </a:graphic>
      </p:graphicFrame>
      <p:graphicFrame>
        <p:nvGraphicFramePr>
          <p:cNvPr id="10" name="Table 9">
            <a:extLst>
              <a:ext uri="{FF2B5EF4-FFF2-40B4-BE49-F238E27FC236}">
                <a16:creationId xmlns:a16="http://schemas.microsoft.com/office/drawing/2014/main" id="{668F2981-AD47-411B-A5EF-3ACF1144869D}"/>
              </a:ext>
            </a:extLst>
          </p:cNvPr>
          <p:cNvGraphicFramePr>
            <a:graphicFrameLocks noGrp="1"/>
          </p:cNvGraphicFramePr>
          <p:nvPr>
            <p:extLst>
              <p:ext uri="{D42A27DB-BD31-4B8C-83A1-F6EECF244321}">
                <p14:modId xmlns:p14="http://schemas.microsoft.com/office/powerpoint/2010/main" val="2585876383"/>
              </p:ext>
            </p:extLst>
          </p:nvPr>
        </p:nvGraphicFramePr>
        <p:xfrm>
          <a:off x="6096000" y="1724858"/>
          <a:ext cx="4033456" cy="4663242"/>
        </p:xfrm>
        <a:graphic>
          <a:graphicData uri="http://schemas.openxmlformats.org/drawingml/2006/table">
            <a:tbl>
              <a:tblPr>
                <a:tableStyleId>{F5AB1C69-6EDB-4FF4-983F-18BD219EF322}</a:tableStyleId>
              </a:tblPr>
              <a:tblGrid>
                <a:gridCol w="945077">
                  <a:extLst>
                    <a:ext uri="{9D8B030D-6E8A-4147-A177-3AD203B41FA5}">
                      <a16:colId xmlns:a16="http://schemas.microsoft.com/office/drawing/2014/main" val="1193879803"/>
                    </a:ext>
                  </a:extLst>
                </a:gridCol>
                <a:gridCol w="1096965">
                  <a:extLst>
                    <a:ext uri="{9D8B030D-6E8A-4147-A177-3AD203B41FA5}">
                      <a16:colId xmlns:a16="http://schemas.microsoft.com/office/drawing/2014/main" val="101022579"/>
                    </a:ext>
                  </a:extLst>
                </a:gridCol>
                <a:gridCol w="1113842">
                  <a:extLst>
                    <a:ext uri="{9D8B030D-6E8A-4147-A177-3AD203B41FA5}">
                      <a16:colId xmlns:a16="http://schemas.microsoft.com/office/drawing/2014/main" val="2658709847"/>
                    </a:ext>
                  </a:extLst>
                </a:gridCol>
                <a:gridCol w="877572">
                  <a:extLst>
                    <a:ext uri="{9D8B030D-6E8A-4147-A177-3AD203B41FA5}">
                      <a16:colId xmlns:a16="http://schemas.microsoft.com/office/drawing/2014/main" val="2922422987"/>
                    </a:ext>
                  </a:extLst>
                </a:gridCol>
              </a:tblGrid>
              <a:tr h="304138">
                <a:tc>
                  <a:txBody>
                    <a:bodyPr/>
                    <a:lstStyle/>
                    <a:p>
                      <a:pPr algn="ctr" fontAlgn="ctr"/>
                      <a:r>
                        <a:rPr lang="en-US" sz="1500" u="none" strike="noStrike">
                          <a:effectLst/>
                        </a:rPr>
                        <a:t>matrix size</a:t>
                      </a:r>
                      <a:endParaRPr lang="en-US" sz="1500" b="0" i="0" u="none" strike="noStrike">
                        <a:solidFill>
                          <a:srgbClr val="000000"/>
                        </a:solidFill>
                        <a:effectLst/>
                        <a:latin typeface="Calibri" panose="020F0502020204030204" pitchFamily="34" charset="0"/>
                      </a:endParaRPr>
                    </a:p>
                  </a:txBody>
                  <a:tcPr marL="5069" marR="5069" marT="5069" marB="0" anchor="ctr"/>
                </a:tc>
                <a:tc>
                  <a:txBody>
                    <a:bodyPr/>
                    <a:lstStyle/>
                    <a:p>
                      <a:pPr algn="ctr" fontAlgn="ctr"/>
                      <a:r>
                        <a:rPr lang="en-US" sz="1500" u="none" strike="noStrike" dirty="0">
                          <a:effectLst/>
                        </a:rPr>
                        <a:t>after 1 optimization [sec]</a:t>
                      </a:r>
                      <a:endParaRPr lang="en-US" sz="1500" b="0" i="0" u="none" strike="noStrike" dirty="0">
                        <a:solidFill>
                          <a:srgbClr val="000000"/>
                        </a:solidFill>
                        <a:effectLst/>
                        <a:latin typeface="Calibri" panose="020F0502020204030204" pitchFamily="34" charset="0"/>
                      </a:endParaRPr>
                    </a:p>
                  </a:txBody>
                  <a:tcPr marL="5069" marR="5069" marT="5069" marB="0" anchor="ctr"/>
                </a:tc>
                <a:tc>
                  <a:txBody>
                    <a:bodyPr/>
                    <a:lstStyle/>
                    <a:p>
                      <a:pPr algn="ctr" fontAlgn="ctr"/>
                      <a:r>
                        <a:rPr lang="en-US" sz="1500" u="none" strike="noStrike">
                          <a:effectLst/>
                        </a:rPr>
                        <a:t>after all optimiztions [sec]</a:t>
                      </a:r>
                      <a:endParaRPr lang="en-US" sz="1500" b="0" i="0" u="none" strike="noStrike">
                        <a:solidFill>
                          <a:srgbClr val="000000"/>
                        </a:solidFill>
                        <a:effectLst/>
                        <a:latin typeface="Calibri" panose="020F0502020204030204" pitchFamily="34" charset="0"/>
                      </a:endParaRPr>
                    </a:p>
                  </a:txBody>
                  <a:tcPr marL="5069" marR="5069" marT="5069" marB="0" anchor="ctr"/>
                </a:tc>
                <a:tc>
                  <a:txBody>
                    <a:bodyPr/>
                    <a:lstStyle/>
                    <a:p>
                      <a:pPr algn="ctr" fontAlgn="ctr"/>
                      <a:r>
                        <a:rPr lang="en-US" sz="1500" u="none" strike="noStrike">
                          <a:effectLst/>
                        </a:rPr>
                        <a:t>sklearn [sec]</a:t>
                      </a:r>
                      <a:endParaRPr lang="en-US" sz="1500" b="0" i="0" u="none" strike="noStrike">
                        <a:solidFill>
                          <a:srgbClr val="000000"/>
                        </a:solidFill>
                        <a:effectLst/>
                        <a:latin typeface="Calibri" panose="020F0502020204030204" pitchFamily="34" charset="0"/>
                      </a:endParaRPr>
                    </a:p>
                  </a:txBody>
                  <a:tcPr marL="5069" marR="5069" marT="5069" marB="0" anchor="ctr"/>
                </a:tc>
                <a:extLst>
                  <a:ext uri="{0D108BD9-81ED-4DB2-BD59-A6C34878D82A}">
                    <a16:rowId xmlns:a16="http://schemas.microsoft.com/office/drawing/2014/main" val="536679709"/>
                  </a:ext>
                </a:extLst>
              </a:tr>
              <a:tr h="101379">
                <a:tc>
                  <a:txBody>
                    <a:bodyPr/>
                    <a:lstStyle/>
                    <a:p>
                      <a:pPr algn="r" fontAlgn="b"/>
                      <a:r>
                        <a:rPr lang="en-US" sz="1500" u="none" strike="noStrike" dirty="0">
                          <a:effectLst/>
                        </a:rPr>
                        <a:t>850</a:t>
                      </a:r>
                      <a:endParaRPr lang="en-US" sz="1500" b="0" i="0" u="none" strike="noStrike" dirty="0">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dirty="0">
                          <a:effectLst/>
                        </a:rPr>
                        <a:t>0.990</a:t>
                      </a:r>
                      <a:endParaRPr lang="en-US" sz="1500" b="0" i="0" u="none" strike="noStrike" dirty="0">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0.077</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dirty="0">
                          <a:effectLst/>
                        </a:rPr>
                        <a:t>0.013</a:t>
                      </a:r>
                      <a:endParaRPr lang="en-US" sz="1500" b="0" i="0" u="none" strike="noStrike" dirty="0">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4192430778"/>
                  </a:ext>
                </a:extLst>
              </a:tr>
              <a:tr h="101379">
                <a:tc>
                  <a:txBody>
                    <a:bodyPr/>
                    <a:lstStyle/>
                    <a:p>
                      <a:pPr algn="r" fontAlgn="b"/>
                      <a:r>
                        <a:rPr lang="en-US" sz="1500" u="none" strike="noStrike" dirty="0">
                          <a:effectLst/>
                        </a:rPr>
                        <a:t>900</a:t>
                      </a:r>
                      <a:endParaRPr lang="en-US" sz="1500" b="0" i="0" u="none" strike="noStrike" dirty="0">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1.286</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0.079</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0.014</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4291389544"/>
                  </a:ext>
                </a:extLst>
              </a:tr>
              <a:tr h="101379">
                <a:tc>
                  <a:txBody>
                    <a:bodyPr/>
                    <a:lstStyle/>
                    <a:p>
                      <a:pPr algn="r" fontAlgn="b"/>
                      <a:r>
                        <a:rPr lang="en-US" sz="1500" u="none" strike="noStrike">
                          <a:effectLst/>
                        </a:rPr>
                        <a:t>950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1.462</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0.091</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0.016</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2371120577"/>
                  </a:ext>
                </a:extLst>
              </a:tr>
              <a:tr h="101379">
                <a:tc>
                  <a:txBody>
                    <a:bodyPr/>
                    <a:lstStyle/>
                    <a:p>
                      <a:pPr algn="r" fontAlgn="b"/>
                      <a:r>
                        <a:rPr lang="en-US" sz="1500" u="none" strike="noStrike">
                          <a:effectLst/>
                        </a:rPr>
                        <a:t>1000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1.794</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0.101</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0.021</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603892037"/>
                  </a:ext>
                </a:extLst>
              </a:tr>
              <a:tr h="101379">
                <a:tc>
                  <a:txBody>
                    <a:bodyPr/>
                    <a:lstStyle/>
                    <a:p>
                      <a:pPr algn="r" fontAlgn="b"/>
                      <a:r>
                        <a:rPr lang="en-US" sz="1500" u="none" strike="noStrike">
                          <a:effectLst/>
                        </a:rPr>
                        <a:t>1500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6.449</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0.225</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0.042</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364065598"/>
                  </a:ext>
                </a:extLst>
              </a:tr>
              <a:tr h="101379">
                <a:tc>
                  <a:txBody>
                    <a:bodyPr/>
                    <a:lstStyle/>
                    <a:p>
                      <a:pPr algn="r" fontAlgn="b"/>
                      <a:r>
                        <a:rPr lang="en-US" sz="1500" u="none" strike="noStrike">
                          <a:effectLst/>
                        </a:rPr>
                        <a:t>2000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13.859</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0.376</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0.078</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3309246840"/>
                  </a:ext>
                </a:extLst>
              </a:tr>
              <a:tr h="101379">
                <a:tc>
                  <a:txBody>
                    <a:bodyPr/>
                    <a:lstStyle/>
                    <a:p>
                      <a:pPr algn="r" fontAlgn="b"/>
                      <a:r>
                        <a:rPr lang="en-US" sz="1500" u="none" strike="noStrike">
                          <a:effectLst/>
                        </a:rPr>
                        <a:t>2500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27.768</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0.592</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0.121</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3515810313"/>
                  </a:ext>
                </a:extLst>
              </a:tr>
              <a:tr h="101379">
                <a:tc>
                  <a:txBody>
                    <a:bodyPr/>
                    <a:lstStyle/>
                    <a:p>
                      <a:pPr algn="r" fontAlgn="b"/>
                      <a:r>
                        <a:rPr lang="en-US" sz="1500" u="none" strike="noStrike">
                          <a:effectLst/>
                        </a:rPr>
                        <a:t>3000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48.438</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0.832</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0.179</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4061435475"/>
                  </a:ext>
                </a:extLst>
              </a:tr>
              <a:tr h="101379">
                <a:tc>
                  <a:txBody>
                    <a:bodyPr/>
                    <a:lstStyle/>
                    <a:p>
                      <a:pPr algn="r" fontAlgn="b"/>
                      <a:r>
                        <a:rPr lang="en-US" sz="1500" u="none" strike="noStrike">
                          <a:effectLst/>
                        </a:rPr>
                        <a:t>3500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77.798</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1.103</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0.241</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1601871304"/>
                  </a:ext>
                </a:extLst>
              </a:tr>
              <a:tr h="101379">
                <a:tc>
                  <a:txBody>
                    <a:bodyPr/>
                    <a:lstStyle/>
                    <a:p>
                      <a:pPr algn="r" fontAlgn="b"/>
                      <a:r>
                        <a:rPr lang="en-US" sz="1500" u="none" strike="noStrike" dirty="0">
                          <a:effectLst/>
                        </a:rPr>
                        <a:t>4000</a:t>
                      </a:r>
                      <a:endParaRPr lang="en-US" sz="1500" b="0" i="0" u="none" strike="noStrike" dirty="0">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120.452</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1.655</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0.312</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2741281321"/>
                  </a:ext>
                </a:extLst>
              </a:tr>
              <a:tr h="101379">
                <a:tc>
                  <a:txBody>
                    <a:bodyPr/>
                    <a:lstStyle/>
                    <a:p>
                      <a:pPr algn="r" fontAlgn="b"/>
                      <a:r>
                        <a:rPr lang="en-US" sz="1500" u="none" strike="noStrike">
                          <a:effectLst/>
                        </a:rPr>
                        <a:t>4500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178.479</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1.997</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0.419</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3416856967"/>
                  </a:ext>
                </a:extLst>
              </a:tr>
              <a:tr h="101379">
                <a:tc>
                  <a:txBody>
                    <a:bodyPr/>
                    <a:lstStyle/>
                    <a:p>
                      <a:pPr algn="r" fontAlgn="b"/>
                      <a:r>
                        <a:rPr lang="en-US" sz="1500" u="none" strike="noStrike">
                          <a:effectLst/>
                        </a:rPr>
                        <a:t>5000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205.664</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2.299</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0.579</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4245708927"/>
                  </a:ext>
                </a:extLst>
              </a:tr>
              <a:tr h="101379">
                <a:tc>
                  <a:txBody>
                    <a:bodyPr/>
                    <a:lstStyle/>
                    <a:p>
                      <a:pPr algn="r" fontAlgn="b"/>
                      <a:r>
                        <a:rPr lang="en-US" sz="1500" u="none" strike="noStrike">
                          <a:effectLst/>
                        </a:rPr>
                        <a:t>6000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358.853</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3.331</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0.771</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2819747388"/>
                  </a:ext>
                </a:extLst>
              </a:tr>
              <a:tr h="101379">
                <a:tc>
                  <a:txBody>
                    <a:bodyPr/>
                    <a:lstStyle/>
                    <a:p>
                      <a:pPr algn="r" fontAlgn="b"/>
                      <a:r>
                        <a:rPr lang="en-US" sz="1500" u="none" strike="noStrike">
                          <a:effectLst/>
                        </a:rPr>
                        <a:t>7000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625.602</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5.067</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0.992</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4018478298"/>
                  </a:ext>
                </a:extLst>
              </a:tr>
              <a:tr h="101379">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910.086</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7.200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1.391</a:t>
                      </a:r>
                      <a:endParaRPr lang="en-US" sz="1500" b="0" i="0" u="none" strike="noStrike">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2775187300"/>
                  </a:ext>
                </a:extLst>
              </a:tr>
              <a:tr h="101379">
                <a:tc>
                  <a:txBody>
                    <a:bodyPr/>
                    <a:lstStyle/>
                    <a:p>
                      <a:pPr algn="r" fontAlgn="b"/>
                      <a:r>
                        <a:rPr lang="en-US" sz="1500" u="none" strike="noStrike">
                          <a:effectLst/>
                        </a:rPr>
                        <a:t>9000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1186.094</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10.107</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dirty="0">
                          <a:effectLst/>
                        </a:rPr>
                        <a:t>1.654</a:t>
                      </a:r>
                      <a:endParaRPr lang="en-US" sz="1500" b="0" i="0" u="none" strike="noStrike" dirty="0">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1827054893"/>
                  </a:ext>
                </a:extLst>
              </a:tr>
              <a:tr h="101379">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1667.965</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a:effectLst/>
                        </a:rPr>
                        <a:t>12.186</a:t>
                      </a:r>
                      <a:endParaRPr lang="en-US" sz="1500" b="0" i="0" u="none" strike="noStrike">
                        <a:solidFill>
                          <a:srgbClr val="000000"/>
                        </a:solidFill>
                        <a:effectLst/>
                        <a:latin typeface="Calibri" panose="020F0502020204030204" pitchFamily="34" charset="0"/>
                      </a:endParaRPr>
                    </a:p>
                  </a:txBody>
                  <a:tcPr marL="5069" marR="5069" marT="5069" marB="0" anchor="b"/>
                </a:tc>
                <a:tc>
                  <a:txBody>
                    <a:bodyPr/>
                    <a:lstStyle/>
                    <a:p>
                      <a:pPr algn="r" fontAlgn="b"/>
                      <a:r>
                        <a:rPr lang="en-US" sz="1500" u="none" strike="noStrike" dirty="0">
                          <a:effectLst/>
                        </a:rPr>
                        <a:t>2.804</a:t>
                      </a:r>
                      <a:endParaRPr lang="en-US" sz="1500" b="0" i="0" u="none" strike="noStrike" dirty="0">
                        <a:solidFill>
                          <a:srgbClr val="000000"/>
                        </a:solidFill>
                        <a:effectLst/>
                        <a:latin typeface="Calibri" panose="020F0502020204030204" pitchFamily="34" charset="0"/>
                      </a:endParaRPr>
                    </a:p>
                  </a:txBody>
                  <a:tcPr marL="5069" marR="5069" marT="5069" marB="0" anchor="b"/>
                </a:tc>
                <a:extLst>
                  <a:ext uri="{0D108BD9-81ED-4DB2-BD59-A6C34878D82A}">
                    <a16:rowId xmlns:a16="http://schemas.microsoft.com/office/drawing/2014/main" val="907829868"/>
                  </a:ext>
                </a:extLst>
              </a:tr>
            </a:tbl>
          </a:graphicData>
        </a:graphic>
      </p:graphicFrame>
    </p:spTree>
    <p:extLst>
      <p:ext uri="{BB962C8B-B14F-4D97-AF65-F5344CB8AC3E}">
        <p14:creationId xmlns:p14="http://schemas.microsoft.com/office/powerpoint/2010/main" val="750276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482600" y="609600"/>
            <a:ext cx="11044115" cy="1260000"/>
          </a:xfrm>
        </p:spPr>
        <p:txBody>
          <a:bodyPr/>
          <a:lstStyle/>
          <a:p>
            <a:r>
              <a:rPr lang="en-US" dirty="0"/>
              <a:t>Runtime Comparison – CPP – after all optimizations | K = 2</a:t>
            </a:r>
          </a:p>
        </p:txBody>
      </p:sp>
      <p:graphicFrame>
        <p:nvGraphicFramePr>
          <p:cNvPr id="3" name="Table 2">
            <a:extLst>
              <a:ext uri="{FF2B5EF4-FFF2-40B4-BE49-F238E27FC236}">
                <a16:creationId xmlns:a16="http://schemas.microsoft.com/office/drawing/2014/main" id="{A31D93E5-489B-4061-B991-E65272D31C80}"/>
              </a:ext>
            </a:extLst>
          </p:cNvPr>
          <p:cNvGraphicFramePr>
            <a:graphicFrameLocks noGrp="1"/>
          </p:cNvGraphicFramePr>
          <p:nvPr>
            <p:extLst>
              <p:ext uri="{D42A27DB-BD31-4B8C-83A1-F6EECF244321}">
                <p14:modId xmlns:p14="http://schemas.microsoft.com/office/powerpoint/2010/main" val="15751433"/>
              </p:ext>
            </p:extLst>
          </p:nvPr>
        </p:nvGraphicFramePr>
        <p:xfrm>
          <a:off x="2187573" y="1737613"/>
          <a:ext cx="3908427" cy="4665854"/>
        </p:xfrm>
        <a:graphic>
          <a:graphicData uri="http://schemas.openxmlformats.org/drawingml/2006/table">
            <a:tbl>
              <a:tblPr>
                <a:tableStyleId>{F5AB1C69-6EDB-4FF4-983F-18BD219EF322}</a:tableStyleId>
              </a:tblPr>
              <a:tblGrid>
                <a:gridCol w="930379">
                  <a:extLst>
                    <a:ext uri="{9D8B030D-6E8A-4147-A177-3AD203B41FA5}">
                      <a16:colId xmlns:a16="http://schemas.microsoft.com/office/drawing/2014/main" val="460408721"/>
                    </a:ext>
                  </a:extLst>
                </a:gridCol>
                <a:gridCol w="930379">
                  <a:extLst>
                    <a:ext uri="{9D8B030D-6E8A-4147-A177-3AD203B41FA5}">
                      <a16:colId xmlns:a16="http://schemas.microsoft.com/office/drawing/2014/main" val="3538339598"/>
                    </a:ext>
                  </a:extLst>
                </a:gridCol>
                <a:gridCol w="1084060">
                  <a:extLst>
                    <a:ext uri="{9D8B030D-6E8A-4147-A177-3AD203B41FA5}">
                      <a16:colId xmlns:a16="http://schemas.microsoft.com/office/drawing/2014/main" val="423834839"/>
                    </a:ext>
                  </a:extLst>
                </a:gridCol>
                <a:gridCol w="963609">
                  <a:extLst>
                    <a:ext uri="{9D8B030D-6E8A-4147-A177-3AD203B41FA5}">
                      <a16:colId xmlns:a16="http://schemas.microsoft.com/office/drawing/2014/main" val="1438789436"/>
                    </a:ext>
                  </a:extLst>
                </a:gridCol>
              </a:tblGrid>
              <a:tr h="693656">
                <a:tc>
                  <a:txBody>
                    <a:bodyPr/>
                    <a:lstStyle/>
                    <a:p>
                      <a:pPr algn="ctr" fontAlgn="ctr"/>
                      <a:r>
                        <a:rPr lang="en-US" sz="1500" u="none" strike="noStrike" dirty="0">
                          <a:effectLst/>
                        </a:rPr>
                        <a:t>matrix size</a:t>
                      </a:r>
                      <a:endParaRPr lang="en-US" sz="1500" b="0" i="0" u="none" strike="noStrike" dirty="0">
                        <a:solidFill>
                          <a:srgbClr val="000000"/>
                        </a:solidFill>
                        <a:effectLst/>
                        <a:latin typeface="Calibri" panose="020F0502020204030204" pitchFamily="34" charset="0"/>
                      </a:endParaRPr>
                    </a:p>
                  </a:txBody>
                  <a:tcPr marL="5214" marR="5214" marT="5214" marB="0" anchor="ctr"/>
                </a:tc>
                <a:tc>
                  <a:txBody>
                    <a:bodyPr/>
                    <a:lstStyle/>
                    <a:p>
                      <a:pPr algn="ctr" fontAlgn="ctr"/>
                      <a:r>
                        <a:rPr lang="en-US" sz="1500" u="none" strike="noStrike" dirty="0" err="1">
                          <a:effectLst/>
                        </a:rPr>
                        <a:t>vec</a:t>
                      </a:r>
                      <a:r>
                        <a:rPr lang="en-US" sz="1500" u="none" strike="noStrike" dirty="0">
                          <a:effectLst/>
                        </a:rPr>
                        <a:t> matrix [sec]</a:t>
                      </a:r>
                      <a:endParaRPr lang="en-US" sz="1500" b="0" i="0" u="none" strike="noStrike" dirty="0">
                        <a:solidFill>
                          <a:srgbClr val="000000"/>
                        </a:solidFill>
                        <a:effectLst/>
                        <a:latin typeface="Calibri" panose="020F0502020204030204" pitchFamily="34" charset="0"/>
                      </a:endParaRPr>
                    </a:p>
                  </a:txBody>
                  <a:tcPr marL="5214" marR="5214" marT="5214" marB="0" anchor="ctr"/>
                </a:tc>
                <a:tc>
                  <a:txBody>
                    <a:bodyPr/>
                    <a:lstStyle/>
                    <a:p>
                      <a:pPr algn="ctr" fontAlgn="ctr"/>
                      <a:r>
                        <a:rPr lang="en-US" sz="1500" u="none" strike="noStrike">
                          <a:effectLst/>
                        </a:rPr>
                        <a:t>mem matrix [sec]</a:t>
                      </a:r>
                      <a:endParaRPr lang="en-US" sz="1500" b="0" i="0" u="none" strike="noStrike">
                        <a:solidFill>
                          <a:srgbClr val="000000"/>
                        </a:solidFill>
                        <a:effectLst/>
                        <a:latin typeface="Calibri" panose="020F0502020204030204" pitchFamily="34" charset="0"/>
                      </a:endParaRPr>
                    </a:p>
                  </a:txBody>
                  <a:tcPr marL="5214" marR="5214" marT="5214" marB="0" anchor="ctr"/>
                </a:tc>
                <a:tc>
                  <a:txBody>
                    <a:bodyPr/>
                    <a:lstStyle/>
                    <a:p>
                      <a:pPr algn="ctr" fontAlgn="ctr"/>
                      <a:r>
                        <a:rPr lang="en-US" sz="1500" u="none" strike="noStrike">
                          <a:effectLst/>
                        </a:rPr>
                        <a:t>alglib [sec]</a:t>
                      </a:r>
                      <a:endParaRPr lang="en-US" sz="1500" b="0" i="0" u="none" strike="noStrike">
                        <a:solidFill>
                          <a:srgbClr val="000000"/>
                        </a:solidFill>
                        <a:effectLst/>
                        <a:latin typeface="Calibri" panose="020F0502020204030204" pitchFamily="34" charset="0"/>
                      </a:endParaRPr>
                    </a:p>
                  </a:txBody>
                  <a:tcPr marL="5214" marR="5214" marT="5214" marB="0" anchor="ctr"/>
                </a:tc>
                <a:extLst>
                  <a:ext uri="{0D108BD9-81ED-4DB2-BD59-A6C34878D82A}">
                    <a16:rowId xmlns:a16="http://schemas.microsoft.com/office/drawing/2014/main" val="904155345"/>
                  </a:ext>
                </a:extLst>
              </a:tr>
              <a:tr h="249166">
                <a:tc>
                  <a:txBody>
                    <a:bodyPr/>
                    <a:lstStyle/>
                    <a:p>
                      <a:pPr algn="r" fontAlgn="b"/>
                      <a:r>
                        <a:rPr lang="en-US" sz="1500" u="none" strike="noStrike">
                          <a:effectLst/>
                        </a:rPr>
                        <a:t>50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0.001</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0.001</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1551519009"/>
                  </a:ext>
                </a:extLst>
              </a:tr>
              <a:tr h="249166">
                <a:tc>
                  <a:txBody>
                    <a:bodyPr/>
                    <a:lstStyle/>
                    <a:p>
                      <a:pPr algn="r" fontAlgn="b"/>
                      <a:r>
                        <a:rPr lang="en-US" sz="1500" u="none" strike="noStrike">
                          <a:effectLst/>
                        </a:rPr>
                        <a:t>100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0.007</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0.004</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0.001</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1066415023"/>
                  </a:ext>
                </a:extLst>
              </a:tr>
              <a:tr h="249166">
                <a:tc>
                  <a:txBody>
                    <a:bodyPr/>
                    <a:lstStyle/>
                    <a:p>
                      <a:pPr algn="r" fontAlgn="b"/>
                      <a:r>
                        <a:rPr lang="en-US" sz="1500" u="none" strike="noStrike">
                          <a:effectLst/>
                        </a:rPr>
                        <a:t>150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0.016</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0.009</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0.003</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923925157"/>
                  </a:ext>
                </a:extLst>
              </a:tr>
              <a:tr h="249166">
                <a:tc>
                  <a:txBody>
                    <a:bodyPr/>
                    <a:lstStyle/>
                    <a:p>
                      <a:pPr algn="r" fontAlgn="b"/>
                      <a:r>
                        <a:rPr lang="en-US" sz="1500" u="none" strike="noStrike">
                          <a:effectLst/>
                        </a:rPr>
                        <a:t>200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0.023</a:t>
                      </a:r>
                      <a:endParaRPr lang="en-US" sz="1500" b="0" i="0" u="none" strike="noStrike" dirty="0">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0.009</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0.005</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3697979361"/>
                  </a:ext>
                </a:extLst>
              </a:tr>
              <a:tr h="249166">
                <a:tc>
                  <a:txBody>
                    <a:bodyPr/>
                    <a:lstStyle/>
                    <a:p>
                      <a:pPr algn="r" fontAlgn="b"/>
                      <a:r>
                        <a:rPr lang="en-US" sz="1500" u="none" strike="noStrike">
                          <a:effectLst/>
                        </a:rPr>
                        <a:t>250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0.038</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0.015</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0.009</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2333341116"/>
                  </a:ext>
                </a:extLst>
              </a:tr>
              <a:tr h="249166">
                <a:tc>
                  <a:txBody>
                    <a:bodyPr/>
                    <a:lstStyle/>
                    <a:p>
                      <a:pPr algn="r" fontAlgn="b"/>
                      <a:r>
                        <a:rPr lang="en-US" sz="1500" u="none" strike="noStrike">
                          <a:effectLst/>
                        </a:rPr>
                        <a:t>300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0.054</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0.021</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0.012</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2267892476"/>
                  </a:ext>
                </a:extLst>
              </a:tr>
              <a:tr h="249166">
                <a:tc>
                  <a:txBody>
                    <a:bodyPr/>
                    <a:lstStyle/>
                    <a:p>
                      <a:pPr algn="r" fontAlgn="b"/>
                      <a:r>
                        <a:rPr lang="en-US" sz="1500" u="none" strike="noStrike">
                          <a:effectLst/>
                        </a:rPr>
                        <a:t>350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0.072</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0.03</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0.017</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2872768978"/>
                  </a:ext>
                </a:extLst>
              </a:tr>
              <a:tr h="234708">
                <a:tc>
                  <a:txBody>
                    <a:bodyPr/>
                    <a:lstStyle/>
                    <a:p>
                      <a:pPr algn="r" fontAlgn="b"/>
                      <a:r>
                        <a:rPr lang="en-US" sz="1500" u="none" strike="noStrike">
                          <a:effectLst/>
                        </a:rPr>
                        <a:t>400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0.095</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0.039</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0.062</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1690375865"/>
                  </a:ext>
                </a:extLst>
              </a:tr>
              <a:tr h="249166">
                <a:tc>
                  <a:txBody>
                    <a:bodyPr/>
                    <a:lstStyle/>
                    <a:p>
                      <a:pPr algn="r" fontAlgn="b"/>
                      <a:r>
                        <a:rPr lang="en-US" sz="1500" u="none" strike="noStrike">
                          <a:effectLst/>
                        </a:rPr>
                        <a:t>450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0.142</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0.06</a:t>
                      </a:r>
                      <a:endParaRPr lang="en-US" sz="1500" b="0" i="0" u="none" strike="noStrike" dirty="0">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0.03</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4038879276"/>
                  </a:ext>
                </a:extLst>
              </a:tr>
              <a:tr h="249166">
                <a:tc>
                  <a:txBody>
                    <a:bodyPr/>
                    <a:lstStyle/>
                    <a:p>
                      <a:pPr algn="r" fontAlgn="b"/>
                      <a:r>
                        <a:rPr lang="en-US" sz="1500" u="none" strike="noStrike">
                          <a:effectLst/>
                        </a:rPr>
                        <a:t>500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0.149</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0.062</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0.038</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2751337573"/>
                  </a:ext>
                </a:extLst>
              </a:tr>
              <a:tr h="249166">
                <a:tc>
                  <a:txBody>
                    <a:bodyPr/>
                    <a:lstStyle/>
                    <a:p>
                      <a:pPr algn="r" fontAlgn="b"/>
                      <a:r>
                        <a:rPr lang="en-US" sz="1500" u="none" strike="noStrike">
                          <a:effectLst/>
                        </a:rPr>
                        <a:t>550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0.177</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0.073</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0.047</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2664130105"/>
                  </a:ext>
                </a:extLst>
              </a:tr>
              <a:tr h="249166">
                <a:tc>
                  <a:txBody>
                    <a:bodyPr/>
                    <a:lstStyle/>
                    <a:p>
                      <a:pPr algn="r" fontAlgn="b"/>
                      <a:r>
                        <a:rPr lang="en-US" sz="1500" u="none" strike="noStrike">
                          <a:effectLst/>
                        </a:rPr>
                        <a:t>600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0.213</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0.088</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0.06</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2749801364"/>
                  </a:ext>
                </a:extLst>
              </a:tr>
              <a:tr h="249166">
                <a:tc>
                  <a:txBody>
                    <a:bodyPr/>
                    <a:lstStyle/>
                    <a:p>
                      <a:pPr algn="r" fontAlgn="b"/>
                      <a:r>
                        <a:rPr lang="en-US" sz="1500" u="none" strike="noStrike">
                          <a:effectLst/>
                        </a:rPr>
                        <a:t>650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0.254</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0.102</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0.066</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3105876849"/>
                  </a:ext>
                </a:extLst>
              </a:tr>
              <a:tr h="249166">
                <a:tc>
                  <a:txBody>
                    <a:bodyPr/>
                    <a:lstStyle/>
                    <a:p>
                      <a:pPr algn="r" fontAlgn="b"/>
                      <a:r>
                        <a:rPr lang="en-US" sz="1500" u="none" strike="noStrike">
                          <a:effectLst/>
                        </a:rPr>
                        <a:t>700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0.297</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0.121</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0.081</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512747555"/>
                  </a:ext>
                </a:extLst>
              </a:tr>
              <a:tr h="249166">
                <a:tc>
                  <a:txBody>
                    <a:bodyPr/>
                    <a:lstStyle/>
                    <a:p>
                      <a:pPr algn="r" fontAlgn="b"/>
                      <a:r>
                        <a:rPr lang="en-US" sz="1500" u="none" strike="noStrike">
                          <a:effectLst/>
                        </a:rPr>
                        <a:t>750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0.341</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0.146</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0.095</a:t>
                      </a:r>
                      <a:endParaRPr lang="en-US" sz="1500" b="0" i="0" u="none" strike="noStrike" dirty="0">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1816338676"/>
                  </a:ext>
                </a:extLst>
              </a:tr>
              <a:tr h="249166">
                <a:tc>
                  <a:txBody>
                    <a:bodyPr/>
                    <a:lstStyle/>
                    <a:p>
                      <a:pPr algn="r" fontAlgn="b"/>
                      <a:r>
                        <a:rPr lang="en-US" sz="1500" u="none" strike="noStrike">
                          <a:effectLst/>
                        </a:rPr>
                        <a:t>800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0.387</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0.164</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0.112</a:t>
                      </a:r>
                      <a:endParaRPr lang="en-US" sz="1500" b="0" i="0" u="none" strike="noStrike" dirty="0">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1869230607"/>
                  </a:ext>
                </a:extLst>
              </a:tr>
            </a:tbl>
          </a:graphicData>
        </a:graphic>
      </p:graphicFrame>
      <p:graphicFrame>
        <p:nvGraphicFramePr>
          <p:cNvPr id="9" name="Table 8">
            <a:extLst>
              <a:ext uri="{FF2B5EF4-FFF2-40B4-BE49-F238E27FC236}">
                <a16:creationId xmlns:a16="http://schemas.microsoft.com/office/drawing/2014/main" id="{044E09DF-5688-4A8B-8DAD-6B2BD0B4958B}"/>
              </a:ext>
            </a:extLst>
          </p:cNvPr>
          <p:cNvGraphicFramePr>
            <a:graphicFrameLocks noGrp="1"/>
          </p:cNvGraphicFramePr>
          <p:nvPr>
            <p:extLst>
              <p:ext uri="{D42A27DB-BD31-4B8C-83A1-F6EECF244321}">
                <p14:modId xmlns:p14="http://schemas.microsoft.com/office/powerpoint/2010/main" val="3536328407"/>
              </p:ext>
            </p:extLst>
          </p:nvPr>
        </p:nvGraphicFramePr>
        <p:xfrm>
          <a:off x="6096000" y="1737613"/>
          <a:ext cx="3622673" cy="4665857"/>
        </p:xfrm>
        <a:graphic>
          <a:graphicData uri="http://schemas.openxmlformats.org/drawingml/2006/table">
            <a:tbl>
              <a:tblPr>
                <a:tableStyleId>{F5AB1C69-6EDB-4FF4-983F-18BD219EF322}</a:tableStyleId>
              </a:tblPr>
              <a:tblGrid>
                <a:gridCol w="862357">
                  <a:extLst>
                    <a:ext uri="{9D8B030D-6E8A-4147-A177-3AD203B41FA5}">
                      <a16:colId xmlns:a16="http://schemas.microsoft.com/office/drawing/2014/main" val="460408721"/>
                    </a:ext>
                  </a:extLst>
                </a:gridCol>
                <a:gridCol w="862357">
                  <a:extLst>
                    <a:ext uri="{9D8B030D-6E8A-4147-A177-3AD203B41FA5}">
                      <a16:colId xmlns:a16="http://schemas.microsoft.com/office/drawing/2014/main" val="3538339598"/>
                    </a:ext>
                  </a:extLst>
                </a:gridCol>
                <a:gridCol w="1004802">
                  <a:extLst>
                    <a:ext uri="{9D8B030D-6E8A-4147-A177-3AD203B41FA5}">
                      <a16:colId xmlns:a16="http://schemas.microsoft.com/office/drawing/2014/main" val="423834839"/>
                    </a:ext>
                  </a:extLst>
                </a:gridCol>
                <a:gridCol w="893157">
                  <a:extLst>
                    <a:ext uri="{9D8B030D-6E8A-4147-A177-3AD203B41FA5}">
                      <a16:colId xmlns:a16="http://schemas.microsoft.com/office/drawing/2014/main" val="1438789436"/>
                    </a:ext>
                  </a:extLst>
                </a:gridCol>
              </a:tblGrid>
              <a:tr h="486237">
                <a:tc>
                  <a:txBody>
                    <a:bodyPr/>
                    <a:lstStyle/>
                    <a:p>
                      <a:pPr algn="ctr" fontAlgn="ctr"/>
                      <a:r>
                        <a:rPr lang="en-US" sz="1500" u="none" strike="noStrike">
                          <a:effectLst/>
                        </a:rPr>
                        <a:t>matrix size</a:t>
                      </a:r>
                      <a:endParaRPr lang="en-US" sz="1500" b="0" i="0" u="none" strike="noStrike">
                        <a:solidFill>
                          <a:srgbClr val="000000"/>
                        </a:solidFill>
                        <a:effectLst/>
                        <a:latin typeface="Calibri" panose="020F0502020204030204" pitchFamily="34" charset="0"/>
                      </a:endParaRPr>
                    </a:p>
                  </a:txBody>
                  <a:tcPr marL="5214" marR="5214" marT="5214" marB="0" anchor="ctr"/>
                </a:tc>
                <a:tc>
                  <a:txBody>
                    <a:bodyPr/>
                    <a:lstStyle/>
                    <a:p>
                      <a:pPr algn="ctr" fontAlgn="ctr"/>
                      <a:r>
                        <a:rPr lang="en-US" sz="1500" u="none" strike="noStrike" dirty="0" err="1">
                          <a:effectLst/>
                        </a:rPr>
                        <a:t>vec</a:t>
                      </a:r>
                      <a:r>
                        <a:rPr lang="en-US" sz="1500" u="none" strike="noStrike" dirty="0">
                          <a:effectLst/>
                        </a:rPr>
                        <a:t> matrix [sec]</a:t>
                      </a:r>
                      <a:endParaRPr lang="en-US" sz="1500" b="0" i="0" u="none" strike="noStrike" dirty="0">
                        <a:solidFill>
                          <a:srgbClr val="000000"/>
                        </a:solidFill>
                        <a:effectLst/>
                        <a:latin typeface="Calibri" panose="020F0502020204030204" pitchFamily="34" charset="0"/>
                      </a:endParaRPr>
                    </a:p>
                  </a:txBody>
                  <a:tcPr marL="5214" marR="5214" marT="5214" marB="0" anchor="ctr"/>
                </a:tc>
                <a:tc>
                  <a:txBody>
                    <a:bodyPr/>
                    <a:lstStyle/>
                    <a:p>
                      <a:pPr algn="ctr" fontAlgn="ctr"/>
                      <a:r>
                        <a:rPr lang="en-US" sz="1500" u="none" strike="noStrike">
                          <a:effectLst/>
                        </a:rPr>
                        <a:t>mem matrix [sec]</a:t>
                      </a:r>
                      <a:endParaRPr lang="en-US" sz="1500" b="0" i="0" u="none" strike="noStrike">
                        <a:solidFill>
                          <a:srgbClr val="000000"/>
                        </a:solidFill>
                        <a:effectLst/>
                        <a:latin typeface="Calibri" panose="020F0502020204030204" pitchFamily="34" charset="0"/>
                      </a:endParaRPr>
                    </a:p>
                  </a:txBody>
                  <a:tcPr marL="5214" marR="5214" marT="5214" marB="0" anchor="ctr"/>
                </a:tc>
                <a:tc>
                  <a:txBody>
                    <a:bodyPr/>
                    <a:lstStyle/>
                    <a:p>
                      <a:pPr algn="ctr" fontAlgn="ctr"/>
                      <a:r>
                        <a:rPr lang="en-US" sz="1500" u="none" strike="noStrike">
                          <a:effectLst/>
                        </a:rPr>
                        <a:t>alglib [sec]</a:t>
                      </a:r>
                      <a:endParaRPr lang="en-US" sz="1500" b="0" i="0" u="none" strike="noStrike">
                        <a:solidFill>
                          <a:srgbClr val="000000"/>
                        </a:solidFill>
                        <a:effectLst/>
                        <a:latin typeface="Calibri" panose="020F0502020204030204" pitchFamily="34" charset="0"/>
                      </a:endParaRPr>
                    </a:p>
                  </a:txBody>
                  <a:tcPr marL="5214" marR="5214" marT="5214" marB="0" anchor="ctr"/>
                </a:tc>
                <a:extLst>
                  <a:ext uri="{0D108BD9-81ED-4DB2-BD59-A6C34878D82A}">
                    <a16:rowId xmlns:a16="http://schemas.microsoft.com/office/drawing/2014/main" val="904155345"/>
                  </a:ext>
                </a:extLst>
              </a:tr>
              <a:tr h="245860">
                <a:tc>
                  <a:txBody>
                    <a:bodyPr/>
                    <a:lstStyle/>
                    <a:p>
                      <a:pPr algn="r" fontAlgn="b"/>
                      <a:r>
                        <a:rPr lang="en-US" sz="1500" u="none" strike="noStrike" dirty="0">
                          <a:effectLst/>
                        </a:rPr>
                        <a:t>850</a:t>
                      </a:r>
                      <a:endParaRPr lang="en-US" sz="1500" b="0" i="0" u="none" strike="noStrike" dirty="0">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0.442</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0.189</a:t>
                      </a:r>
                      <a:endParaRPr lang="en-US" sz="1500" b="0" i="0" u="none" strike="noStrike" dirty="0">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0.13</a:t>
                      </a:r>
                      <a:endParaRPr lang="en-US" sz="1500" b="0" i="0" u="none" strike="noStrike" dirty="0">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529231269"/>
                  </a:ext>
                </a:extLst>
              </a:tr>
              <a:tr h="245860">
                <a:tc>
                  <a:txBody>
                    <a:bodyPr/>
                    <a:lstStyle/>
                    <a:p>
                      <a:pPr algn="r" fontAlgn="b"/>
                      <a:r>
                        <a:rPr lang="en-US" sz="1500" u="none" strike="noStrike">
                          <a:effectLst/>
                        </a:rPr>
                        <a:t>900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0.494</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0.219</a:t>
                      </a:r>
                      <a:endParaRPr lang="en-US" sz="1500" b="0" i="0" u="none" strike="noStrike" dirty="0">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0.15</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4038949755"/>
                  </a:ext>
                </a:extLst>
              </a:tr>
              <a:tr h="245860">
                <a:tc>
                  <a:txBody>
                    <a:bodyPr/>
                    <a:lstStyle/>
                    <a:p>
                      <a:pPr algn="r" fontAlgn="b"/>
                      <a:r>
                        <a:rPr lang="en-US" sz="1500" u="none" strike="noStrike">
                          <a:effectLst/>
                        </a:rPr>
                        <a:t>950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0.559</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0.241</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0.172</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1286134166"/>
                  </a:ext>
                </a:extLst>
              </a:tr>
              <a:tr h="245860">
                <a:tc>
                  <a:txBody>
                    <a:bodyPr/>
                    <a:lstStyle/>
                    <a:p>
                      <a:pPr algn="r" fontAlgn="b"/>
                      <a:r>
                        <a:rPr lang="en-US" sz="1500" u="none" strike="noStrike">
                          <a:effectLst/>
                        </a:rPr>
                        <a:t>1000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0.625</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0.273</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0.192</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563700688"/>
                  </a:ext>
                </a:extLst>
              </a:tr>
              <a:tr h="245860">
                <a:tc>
                  <a:txBody>
                    <a:bodyPr/>
                    <a:lstStyle/>
                    <a:p>
                      <a:pPr algn="r" fontAlgn="b"/>
                      <a:r>
                        <a:rPr lang="en-US" sz="1500" u="none" strike="noStrike">
                          <a:effectLst/>
                        </a:rPr>
                        <a:t>1500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1.411</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0.634</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0.476</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3258744192"/>
                  </a:ext>
                </a:extLst>
              </a:tr>
              <a:tr h="245860">
                <a:tc>
                  <a:txBody>
                    <a:bodyPr/>
                    <a:lstStyle/>
                    <a:p>
                      <a:pPr algn="r" fontAlgn="b"/>
                      <a:r>
                        <a:rPr lang="en-US" sz="1500" u="none" strike="noStrike">
                          <a:effectLst/>
                        </a:rPr>
                        <a:t>2000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2.522</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1.153</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0.864</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3741664652"/>
                  </a:ext>
                </a:extLst>
              </a:tr>
              <a:tr h="245860">
                <a:tc>
                  <a:txBody>
                    <a:bodyPr/>
                    <a:lstStyle/>
                    <a:p>
                      <a:pPr algn="r" fontAlgn="b"/>
                      <a:r>
                        <a:rPr lang="en-US" sz="1500" u="none" strike="noStrike">
                          <a:effectLst/>
                        </a:rPr>
                        <a:t>2500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3.921</a:t>
                      </a:r>
                      <a:endParaRPr lang="en-US" sz="1500" b="0" i="0" u="none" strike="noStrike" dirty="0">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1.779</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1.349</a:t>
                      </a:r>
                      <a:endParaRPr lang="en-US" sz="1500" b="0" i="0" u="none" strike="noStrike" dirty="0">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411771249"/>
                  </a:ext>
                </a:extLst>
              </a:tr>
              <a:tr h="245860">
                <a:tc>
                  <a:txBody>
                    <a:bodyPr/>
                    <a:lstStyle/>
                    <a:p>
                      <a:pPr algn="r" fontAlgn="b"/>
                      <a:r>
                        <a:rPr lang="en-US" sz="1500" u="none" strike="noStrike">
                          <a:effectLst/>
                        </a:rPr>
                        <a:t>3000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5.768</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2.571</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1.959</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256319526"/>
                  </a:ext>
                </a:extLst>
              </a:tr>
              <a:tr h="245860">
                <a:tc>
                  <a:txBody>
                    <a:bodyPr/>
                    <a:lstStyle/>
                    <a:p>
                      <a:pPr algn="r" fontAlgn="b"/>
                      <a:r>
                        <a:rPr lang="en-US" sz="1500" u="none" strike="noStrike">
                          <a:effectLst/>
                        </a:rPr>
                        <a:t>3500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7.691</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3.499</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2.695</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1589409984"/>
                  </a:ext>
                </a:extLst>
              </a:tr>
              <a:tr h="245860">
                <a:tc>
                  <a:txBody>
                    <a:bodyPr/>
                    <a:lstStyle/>
                    <a:p>
                      <a:pPr algn="r" fontAlgn="b"/>
                      <a:r>
                        <a:rPr lang="en-US" sz="1500" u="none" strike="noStrike">
                          <a:effectLst/>
                        </a:rPr>
                        <a:t>4000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10.055</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4.6</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3.564</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3374745940"/>
                  </a:ext>
                </a:extLst>
              </a:tr>
              <a:tr h="245860">
                <a:tc>
                  <a:txBody>
                    <a:bodyPr/>
                    <a:lstStyle/>
                    <a:p>
                      <a:pPr algn="r" fontAlgn="b"/>
                      <a:r>
                        <a:rPr lang="en-US" sz="1500" u="none" strike="noStrike">
                          <a:effectLst/>
                        </a:rPr>
                        <a:t>4500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13.199</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5.791</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4.479</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5024592"/>
                  </a:ext>
                </a:extLst>
              </a:tr>
              <a:tr h="245860">
                <a:tc>
                  <a:txBody>
                    <a:bodyPr/>
                    <a:lstStyle/>
                    <a:p>
                      <a:pPr algn="r" fontAlgn="b"/>
                      <a:r>
                        <a:rPr lang="en-US" sz="1500" u="none" strike="noStrike">
                          <a:effectLst/>
                        </a:rPr>
                        <a:t>5000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15.809</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7.143</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5.514</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3029123118"/>
                  </a:ext>
                </a:extLst>
              </a:tr>
              <a:tr h="245860">
                <a:tc>
                  <a:txBody>
                    <a:bodyPr/>
                    <a:lstStyle/>
                    <a:p>
                      <a:pPr algn="r" fontAlgn="b"/>
                      <a:r>
                        <a:rPr lang="en-US" sz="1500" u="none" strike="noStrike">
                          <a:effectLst/>
                        </a:rPr>
                        <a:t>5500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18.995</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8.729</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6.894</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2171269620"/>
                  </a:ext>
                </a:extLst>
              </a:tr>
              <a:tr h="245860">
                <a:tc>
                  <a:txBody>
                    <a:bodyPr/>
                    <a:lstStyle/>
                    <a:p>
                      <a:pPr algn="r" fontAlgn="b"/>
                      <a:r>
                        <a:rPr lang="en-US" sz="1500" u="none" strike="noStrike">
                          <a:effectLst/>
                        </a:rPr>
                        <a:t>6000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22.634</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10.473</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8.002</a:t>
                      </a:r>
                      <a:endParaRPr lang="en-US" sz="1500" b="0" i="0" u="none" strike="noStrike">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2336406354"/>
                  </a:ext>
                </a:extLst>
              </a:tr>
              <a:tr h="245860">
                <a:tc>
                  <a:txBody>
                    <a:bodyPr/>
                    <a:lstStyle/>
                    <a:p>
                      <a:pPr algn="r" fontAlgn="b"/>
                      <a:r>
                        <a:rPr lang="en-US" sz="1500" u="none" strike="noStrike">
                          <a:effectLst/>
                        </a:rPr>
                        <a:t>6500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26.66</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12.215</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9.59</a:t>
                      </a:r>
                      <a:endParaRPr lang="en-US" sz="1500" b="0" i="0" u="none" strike="noStrike" dirty="0">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2135414849"/>
                  </a:ext>
                </a:extLst>
              </a:tr>
              <a:tr h="245860">
                <a:tc>
                  <a:txBody>
                    <a:bodyPr/>
                    <a:lstStyle/>
                    <a:p>
                      <a:pPr algn="r" fontAlgn="b"/>
                      <a:r>
                        <a:rPr lang="en-US" sz="1500" u="none" strike="noStrike">
                          <a:effectLst/>
                        </a:rPr>
                        <a:t>7000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31.421</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14.105</a:t>
                      </a:r>
                      <a:endParaRPr lang="en-US" sz="1500" b="0" i="0" u="none" strike="noStrike" dirty="0">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dirty="0">
                          <a:effectLst/>
                        </a:rPr>
                        <a:t>10.979</a:t>
                      </a:r>
                      <a:endParaRPr lang="en-US" sz="1500" b="0" i="0" u="none" strike="noStrike" dirty="0">
                        <a:solidFill>
                          <a:srgbClr val="000000"/>
                        </a:solidFill>
                        <a:effectLst/>
                        <a:latin typeface="Calibri" panose="020F0502020204030204" pitchFamily="34" charset="0"/>
                      </a:endParaRPr>
                    </a:p>
                  </a:txBody>
                  <a:tcPr marL="5214" marR="5214" marT="5214" marB="0" anchor="b"/>
                </a:tc>
                <a:extLst>
                  <a:ext uri="{0D108BD9-81ED-4DB2-BD59-A6C34878D82A}">
                    <a16:rowId xmlns:a16="http://schemas.microsoft.com/office/drawing/2014/main" val="352914353"/>
                  </a:ext>
                </a:extLst>
              </a:tr>
              <a:tr h="245860">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66.115</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US" sz="1500" u="none" strike="noStrike">
                          <a:effectLst/>
                        </a:rPr>
                        <a:t>30.403</a:t>
                      </a:r>
                      <a:endParaRPr lang="en-US" sz="1500" b="0" i="0" u="none" strike="noStrike">
                        <a:solidFill>
                          <a:srgbClr val="000000"/>
                        </a:solidFill>
                        <a:effectLst/>
                        <a:latin typeface="Calibri" panose="020F0502020204030204" pitchFamily="34" charset="0"/>
                      </a:endParaRPr>
                    </a:p>
                  </a:txBody>
                  <a:tcPr marL="5214" marR="5214" marT="5214" marB="0" anchor="b"/>
                </a:tc>
                <a:tc>
                  <a:txBody>
                    <a:bodyPr/>
                    <a:lstStyle/>
                    <a:p>
                      <a:pPr algn="r" fontAlgn="b"/>
                      <a:r>
                        <a:rPr lang="en-IL" sz="1500" b="0" i="0" u="none" strike="noStrike" dirty="0">
                          <a:solidFill>
                            <a:srgbClr val="000000"/>
                          </a:solidFill>
                          <a:effectLst/>
                          <a:latin typeface="Corbel (Body)"/>
                        </a:rPr>
                        <a:t>~21.500</a:t>
                      </a:r>
                      <a:endParaRPr lang="en-US" sz="1500" b="0" i="0" u="none" strike="noStrike" dirty="0">
                        <a:solidFill>
                          <a:srgbClr val="000000"/>
                        </a:solidFill>
                        <a:effectLst/>
                        <a:latin typeface="Corbel (Body)"/>
                      </a:endParaRPr>
                    </a:p>
                  </a:txBody>
                  <a:tcPr marL="5214" marR="5214" marT="5214" marB="0" anchor="b"/>
                </a:tc>
                <a:extLst>
                  <a:ext uri="{0D108BD9-81ED-4DB2-BD59-A6C34878D82A}">
                    <a16:rowId xmlns:a16="http://schemas.microsoft.com/office/drawing/2014/main" val="2239924858"/>
                  </a:ext>
                </a:extLst>
              </a:tr>
            </a:tbl>
          </a:graphicData>
        </a:graphic>
      </p:graphicFrame>
    </p:spTree>
    <p:extLst>
      <p:ext uri="{BB962C8B-B14F-4D97-AF65-F5344CB8AC3E}">
        <p14:creationId xmlns:p14="http://schemas.microsoft.com/office/powerpoint/2010/main" val="1847096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Implementation</a:t>
            </a:r>
          </a:p>
        </p:txBody>
      </p:sp>
      <p:pic>
        <p:nvPicPr>
          <p:cNvPr id="8194" name="Picture 2" descr="Python Logo transparent PNG - StickPNG">
            <a:extLst>
              <a:ext uri="{FF2B5EF4-FFF2-40B4-BE49-F238E27FC236}">
                <a16:creationId xmlns:a16="http://schemas.microsoft.com/office/drawing/2014/main" id="{1C0874FE-D171-4972-B139-DA363ED68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264" y="2066922"/>
            <a:ext cx="3281192" cy="32684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C Programming Cpp - Free image on Pixabay">
            <a:extLst>
              <a:ext uri="{FF2B5EF4-FFF2-40B4-BE49-F238E27FC236}">
                <a16:creationId xmlns:a16="http://schemas.microsoft.com/office/drawing/2014/main" id="{164D8448-C395-43B6-A074-9C8AEFE8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1" y="1787448"/>
            <a:ext cx="4895850" cy="382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59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da-DK" dirty="0"/>
              <a:t>Algorithm - </a:t>
            </a:r>
            <a:r>
              <a:rPr lang="en-US" dirty="0"/>
              <a:t>Types of Linkages</a:t>
            </a: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685801" y="1638300"/>
            <a:ext cx="10840914" cy="2336325"/>
          </a:xfrm>
        </p:spPr>
        <p:txBody>
          <a:bodyPr>
            <a:normAutofit fontScale="92500" lnSpcReduction="10000"/>
          </a:bodyPr>
          <a:lstStyle/>
          <a:p>
            <a:pPr marL="0" indent="0">
              <a:buNone/>
            </a:pPr>
            <a:r>
              <a:rPr lang="en-US" dirty="0"/>
              <a:t>We require to find the among the clusters. This is done by calculating the distance between the clusters. There are multiple ways of calculating the distance such as Single Linkage, Complete Linkage and Average Linkage</a:t>
            </a:r>
          </a:p>
          <a:p>
            <a:r>
              <a:rPr lang="en-US" dirty="0"/>
              <a:t>Single Linkage - The proximity between the two clusters by calculating the shortest distance between them.</a:t>
            </a:r>
          </a:p>
          <a:p>
            <a:r>
              <a:rPr lang="en-US" dirty="0"/>
              <a:t>Complete Linkage - It is the opposite of Single Linkage where we consider the two farthest points of both the two clusters.</a:t>
            </a:r>
          </a:p>
          <a:p>
            <a:r>
              <a:rPr lang="en-US" dirty="0"/>
              <a:t>Average Linkage – We calculate the average distance from each data point of a cluster to all the data points of the other cluster.</a:t>
            </a:r>
          </a:p>
          <a:p>
            <a:endParaRPr lang="en-US" dirty="0"/>
          </a:p>
        </p:txBody>
      </p:sp>
      <p:grpSp>
        <p:nvGrpSpPr>
          <p:cNvPr id="5" name="Group 4">
            <a:extLst>
              <a:ext uri="{FF2B5EF4-FFF2-40B4-BE49-F238E27FC236}">
                <a16:creationId xmlns:a16="http://schemas.microsoft.com/office/drawing/2014/main" id="{9A7F2D8F-8DF8-4D25-98BF-205CD7AF3254}"/>
              </a:ext>
            </a:extLst>
          </p:cNvPr>
          <p:cNvGrpSpPr/>
          <p:nvPr/>
        </p:nvGrpSpPr>
        <p:grpSpPr>
          <a:xfrm>
            <a:off x="389376" y="4067583"/>
            <a:ext cx="3573148" cy="2428467"/>
            <a:chOff x="389376" y="4067583"/>
            <a:chExt cx="3573148" cy="2428467"/>
          </a:xfrm>
        </p:grpSpPr>
        <p:pic>
          <p:nvPicPr>
            <p:cNvPr id="7172" name="Picture 4">
              <a:extLst>
                <a:ext uri="{FF2B5EF4-FFF2-40B4-BE49-F238E27FC236}">
                  <a16:creationId xmlns:a16="http://schemas.microsoft.com/office/drawing/2014/main" id="{F3EA1FC3-27E0-43A8-96A2-A0271C02C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6" y="4067583"/>
              <a:ext cx="3571998" cy="2105025"/>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EA27C684-6609-448A-95BA-B638872DD90D}"/>
                </a:ext>
              </a:extLst>
            </p:cNvPr>
            <p:cNvSpPr txBox="1">
              <a:spLocks/>
            </p:cNvSpPr>
            <p:nvPr/>
          </p:nvSpPr>
          <p:spPr bwMode="white">
            <a:xfrm>
              <a:off x="389376" y="6172608"/>
              <a:ext cx="3573146" cy="323442"/>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1500" dirty="0"/>
                <a:t>Single Linkage (Nearest </a:t>
              </a:r>
              <a:r>
                <a:rPr lang="en-US" sz="1500" dirty="0" err="1"/>
                <a:t>Neighbour</a:t>
              </a:r>
              <a:r>
                <a:rPr lang="en-US" sz="1500" dirty="0"/>
                <a:t>)</a:t>
              </a:r>
            </a:p>
          </p:txBody>
        </p:sp>
      </p:grpSp>
      <p:grpSp>
        <p:nvGrpSpPr>
          <p:cNvPr id="7" name="Group 6">
            <a:extLst>
              <a:ext uri="{FF2B5EF4-FFF2-40B4-BE49-F238E27FC236}">
                <a16:creationId xmlns:a16="http://schemas.microsoft.com/office/drawing/2014/main" id="{0CE3565E-BBB8-4E89-B86E-404DD3F7E11E}"/>
              </a:ext>
            </a:extLst>
          </p:cNvPr>
          <p:cNvGrpSpPr/>
          <p:nvPr/>
        </p:nvGrpSpPr>
        <p:grpSpPr>
          <a:xfrm>
            <a:off x="4285676" y="4067583"/>
            <a:ext cx="3573146" cy="2428467"/>
            <a:chOff x="4285676" y="4067583"/>
            <a:chExt cx="3573146" cy="2428467"/>
          </a:xfrm>
        </p:grpSpPr>
        <p:pic>
          <p:nvPicPr>
            <p:cNvPr id="7174" name="Picture 6">
              <a:extLst>
                <a:ext uri="{FF2B5EF4-FFF2-40B4-BE49-F238E27FC236}">
                  <a16:creationId xmlns:a16="http://schemas.microsoft.com/office/drawing/2014/main" id="{FCAAF984-71B2-40C6-870F-D04D31886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677" y="4067583"/>
              <a:ext cx="3573145" cy="2105025"/>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9C728564-A16B-4C48-BFA0-663B9D5EA3A3}"/>
                </a:ext>
              </a:extLst>
            </p:cNvPr>
            <p:cNvSpPr txBox="1">
              <a:spLocks/>
            </p:cNvSpPr>
            <p:nvPr/>
          </p:nvSpPr>
          <p:spPr bwMode="white">
            <a:xfrm>
              <a:off x="4285676" y="6172608"/>
              <a:ext cx="3573146" cy="323442"/>
            </a:xfrm>
            <a:prstGeom prst="rect">
              <a:avLst/>
            </a:prstGeom>
          </p:spPr>
          <p:txBody>
            <a:bodyPr vert="horz" lIns="91440" tIns="45720" rIns="91440" bIns="45720" rtlCol="0" anchor="t" anchorCtr="0">
              <a:normAutofit fontScale="850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dirty="0"/>
                <a:t>Complete Linkage (Farthest </a:t>
              </a:r>
              <a:r>
                <a:rPr lang="en-US" dirty="0" err="1"/>
                <a:t>Neighbour</a:t>
              </a:r>
              <a:r>
                <a:rPr lang="en-US" dirty="0"/>
                <a:t>)</a:t>
              </a:r>
            </a:p>
          </p:txBody>
        </p:sp>
      </p:grpSp>
      <p:grpSp>
        <p:nvGrpSpPr>
          <p:cNvPr id="8" name="Group 7">
            <a:extLst>
              <a:ext uri="{FF2B5EF4-FFF2-40B4-BE49-F238E27FC236}">
                <a16:creationId xmlns:a16="http://schemas.microsoft.com/office/drawing/2014/main" id="{4D60E8C8-4E7B-4000-8BC6-8E87AEDB027D}"/>
              </a:ext>
            </a:extLst>
          </p:cNvPr>
          <p:cNvGrpSpPr/>
          <p:nvPr/>
        </p:nvGrpSpPr>
        <p:grpSpPr>
          <a:xfrm>
            <a:off x="8181975" y="4083123"/>
            <a:ext cx="3571999" cy="2412927"/>
            <a:chOff x="8181975" y="4083123"/>
            <a:chExt cx="3571999" cy="2412927"/>
          </a:xfrm>
        </p:grpSpPr>
        <p:pic>
          <p:nvPicPr>
            <p:cNvPr id="7178" name="Picture 10">
              <a:extLst>
                <a:ext uri="{FF2B5EF4-FFF2-40B4-BE49-F238E27FC236}">
                  <a16:creationId xmlns:a16="http://schemas.microsoft.com/office/drawing/2014/main" id="{55154631-DDD6-41E5-A34E-3CAB5C231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1975" y="4083123"/>
              <a:ext cx="3571998" cy="2089485"/>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CA1CDC98-1524-4310-95A8-6995C719705D}"/>
                </a:ext>
              </a:extLst>
            </p:cNvPr>
            <p:cNvSpPr txBox="1">
              <a:spLocks/>
            </p:cNvSpPr>
            <p:nvPr/>
          </p:nvSpPr>
          <p:spPr bwMode="white">
            <a:xfrm>
              <a:off x="8181976" y="6172608"/>
              <a:ext cx="3571998" cy="323442"/>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1500" dirty="0"/>
                <a:t>Average Linkage</a:t>
              </a:r>
            </a:p>
          </p:txBody>
        </p:sp>
      </p:grpSp>
      <p:sp>
        <p:nvSpPr>
          <p:cNvPr id="10" name="TextBox 9">
            <a:extLst>
              <a:ext uri="{FF2B5EF4-FFF2-40B4-BE49-F238E27FC236}">
                <a16:creationId xmlns:a16="http://schemas.microsoft.com/office/drawing/2014/main" id="{F0F415F2-72A7-408F-90C0-613F8D35958F}"/>
              </a:ext>
            </a:extLst>
          </p:cNvPr>
          <p:cNvSpPr txBox="1"/>
          <p:nvPr/>
        </p:nvSpPr>
        <p:spPr>
          <a:xfrm>
            <a:off x="247650" y="3852862"/>
            <a:ext cx="3914775" cy="2733675"/>
          </a:xfrm>
          <a:prstGeom prst="rect">
            <a:avLst/>
          </a:prstGeom>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27762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lstStyle/>
          <a:p>
            <a:r>
              <a:rPr lang="da-DK" dirty="0"/>
              <a:t>Algorithm</a:t>
            </a:r>
            <a:endParaRPr lang="en-US" dirty="0"/>
          </a:p>
        </p:txBody>
      </p:sp>
      <p:cxnSp>
        <p:nvCxnSpPr>
          <p:cNvPr id="6" name="מחבר חץ ישר 10">
            <a:extLst>
              <a:ext uri="{FF2B5EF4-FFF2-40B4-BE49-F238E27FC236}">
                <a16:creationId xmlns:a16="http://schemas.microsoft.com/office/drawing/2014/main" id="{C7BF623E-85A8-4160-B26A-1058BA447A3D}"/>
              </a:ext>
            </a:extLst>
          </p:cNvPr>
          <p:cNvCxnSpPr>
            <a:cxnSpLocks/>
          </p:cNvCxnSpPr>
          <p:nvPr/>
        </p:nvCxnSpPr>
        <p:spPr>
          <a:xfrm>
            <a:off x="2498926" y="2577736"/>
            <a:ext cx="932643" cy="0"/>
          </a:xfrm>
          <a:prstGeom prst="straightConnector1">
            <a:avLst/>
          </a:prstGeom>
          <a:ln w="76200">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pic>
        <p:nvPicPr>
          <p:cNvPr id="7" name="תמונה 5">
            <a:extLst>
              <a:ext uri="{FF2B5EF4-FFF2-40B4-BE49-F238E27FC236}">
                <a16:creationId xmlns:a16="http://schemas.microsoft.com/office/drawing/2014/main" id="{194CCD3B-3A34-4EEB-977E-233C7A7B8245}"/>
              </a:ext>
            </a:extLst>
          </p:cNvPr>
          <p:cNvPicPr>
            <a:picLocks noChangeAspect="1"/>
          </p:cNvPicPr>
          <p:nvPr/>
        </p:nvPicPr>
        <p:blipFill rotWithShape="1">
          <a:blip r:embed="rId2"/>
          <a:srcRect l="19223" t="39288" r="59879" b="23365"/>
          <a:stretch/>
        </p:blipFill>
        <p:spPr>
          <a:xfrm>
            <a:off x="681037" y="1792900"/>
            <a:ext cx="1745722" cy="1754837"/>
          </a:xfrm>
          <a:prstGeom prst="rect">
            <a:avLst/>
          </a:prstGeom>
        </p:spPr>
      </p:pic>
      <p:pic>
        <p:nvPicPr>
          <p:cNvPr id="8" name="תמונה 6">
            <a:extLst>
              <a:ext uri="{FF2B5EF4-FFF2-40B4-BE49-F238E27FC236}">
                <a16:creationId xmlns:a16="http://schemas.microsoft.com/office/drawing/2014/main" id="{6B421B94-4D9F-4A7B-8ACE-4134E998C146}"/>
              </a:ext>
            </a:extLst>
          </p:cNvPr>
          <p:cNvPicPr>
            <a:picLocks noChangeAspect="1"/>
          </p:cNvPicPr>
          <p:nvPr/>
        </p:nvPicPr>
        <p:blipFill rotWithShape="1">
          <a:blip r:embed="rId3"/>
          <a:srcRect l="19296" t="39353" r="60388" b="23495"/>
          <a:stretch/>
        </p:blipFill>
        <p:spPr>
          <a:xfrm>
            <a:off x="3510172" y="1807601"/>
            <a:ext cx="1705923" cy="1754838"/>
          </a:xfrm>
          <a:prstGeom prst="rect">
            <a:avLst/>
          </a:prstGeom>
        </p:spPr>
      </p:pic>
      <p:pic>
        <p:nvPicPr>
          <p:cNvPr id="9" name="תמונה 5">
            <a:extLst>
              <a:ext uri="{FF2B5EF4-FFF2-40B4-BE49-F238E27FC236}">
                <a16:creationId xmlns:a16="http://schemas.microsoft.com/office/drawing/2014/main" id="{378040FC-6301-4E1A-B8DC-239C97D6FA6D}"/>
              </a:ext>
            </a:extLst>
          </p:cNvPr>
          <p:cNvPicPr>
            <a:picLocks noChangeAspect="1"/>
          </p:cNvPicPr>
          <p:nvPr/>
        </p:nvPicPr>
        <p:blipFill rotWithShape="1">
          <a:blip r:embed="rId4"/>
          <a:srcRect l="19296" t="39352" r="60315" b="23625"/>
          <a:stretch/>
        </p:blipFill>
        <p:spPr>
          <a:xfrm>
            <a:off x="6375972" y="1795676"/>
            <a:ext cx="1745722" cy="1783130"/>
          </a:xfrm>
          <a:prstGeom prst="rect">
            <a:avLst/>
          </a:prstGeom>
        </p:spPr>
      </p:pic>
      <p:cxnSp>
        <p:nvCxnSpPr>
          <p:cNvPr id="10" name="מחבר חץ ישר 10">
            <a:extLst>
              <a:ext uri="{FF2B5EF4-FFF2-40B4-BE49-F238E27FC236}">
                <a16:creationId xmlns:a16="http://schemas.microsoft.com/office/drawing/2014/main" id="{DF8C892E-8C0C-4D80-B1B0-424BFAF01BCE}"/>
              </a:ext>
            </a:extLst>
          </p:cNvPr>
          <p:cNvCxnSpPr>
            <a:cxnSpLocks/>
          </p:cNvCxnSpPr>
          <p:nvPr/>
        </p:nvCxnSpPr>
        <p:spPr>
          <a:xfrm>
            <a:off x="5329712" y="2577736"/>
            <a:ext cx="932643" cy="0"/>
          </a:xfrm>
          <a:prstGeom prst="straightConnector1">
            <a:avLst/>
          </a:prstGeom>
          <a:ln w="76200">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pic>
        <p:nvPicPr>
          <p:cNvPr id="11" name="תמונה 6">
            <a:extLst>
              <a:ext uri="{FF2B5EF4-FFF2-40B4-BE49-F238E27FC236}">
                <a16:creationId xmlns:a16="http://schemas.microsoft.com/office/drawing/2014/main" id="{525E95B6-6155-438B-B7CD-47A3FFF66A66}"/>
              </a:ext>
            </a:extLst>
          </p:cNvPr>
          <p:cNvPicPr>
            <a:picLocks noChangeAspect="1"/>
          </p:cNvPicPr>
          <p:nvPr/>
        </p:nvPicPr>
        <p:blipFill rotWithShape="1">
          <a:blip r:embed="rId5"/>
          <a:srcRect l="19296" t="39223" r="60388" b="23495"/>
          <a:stretch/>
        </p:blipFill>
        <p:spPr>
          <a:xfrm>
            <a:off x="9290055" y="1785824"/>
            <a:ext cx="1742192" cy="1798392"/>
          </a:xfrm>
          <a:prstGeom prst="rect">
            <a:avLst/>
          </a:prstGeom>
        </p:spPr>
      </p:pic>
      <p:cxnSp>
        <p:nvCxnSpPr>
          <p:cNvPr id="12" name="מחבר חץ ישר 10">
            <a:extLst>
              <a:ext uri="{FF2B5EF4-FFF2-40B4-BE49-F238E27FC236}">
                <a16:creationId xmlns:a16="http://schemas.microsoft.com/office/drawing/2014/main" id="{E75C6889-834B-4508-A32E-243A1B94A5C4}"/>
              </a:ext>
            </a:extLst>
          </p:cNvPr>
          <p:cNvCxnSpPr>
            <a:cxnSpLocks/>
          </p:cNvCxnSpPr>
          <p:nvPr/>
        </p:nvCxnSpPr>
        <p:spPr>
          <a:xfrm>
            <a:off x="8274326" y="2576659"/>
            <a:ext cx="932643" cy="0"/>
          </a:xfrm>
          <a:prstGeom prst="straightConnector1">
            <a:avLst/>
          </a:prstGeom>
          <a:ln w="76200">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3" name="מחבר חץ ישר 10">
            <a:extLst>
              <a:ext uri="{FF2B5EF4-FFF2-40B4-BE49-F238E27FC236}">
                <a16:creationId xmlns:a16="http://schemas.microsoft.com/office/drawing/2014/main" id="{8F289819-7360-4161-8132-665E5A6EA35D}"/>
              </a:ext>
            </a:extLst>
          </p:cNvPr>
          <p:cNvCxnSpPr>
            <a:cxnSpLocks/>
          </p:cNvCxnSpPr>
          <p:nvPr/>
        </p:nvCxnSpPr>
        <p:spPr>
          <a:xfrm>
            <a:off x="681037" y="5265167"/>
            <a:ext cx="1219682" cy="0"/>
          </a:xfrm>
          <a:prstGeom prst="straightConnector1">
            <a:avLst/>
          </a:prstGeom>
          <a:ln w="76200">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4" name="מחבר חץ ישר 10">
            <a:extLst>
              <a:ext uri="{FF2B5EF4-FFF2-40B4-BE49-F238E27FC236}">
                <a16:creationId xmlns:a16="http://schemas.microsoft.com/office/drawing/2014/main" id="{58710F69-B8DE-4B6A-A24B-216B8947A366}"/>
              </a:ext>
            </a:extLst>
          </p:cNvPr>
          <p:cNvCxnSpPr>
            <a:cxnSpLocks/>
          </p:cNvCxnSpPr>
          <p:nvPr/>
        </p:nvCxnSpPr>
        <p:spPr>
          <a:xfrm>
            <a:off x="2856216" y="5265167"/>
            <a:ext cx="1174089" cy="0"/>
          </a:xfrm>
          <a:prstGeom prst="straightConnector1">
            <a:avLst/>
          </a:prstGeom>
          <a:ln w="76200">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pic>
        <p:nvPicPr>
          <p:cNvPr id="15" name="תמונה 6">
            <a:extLst>
              <a:ext uri="{FF2B5EF4-FFF2-40B4-BE49-F238E27FC236}">
                <a16:creationId xmlns:a16="http://schemas.microsoft.com/office/drawing/2014/main" id="{B6B4FA91-3ADE-4F41-BE1D-115AB7265E8F}"/>
              </a:ext>
            </a:extLst>
          </p:cNvPr>
          <p:cNvPicPr>
            <a:picLocks noChangeAspect="1"/>
          </p:cNvPicPr>
          <p:nvPr/>
        </p:nvPicPr>
        <p:blipFill rotWithShape="1">
          <a:blip r:embed="rId6"/>
          <a:srcRect l="18933" t="39095" r="60314" b="23365"/>
          <a:stretch/>
        </p:blipFill>
        <p:spPr>
          <a:xfrm>
            <a:off x="4299660" y="4487652"/>
            <a:ext cx="1767385" cy="1798392"/>
          </a:xfrm>
          <a:prstGeom prst="rect">
            <a:avLst/>
          </a:prstGeom>
        </p:spPr>
      </p:pic>
      <p:sp>
        <p:nvSpPr>
          <p:cNvPr id="16" name="תיבת טקסט 4">
            <a:extLst>
              <a:ext uri="{FF2B5EF4-FFF2-40B4-BE49-F238E27FC236}">
                <a16:creationId xmlns:a16="http://schemas.microsoft.com/office/drawing/2014/main" id="{CFB00B4C-BF7A-40F3-B275-699F43E9AAA0}"/>
              </a:ext>
            </a:extLst>
          </p:cNvPr>
          <p:cNvSpPr txBox="1"/>
          <p:nvPr/>
        </p:nvSpPr>
        <p:spPr>
          <a:xfrm>
            <a:off x="594984" y="3622937"/>
            <a:ext cx="2089033" cy="800219"/>
          </a:xfrm>
          <a:prstGeom prst="rect">
            <a:avLst/>
          </a:prstGeom>
          <a:noFill/>
        </p:spPr>
        <p:txBody>
          <a:bodyPr wrap="none" rtlCol="0">
            <a:spAutoFit/>
          </a:bodyPr>
          <a:lstStyle/>
          <a:p>
            <a:r>
              <a:rPr lang="en-US" sz="1200" dirty="0"/>
              <a:t>k = </a:t>
            </a:r>
            <a:r>
              <a:rPr lang="en-US" sz="1400" dirty="0"/>
              <a:t>2</a:t>
            </a:r>
            <a:r>
              <a:rPr lang="en-US" sz="1600" dirty="0"/>
              <a:t>, </a:t>
            </a:r>
          </a:p>
          <a:p>
            <a:r>
              <a:rPr lang="en-US" sz="1200" dirty="0"/>
              <a:t>num_current_clusters = </a:t>
            </a:r>
            <a:r>
              <a:rPr lang="he-IL" sz="1200" dirty="0"/>
              <a:t>21</a:t>
            </a:r>
            <a:endParaRPr lang="en-US" sz="1200" dirty="0"/>
          </a:p>
          <a:p>
            <a:endParaRPr lang="en-US" dirty="0"/>
          </a:p>
        </p:txBody>
      </p:sp>
      <p:sp>
        <p:nvSpPr>
          <p:cNvPr id="17" name="תיבת טקסט 4">
            <a:extLst>
              <a:ext uri="{FF2B5EF4-FFF2-40B4-BE49-F238E27FC236}">
                <a16:creationId xmlns:a16="http://schemas.microsoft.com/office/drawing/2014/main" id="{096B6094-38F5-4BFA-9F36-31CA028CA20F}"/>
              </a:ext>
            </a:extLst>
          </p:cNvPr>
          <p:cNvSpPr txBox="1"/>
          <p:nvPr/>
        </p:nvSpPr>
        <p:spPr>
          <a:xfrm>
            <a:off x="3431569" y="3603830"/>
            <a:ext cx="2092239" cy="800219"/>
          </a:xfrm>
          <a:prstGeom prst="rect">
            <a:avLst/>
          </a:prstGeom>
          <a:noFill/>
        </p:spPr>
        <p:txBody>
          <a:bodyPr wrap="none" rtlCol="0">
            <a:spAutoFit/>
          </a:bodyPr>
          <a:lstStyle/>
          <a:p>
            <a:r>
              <a:rPr lang="en-US" sz="1200" dirty="0"/>
              <a:t>k = </a:t>
            </a:r>
            <a:r>
              <a:rPr lang="en-US" sz="1400" dirty="0"/>
              <a:t>2</a:t>
            </a:r>
            <a:r>
              <a:rPr lang="en-US" sz="1600" dirty="0"/>
              <a:t>, </a:t>
            </a:r>
          </a:p>
          <a:p>
            <a:r>
              <a:rPr lang="en-US" sz="1200" dirty="0"/>
              <a:t>num_current_clusters = 20</a:t>
            </a:r>
          </a:p>
          <a:p>
            <a:endParaRPr lang="en-US" dirty="0"/>
          </a:p>
        </p:txBody>
      </p:sp>
      <p:sp>
        <p:nvSpPr>
          <p:cNvPr id="18" name="תיבת טקסט 4">
            <a:extLst>
              <a:ext uri="{FF2B5EF4-FFF2-40B4-BE49-F238E27FC236}">
                <a16:creationId xmlns:a16="http://schemas.microsoft.com/office/drawing/2014/main" id="{B3529681-87B8-4A19-8D98-A7F7A74ABBAB}"/>
              </a:ext>
            </a:extLst>
          </p:cNvPr>
          <p:cNvSpPr txBox="1"/>
          <p:nvPr/>
        </p:nvSpPr>
        <p:spPr>
          <a:xfrm>
            <a:off x="6338637" y="3562439"/>
            <a:ext cx="2092239" cy="800219"/>
          </a:xfrm>
          <a:prstGeom prst="rect">
            <a:avLst/>
          </a:prstGeom>
          <a:noFill/>
        </p:spPr>
        <p:txBody>
          <a:bodyPr wrap="none" rtlCol="0">
            <a:spAutoFit/>
          </a:bodyPr>
          <a:lstStyle/>
          <a:p>
            <a:r>
              <a:rPr lang="en-US" sz="1200" dirty="0"/>
              <a:t>k = </a:t>
            </a:r>
            <a:r>
              <a:rPr lang="en-US" sz="1400" dirty="0"/>
              <a:t>2</a:t>
            </a:r>
            <a:r>
              <a:rPr lang="en-US" sz="1600" dirty="0"/>
              <a:t>, </a:t>
            </a:r>
          </a:p>
          <a:p>
            <a:r>
              <a:rPr lang="en-US" sz="1200" dirty="0"/>
              <a:t>num_current_clusters = 19</a:t>
            </a:r>
          </a:p>
          <a:p>
            <a:endParaRPr lang="en-US" dirty="0"/>
          </a:p>
        </p:txBody>
      </p:sp>
      <p:sp>
        <p:nvSpPr>
          <p:cNvPr id="19" name="תיבת טקסט 4">
            <a:extLst>
              <a:ext uri="{FF2B5EF4-FFF2-40B4-BE49-F238E27FC236}">
                <a16:creationId xmlns:a16="http://schemas.microsoft.com/office/drawing/2014/main" id="{071DE67F-0F90-4FD0-8283-07AFC8EFDC25}"/>
              </a:ext>
            </a:extLst>
          </p:cNvPr>
          <p:cNvSpPr txBox="1"/>
          <p:nvPr/>
        </p:nvSpPr>
        <p:spPr>
          <a:xfrm>
            <a:off x="9203795" y="3603829"/>
            <a:ext cx="2092239" cy="800219"/>
          </a:xfrm>
          <a:prstGeom prst="rect">
            <a:avLst/>
          </a:prstGeom>
          <a:noFill/>
        </p:spPr>
        <p:txBody>
          <a:bodyPr wrap="none" rtlCol="0">
            <a:spAutoFit/>
          </a:bodyPr>
          <a:lstStyle/>
          <a:p>
            <a:r>
              <a:rPr lang="en-US" sz="1200" dirty="0"/>
              <a:t>k = </a:t>
            </a:r>
            <a:r>
              <a:rPr lang="en-US" sz="1400" dirty="0"/>
              <a:t>2</a:t>
            </a:r>
            <a:r>
              <a:rPr lang="en-US" sz="1600" dirty="0"/>
              <a:t>, </a:t>
            </a:r>
          </a:p>
          <a:p>
            <a:r>
              <a:rPr lang="en-US" sz="1200" dirty="0"/>
              <a:t>num_current_clusters = 18</a:t>
            </a:r>
          </a:p>
          <a:p>
            <a:endParaRPr lang="en-US" dirty="0"/>
          </a:p>
        </p:txBody>
      </p:sp>
      <p:cxnSp>
        <p:nvCxnSpPr>
          <p:cNvPr id="20" name="מחבר חץ ישר 10">
            <a:extLst>
              <a:ext uri="{FF2B5EF4-FFF2-40B4-BE49-F238E27FC236}">
                <a16:creationId xmlns:a16="http://schemas.microsoft.com/office/drawing/2014/main" id="{E3EBD194-3776-493A-A788-2822E6E1E080}"/>
              </a:ext>
            </a:extLst>
          </p:cNvPr>
          <p:cNvCxnSpPr>
            <a:cxnSpLocks/>
          </p:cNvCxnSpPr>
          <p:nvPr/>
        </p:nvCxnSpPr>
        <p:spPr>
          <a:xfrm>
            <a:off x="11147460" y="2576659"/>
            <a:ext cx="932643" cy="0"/>
          </a:xfrm>
          <a:prstGeom prst="straightConnector1">
            <a:avLst/>
          </a:prstGeom>
          <a:ln w="76200">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1" name="תיבת טקסט 4">
            <a:extLst>
              <a:ext uri="{FF2B5EF4-FFF2-40B4-BE49-F238E27FC236}">
                <a16:creationId xmlns:a16="http://schemas.microsoft.com/office/drawing/2014/main" id="{7F82F852-C25D-4D10-B448-CE2BC20ACCBA}"/>
              </a:ext>
            </a:extLst>
          </p:cNvPr>
          <p:cNvSpPr txBox="1"/>
          <p:nvPr/>
        </p:nvSpPr>
        <p:spPr>
          <a:xfrm>
            <a:off x="6289225" y="4772724"/>
            <a:ext cx="2416625" cy="984885"/>
          </a:xfrm>
          <a:prstGeom prst="rect">
            <a:avLst/>
          </a:prstGeom>
          <a:noFill/>
        </p:spPr>
        <p:txBody>
          <a:bodyPr wrap="square" rtlCol="0">
            <a:spAutoFit/>
          </a:bodyPr>
          <a:lstStyle/>
          <a:p>
            <a:r>
              <a:rPr lang="en-US" sz="1200" u="sng" dirty="0"/>
              <a:t>Final result</a:t>
            </a:r>
            <a:r>
              <a:rPr lang="en-US" sz="1200" dirty="0"/>
              <a:t>:</a:t>
            </a:r>
          </a:p>
          <a:p>
            <a:r>
              <a:rPr lang="en-US" sz="1200" dirty="0"/>
              <a:t>k = </a:t>
            </a:r>
            <a:r>
              <a:rPr lang="en-US" sz="1400" dirty="0"/>
              <a:t>2</a:t>
            </a:r>
            <a:r>
              <a:rPr lang="en-US" sz="1600" dirty="0"/>
              <a:t>, </a:t>
            </a:r>
          </a:p>
          <a:p>
            <a:r>
              <a:rPr lang="en-US" sz="1200" dirty="0"/>
              <a:t>num_current_clusters = 2</a:t>
            </a:r>
          </a:p>
          <a:p>
            <a:endParaRPr lang="en-US" dirty="0"/>
          </a:p>
        </p:txBody>
      </p:sp>
      <p:sp>
        <p:nvSpPr>
          <p:cNvPr id="22" name="תיבת טקסט 4">
            <a:extLst>
              <a:ext uri="{FF2B5EF4-FFF2-40B4-BE49-F238E27FC236}">
                <a16:creationId xmlns:a16="http://schemas.microsoft.com/office/drawing/2014/main" id="{2E377B1D-F061-448F-AB35-8E8385CDED0B}"/>
              </a:ext>
            </a:extLst>
          </p:cNvPr>
          <p:cNvSpPr txBox="1"/>
          <p:nvPr/>
        </p:nvSpPr>
        <p:spPr>
          <a:xfrm>
            <a:off x="2005140" y="5087816"/>
            <a:ext cx="1182808" cy="769441"/>
          </a:xfrm>
          <a:prstGeom prst="rect">
            <a:avLst/>
          </a:prstGeom>
          <a:noFill/>
        </p:spPr>
        <p:txBody>
          <a:bodyPr wrap="square" rtlCol="0">
            <a:spAutoFit/>
          </a:bodyPr>
          <a:lstStyle/>
          <a:p>
            <a:r>
              <a:rPr lang="en-US" sz="4400" dirty="0"/>
              <a:t>…</a:t>
            </a:r>
            <a:endParaRPr lang="en-US" sz="6000" dirty="0"/>
          </a:p>
        </p:txBody>
      </p:sp>
    </p:spTree>
    <p:extLst>
      <p:ext uri="{BB962C8B-B14F-4D97-AF65-F5344CB8AC3E}">
        <p14:creationId xmlns:p14="http://schemas.microsoft.com/office/powerpoint/2010/main" val="384838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Hot it works</a:t>
            </a: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p:txBody>
          <a:bodyPr/>
          <a:lstStyle/>
          <a:p>
            <a:r>
              <a:rPr lang="en-US" b="1" dirty="0"/>
              <a:t>Input: </a:t>
            </a:r>
            <a:r>
              <a:rPr lang="en-US" dirty="0" err="1"/>
              <a:t>NxN</a:t>
            </a:r>
            <a:r>
              <a:rPr lang="en-US" dirty="0"/>
              <a:t> matrix (distance matrix), </a:t>
            </a:r>
            <a:r>
              <a:rPr lang="en-US" dirty="0" err="1"/>
              <a:t>n_clusters</a:t>
            </a:r>
            <a:r>
              <a:rPr lang="en-US" dirty="0"/>
              <a:t> (number of clusters)</a:t>
            </a:r>
          </a:p>
          <a:p>
            <a:r>
              <a:rPr lang="en-US" b="1" dirty="0"/>
              <a:t>Output:</a:t>
            </a:r>
            <a:r>
              <a:rPr lang="en-US" dirty="0"/>
              <a:t> Vector that represents each point its classification</a:t>
            </a:r>
          </a:p>
        </p:txBody>
      </p:sp>
      <p:pic>
        <p:nvPicPr>
          <p:cNvPr id="11" name="Picture 2">
            <a:extLst>
              <a:ext uri="{FF2B5EF4-FFF2-40B4-BE49-F238E27FC236}">
                <a16:creationId xmlns:a16="http://schemas.microsoft.com/office/drawing/2014/main" id="{B2169960-B128-449E-8D81-8A02B55B7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30" y="3429000"/>
            <a:ext cx="5596278" cy="224306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7010A3CA-C276-4308-ABCC-7B4E3D61A26A}"/>
              </a:ext>
            </a:extLst>
          </p:cNvPr>
          <p:cNvSpPr txBox="1">
            <a:spLocks/>
          </p:cNvSpPr>
          <p:nvPr/>
        </p:nvSpPr>
        <p:spPr bwMode="white">
          <a:xfrm>
            <a:off x="414730" y="2959464"/>
            <a:ext cx="5596277" cy="469535"/>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t>Input, </a:t>
            </a:r>
            <a:r>
              <a:rPr lang="en-US" dirty="0" err="1"/>
              <a:t>n_clusters</a:t>
            </a:r>
            <a:r>
              <a:rPr lang="en-US" dirty="0"/>
              <a:t> = 2</a:t>
            </a:r>
          </a:p>
        </p:txBody>
      </p:sp>
      <p:sp>
        <p:nvSpPr>
          <p:cNvPr id="12" name="Content Placeholder 2">
            <a:extLst>
              <a:ext uri="{FF2B5EF4-FFF2-40B4-BE49-F238E27FC236}">
                <a16:creationId xmlns:a16="http://schemas.microsoft.com/office/drawing/2014/main" id="{A08A4411-FB3D-4F55-967D-1FB7BA54330C}"/>
              </a:ext>
            </a:extLst>
          </p:cNvPr>
          <p:cNvSpPr txBox="1">
            <a:spLocks/>
          </p:cNvSpPr>
          <p:nvPr/>
        </p:nvSpPr>
        <p:spPr bwMode="white">
          <a:xfrm>
            <a:off x="6180994" y="2959465"/>
            <a:ext cx="5424095" cy="469534"/>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t>Output</a:t>
            </a:r>
          </a:p>
        </p:txBody>
      </p:sp>
      <p:sp>
        <p:nvSpPr>
          <p:cNvPr id="13" name="Content Placeholder 2">
            <a:extLst>
              <a:ext uri="{FF2B5EF4-FFF2-40B4-BE49-F238E27FC236}">
                <a16:creationId xmlns:a16="http://schemas.microsoft.com/office/drawing/2014/main" id="{F096A559-9DCE-4FA0-8E1F-8BB065AB5D0F}"/>
              </a:ext>
            </a:extLst>
          </p:cNvPr>
          <p:cNvSpPr txBox="1">
            <a:spLocks/>
          </p:cNvSpPr>
          <p:nvPr/>
        </p:nvSpPr>
        <p:spPr bwMode="white">
          <a:xfrm>
            <a:off x="6180994" y="3400423"/>
            <a:ext cx="5424095" cy="469534"/>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t>[0, 0, 0, 1, 1, 1, 1]</a:t>
            </a:r>
          </a:p>
        </p:txBody>
      </p:sp>
    </p:spTree>
    <p:extLst>
      <p:ext uri="{BB962C8B-B14F-4D97-AF65-F5344CB8AC3E}">
        <p14:creationId xmlns:p14="http://schemas.microsoft.com/office/powerpoint/2010/main" val="389794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Hot it works</a:t>
            </a: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p:txBody>
          <a:bodyPr/>
          <a:lstStyle/>
          <a:p>
            <a:r>
              <a:rPr lang="en-US" b="1" dirty="0"/>
              <a:t>Input: </a:t>
            </a:r>
            <a:r>
              <a:rPr lang="en-US" dirty="0" err="1"/>
              <a:t>NxN</a:t>
            </a:r>
            <a:r>
              <a:rPr lang="en-US" dirty="0"/>
              <a:t> matrix (distance matrix), </a:t>
            </a:r>
            <a:r>
              <a:rPr lang="en-US" dirty="0" err="1"/>
              <a:t>n_clusters</a:t>
            </a:r>
            <a:r>
              <a:rPr lang="en-US" dirty="0"/>
              <a:t> (number of clusters)</a:t>
            </a:r>
          </a:p>
          <a:p>
            <a:r>
              <a:rPr lang="en-US" b="1" dirty="0"/>
              <a:t>Output:</a:t>
            </a:r>
            <a:r>
              <a:rPr lang="en-US" dirty="0"/>
              <a:t> Vector that represents each point its classification</a:t>
            </a:r>
          </a:p>
        </p:txBody>
      </p:sp>
      <p:grpSp>
        <p:nvGrpSpPr>
          <p:cNvPr id="6" name="Group 5">
            <a:extLst>
              <a:ext uri="{FF2B5EF4-FFF2-40B4-BE49-F238E27FC236}">
                <a16:creationId xmlns:a16="http://schemas.microsoft.com/office/drawing/2014/main" id="{72983CFC-038D-44C3-8009-B7DCC42C2387}"/>
              </a:ext>
            </a:extLst>
          </p:cNvPr>
          <p:cNvGrpSpPr/>
          <p:nvPr/>
        </p:nvGrpSpPr>
        <p:grpSpPr>
          <a:xfrm>
            <a:off x="334159" y="2046646"/>
            <a:ext cx="11192556" cy="4201754"/>
            <a:chOff x="334159" y="2046646"/>
            <a:chExt cx="11192556" cy="4201754"/>
          </a:xfrm>
        </p:grpSpPr>
        <p:pic>
          <p:nvPicPr>
            <p:cNvPr id="9" name="Picture 2">
              <a:extLst>
                <a:ext uri="{FF2B5EF4-FFF2-40B4-BE49-F238E27FC236}">
                  <a16:creationId xmlns:a16="http://schemas.microsoft.com/office/drawing/2014/main" id="{943CB6C7-D98C-44FA-B13A-5635DF3AE0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2" t="7260" r="4110" b="7798"/>
            <a:stretch/>
          </p:blipFill>
          <p:spPr bwMode="auto">
            <a:xfrm>
              <a:off x="334159" y="4000924"/>
              <a:ext cx="5596278" cy="2247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67A523F-C508-4DE1-9E8B-C70AFDFF5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2346" y="2046646"/>
              <a:ext cx="3103853" cy="19542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B2169960-B128-449E-8D81-8A02B55B7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437" y="4005334"/>
              <a:ext cx="5596278" cy="22430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9821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Hot it works – Step 1</a:t>
            </a:r>
          </a:p>
        </p:txBody>
      </p:sp>
      <p:grpSp>
        <p:nvGrpSpPr>
          <p:cNvPr id="4" name="Group 3">
            <a:extLst>
              <a:ext uri="{FF2B5EF4-FFF2-40B4-BE49-F238E27FC236}">
                <a16:creationId xmlns:a16="http://schemas.microsoft.com/office/drawing/2014/main" id="{ACADC35C-E421-4164-8BA8-084E44EAB96A}"/>
              </a:ext>
            </a:extLst>
          </p:cNvPr>
          <p:cNvGrpSpPr/>
          <p:nvPr/>
        </p:nvGrpSpPr>
        <p:grpSpPr>
          <a:xfrm>
            <a:off x="34547" y="1740774"/>
            <a:ext cx="12122906" cy="4872300"/>
            <a:chOff x="69094" y="1635999"/>
            <a:chExt cx="12122906" cy="4872300"/>
          </a:xfrm>
        </p:grpSpPr>
        <p:pic>
          <p:nvPicPr>
            <p:cNvPr id="1026" name="Picture 2">
              <a:extLst>
                <a:ext uri="{FF2B5EF4-FFF2-40B4-BE49-F238E27FC236}">
                  <a16:creationId xmlns:a16="http://schemas.microsoft.com/office/drawing/2014/main" id="{6CA83259-9470-4D59-B57D-D2D6AEBB2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94" y="1635999"/>
              <a:ext cx="5630369" cy="22318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ACA41DE-781B-4EB1-A991-E6E9FD302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218" y="3867810"/>
              <a:ext cx="6678489" cy="264048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0CBEFC1-45A7-4004-8641-B924A5A780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463" y="1636000"/>
              <a:ext cx="6492537" cy="22318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805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Hot it works – Step 2</a:t>
            </a:r>
          </a:p>
        </p:txBody>
      </p:sp>
      <p:grpSp>
        <p:nvGrpSpPr>
          <p:cNvPr id="5" name="Group 4">
            <a:extLst>
              <a:ext uri="{FF2B5EF4-FFF2-40B4-BE49-F238E27FC236}">
                <a16:creationId xmlns:a16="http://schemas.microsoft.com/office/drawing/2014/main" id="{91023155-AE30-4DB1-B6BB-8549CDFF85AE}"/>
              </a:ext>
            </a:extLst>
          </p:cNvPr>
          <p:cNvGrpSpPr/>
          <p:nvPr/>
        </p:nvGrpSpPr>
        <p:grpSpPr>
          <a:xfrm>
            <a:off x="34547" y="1735057"/>
            <a:ext cx="12122906" cy="4919747"/>
            <a:chOff x="34547" y="1735057"/>
            <a:chExt cx="12122906" cy="4919747"/>
          </a:xfrm>
        </p:grpSpPr>
        <p:pic>
          <p:nvPicPr>
            <p:cNvPr id="3074" name="Picture 2">
              <a:extLst>
                <a:ext uri="{FF2B5EF4-FFF2-40B4-BE49-F238E27FC236}">
                  <a16:creationId xmlns:a16="http://schemas.microsoft.com/office/drawing/2014/main" id="{C57A4985-F9B3-476D-AD76-0BA9B2CDD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7" y="1740775"/>
              <a:ext cx="5630369" cy="222609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94C0678-ED35-4145-AE19-04EF0228E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916" y="1735057"/>
              <a:ext cx="6492537" cy="223181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1A7131F-FDC2-4D1F-96F7-26B425982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71" y="3966867"/>
              <a:ext cx="6678489" cy="26879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216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Hot it works – Step 3</a:t>
            </a:r>
          </a:p>
        </p:txBody>
      </p:sp>
      <p:grpSp>
        <p:nvGrpSpPr>
          <p:cNvPr id="3" name="Group 2">
            <a:extLst>
              <a:ext uri="{FF2B5EF4-FFF2-40B4-BE49-F238E27FC236}">
                <a16:creationId xmlns:a16="http://schemas.microsoft.com/office/drawing/2014/main" id="{EF2C9789-9112-4CD3-A3E1-24AAF1F0A4B1}"/>
              </a:ext>
            </a:extLst>
          </p:cNvPr>
          <p:cNvGrpSpPr/>
          <p:nvPr/>
        </p:nvGrpSpPr>
        <p:grpSpPr>
          <a:xfrm>
            <a:off x="34547" y="1735057"/>
            <a:ext cx="12109744" cy="4893371"/>
            <a:chOff x="34547" y="1735057"/>
            <a:chExt cx="12109744" cy="4893371"/>
          </a:xfrm>
        </p:grpSpPr>
        <p:pic>
          <p:nvPicPr>
            <p:cNvPr id="4098" name="Picture 2">
              <a:extLst>
                <a:ext uri="{FF2B5EF4-FFF2-40B4-BE49-F238E27FC236}">
                  <a16:creationId xmlns:a16="http://schemas.microsoft.com/office/drawing/2014/main" id="{5D98369A-0248-4E08-BBDF-9FC49B927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7" y="1735057"/>
              <a:ext cx="5617205" cy="22318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109B8BD-102A-4903-98A8-41FD31F77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752" y="1735057"/>
              <a:ext cx="6492539" cy="223181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31AC8CAA-8508-43A1-8338-EAC48C9D3A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2758" y="3966867"/>
              <a:ext cx="6757987" cy="26615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53125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94942-C689-461B-8649-1FD863C6BA2B}">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608</TotalTime>
  <Words>1128</Words>
  <Application>Microsoft Office PowerPoint</Application>
  <PresentationFormat>Widescreen</PresentationFormat>
  <Paragraphs>392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Corbel (Body)</vt:lpstr>
      <vt:lpstr>Wingdings</vt:lpstr>
      <vt:lpstr>Celestial</vt:lpstr>
      <vt:lpstr>Hierarchical clustering (Agglomerative)</vt:lpstr>
      <vt:lpstr>Introduction</vt:lpstr>
      <vt:lpstr>Algorithm - Types of Linkages</vt:lpstr>
      <vt:lpstr>Algorithm</vt:lpstr>
      <vt:lpstr>Hot it works</vt:lpstr>
      <vt:lpstr>Hot it works</vt:lpstr>
      <vt:lpstr>Hot it works – Step 1</vt:lpstr>
      <vt:lpstr>Hot it works – Step 2</vt:lpstr>
      <vt:lpstr>Hot it works – Step 3</vt:lpstr>
      <vt:lpstr>Hot it works – Step 4</vt:lpstr>
      <vt:lpstr>Hot it works – Step 5</vt:lpstr>
      <vt:lpstr>Pseudocode Algorithm (for single linkage)</vt:lpstr>
      <vt:lpstr>Pseudocode Algorithm Optimization 1 (for single linkage)</vt:lpstr>
      <vt:lpstr>Pseudocode Algorithm Optimization2 (for single linkage)</vt:lpstr>
      <vt:lpstr>CODE OPTIMIZATION</vt:lpstr>
      <vt:lpstr>pros and cons</vt:lpstr>
      <vt:lpstr>Runtime Comparison – PYTHON – after 1 optimization</vt:lpstr>
      <vt:lpstr>Runtime Comparison - PYTHON – after all optimizations</vt:lpstr>
      <vt:lpstr>Runtime Comparison – CPP – after all optimizations</vt:lpstr>
      <vt:lpstr>Runtime Comparison – python vs cpp – all optimizations</vt:lpstr>
      <vt:lpstr>Runtime Comparison – PYTHON | K = 2</vt:lpstr>
      <vt:lpstr>Runtime Comparison – CPP – after all optimizations | K = 2</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 (Agglomerative)</dc:title>
  <dc:creator>Or</dc:creator>
  <cp:lastModifiedBy>אור אליהו</cp:lastModifiedBy>
  <cp:revision>175</cp:revision>
  <dcterms:created xsi:type="dcterms:W3CDTF">2020-12-22T12:49:32Z</dcterms:created>
  <dcterms:modified xsi:type="dcterms:W3CDTF">2022-01-13T03:43:59Z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