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2" r:id="rId10"/>
    <p:sldId id="264" r:id="rId11"/>
    <p:sldId id="270" r:id="rId12"/>
    <p:sldId id="271" r:id="rId13"/>
    <p:sldId id="265" r:id="rId14"/>
    <p:sldId id="266" r:id="rId15"/>
    <p:sldId id="269" r:id="rId16"/>
    <p:sldId id="272" r:id="rId17"/>
    <p:sldId id="273" r:id="rId18"/>
    <p:sldId id="267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62" autoAdjust="0"/>
  </p:normalViewPr>
  <p:slideViewPr>
    <p:cSldViewPr>
      <p:cViewPr varScale="1">
        <p:scale>
          <a:sx n="70" d="100"/>
          <a:sy n="70" d="100"/>
        </p:scale>
        <p:origin x="-8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A4FD1-8BB2-4F5D-BF14-B113ECCE67E2}" type="datetimeFigureOut">
              <a:rPr lang="ru-RU" smtClean="0"/>
              <a:t>18.06.2017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F8367-6330-41F6-937C-40BCDF9D1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51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EF8F-2D60-45D1-BBB3-CF2D73CEA09C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14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9604-6AB7-4E76-96CC-36B71B695B9E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84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5D0D-F057-4355-9BDF-E86DC81BAAC7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44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3A72-7296-443D-A5B0-5158A3FC16F6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13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AECE-A173-49A0-A7ED-1B3AB5AF8EB6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60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3F43-2451-4F80-A43F-B2A7DC474295}" type="datetime1">
              <a:rPr lang="ru-RU" smtClean="0"/>
              <a:t>20.06.2017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88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BA87-1F1B-42E8-9F3F-F92F68ECBEE9}" type="datetime1">
              <a:rPr lang="ru-RU" smtClean="0"/>
              <a:t>20.06.2017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75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8C5-8C66-4C62-8C38-F23A261CAC77}" type="datetime1">
              <a:rPr lang="ru-RU" smtClean="0"/>
              <a:t>20.06.2017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92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D50B1-A39C-4E9A-B3C9-14014DEB5406}" type="datetime1">
              <a:rPr lang="ru-RU" smtClean="0"/>
              <a:t>20.06.2017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10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D584-0AF3-4A43-AAEF-03B4A404FE56}" type="datetime1">
              <a:rPr lang="ru-RU" smtClean="0"/>
              <a:t>20.06.2017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D104-6FFB-41FF-87ED-8DA63D16C2D0}" type="datetime1">
              <a:rPr lang="ru-RU" smtClean="0"/>
              <a:t>20.06.2017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01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18C1B-E46C-46BD-9827-602F83CFF9E2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68CAD-5DD2-449F-AC43-CA3CB648B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27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3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40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20.jpeg"/><Relationship Id="rId9" Type="http://schemas.openxmlformats.org/officeDocument/2006/relationships/image" Target="../media/image4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4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image" Target="../media/image31.jpeg"/><Relationship Id="rId4" Type="http://schemas.openxmlformats.org/officeDocument/2006/relationships/image" Target="../media/image20.jpeg"/><Relationship Id="rId9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4586" y="391757"/>
            <a:ext cx="6882932" cy="200025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Настройка среды разработки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2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700" b="1" dirty="0" smtClean="0">
                <a:solidFill>
                  <a:schemeClr val="bg2">
                    <a:lumMod val="50000"/>
                  </a:schemeClr>
                </a:solidFill>
              </a:rPr>
              <a:t>с </a:t>
            </a:r>
            <a:r>
              <a:rPr lang="ru-RU" sz="2700" b="1" dirty="0">
                <a:solidFill>
                  <a:schemeClr val="bg2">
                    <a:lumMod val="50000"/>
                  </a:schemeClr>
                </a:solidFill>
              </a:rPr>
              <a:t>использованием </a:t>
            </a:r>
            <a:r>
              <a:rPr lang="ru-RU" sz="2700" b="1" dirty="0" err="1">
                <a:solidFill>
                  <a:schemeClr val="bg2">
                    <a:lumMod val="50000"/>
                  </a:schemeClr>
                </a:solidFill>
              </a:rPr>
              <a:t>TypeScript</a:t>
            </a:r>
            <a:r>
              <a:rPr lang="ru-RU" sz="2700" b="1" dirty="0">
                <a:solidFill>
                  <a:schemeClr val="bg2">
                    <a:lumMod val="50000"/>
                  </a:schemeClr>
                </a:solidFill>
              </a:rPr>
              <a:t>, ES6-модулей и </a:t>
            </a:r>
            <a:r>
              <a:rPr lang="ru-RU" sz="2700" b="1" dirty="0" err="1">
                <a:solidFill>
                  <a:schemeClr val="bg2">
                    <a:lumMod val="50000"/>
                  </a:schemeClr>
                </a:solidFill>
              </a:rPr>
              <a:t>VisualStudio</a:t>
            </a:r>
            <a:r>
              <a:rPr lang="ru-RU" sz="2700" b="1" dirty="0">
                <a:solidFill>
                  <a:schemeClr val="bg2">
                    <a:lumMod val="50000"/>
                  </a:schemeClr>
                </a:solidFill>
              </a:rPr>
              <a:t> на основе </a:t>
            </a:r>
            <a:r>
              <a:rPr lang="ru-RU" sz="2700" b="1" dirty="0" err="1">
                <a:solidFill>
                  <a:schemeClr val="bg2">
                    <a:lumMod val="50000"/>
                  </a:schemeClr>
                </a:solidFill>
              </a:rPr>
              <a:t>SystemJS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ru-RU" b="1" dirty="0">
                <a:solidFill>
                  <a:schemeClr val="bg2">
                    <a:lumMod val="50000"/>
                  </a:schemeClr>
                </a:solidFill>
              </a:rPr>
            </a:b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575" y="4909403"/>
            <a:ext cx="3200541" cy="144780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Павел </a:t>
            </a:r>
            <a:r>
              <a:rPr lang="ru-RU" dirty="0" err="1" smtClean="0">
                <a:solidFill>
                  <a:srgbClr val="00B050"/>
                </a:solidFill>
              </a:rPr>
              <a:t>Богатырёв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sz="2400" dirty="0" err="1" smtClean="0">
                <a:solidFill>
                  <a:srgbClr val="00B050"/>
                </a:solidFill>
              </a:rPr>
              <a:t>Docsvision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PFight77@gmail.com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AutoShape 2" descr="Картинки по запросу JS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Картинки по запросу JSPM"/>
          <p:cNvSpPr>
            <a:spLocks noChangeAspect="1" noChangeArrowheads="1"/>
          </p:cNvSpPr>
          <p:nvPr/>
        </p:nvSpPr>
        <p:spPr bwMode="auto">
          <a:xfrm>
            <a:off x="527758" y="2000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70225"/>
            <a:ext cx="7620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668" y="2756971"/>
            <a:ext cx="1059753" cy="1095375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247239" y="3902114"/>
            <a:ext cx="161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bg2">
                    <a:lumMod val="25000"/>
                  </a:schemeClr>
                </a:solidFill>
                <a:latin typeface="Georgia" pitchFamily="18" charset="0"/>
              </a:rPr>
              <a:t>Орелъ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Georgia" pitchFamily="18" charset="0"/>
              </a:rPr>
              <a:t>JS</a:t>
            </a:r>
            <a:endParaRPr lang="ru-RU" b="1" dirty="0">
              <a:solidFill>
                <a:schemeClr val="bg2">
                  <a:lumMod val="25000"/>
                </a:schemeClr>
              </a:solidFill>
              <a:latin typeface="Georgia" pitchFamily="18" charset="0"/>
            </a:endParaRPr>
          </a:p>
        </p:txBody>
      </p:sp>
      <p:pic>
        <p:nvPicPr>
          <p:cNvPr id="1034" name="Picture 10" descr="Картинки по запросу ноги на сто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67001"/>
            <a:ext cx="513982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</a:t>
            </a:r>
            <a:r>
              <a:rPr lang="en-US" dirty="0" smtClean="0"/>
              <a:t> (</a:t>
            </a:r>
            <a:r>
              <a:rPr lang="en-US" dirty="0" err="1" smtClean="0"/>
              <a:t>dev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10</a:t>
            </a:fld>
            <a:endParaRPr lang="ru-RU"/>
          </a:p>
        </p:txBody>
      </p:sp>
      <p:pic>
        <p:nvPicPr>
          <p:cNvPr id="4" name="Picture 2" descr="Картинки по запросу S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475" y="138112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Картинки по запросу TypeScri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77623"/>
            <a:ext cx="720148" cy="7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28600" y="1505577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80246"/>
            <a:ext cx="750244" cy="89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Картинки по запросу javascript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690" y="3371071"/>
            <a:ext cx="1081170" cy="9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Похожее изображение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9" t="10571" r="23876" b="12737"/>
          <a:stretch/>
        </p:blipFill>
        <p:spPr bwMode="auto">
          <a:xfrm>
            <a:off x="2707342" y="3308423"/>
            <a:ext cx="698766" cy="91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трелка вниз 10"/>
          <p:cNvSpPr/>
          <p:nvPr/>
        </p:nvSpPr>
        <p:spPr>
          <a:xfrm>
            <a:off x="2930483" y="2928584"/>
            <a:ext cx="171356" cy="27181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Picture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569" y="2608884"/>
            <a:ext cx="256189" cy="20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47169" y="2519966"/>
            <a:ext cx="222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WebCompiler</a:t>
            </a:r>
            <a:r>
              <a:rPr lang="en-US" dirty="0" smtClean="0"/>
              <a:t> (</a:t>
            </a:r>
            <a:r>
              <a:rPr lang="en-US" dirty="0" err="1" smtClean="0"/>
              <a:t>Ctrl+S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963824" y="2442555"/>
            <a:ext cx="85678" cy="126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>
            <a:off x="6369714" y="2930643"/>
            <a:ext cx="171356" cy="33212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353" y="2647511"/>
            <a:ext cx="256189" cy="20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341062" y="2535674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compileOnSave</a:t>
            </a:r>
            <a:r>
              <a:rPr lang="en-US" dirty="0" smtClean="0"/>
              <a:t> (</a:t>
            </a:r>
            <a:r>
              <a:rPr lang="en-US" dirty="0" err="1" smtClean="0"/>
              <a:t>Ctrl+S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6403055" y="2458263"/>
            <a:ext cx="85678" cy="126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242247" y="337107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0" name="Picture 13" descr="Картинки по запросу Gulp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42" y="4788672"/>
            <a:ext cx="422382" cy="42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937412" y="481519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gulp-inject</a:t>
            </a:r>
            <a:endParaRPr lang="ru-RU" i="1" dirty="0"/>
          </a:p>
        </p:txBody>
      </p:sp>
      <p:sp>
        <p:nvSpPr>
          <p:cNvPr id="33" name="Прямоугольник 32"/>
          <p:cNvSpPr/>
          <p:nvPr/>
        </p:nvSpPr>
        <p:spPr>
          <a:xfrm rot="19798362">
            <a:off x="3266450" y="4409424"/>
            <a:ext cx="85678" cy="335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низ 33"/>
          <p:cNvSpPr/>
          <p:nvPr/>
        </p:nvSpPr>
        <p:spPr>
          <a:xfrm rot="19487931">
            <a:off x="3834806" y="5227673"/>
            <a:ext cx="171356" cy="47786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45" name="Picture 21" descr="Картинки по запросу brows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16" y="5529463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Прямоугольник 38"/>
          <p:cNvSpPr/>
          <p:nvPr/>
        </p:nvSpPr>
        <p:spPr>
          <a:xfrm>
            <a:off x="280856" y="547050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38600" y="5168912"/>
            <a:ext cx="42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F5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2139191" y="4892965"/>
            <a:ext cx="339337" cy="325209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 rot="1935601">
            <a:off x="5918791" y="4385603"/>
            <a:ext cx="85678" cy="421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трелка вниз 45"/>
          <p:cNvSpPr/>
          <p:nvPr/>
        </p:nvSpPr>
        <p:spPr>
          <a:xfrm rot="1856488">
            <a:off x="5317269" y="5278769"/>
            <a:ext cx="171356" cy="38347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4949284" y="5174523"/>
            <a:ext cx="42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F5</a:t>
            </a:r>
            <a:endParaRPr lang="ru-RU" dirty="0"/>
          </a:p>
        </p:txBody>
      </p:sp>
      <p:pic>
        <p:nvPicPr>
          <p:cNvPr id="48" name="Picture 13" descr="Картинки по запросу Gulp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01101"/>
            <a:ext cx="341159" cy="34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596381" y="251527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/</a:t>
            </a:r>
            <a:endParaRPr lang="ru-RU" i="1" dirty="0"/>
          </a:p>
        </p:txBody>
      </p:sp>
      <p:pic>
        <p:nvPicPr>
          <p:cNvPr id="50" name="Picture 13" descr="Картинки по запросу Gulp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906" y="2545080"/>
            <a:ext cx="341159" cy="34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911687" y="254869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/</a:t>
            </a:r>
            <a:endParaRPr lang="ru-RU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4911687" y="4797520"/>
            <a:ext cx="173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SystemJS + JSPM</a:t>
            </a:r>
            <a:endParaRPr lang="ru-RU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00" y="990600"/>
            <a:ext cx="2007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Анимация</a:t>
            </a:r>
          </a:p>
          <a:p>
            <a:r>
              <a:rPr lang="en-US" dirty="0" err="1" smtClean="0"/>
              <a:t>Systemjs</a:t>
            </a:r>
            <a:r>
              <a:rPr lang="en-US" dirty="0" smtClean="0"/>
              <a:t> </a:t>
            </a:r>
            <a:r>
              <a:rPr lang="ru-RU" dirty="0" err="1" smtClean="0"/>
              <a:t>отд</a:t>
            </a:r>
            <a:r>
              <a:rPr lang="ru-RU" dirty="0" smtClean="0"/>
              <a:t>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69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25" grpId="0" animBg="1"/>
      <p:bldP spid="27" grpId="0"/>
      <p:bldP spid="28" grpId="0" animBg="1"/>
      <p:bldP spid="29" grpId="0"/>
      <p:bldP spid="32" grpId="0"/>
      <p:bldP spid="33" grpId="0" animBg="1"/>
      <p:bldP spid="34" grpId="0" animBg="1"/>
      <p:bldP spid="39" grpId="0"/>
      <p:bldP spid="41" grpId="0"/>
      <p:bldP spid="14" grpId="0" animBg="1"/>
      <p:bldP spid="45" grpId="0" animBg="1"/>
      <p:bldP spid="46" grpId="0" animBg="1"/>
      <p:bldP spid="47" grpId="0"/>
      <p:bldP spid="49" grpId="0"/>
      <p:bldP spid="51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JS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11</a:t>
            </a:fld>
            <a:endParaRPr lang="ru-RU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533400" y="1720334"/>
            <a:ext cx="3048000" cy="1132979"/>
            <a:chOff x="533400" y="1720334"/>
            <a:chExt cx="3048000" cy="1132979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533400" y="2091313"/>
              <a:ext cx="3048000" cy="762000"/>
              <a:chOff x="533400" y="2091313"/>
              <a:chExt cx="3048000" cy="762000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33400" y="2091313"/>
                <a:ext cx="3048000" cy="762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799" y="2209800"/>
                <a:ext cx="2514601" cy="5250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533400" y="1720334"/>
              <a:ext cx="1080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Vehicle.ts</a:t>
              </a:r>
              <a:endParaRPr lang="ru-RU" dirty="0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4368800" y="1679693"/>
            <a:ext cx="4114800" cy="1596907"/>
            <a:chOff x="4368800" y="1679693"/>
            <a:chExt cx="4114800" cy="1596907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4368800" y="2036325"/>
              <a:ext cx="4114800" cy="1240275"/>
              <a:chOff x="4191000" y="2036325"/>
              <a:chExt cx="4114800" cy="1240275"/>
            </a:xfrm>
          </p:grpSpPr>
          <p:sp>
            <p:nvSpPr>
              <p:cNvPr id="10" name="Прямоугольник 9"/>
              <p:cNvSpPr/>
              <p:nvPr/>
            </p:nvSpPr>
            <p:spPr>
              <a:xfrm>
                <a:off x="4191000" y="2036325"/>
                <a:ext cx="4114800" cy="12402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9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2774" y="2102311"/>
                <a:ext cx="3847925" cy="1108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4368800" y="1679693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Car.ts</a:t>
              </a:r>
              <a:endParaRPr lang="ru-RU" dirty="0"/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685799" y="3961368"/>
            <a:ext cx="3299013" cy="1753632"/>
            <a:chOff x="685799" y="3961368"/>
            <a:chExt cx="3299013" cy="1753632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685799" y="4343400"/>
              <a:ext cx="3299013" cy="1371600"/>
              <a:chOff x="685799" y="4343400"/>
              <a:chExt cx="3299013" cy="1371600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685799" y="4343400"/>
                <a:ext cx="3299013" cy="13716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388" y="4470400"/>
                <a:ext cx="3146612" cy="1143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685799" y="3961368"/>
              <a:ext cx="886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Main.ts</a:t>
              </a:r>
            </a:p>
          </p:txBody>
        </p:sp>
      </p:grpSp>
      <p:grpSp>
        <p:nvGrpSpPr>
          <p:cNvPr id="5120" name="Группа 5119"/>
          <p:cNvGrpSpPr/>
          <p:nvPr/>
        </p:nvGrpSpPr>
        <p:grpSpPr>
          <a:xfrm>
            <a:off x="4886127" y="3920182"/>
            <a:ext cx="4105473" cy="2328218"/>
            <a:chOff x="4886127" y="3920182"/>
            <a:chExt cx="3572073" cy="1753632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4886127" y="4289514"/>
              <a:ext cx="3572073" cy="13843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13809" y="43434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86127" y="3920182"/>
              <a:ext cx="1184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ndex.html</a:t>
              </a:r>
              <a:endParaRPr lang="ru-RU" dirty="0"/>
            </a:p>
          </p:txBody>
        </p:sp>
      </p:grpSp>
      <p:cxnSp>
        <p:nvCxnSpPr>
          <p:cNvPr id="22" name="Прямая со стрелкой 21"/>
          <p:cNvCxnSpPr/>
          <p:nvPr/>
        </p:nvCxnSpPr>
        <p:spPr>
          <a:xfrm flipH="1">
            <a:off x="4191000" y="4943564"/>
            <a:ext cx="5253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3429000" y="3394680"/>
            <a:ext cx="685800" cy="68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3733800" y="2472313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Прямоугольник 5124"/>
          <p:cNvSpPr/>
          <p:nvPr/>
        </p:nvSpPr>
        <p:spPr>
          <a:xfrm>
            <a:off x="5051227" y="453407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&lt;script src</a:t>
            </a:r>
            <a:r>
              <a:rPr lang="en-US" dirty="0" smtClean="0"/>
              <a:t>="system.js"&gt;&lt;/</a:t>
            </a:r>
            <a:r>
              <a:rPr lang="en-US" dirty="0"/>
              <a:t>script&gt;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script src="config.js"&gt;&lt;/script&gt;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script&gt; </a:t>
            </a:r>
            <a:r>
              <a:rPr lang="en-US" dirty="0" smtClean="0"/>
              <a:t>         </a:t>
            </a:r>
          </a:p>
          <a:p>
            <a:r>
              <a:rPr lang="en-US" dirty="0"/>
              <a:t> </a:t>
            </a:r>
            <a:r>
              <a:rPr lang="en-US" dirty="0" smtClean="0"/>
              <a:t>    System.</a:t>
            </a:r>
            <a:r>
              <a:rPr lang="en-US" b="1" dirty="0" smtClean="0"/>
              <a:t>import</a:t>
            </a:r>
            <a:r>
              <a:rPr lang="en-US" dirty="0" smtClean="0"/>
              <a:t>('Main'); </a:t>
            </a:r>
          </a:p>
          <a:p>
            <a:r>
              <a:rPr lang="en-US" dirty="0" smtClean="0"/>
              <a:t>&lt;/</a:t>
            </a:r>
            <a:r>
              <a:rPr lang="en-US" dirty="0"/>
              <a:t>script&gt;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645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93681" y="6261300"/>
            <a:ext cx="2133600" cy="365125"/>
          </a:xfrm>
        </p:spPr>
        <p:txBody>
          <a:bodyPr/>
          <a:lstStyle/>
          <a:p>
            <a:fld id="{57168CAD-5DD2-449F-AC43-CA3CB648B129}" type="slidenum">
              <a:rPr lang="ru-RU" smtClean="0"/>
              <a:t>12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60400" y="2035346"/>
            <a:ext cx="4572000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&gt; </a:t>
            </a:r>
            <a:r>
              <a:rPr lang="en-US" sz="2400" dirty="0" err="1" smtClean="0"/>
              <a:t>jspm</a:t>
            </a:r>
            <a:r>
              <a:rPr lang="en-US" sz="2400" dirty="0" smtClean="0"/>
              <a:t> </a:t>
            </a:r>
            <a:r>
              <a:rPr lang="en-US" sz="2400" dirty="0" err="1" smtClean="0"/>
              <a:t>init</a:t>
            </a:r>
            <a:endParaRPr lang="en-US" sz="2400" dirty="0" smtClean="0"/>
          </a:p>
          <a:p>
            <a:endParaRPr lang="en-US" sz="1100" dirty="0" smtClean="0"/>
          </a:p>
          <a:p>
            <a:r>
              <a:rPr lang="en-US" sz="2400" dirty="0" smtClean="0"/>
              <a:t>&gt; </a:t>
            </a:r>
            <a:r>
              <a:rPr lang="en-US" sz="2400" dirty="0" err="1" smtClean="0"/>
              <a:t>jspm</a:t>
            </a:r>
            <a:r>
              <a:rPr lang="en-US" sz="2400" dirty="0" smtClean="0"/>
              <a:t> install </a:t>
            </a:r>
            <a:r>
              <a:rPr lang="en-US" sz="2400" dirty="0" err="1" smtClean="0"/>
              <a:t>npm:react</a:t>
            </a:r>
            <a:endParaRPr lang="en-US" sz="2400" dirty="0" smtClean="0"/>
          </a:p>
          <a:p>
            <a:endParaRPr lang="en-US" sz="1200" dirty="0" smtClean="0"/>
          </a:p>
          <a:p>
            <a:r>
              <a:rPr lang="en-US" sz="2400" dirty="0" smtClean="0"/>
              <a:t>&gt; </a:t>
            </a:r>
            <a:r>
              <a:rPr lang="en-US" sz="2400" dirty="0" err="1" smtClean="0"/>
              <a:t>typings</a:t>
            </a:r>
            <a:r>
              <a:rPr lang="en-US" sz="2400" dirty="0" smtClean="0"/>
              <a:t> install react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pic>
        <p:nvPicPr>
          <p:cNvPr id="8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392" y="1428950"/>
            <a:ext cx="919162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 descr="C:\Main\Desctop\38021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92" y="2876750"/>
            <a:ext cx="1079384" cy="107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342476" y="4324550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eorgia" pitchFamily="18" charset="0"/>
              </a:rPr>
              <a:t>SystemJS</a:t>
            </a:r>
            <a:endParaRPr lang="ru-RU" sz="2800" dirty="0">
              <a:latin typeface="Georgia" pitchFamily="18" charset="0"/>
            </a:endParaRPr>
          </a:p>
        </p:txBody>
      </p:sp>
      <p:pic>
        <p:nvPicPr>
          <p:cNvPr id="13" name="Picture 21" descr="Картинки по запросу brow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681" y="5434413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/>
          <p:cNvCxnSpPr/>
          <p:nvPr/>
        </p:nvCxnSpPr>
        <p:spPr>
          <a:xfrm>
            <a:off x="6980973" y="2479775"/>
            <a:ext cx="0" cy="36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7027746" y="3962400"/>
            <a:ext cx="7938" cy="36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7044357" y="4885870"/>
            <a:ext cx="0" cy="36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660400" y="5046547"/>
            <a:ext cx="2661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&gt; </a:t>
            </a:r>
            <a:r>
              <a:rPr lang="en-US" sz="2400" dirty="0" err="1"/>
              <a:t>jspm</a:t>
            </a:r>
            <a:r>
              <a:rPr lang="en-US" sz="2400" dirty="0"/>
              <a:t> bundle </a:t>
            </a:r>
            <a:r>
              <a:rPr lang="en-US" sz="2400" dirty="0" smtClean="0"/>
              <a:t>Main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629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</a:t>
            </a:r>
            <a:r>
              <a:rPr lang="en-US" dirty="0" smtClean="0"/>
              <a:t> (prod)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13</a:t>
            </a:fld>
            <a:endParaRPr lang="ru-RU"/>
          </a:p>
        </p:txBody>
      </p:sp>
      <p:pic>
        <p:nvPicPr>
          <p:cNvPr id="6" name="Picture 2" descr="Картинки по запросу S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475" y="168116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Картинки по запросу TypeScri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77661"/>
            <a:ext cx="720148" cy="7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80284"/>
            <a:ext cx="750244" cy="89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3" descr="Картинки по запросу Gul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502" y="303003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1" descr="Картинки по запросу brow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790" y="4872038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трелка вниз 10"/>
          <p:cNvSpPr/>
          <p:nvPr/>
        </p:nvSpPr>
        <p:spPr>
          <a:xfrm rot="1856488">
            <a:off x="5144674" y="2559602"/>
            <a:ext cx="171356" cy="4590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 rot="19487931">
            <a:off x="3922760" y="2546471"/>
            <a:ext cx="171356" cy="47786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4592224" y="4338638"/>
            <a:ext cx="171356" cy="27181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418220" y="2730370"/>
            <a:ext cx="14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JSPM + Rollup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050586" y="4285567"/>
            <a:ext cx="103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SystemJS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2672667"/>
            <a:ext cx="332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gulp-sass, </a:t>
            </a:r>
            <a:r>
              <a:rPr lang="en-US" dirty="0" smtClean="0"/>
              <a:t>gulp-</a:t>
            </a:r>
            <a:r>
              <a:rPr lang="en-US" dirty="0" err="1" smtClean="0"/>
              <a:t>concat</a:t>
            </a:r>
            <a:r>
              <a:rPr lang="en-US" dirty="0" smtClean="0"/>
              <a:t>, gulp-</a:t>
            </a:r>
            <a:r>
              <a:rPr lang="en-US" dirty="0" err="1" smtClean="0"/>
              <a:t>autoprefixer</a:t>
            </a:r>
            <a:r>
              <a:rPr lang="en-US" dirty="0" smtClean="0"/>
              <a:t>, gulp-</a:t>
            </a:r>
            <a:r>
              <a:rPr lang="en-US" dirty="0" err="1" smtClean="0"/>
              <a:t>csso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34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4876800" y="4218738"/>
            <a:ext cx="3276600" cy="23932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950796" y="4218738"/>
            <a:ext cx="3256601" cy="2410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876800" y="1553273"/>
            <a:ext cx="3276600" cy="2393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60788" y="1563280"/>
            <a:ext cx="3256601" cy="2393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14</a:t>
            </a:fld>
            <a:endParaRPr lang="ru-RU"/>
          </a:p>
        </p:txBody>
      </p:sp>
      <p:pic>
        <p:nvPicPr>
          <p:cNvPr id="4098" name="Picture 2" descr="cod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6" y="2144135"/>
            <a:ext cx="91439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rowser, webpage, websi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3" y="2053145"/>
            <a:ext cx="10668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2152273" y="2601334"/>
            <a:ext cx="762000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5472" y="3205076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Скорость отображения правок в браузере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334357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Удобная отладка</a:t>
            </a:r>
            <a:endParaRPr lang="ru-RU" dirty="0"/>
          </a:p>
        </p:txBody>
      </p:sp>
      <p:pic>
        <p:nvPicPr>
          <p:cNvPr id="4106" name="Picture 10" descr="Картинки по запросу контроль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14" y="4349815"/>
            <a:ext cx="1192699" cy="153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655944" y="5946149"/>
            <a:ext cx="187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Контроль над процессом</a:t>
            </a:r>
            <a:endParaRPr lang="ru-RU" dirty="0"/>
          </a:p>
        </p:txBody>
      </p:sp>
      <p:pic>
        <p:nvPicPr>
          <p:cNvPr id="4108" name="Picture 12" descr="Картинки по запросу dependenci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818" y="4365248"/>
            <a:ext cx="2406164" cy="146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502565" y="5965652"/>
            <a:ext cx="187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Управление зависимостями</a:t>
            </a:r>
            <a:endParaRPr lang="ru-RU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94" y="2190953"/>
            <a:ext cx="922404" cy="8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804901"/>
            <a:ext cx="24384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5295900" y="1735651"/>
            <a:ext cx="2552700" cy="1607924"/>
            <a:chOff x="5295900" y="1735651"/>
            <a:chExt cx="2552700" cy="1607924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5295900" y="1735651"/>
              <a:ext cx="2552700" cy="1607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174" name="Picture 6" descr="Картинки по запросу жонглер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0435" y="1735651"/>
              <a:ext cx="997205" cy="153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176" name="Picture 8" descr="Картинки по запросу путин под контроле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13" y="4385509"/>
            <a:ext cx="2109571" cy="158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5029200" y="4349815"/>
            <a:ext cx="3034110" cy="1536477"/>
            <a:chOff x="5029200" y="4349815"/>
            <a:chExt cx="3034110" cy="1536477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5029200" y="4349815"/>
              <a:ext cx="3034110" cy="1536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2" name="Picture 7" descr="C:\Main\Desctop\3802108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051" y="4578361"/>
              <a:ext cx="1079384" cy="1079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6027175" y="4880937"/>
              <a:ext cx="20361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 smtClean="0">
                  <a:latin typeface="Georgia" pitchFamily="18" charset="0"/>
                </a:rPr>
                <a:t>+ </a:t>
              </a:r>
              <a:r>
                <a:rPr lang="en-US" sz="2800" dirty="0" smtClean="0">
                  <a:latin typeface="Georgia" pitchFamily="18" charset="0"/>
                </a:rPr>
                <a:t>SystemJS</a:t>
              </a:r>
              <a:endParaRPr lang="ru-RU" sz="2800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50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143" y="152398"/>
            <a:ext cx="5141686" cy="658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5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16</a:t>
            </a:fld>
            <a:endParaRPr lang="ru-RU"/>
          </a:p>
        </p:txBody>
      </p:sp>
      <p:sp>
        <p:nvSpPr>
          <p:cNvPr id="5" name="AutoShape 4" descr="Картинки по запросу webpa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Картинки по запросу webpa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315154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 descr="Картинки по запросу слоупо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422" y="3886200"/>
            <a:ext cx="1905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Picture 11" descr="Картинки по запросу сумо рисунок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4"/>
          <a:stretch/>
        </p:blipFill>
        <p:spPr bwMode="auto">
          <a:xfrm>
            <a:off x="1447800" y="953069"/>
            <a:ext cx="1843372" cy="176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57400"/>
            <a:ext cx="1809651" cy="192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47702"/>
            <a:ext cx="7467600" cy="4878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69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17</a:t>
            </a:fld>
            <a:endParaRPr lang="ru-RU"/>
          </a:p>
        </p:txBody>
      </p:sp>
      <p:pic>
        <p:nvPicPr>
          <p:cNvPr id="9218" name="Picture 2" descr="C:\Main\Desctop\risovach.r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837716" cy="447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4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0" y="217356"/>
            <a:ext cx="6366767" cy="200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Спасибо за внимание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155575" y="450148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>
                <a:solidFill>
                  <a:srgbClr val="00B050"/>
                </a:solidFill>
              </a:rPr>
              <a:t>Павел </a:t>
            </a:r>
            <a:r>
              <a:rPr lang="ru-RU" dirty="0" err="1" smtClean="0">
                <a:solidFill>
                  <a:srgbClr val="00B050"/>
                </a:solidFill>
              </a:rPr>
              <a:t>Богатырёв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sz="2400" dirty="0" err="1" smtClean="0">
                <a:solidFill>
                  <a:srgbClr val="00B050"/>
                </a:solidFill>
              </a:rPr>
              <a:t>Docsvision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00B050"/>
                </a:solidFill>
              </a:rPr>
              <a:t>PFight77@gmail.com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5" name="AutoShape 2" descr="Картинки по запросу JS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Картинки по запросу JSP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3227739" y="3229423"/>
            <a:ext cx="3854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habrahabr.ru/users/pfight77</a:t>
            </a:r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18</a:t>
            </a:fld>
            <a:endParaRPr lang="ru-RU" dirty="0"/>
          </a:p>
        </p:txBody>
      </p:sp>
      <p:pic>
        <p:nvPicPr>
          <p:cNvPr id="10242" name="Picture 2" descr="Не делай не буде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697122"/>
            <a:ext cx="2152654" cy="215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Картинки по запросу путин под контроле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4304496"/>
            <a:ext cx="2990145" cy="22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Картинки по запросу жириновский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05" y="2375100"/>
            <a:ext cx="2487226" cy="163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обезьянка играет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0"/>
          <a:stretch/>
        </p:blipFill>
        <p:spPr bwMode="auto">
          <a:xfrm>
            <a:off x="2715903" y="1568354"/>
            <a:ext cx="3679432" cy="444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Фронтенд</a:t>
            </a:r>
            <a:r>
              <a:rPr lang="ru-RU" dirty="0" smtClean="0"/>
              <a:t> глазами</a:t>
            </a:r>
            <a:r>
              <a:rPr lang="en-US" dirty="0" smtClean="0"/>
              <a:t> </a:t>
            </a:r>
            <a:r>
              <a:rPr lang="ru-RU" dirty="0" smtClean="0"/>
              <a:t>древнего</a:t>
            </a:r>
            <a:br>
              <a:rPr lang="ru-RU" dirty="0" smtClean="0"/>
            </a:br>
            <a:r>
              <a:rPr lang="ru-RU" dirty="0" err="1" smtClean="0"/>
              <a:t>бэкенд</a:t>
            </a:r>
            <a:r>
              <a:rPr lang="ru-RU" dirty="0" smtClean="0"/>
              <a:t>-разработчика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52400" y="-76200"/>
            <a:ext cx="9601200" cy="6934200"/>
          </a:xfrm>
          <a:prstGeom prst="rect">
            <a:avLst/>
          </a:prstGeom>
          <a:solidFill>
            <a:srgbClr val="553535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2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2819399"/>
            <a:ext cx="7202229" cy="1652519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7460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Современный </a:t>
            </a:r>
            <a:r>
              <a:rPr lang="ru-RU" dirty="0" err="1" smtClean="0"/>
              <a:t>фронтенд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3</a:t>
            </a:fld>
            <a:endParaRPr lang="ru-RU"/>
          </a:p>
        </p:txBody>
      </p:sp>
      <p:pic>
        <p:nvPicPr>
          <p:cNvPr id="3074" name="Picture 2" descr="Картинки по запросу S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69459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Картинки по запросу TypeScri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169" y="1539195"/>
            <a:ext cx="720148" cy="7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3" descr="Картинки по запросу Gul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90659"/>
            <a:ext cx="1333717" cy="133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:\Main\Desctop\380210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92" y="4558708"/>
            <a:ext cx="1079384" cy="107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895" y="2367820"/>
            <a:ext cx="814978" cy="972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6" descr="Картинки по запросу Rea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8" descr="Картинки по запросу Reac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0" descr="Картинки по запросу Reac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12" descr="Картинки по запросу Reac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4" descr="Картинки по запросу Reac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16" descr="Картинки по запросу React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31654"/>
            <a:ext cx="1071562" cy="107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19" descr="Картинки по запросу npm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21" descr="Картинки по запросу npm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894" y="5638092"/>
            <a:ext cx="919162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AutoShape 24" descr="Картинки по запросу webpack"/>
          <p:cNvSpPr>
            <a:spLocks noChangeAspect="1" noChangeArrowheads="1"/>
          </p:cNvSpPr>
          <p:nvPr/>
        </p:nvSpPr>
        <p:spPr bwMode="auto">
          <a:xfrm>
            <a:off x="1247775" y="10112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6" descr="Картинки по запросу webpack"/>
          <p:cNvSpPr>
            <a:spLocks noChangeAspect="1" noChangeArrowheads="1"/>
          </p:cNvSpPr>
          <p:nvPr/>
        </p:nvSpPr>
        <p:spPr bwMode="auto">
          <a:xfrm>
            <a:off x="1400175" y="11636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29" descr="Картинки по запросу angular"/>
          <p:cNvSpPr>
            <a:spLocks noChangeAspect="1" noChangeArrowheads="1"/>
          </p:cNvSpPr>
          <p:nvPr/>
        </p:nvSpPr>
        <p:spPr bwMode="auto">
          <a:xfrm>
            <a:off x="1219200" y="11430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102" name="Picture 3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92" y="1217327"/>
            <a:ext cx="1560215" cy="156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Картинки по запросу все сложно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91"/>
          <a:stretch/>
        </p:blipFill>
        <p:spPr bwMode="auto">
          <a:xfrm>
            <a:off x="6334673" y="2939753"/>
            <a:ext cx="2809327" cy="322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Картинки по запросу autoprefixe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55" y="5115660"/>
            <a:ext cx="1237439" cy="93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Картинки по запросу обезьянка играет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0"/>
          <a:stretch/>
        </p:blipFill>
        <p:spPr bwMode="auto">
          <a:xfrm>
            <a:off x="2706343" y="2842594"/>
            <a:ext cx="1726905" cy="20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Молния 19"/>
          <p:cNvSpPr/>
          <p:nvPr/>
        </p:nvSpPr>
        <p:spPr>
          <a:xfrm rot="2038376">
            <a:off x="3598646" y="2309232"/>
            <a:ext cx="292369" cy="61971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Молния 29"/>
          <p:cNvSpPr/>
          <p:nvPr/>
        </p:nvSpPr>
        <p:spPr>
          <a:xfrm rot="4589786">
            <a:off x="4772548" y="3009388"/>
            <a:ext cx="254654" cy="749560"/>
          </a:xfrm>
          <a:prstGeom prst="lightningBol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Молния 30"/>
          <p:cNvSpPr/>
          <p:nvPr/>
        </p:nvSpPr>
        <p:spPr>
          <a:xfrm rot="16699782">
            <a:off x="2100783" y="3607192"/>
            <a:ext cx="254654" cy="749560"/>
          </a:xfrm>
          <a:prstGeom prst="lightningBol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Молния 31"/>
          <p:cNvSpPr/>
          <p:nvPr/>
        </p:nvSpPr>
        <p:spPr>
          <a:xfrm rot="14183100">
            <a:off x="2496811" y="4585832"/>
            <a:ext cx="254654" cy="749560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Молния 32"/>
          <p:cNvSpPr/>
          <p:nvPr/>
        </p:nvSpPr>
        <p:spPr>
          <a:xfrm rot="11797787">
            <a:off x="3710148" y="4811309"/>
            <a:ext cx="254654" cy="74956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Молния 33"/>
          <p:cNvSpPr/>
          <p:nvPr/>
        </p:nvSpPr>
        <p:spPr>
          <a:xfrm rot="7949205">
            <a:off x="4772549" y="4232500"/>
            <a:ext cx="254654" cy="640296"/>
          </a:xfrm>
          <a:prstGeom prst="lightningBol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Молния 34"/>
          <p:cNvSpPr/>
          <p:nvPr/>
        </p:nvSpPr>
        <p:spPr>
          <a:xfrm rot="19881685">
            <a:off x="2390477" y="2617435"/>
            <a:ext cx="261841" cy="590380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99" name="Picture 2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64" y="3002212"/>
            <a:ext cx="1710610" cy="1710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70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среды разработки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00800" y="1725877"/>
            <a:ext cx="825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Dev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2225" y="2559881"/>
            <a:ext cx="3476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Компиляция </a:t>
            </a:r>
            <a:r>
              <a:rPr lang="en-US" sz="2800" dirty="0" err="1" smtClean="0"/>
              <a:t>ts</a:t>
            </a:r>
            <a:r>
              <a:rPr lang="en-US" sz="2800" dirty="0" smtClean="0"/>
              <a:t>, </a:t>
            </a:r>
            <a:r>
              <a:rPr lang="en-US" sz="2800" dirty="0" err="1" smtClean="0"/>
              <a:t>scss</a:t>
            </a:r>
            <a:endParaRPr lang="ru-RU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80489" y="1777425"/>
            <a:ext cx="965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Prod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27277" y="308310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Пост-процессинг</a:t>
            </a:r>
            <a:endParaRPr lang="ru-RU" sz="2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14577" y="35356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Tree-shaking</a:t>
            </a:r>
            <a:endParaRPr lang="en-US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22300" y="406118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/>
              <a:t>Сборка </a:t>
            </a:r>
            <a:r>
              <a:rPr lang="ru-RU" sz="2800" dirty="0" err="1" smtClean="0"/>
              <a:t>бандла</a:t>
            </a:r>
            <a:endParaRPr lang="ru-RU" sz="2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14577" y="457170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 err="1" smtClean="0"/>
              <a:t>Минификация</a:t>
            </a:r>
            <a:endParaRPr lang="ru-RU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01877" y="5094929"/>
            <a:ext cx="3337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/>
              <a:t>Загрузка в браузер</a:t>
            </a:r>
            <a:endParaRPr lang="ru-RU" sz="2800" strike="sngStrike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5194300" y="2539230"/>
            <a:ext cx="4597400" cy="3058268"/>
            <a:chOff x="5194300" y="2539230"/>
            <a:chExt cx="4597400" cy="3058268"/>
          </a:xfrm>
        </p:grpSpPr>
        <p:sp>
          <p:nvSpPr>
            <p:cNvPr id="14" name="TextBox 13"/>
            <p:cNvSpPr txBox="1"/>
            <p:nvPr/>
          </p:nvSpPr>
          <p:spPr>
            <a:xfrm>
              <a:off x="5224648" y="2539230"/>
              <a:ext cx="34769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ru-RU" sz="2800" dirty="0" smtClean="0"/>
                <a:t>Компиляция </a:t>
              </a:r>
              <a:r>
                <a:rPr lang="en-US" sz="2800" dirty="0" err="1" smtClean="0"/>
                <a:t>ts</a:t>
              </a:r>
              <a:r>
                <a:rPr lang="en-US" sz="2800" dirty="0" smtClean="0"/>
                <a:t>, </a:t>
              </a:r>
              <a:r>
                <a:rPr lang="en-US" sz="2800" dirty="0" err="1" smtClean="0"/>
                <a:t>scss</a:t>
              </a:r>
              <a:endParaRPr lang="ru-RU" sz="2800" dirty="0" smtClean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5219700" y="3062450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ru-RU" sz="2800" dirty="0" smtClean="0"/>
                <a:t>Пост-процессинг</a:t>
              </a:r>
              <a:endParaRPr lang="ru-RU" sz="2800" dirty="0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5207000" y="3514989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2800" dirty="0" smtClean="0"/>
                <a:t>Tree-shaking</a:t>
              </a:r>
              <a:endParaRPr lang="en-US" sz="2800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5214723" y="4040538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ru-RU" sz="2800" dirty="0"/>
                <a:t>Сборка </a:t>
              </a:r>
              <a:r>
                <a:rPr lang="ru-RU" sz="2800" dirty="0" err="1" smtClean="0"/>
                <a:t>бандла</a:t>
              </a:r>
              <a:endParaRPr lang="ru-RU" sz="2800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5207000" y="4551058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ru-RU" sz="2800" dirty="0" err="1" smtClean="0"/>
                <a:t>Минификация</a:t>
              </a:r>
              <a:endParaRPr lang="ru-RU" sz="2800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5194300" y="5074278"/>
              <a:ext cx="33373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ru-RU" sz="2800" dirty="0"/>
                <a:t>Загрузка в браузер</a:t>
              </a:r>
              <a:endParaRPr lang="ru-RU" sz="2800" strike="sngStrike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5181600" y="2534475"/>
            <a:ext cx="4597400" cy="3058268"/>
            <a:chOff x="5194300" y="2539230"/>
            <a:chExt cx="4597400" cy="3058268"/>
          </a:xfrm>
        </p:grpSpPr>
        <p:sp>
          <p:nvSpPr>
            <p:cNvPr id="22" name="TextBox 21"/>
            <p:cNvSpPr txBox="1"/>
            <p:nvPr/>
          </p:nvSpPr>
          <p:spPr>
            <a:xfrm>
              <a:off x="5224648" y="2539230"/>
              <a:ext cx="34769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ru-RU" sz="2800" dirty="0" smtClean="0"/>
                <a:t>Компиляция </a:t>
              </a:r>
              <a:r>
                <a:rPr lang="en-US" sz="2800" dirty="0" err="1" smtClean="0"/>
                <a:t>ts</a:t>
              </a:r>
              <a:r>
                <a:rPr lang="en-US" sz="2800" dirty="0" smtClean="0"/>
                <a:t>, </a:t>
              </a:r>
              <a:r>
                <a:rPr lang="en-US" sz="2800" dirty="0" err="1" smtClean="0"/>
                <a:t>scss</a:t>
              </a:r>
              <a:endParaRPr lang="ru-RU" sz="2800" dirty="0" smtClean="0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5219700" y="3062450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ru-RU" sz="2800" strike="sngStrike" dirty="0" smtClean="0"/>
                <a:t>Пост-процессинг</a:t>
              </a:r>
              <a:endParaRPr lang="ru-RU" sz="2800" strike="sngStrike" dirty="0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5207000" y="3514989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2800" strike="sngStrike" dirty="0" smtClean="0"/>
                <a:t>Tree-shaking</a:t>
              </a:r>
              <a:endParaRPr lang="en-US" sz="2800" strike="sngStrike" dirty="0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5214723" y="4040538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ru-RU" sz="2800" strike="sngStrike" dirty="0"/>
                <a:t>Сборка </a:t>
              </a:r>
              <a:r>
                <a:rPr lang="ru-RU" sz="2800" strike="sngStrike" dirty="0" err="1" smtClean="0"/>
                <a:t>бандла</a:t>
              </a:r>
              <a:endParaRPr lang="ru-RU" sz="2800" strike="sngStrike" dirty="0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5207000" y="4551058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ru-RU" sz="2800" strike="sngStrike" dirty="0" err="1" smtClean="0"/>
                <a:t>Минификация</a:t>
              </a:r>
              <a:endParaRPr lang="ru-RU" sz="2800" strike="sngStrike" dirty="0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5194300" y="5074278"/>
              <a:ext cx="33373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ru-RU" sz="2800" dirty="0"/>
                <a:t>Загрузка в браузер</a:t>
              </a:r>
              <a:endParaRPr lang="ru-RU" sz="2800" strike="sngStrike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34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Требования к среде разработки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216659" y="1725877"/>
            <a:ext cx="825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Dev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2580144"/>
            <a:ext cx="57841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strike="sngStrike" dirty="0" smtClean="0"/>
              <a:t>Меньший размер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strike="sngStrike" dirty="0" smtClean="0"/>
              <a:t>Меньшее к-во файлов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strike="sngStrike" dirty="0" smtClean="0"/>
              <a:t>Поддержка старых версий браузеров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Удобство разработки</a:t>
            </a:r>
            <a:endParaRPr lang="ru-RU" sz="2800" dirty="0"/>
          </a:p>
          <a:p>
            <a:pPr marL="285750" indent="-285750">
              <a:buFont typeface="Arial" pitchFamily="34" charset="0"/>
              <a:buChar char="•"/>
            </a:pPr>
            <a:endParaRPr lang="ru-RU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2559881"/>
            <a:ext cx="487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Как можно меньший размер</a:t>
            </a:r>
            <a:endParaRPr lang="ru-RU" sz="2800" strike="sngStrik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Меньшее к-во файлов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Поддержка старых версий браузеров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800" dirty="0" smtClean="0"/>
          </a:p>
          <a:p>
            <a:pPr marL="285750" indent="-285750">
              <a:buFont typeface="Arial" pitchFamily="34" charset="0"/>
              <a:buChar char="•"/>
            </a:pPr>
            <a:endParaRPr lang="ru-RU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80489" y="1777425"/>
            <a:ext cx="965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14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Удобство разработки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6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950796" y="1563280"/>
            <a:ext cx="3278876" cy="2393244"/>
            <a:chOff x="950796" y="1563280"/>
            <a:chExt cx="3278876" cy="2393244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950796" y="1563280"/>
              <a:ext cx="3256601" cy="23932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098" name="Picture 2" descr="cod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196" y="2144135"/>
              <a:ext cx="914399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browser, webpage, website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6673" y="2053145"/>
              <a:ext cx="1066800" cy="106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Прямая со стрелкой 4"/>
            <p:cNvCxnSpPr/>
            <p:nvPr/>
          </p:nvCxnSpPr>
          <p:spPr>
            <a:xfrm>
              <a:off x="2152273" y="2601334"/>
              <a:ext cx="762000" cy="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02" name="Picture 6" descr="clock, schedule, time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6196" y="1791879"/>
              <a:ext cx="609600" cy="609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105472" y="3205076"/>
              <a:ext cx="3124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Скорость отображения правок в браузере</a:t>
              </a:r>
              <a:endParaRPr lang="ru-RU" dirty="0"/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4876800" y="1553273"/>
            <a:ext cx="3276600" cy="2393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029200" y="334357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Удобная отладка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950796" y="4218738"/>
            <a:ext cx="3256601" cy="2410662"/>
            <a:chOff x="950796" y="4218738"/>
            <a:chExt cx="3256601" cy="2410662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950796" y="4218738"/>
              <a:ext cx="3256601" cy="24106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106" name="Picture 10" descr="Картинки по запросу контроль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2214" y="4349815"/>
              <a:ext cx="1192699" cy="1536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655944" y="5946149"/>
              <a:ext cx="1872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Контроль над процессом</a:t>
              </a:r>
              <a:endParaRPr lang="ru-RU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4876800" y="4218738"/>
            <a:ext cx="3276600" cy="2393245"/>
            <a:chOff x="4876800" y="4218738"/>
            <a:chExt cx="3276600" cy="2393245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4876800" y="4218738"/>
              <a:ext cx="3276600" cy="239324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108" name="Picture 12" descr="Картинки по запросу dependencie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236" y="4365248"/>
              <a:ext cx="2406164" cy="1465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715000" y="5965652"/>
              <a:ext cx="1872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Управление зависимостями</a:t>
              </a:r>
              <a:endParaRPr lang="ru-RU" dirty="0"/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950796" y="1553273"/>
            <a:ext cx="3256601" cy="24032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950795" y="4208732"/>
            <a:ext cx="3256601" cy="24032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4890496" y="4214629"/>
            <a:ext cx="3256601" cy="24032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97" y="1707772"/>
            <a:ext cx="2685997" cy="163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Прямоугольник 26"/>
          <p:cNvSpPr/>
          <p:nvPr/>
        </p:nvSpPr>
        <p:spPr>
          <a:xfrm>
            <a:off x="4873152" y="1537030"/>
            <a:ext cx="3266600" cy="23932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52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8" grpId="0" animBg="1"/>
      <p:bldP spid="29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3176160" y="1651000"/>
            <a:ext cx="361833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029200" y="2884189"/>
            <a:ext cx="3747742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58461" y="2895600"/>
            <a:ext cx="3618339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Управление </a:t>
            </a:r>
            <a:r>
              <a:rPr lang="ru-RU" dirty="0" smtClean="0"/>
              <a:t>зависимостями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7</a:t>
            </a:fld>
            <a:endParaRPr lang="ru-RU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64969"/>
            <a:ext cx="1371600" cy="163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4453932"/>
            <a:ext cx="5373868" cy="15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564665" y="1600200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54877" y="2895600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89100"/>
            <a:ext cx="2241699" cy="83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"/>
          <a:stretch/>
        </p:blipFill>
        <p:spPr bwMode="auto">
          <a:xfrm>
            <a:off x="1468799" y="2996604"/>
            <a:ext cx="326317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321" y="2996902"/>
            <a:ext cx="3556621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96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"/>
            <a:ext cx="65532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2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4876800" y="4218738"/>
            <a:ext cx="3276600" cy="23932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950796" y="4218738"/>
            <a:ext cx="3256601" cy="2410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876800" y="1553273"/>
            <a:ext cx="3276600" cy="2393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50796" y="1563280"/>
            <a:ext cx="3256601" cy="2393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не так с </a:t>
            </a:r>
            <a:r>
              <a:rPr lang="en-US" dirty="0" err="1" smtClean="0"/>
              <a:t>Webpack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68CAD-5DD2-449F-AC43-CA3CB648B129}" type="slidenum">
              <a:rPr lang="ru-RU" smtClean="0"/>
              <a:t>9</a:t>
            </a:fld>
            <a:endParaRPr lang="ru-RU"/>
          </a:p>
        </p:txBody>
      </p:sp>
      <p:pic>
        <p:nvPicPr>
          <p:cNvPr id="4098" name="Picture 2" descr="cod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96" y="2144135"/>
            <a:ext cx="91439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rowser, webpage, websi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3" y="2053145"/>
            <a:ext cx="10668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2152273" y="2601334"/>
            <a:ext cx="667127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05472" y="3205076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Скорость отображения правок в браузере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334357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Удобная отладка</a:t>
            </a:r>
            <a:endParaRPr lang="ru-RU" dirty="0"/>
          </a:p>
        </p:txBody>
      </p:sp>
      <p:pic>
        <p:nvPicPr>
          <p:cNvPr id="4106" name="Picture 10" descr="Картинки по запросу контроль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14" y="4349815"/>
            <a:ext cx="1192699" cy="153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655944" y="5946149"/>
            <a:ext cx="187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Контроль над процессом</a:t>
            </a:r>
            <a:endParaRPr lang="ru-RU" dirty="0"/>
          </a:p>
        </p:txBody>
      </p:sp>
      <p:pic>
        <p:nvPicPr>
          <p:cNvPr id="4108" name="Picture 12" descr="Картинки по запросу dependenci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818" y="4365248"/>
            <a:ext cx="2406164" cy="146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502565" y="5965652"/>
            <a:ext cx="187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Управление зависимостями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443" y="4349815"/>
            <a:ext cx="1877713" cy="187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Картинки по запросу черепаха картинки для детей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595" y="1666809"/>
            <a:ext cx="1289874" cy="141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804901"/>
            <a:ext cx="24384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 descr="Картинки по запросу тонет в бумаге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299" y="164140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Картинки по запросу черный ящик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6" t="32480" r="31772" b="11876"/>
          <a:stretch/>
        </p:blipFill>
        <p:spPr bwMode="auto">
          <a:xfrm>
            <a:off x="1701456" y="4365249"/>
            <a:ext cx="1622029" cy="160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0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10810</TotalTime>
  <Words>251</Words>
  <Application>Microsoft Office PowerPoint</Application>
  <PresentationFormat>Экран (4:3)</PresentationFormat>
  <Paragraphs>117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Настройка среды разработки   с использованием TypeScript, ES6-модулей и VisualStudio на основе SystemJS </vt:lpstr>
      <vt:lpstr>Фронтенд глазами древнего бэкенд-разработчика</vt:lpstr>
      <vt:lpstr>Современный фронтенд</vt:lpstr>
      <vt:lpstr>Задачи среды разработки</vt:lpstr>
      <vt:lpstr>Требования к среде разработки</vt:lpstr>
      <vt:lpstr>Удобство разработки</vt:lpstr>
      <vt:lpstr>Управление зависимостями</vt:lpstr>
      <vt:lpstr>Презентация PowerPoint</vt:lpstr>
      <vt:lpstr>Что не так с Webpack</vt:lpstr>
      <vt:lpstr>Решение (dev)</vt:lpstr>
      <vt:lpstr>System JS</vt:lpstr>
      <vt:lpstr>JSPM</vt:lpstr>
      <vt:lpstr>Решение (prod)</vt:lpstr>
      <vt:lpstr>Преимущества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   с использованием TypeScript, ES6-модулей и VisualStudio на основе SystemJS</dc:title>
  <dc:creator>PFight</dc:creator>
  <cp:lastModifiedBy>PFight</cp:lastModifiedBy>
  <cp:revision>45</cp:revision>
  <dcterms:created xsi:type="dcterms:W3CDTF">2017-06-08T17:26:10Z</dcterms:created>
  <dcterms:modified xsi:type="dcterms:W3CDTF">2017-06-23T20:27:02Z</dcterms:modified>
</cp:coreProperties>
</file>