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  <p:embeddedFont>
      <p:font typeface="Montserrat" charset="1" panose="00000500000000000000"/>
      <p:regular r:id="rId16"/>
    </p:embeddedFont>
    <p:embeddedFont>
      <p:font typeface="Flatory Sans SemiCondensed Medium" charset="1" panose="00000000000000000000"/>
      <p:regular r:id="rId17"/>
    </p:embeddedFont>
    <p:embeddedFont>
      <p:font typeface="Montserrat Bold" charset="1" panose="00000800000000000000"/>
      <p:regular r:id="rId18"/>
    </p:embeddedFont>
    <p:embeddedFont>
      <p:font typeface="Montserrat Medium" charset="1" panose="000006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png" Type="http://schemas.openxmlformats.org/officeDocument/2006/relationships/image"/><Relationship Id="rId12" Target="../media/image14.png" Type="http://schemas.openxmlformats.org/officeDocument/2006/relationships/image"/><Relationship Id="rId13" Target="../media/image15.png" Type="http://schemas.openxmlformats.org/officeDocument/2006/relationships/image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0"/>
            <a:ext cx="10287041" cy="10287000"/>
            <a:chOff x="0" y="0"/>
            <a:chExt cx="6350025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38691" t="0" r="-38691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4946497" y="3085149"/>
            <a:ext cx="12312803" cy="4116702"/>
            <a:chOff x="0" y="0"/>
            <a:chExt cx="4491744" cy="15017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91744" cy="1501784"/>
            </a:xfrm>
            <a:custGeom>
              <a:avLst/>
              <a:gdLst/>
              <a:ahLst/>
              <a:cxnLst/>
              <a:rect r="r" b="b" t="t" l="l"/>
              <a:pathLst>
                <a:path h="1501784" w="4491744">
                  <a:moveTo>
                    <a:pt x="0" y="0"/>
                  </a:moveTo>
                  <a:lnTo>
                    <a:pt x="4491744" y="0"/>
                  </a:lnTo>
                  <a:lnTo>
                    <a:pt x="4491744" y="1501784"/>
                  </a:lnTo>
                  <a:lnTo>
                    <a:pt x="0" y="150178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4946497" y="4299661"/>
            <a:ext cx="11579363" cy="1530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48"/>
              </a:lnSpc>
            </a:pPr>
            <a:r>
              <a:rPr lang="en-US" sz="439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“StudyForge” – Asistente de estudio con generación adaptativa de materiales.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93069" y="3297295"/>
            <a:ext cx="8663893" cy="638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7"/>
              </a:lnSpc>
            </a:pPr>
            <a:r>
              <a:rPr lang="en-US" sz="3755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 Capstone.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57968" y="7044051"/>
            <a:ext cx="7031151" cy="273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Integrantes: Martin Orellana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Luis Olivarez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Sebastian Gallardo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Docente: Cindy Contador 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Sección:005D</a:t>
            </a:r>
          </a:p>
          <a:p>
            <a:pPr algn="r">
              <a:lnSpc>
                <a:spcPts val="3636"/>
              </a:lnSpc>
            </a:pPr>
            <a:r>
              <a:rPr lang="en-US" sz="25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Fecha: 14/08/2025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923220" y="0"/>
            <a:ext cx="3364780" cy="10287000"/>
            <a:chOff x="0" y="0"/>
            <a:chExt cx="62601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6015" cy="1913890"/>
            </a:xfrm>
            <a:custGeom>
              <a:avLst/>
              <a:gdLst/>
              <a:ahLst/>
              <a:cxnLst/>
              <a:rect r="r" b="b" t="t" l="l"/>
              <a:pathLst>
                <a:path h="1913890" w="626015">
                  <a:moveTo>
                    <a:pt x="0" y="0"/>
                  </a:moveTo>
                  <a:lnTo>
                    <a:pt x="626015" y="0"/>
                  </a:lnTo>
                  <a:lnTo>
                    <a:pt x="62601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6528B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328883" y="2386086"/>
            <a:ext cx="8313397" cy="5514828"/>
          </a:xfrm>
          <a:custGeom>
            <a:avLst/>
            <a:gdLst/>
            <a:ahLst/>
            <a:cxnLst/>
            <a:rect r="r" b="b" t="t" l="l"/>
            <a:pathLst>
              <a:path h="5514828" w="8313397">
                <a:moveTo>
                  <a:pt x="0" y="0"/>
                </a:moveTo>
                <a:lnTo>
                  <a:pt x="8313396" y="0"/>
                </a:lnTo>
                <a:lnTo>
                  <a:pt x="8313396" y="5514828"/>
                </a:lnTo>
                <a:lnTo>
                  <a:pt x="0" y="5514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9229" y="3646228"/>
            <a:ext cx="7744599" cy="4832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1096" indent="-250548" lvl="1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Los estudiantes reciben grandes volúmenes de información que no siempre saben cómo organizar o priorizar.</a:t>
            </a:r>
          </a:p>
          <a:p>
            <a:pPr algn="l">
              <a:lnSpc>
                <a:spcPts val="3249"/>
              </a:lnSpc>
            </a:pPr>
          </a:p>
          <a:p>
            <a:pPr algn="l" marL="501096" indent="-250548" lvl="1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Las herramientas de estudio tradicionales (resúmenes, flashcards) son manuales y no adaptan el contenido al nivel del usuario.</a:t>
            </a:r>
          </a:p>
          <a:p>
            <a:pPr algn="l">
              <a:lnSpc>
                <a:spcPts val="3249"/>
              </a:lnSpc>
            </a:pPr>
          </a:p>
          <a:p>
            <a:pPr algn="l" marL="501096" indent="-250548" lvl="1">
              <a:lnSpc>
                <a:spcPts val="3249"/>
              </a:lnSpc>
              <a:buFont typeface="Arial"/>
              <a:buChar char="•"/>
            </a:pPr>
            <a:r>
              <a:rPr lang="en-US" sz="232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Herramientas existentes de IA suelen ser genéricas y no generan evaluaciones adaptativas personalizadas.</a:t>
            </a:r>
          </a:p>
          <a:p>
            <a:pPr algn="l">
              <a:lnSpc>
                <a:spcPts val="268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80362"/>
            <a:ext cx="9544796" cy="1170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91"/>
              </a:lnSpc>
            </a:pPr>
            <a:r>
              <a:rPr lang="en-US" b="true" sz="6300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PROBLEMÁTICA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398954"/>
            <a:ext cx="4829175" cy="481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4"/>
              </a:lnSpc>
            </a:pPr>
            <a:r>
              <a:rPr lang="en-US" sz="279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Modelos de I.A y Educación: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3364780" cy="10287000"/>
            <a:chOff x="0" y="0"/>
            <a:chExt cx="626015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26015" cy="1913890"/>
            </a:xfrm>
            <a:custGeom>
              <a:avLst/>
              <a:gdLst/>
              <a:ahLst/>
              <a:cxnLst/>
              <a:rect r="r" b="b" t="t" l="l"/>
              <a:pathLst>
                <a:path h="1913890" w="626015">
                  <a:moveTo>
                    <a:pt x="0" y="0"/>
                  </a:moveTo>
                  <a:lnTo>
                    <a:pt x="626015" y="0"/>
                  </a:lnTo>
                  <a:lnTo>
                    <a:pt x="62601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BD59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74883" y="2726829"/>
            <a:ext cx="7240962" cy="4833342"/>
          </a:xfrm>
          <a:custGeom>
            <a:avLst/>
            <a:gdLst/>
            <a:ahLst/>
            <a:cxnLst/>
            <a:rect r="r" b="b" t="t" l="l"/>
            <a:pathLst>
              <a:path h="4833342" w="7240962">
                <a:moveTo>
                  <a:pt x="0" y="0"/>
                </a:moveTo>
                <a:lnTo>
                  <a:pt x="7240962" y="0"/>
                </a:lnTo>
                <a:lnTo>
                  <a:pt x="7240962" y="4833342"/>
                </a:lnTo>
                <a:lnTo>
                  <a:pt x="0" y="4833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4366" y="1190625"/>
            <a:ext cx="8375541" cy="799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959"/>
              </a:lnSpc>
            </a:pPr>
            <a:r>
              <a:rPr lang="en-US" b="true" sz="6340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SOLUCIÓN PROPUESTA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14513" y="2669679"/>
            <a:ext cx="10173487" cy="4188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Carga de documentos (PDF, Word y texto)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Procesamiento con IA: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Extracción de contenido relevante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Resúmenes automáticos: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Claros, breves y fáciles de entender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Evaluaciones adaptivas: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Quizzes que ajustan dificultad según rendimiento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Retroalimentación inmediata: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Estadística y progreso guardado</a:t>
            </a:r>
          </a:p>
          <a:p>
            <a:pPr algn="l" marL="512146" indent="-256073" lvl="1">
              <a:lnSpc>
                <a:spcPts val="3321"/>
              </a:lnSpc>
              <a:buFont typeface="Arial"/>
              <a:buChar char="•"/>
            </a:pPr>
            <a:r>
              <a:rPr lang="en-US" b="true" sz="237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Escalabilidad: </a:t>
            </a:r>
            <a:r>
              <a:rPr lang="en-US" sz="237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Aplicable a universidades, colegios / liceos, cursos online y capacitación empresarial</a:t>
            </a:r>
          </a:p>
          <a:p>
            <a:pPr algn="l">
              <a:lnSpc>
                <a:spcPts val="332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2230661" cy="10287000"/>
            <a:chOff x="0" y="0"/>
            <a:chExt cx="415013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5013" cy="1913890"/>
            </a:xfrm>
            <a:custGeom>
              <a:avLst/>
              <a:gdLst/>
              <a:ahLst/>
              <a:cxnLst/>
              <a:rect r="r" b="b" t="t" l="l"/>
              <a:pathLst>
                <a:path h="1913890" w="415013">
                  <a:moveTo>
                    <a:pt x="0" y="0"/>
                  </a:moveTo>
                  <a:lnTo>
                    <a:pt x="415013" y="0"/>
                  </a:lnTo>
                  <a:lnTo>
                    <a:pt x="415013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36528B"/>
            </a:solidFill>
          </p:spPr>
        </p:sp>
      </p:grpSp>
      <p:sp>
        <p:nvSpPr>
          <p:cNvPr name="AutoShape 4" id="4"/>
          <p:cNvSpPr/>
          <p:nvPr/>
        </p:nvSpPr>
        <p:spPr>
          <a:xfrm>
            <a:off x="3299734" y="4030293"/>
            <a:ext cx="13415150" cy="0"/>
          </a:xfrm>
          <a:prstGeom prst="line">
            <a:avLst/>
          </a:prstGeom>
          <a:ln cap="flat" w="123825">
            <a:solidFill>
              <a:srgbClr val="36528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299734" y="2939817"/>
            <a:ext cx="2203683" cy="2203683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6342853" y="2928451"/>
            <a:ext cx="2203683" cy="2203683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9385082" y="2928451"/>
            <a:ext cx="2203683" cy="2203683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2427310" y="2939817"/>
            <a:ext cx="2203683" cy="2203683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5469538" y="2939817"/>
            <a:ext cx="2203683" cy="2203683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BA64A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3836117" y="3443290"/>
            <a:ext cx="1130917" cy="1196737"/>
          </a:xfrm>
          <a:custGeom>
            <a:avLst/>
            <a:gdLst/>
            <a:ahLst/>
            <a:cxnLst/>
            <a:rect r="r" b="b" t="t" l="l"/>
            <a:pathLst>
              <a:path h="1196737" w="1130917">
                <a:moveTo>
                  <a:pt x="0" y="0"/>
                </a:moveTo>
                <a:lnTo>
                  <a:pt x="1130917" y="0"/>
                </a:lnTo>
                <a:lnTo>
                  <a:pt x="1130917" y="1196737"/>
                </a:lnTo>
                <a:lnTo>
                  <a:pt x="0" y="119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6784069" y="3318862"/>
            <a:ext cx="1321253" cy="1441843"/>
          </a:xfrm>
          <a:custGeom>
            <a:avLst/>
            <a:gdLst/>
            <a:ahLst/>
            <a:cxnLst/>
            <a:rect r="r" b="b" t="t" l="l"/>
            <a:pathLst>
              <a:path h="1441843" w="1321253">
                <a:moveTo>
                  <a:pt x="0" y="0"/>
                </a:moveTo>
                <a:lnTo>
                  <a:pt x="1321253" y="0"/>
                </a:lnTo>
                <a:lnTo>
                  <a:pt x="1321253" y="1441843"/>
                </a:lnTo>
                <a:lnTo>
                  <a:pt x="0" y="14418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634823" y="3223642"/>
            <a:ext cx="1704200" cy="1636032"/>
          </a:xfrm>
          <a:custGeom>
            <a:avLst/>
            <a:gdLst/>
            <a:ahLst/>
            <a:cxnLst/>
            <a:rect r="r" b="b" t="t" l="l"/>
            <a:pathLst>
              <a:path h="1636032" w="1704200">
                <a:moveTo>
                  <a:pt x="0" y="0"/>
                </a:moveTo>
                <a:lnTo>
                  <a:pt x="1704200" y="0"/>
                </a:lnTo>
                <a:lnTo>
                  <a:pt x="1704200" y="1636032"/>
                </a:lnTo>
                <a:lnTo>
                  <a:pt x="0" y="16360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766289" y="3293432"/>
            <a:ext cx="1525724" cy="1525724"/>
          </a:xfrm>
          <a:custGeom>
            <a:avLst/>
            <a:gdLst/>
            <a:ahLst/>
            <a:cxnLst/>
            <a:rect r="r" b="b" t="t" l="l"/>
            <a:pathLst>
              <a:path h="1525724" w="1525724">
                <a:moveTo>
                  <a:pt x="0" y="0"/>
                </a:moveTo>
                <a:lnTo>
                  <a:pt x="1525724" y="0"/>
                </a:lnTo>
                <a:lnTo>
                  <a:pt x="1525724" y="1525723"/>
                </a:lnTo>
                <a:lnTo>
                  <a:pt x="0" y="152572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5611378" y="3303330"/>
            <a:ext cx="1920003" cy="1476657"/>
          </a:xfrm>
          <a:custGeom>
            <a:avLst/>
            <a:gdLst/>
            <a:ahLst/>
            <a:cxnLst/>
            <a:rect r="r" b="b" t="t" l="l"/>
            <a:pathLst>
              <a:path h="1476657" w="1920003">
                <a:moveTo>
                  <a:pt x="0" y="0"/>
                </a:moveTo>
                <a:lnTo>
                  <a:pt x="1920003" y="0"/>
                </a:lnTo>
                <a:lnTo>
                  <a:pt x="1920003" y="1476657"/>
                </a:lnTo>
                <a:lnTo>
                  <a:pt x="0" y="14766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064930" y="565789"/>
            <a:ext cx="14608291" cy="1144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9"/>
              </a:lnSpc>
            </a:pPr>
            <a:r>
              <a:rPr lang="en-US" b="true" sz="8999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TECNOLOGÍAS TRABAJADAS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149997" y="2268683"/>
            <a:ext cx="2503157" cy="43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FRONTEND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93117" y="2268683"/>
            <a:ext cx="2503157" cy="43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BACKEND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39199" y="2268683"/>
            <a:ext cx="2503157" cy="43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MÓDULO IA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85280" y="1844504"/>
            <a:ext cx="2503157" cy="89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BASE DE DATOS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299734" y="5322635"/>
            <a:ext cx="2503157" cy="2347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React.js</a:t>
            </a:r>
          </a:p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TypeScript</a:t>
            </a:r>
          </a:p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Tailwind CSS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6486614" y="5313110"/>
            <a:ext cx="2113942" cy="1747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9976" indent="-154988" lvl="1">
              <a:lnSpc>
                <a:spcPts val="2010"/>
              </a:lnSpc>
              <a:buFont typeface="Arial"/>
              <a:buChar char="•"/>
            </a:pPr>
            <a:r>
              <a:rPr lang="en-US" b="true" sz="143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Django</a:t>
            </a:r>
          </a:p>
          <a:p>
            <a:pPr algn="l" marL="309976" indent="-154988" lvl="1">
              <a:lnSpc>
                <a:spcPts val="2010"/>
              </a:lnSpc>
              <a:buFont typeface="Arial"/>
              <a:buChar char="•"/>
            </a:pPr>
            <a:r>
              <a:rPr lang="en-US" b="true" sz="1435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Django REST Framework</a:t>
            </a:r>
          </a:p>
          <a:p>
            <a:pPr algn="l">
              <a:lnSpc>
                <a:spcPts val="2010"/>
              </a:lnSpc>
            </a:pPr>
          </a:p>
          <a:p>
            <a:pPr algn="l">
              <a:lnSpc>
                <a:spcPts val="2010"/>
              </a:lnSpc>
            </a:pPr>
          </a:p>
          <a:p>
            <a:pPr algn="l">
              <a:lnSpc>
                <a:spcPts val="2010"/>
              </a:lnSpc>
            </a:pPr>
          </a:p>
          <a:p>
            <a:pPr algn="l">
              <a:lnSpc>
                <a:spcPts val="2010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9255581" y="5322635"/>
            <a:ext cx="2503157" cy="1757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Python</a:t>
            </a:r>
          </a:p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OpenAI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2339763" y="5343525"/>
            <a:ext cx="2503157" cy="871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PostgreSQL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15319801" y="5322635"/>
            <a:ext cx="2503157" cy="280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7048" indent="-183524" lvl="1">
              <a:lnSpc>
                <a:spcPts val="2380"/>
              </a:lnSpc>
              <a:buFont typeface="Arial"/>
              <a:buChar char="•"/>
            </a:pPr>
            <a:r>
              <a:rPr lang="en-US" b="true" sz="17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Local o Amazon S3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4756143" y="2268683"/>
            <a:ext cx="3577687" cy="438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ALMACENAMIENTO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4957371" y="7771268"/>
            <a:ext cx="11059105" cy="1769457"/>
          </a:xfrm>
          <a:custGeom>
            <a:avLst/>
            <a:gdLst/>
            <a:ahLst/>
            <a:cxnLst/>
            <a:rect r="r" b="b" t="t" l="l"/>
            <a:pathLst>
              <a:path h="1769457" w="11059105">
                <a:moveTo>
                  <a:pt x="0" y="0"/>
                </a:moveTo>
                <a:lnTo>
                  <a:pt x="11059104" y="0"/>
                </a:lnTo>
                <a:lnTo>
                  <a:pt x="11059104" y="1769457"/>
                </a:lnTo>
                <a:lnTo>
                  <a:pt x="0" y="17694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5558167" y="6763442"/>
            <a:ext cx="826583" cy="835188"/>
          </a:xfrm>
          <a:custGeom>
            <a:avLst/>
            <a:gdLst/>
            <a:ahLst/>
            <a:cxnLst/>
            <a:rect r="r" b="b" t="t" l="l"/>
            <a:pathLst>
              <a:path h="835188" w="826583">
                <a:moveTo>
                  <a:pt x="0" y="0"/>
                </a:moveTo>
                <a:lnTo>
                  <a:pt x="826584" y="0"/>
                </a:lnTo>
                <a:lnTo>
                  <a:pt x="826584" y="835188"/>
                </a:lnTo>
                <a:lnTo>
                  <a:pt x="0" y="83518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411" r="0" b="-1667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7730084" y="6700518"/>
            <a:ext cx="1012346" cy="1070750"/>
          </a:xfrm>
          <a:custGeom>
            <a:avLst/>
            <a:gdLst/>
            <a:ahLst/>
            <a:cxnLst/>
            <a:rect r="r" b="b" t="t" l="l"/>
            <a:pathLst>
              <a:path h="1070750" w="1012346">
                <a:moveTo>
                  <a:pt x="0" y="0"/>
                </a:moveTo>
                <a:lnTo>
                  <a:pt x="1012346" y="0"/>
                </a:lnTo>
                <a:lnTo>
                  <a:pt x="1012346" y="1070750"/>
                </a:lnTo>
                <a:lnTo>
                  <a:pt x="0" y="10707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10565759" y="6873156"/>
            <a:ext cx="575104" cy="725475"/>
          </a:xfrm>
          <a:custGeom>
            <a:avLst/>
            <a:gdLst/>
            <a:ahLst/>
            <a:cxnLst/>
            <a:rect r="r" b="b" t="t" l="l"/>
            <a:pathLst>
              <a:path h="725475" w="575104">
                <a:moveTo>
                  <a:pt x="0" y="0"/>
                </a:moveTo>
                <a:lnTo>
                  <a:pt x="575104" y="0"/>
                </a:lnTo>
                <a:lnTo>
                  <a:pt x="575104" y="725474"/>
                </a:lnTo>
                <a:lnTo>
                  <a:pt x="0" y="7254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2098062" y="6748783"/>
            <a:ext cx="923482" cy="923482"/>
          </a:xfrm>
          <a:custGeom>
            <a:avLst/>
            <a:gdLst/>
            <a:ahLst/>
            <a:cxnLst/>
            <a:rect r="r" b="b" t="t" l="l"/>
            <a:pathLst>
              <a:path h="923482" w="923482">
                <a:moveTo>
                  <a:pt x="0" y="0"/>
                </a:moveTo>
                <a:lnTo>
                  <a:pt x="923482" y="0"/>
                </a:lnTo>
                <a:lnTo>
                  <a:pt x="923482" y="923482"/>
                </a:lnTo>
                <a:lnTo>
                  <a:pt x="0" y="9234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12729166" y="7007424"/>
            <a:ext cx="584757" cy="591207"/>
          </a:xfrm>
          <a:custGeom>
            <a:avLst/>
            <a:gdLst/>
            <a:ahLst/>
            <a:cxnLst/>
            <a:rect r="r" b="b" t="t" l="l"/>
            <a:pathLst>
              <a:path h="591207" w="584757">
                <a:moveTo>
                  <a:pt x="0" y="0"/>
                </a:moveTo>
                <a:lnTo>
                  <a:pt x="584757" y="0"/>
                </a:lnTo>
                <a:lnTo>
                  <a:pt x="584757" y="591206"/>
                </a:lnTo>
                <a:lnTo>
                  <a:pt x="0" y="59120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4457103" y="6748783"/>
            <a:ext cx="952351" cy="981806"/>
          </a:xfrm>
          <a:custGeom>
            <a:avLst/>
            <a:gdLst/>
            <a:ahLst/>
            <a:cxnLst/>
            <a:rect r="r" b="b" t="t" l="l"/>
            <a:pathLst>
              <a:path h="981806" w="952351">
                <a:moveTo>
                  <a:pt x="0" y="0"/>
                </a:moveTo>
                <a:lnTo>
                  <a:pt x="952351" y="0"/>
                </a:lnTo>
                <a:lnTo>
                  <a:pt x="952351" y="981805"/>
                </a:lnTo>
                <a:lnTo>
                  <a:pt x="0" y="98180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70713" y="0"/>
            <a:ext cx="6417287" cy="10287000"/>
            <a:chOff x="0" y="0"/>
            <a:chExt cx="1193932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93932" cy="1913890"/>
            </a:xfrm>
            <a:custGeom>
              <a:avLst/>
              <a:gdLst/>
              <a:ahLst/>
              <a:cxnLst/>
              <a:rect r="r" b="b" t="t" l="l"/>
              <a:pathLst>
                <a:path h="1913890" w="1193932">
                  <a:moveTo>
                    <a:pt x="0" y="0"/>
                  </a:moveTo>
                  <a:lnTo>
                    <a:pt x="1193932" y="0"/>
                  </a:lnTo>
                  <a:lnTo>
                    <a:pt x="119393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BF63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870713" y="2320908"/>
            <a:ext cx="5880061" cy="5858679"/>
          </a:xfrm>
          <a:custGeom>
            <a:avLst/>
            <a:gdLst/>
            <a:ahLst/>
            <a:cxnLst/>
            <a:rect r="r" b="b" t="t" l="l"/>
            <a:pathLst>
              <a:path h="5858679" w="5880061">
                <a:moveTo>
                  <a:pt x="0" y="0"/>
                </a:moveTo>
                <a:lnTo>
                  <a:pt x="5880061" y="0"/>
                </a:lnTo>
                <a:lnTo>
                  <a:pt x="5880061" y="5858679"/>
                </a:lnTo>
                <a:lnTo>
                  <a:pt x="0" y="5858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5082" y="1655268"/>
            <a:ext cx="10987591" cy="1121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480"/>
              </a:lnSpc>
              <a:spcBef>
                <a:spcPct val="0"/>
              </a:spcBef>
            </a:pPr>
            <a:r>
              <a:rPr lang="en-US" b="true" sz="6038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METODOLOGÍA ÁGIL DE TRABAJO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6318" y="3596418"/>
            <a:ext cx="10304307" cy="482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Enfoque: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Scrum.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Sprints cortos: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1-2 semanas.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Daily meetings: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reuniones breves para revisar avances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Product Backlog: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Listado de funcionalidades priorizadas.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Entrega incremental: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Funcionalidades liberadas por fases (ej: 1ero carga de documentos, luego resúmenes, etc).</a:t>
            </a:r>
          </a:p>
          <a:p>
            <a:pPr algn="l" marL="594174" indent="-297087" lvl="1">
              <a:lnSpc>
                <a:spcPts val="3852"/>
              </a:lnSpc>
              <a:buFont typeface="Arial"/>
              <a:buChar char="•"/>
            </a:pPr>
            <a:r>
              <a:rPr lang="en-US" b="true" sz="275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Flexibilidad:</a:t>
            </a:r>
            <a:r>
              <a:rPr lang="en-US" sz="275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Permite adaptar el proyecto a cambios en requisitos.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302718" y="0"/>
            <a:ext cx="3985282" cy="10287000"/>
            <a:chOff x="0" y="0"/>
            <a:chExt cx="741459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1459" cy="1913890"/>
            </a:xfrm>
            <a:custGeom>
              <a:avLst/>
              <a:gdLst/>
              <a:ahLst/>
              <a:cxnLst/>
              <a:rect r="r" b="b" t="t" l="l"/>
              <a:pathLst>
                <a:path h="1913890" w="741459">
                  <a:moveTo>
                    <a:pt x="0" y="0"/>
                  </a:moveTo>
                  <a:lnTo>
                    <a:pt x="741459" y="0"/>
                  </a:lnTo>
                  <a:lnTo>
                    <a:pt x="741459" y="1913890"/>
                  </a:lnTo>
                  <a:lnTo>
                    <a:pt x="0" y="1913890"/>
                  </a:lnTo>
                  <a:close/>
                </a:path>
              </a:pathLst>
            </a:custGeom>
            <a:gradFill rotWithShape="true">
              <a:gsLst>
                <a:gs pos="0">
                  <a:srgbClr val="7B2D9F">
                    <a:alpha val="100000"/>
                  </a:srgbClr>
                </a:gs>
                <a:gs pos="100000">
                  <a:srgbClr val="FDD82E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984928" y="1685890"/>
            <a:ext cx="6655684" cy="6655657"/>
            <a:chOff x="0" y="0"/>
            <a:chExt cx="6350025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2"/>
              <a:stretch>
                <a:fillRect l="-32502" t="0" r="-17496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93149" y="1048797"/>
            <a:ext cx="7953414" cy="1074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085"/>
              </a:lnSpc>
              <a:spcBef>
                <a:spcPct val="0"/>
              </a:spcBef>
            </a:pPr>
            <a:r>
              <a:rPr lang="en-US" b="true" sz="5786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ROLES DEL EQUIPO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3149" y="2744669"/>
            <a:ext cx="10491779" cy="5140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0619" indent="-265310" lvl="1">
              <a:lnSpc>
                <a:spcPts val="3440"/>
              </a:lnSpc>
              <a:buAutoNum type="arabicPeriod" startAt="1"/>
            </a:pPr>
            <a:r>
              <a:rPr lang="en-US" b="true" sz="2457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Frontend Developer: Luis Olivarez</a:t>
            </a:r>
          </a:p>
          <a:p>
            <a:pPr algn="l">
              <a:lnSpc>
                <a:spcPts val="3440"/>
              </a:lnSpc>
            </a:pP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</a:t>
            </a: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- Diseño de interfaz y experiencia de usuario (UX/UI).</a:t>
            </a: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- Implementación con react.js + Tailwind</a:t>
            </a:r>
          </a:p>
          <a:p>
            <a:pPr algn="l">
              <a:lnSpc>
                <a:spcPts val="3440"/>
              </a:lnSpc>
            </a:pP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</a:t>
            </a: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2. </a:t>
            </a: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Backend Developer: Martín Orellana</a:t>
            </a:r>
          </a:p>
          <a:p>
            <a:pPr algn="l">
              <a:lnSpc>
                <a:spcPts val="3440"/>
              </a:lnSpc>
            </a:pP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   - </a:t>
            </a: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Desarrollo de API en Django</a:t>
            </a: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- Seguridad, autenticación y conexión con BD.</a:t>
            </a:r>
          </a:p>
          <a:p>
            <a:pPr algn="l">
              <a:lnSpc>
                <a:spcPts val="3440"/>
              </a:lnSpc>
            </a:pP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3. </a:t>
            </a: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AI Specialist / Data Engineer: Sebastian Gallardo</a:t>
            </a:r>
          </a:p>
          <a:p>
            <a:pPr algn="l">
              <a:lnSpc>
                <a:spcPts val="3440"/>
              </a:lnSpc>
            </a:pPr>
            <a:r>
              <a:rPr lang="en-US" sz="2457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     </a:t>
            </a: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- Procesamiento de texto con modelos de lenguaje.</a:t>
            </a:r>
          </a:p>
          <a:p>
            <a:pPr algn="l">
              <a:lnSpc>
                <a:spcPts val="3440"/>
              </a:lnSpc>
            </a:pPr>
            <a:r>
              <a:rPr lang="en-US" sz="2457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       - Generación de resúmenes y evaluaciones adaptivas</a:t>
            </a:r>
          </a:p>
          <a:p>
            <a:pPr algn="l">
              <a:lnSpc>
                <a:spcPts val="344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548048" cy="10287000"/>
            <a:chOff x="0" y="0"/>
            <a:chExt cx="1032211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2211" cy="1913890"/>
            </a:xfrm>
            <a:custGeom>
              <a:avLst/>
              <a:gdLst/>
              <a:ahLst/>
              <a:cxnLst/>
              <a:rect r="r" b="b" t="t" l="l"/>
              <a:pathLst>
                <a:path h="1913890" w="1032211">
                  <a:moveTo>
                    <a:pt x="0" y="0"/>
                  </a:moveTo>
                  <a:lnTo>
                    <a:pt x="1032211" y="0"/>
                  </a:lnTo>
                  <a:lnTo>
                    <a:pt x="1032211" y="1913890"/>
                  </a:lnTo>
                  <a:lnTo>
                    <a:pt x="0" y="1913890"/>
                  </a:ln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00BF63">
                    <a:alpha val="100000"/>
                  </a:srgbClr>
                </a:gs>
              </a:gsLst>
              <a:lin ang="0"/>
            </a:gra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548048" y="2807155"/>
            <a:ext cx="12527239" cy="7187504"/>
          </a:xfrm>
          <a:custGeom>
            <a:avLst/>
            <a:gdLst/>
            <a:ahLst/>
            <a:cxnLst/>
            <a:rect r="r" b="b" t="t" l="l"/>
            <a:pathLst>
              <a:path h="7187504" w="12527239">
                <a:moveTo>
                  <a:pt x="0" y="0"/>
                </a:moveTo>
                <a:lnTo>
                  <a:pt x="12527239" y="0"/>
                </a:lnTo>
                <a:lnTo>
                  <a:pt x="12527239" y="7187504"/>
                </a:lnTo>
                <a:lnTo>
                  <a:pt x="0" y="7187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548048" y="1200150"/>
            <a:ext cx="12069244" cy="1607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89"/>
              </a:lnSpc>
            </a:pPr>
            <a:r>
              <a:rPr lang="en-US" b="true" sz="6584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PROPUESTA INICIAL DE BASE DE DATOS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448762" y="0"/>
            <a:ext cx="4839238" cy="10287000"/>
            <a:chOff x="0" y="0"/>
            <a:chExt cx="1032211" cy="21942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2211" cy="2194220"/>
            </a:xfrm>
            <a:custGeom>
              <a:avLst/>
              <a:gdLst/>
              <a:ahLst/>
              <a:cxnLst/>
              <a:rect r="r" b="b" t="t" l="l"/>
              <a:pathLst>
                <a:path h="2194220" w="1032211">
                  <a:moveTo>
                    <a:pt x="0" y="0"/>
                  </a:moveTo>
                  <a:lnTo>
                    <a:pt x="1032211" y="0"/>
                  </a:lnTo>
                  <a:lnTo>
                    <a:pt x="1032211" y="2194220"/>
                  </a:lnTo>
                  <a:lnTo>
                    <a:pt x="0" y="2194220"/>
                  </a:lnTo>
                  <a:close/>
                </a:path>
              </a:pathLst>
            </a:custGeom>
            <a:solidFill>
              <a:srgbClr val="36528B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81567" y="4815980"/>
            <a:ext cx="12893429" cy="826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6189"/>
              </a:lnSpc>
            </a:pPr>
            <a:r>
              <a:rPr lang="en-US" b="true" sz="6584">
                <a:solidFill>
                  <a:srgbClr val="000000"/>
                </a:solidFill>
                <a:latin typeface="Flatory Sans SemiCondensed Medium"/>
                <a:ea typeface="Flatory Sans SemiCondensed Medium"/>
                <a:cs typeface="Flatory Sans SemiCondensed Medium"/>
                <a:sym typeface="Flatory Sans SemiCondensed Medium"/>
              </a:rPr>
              <a:t>¡MUCHAS GRACIAS POR SU ATENCIÓN!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DAGwQ3VwJwM</dc:identifier>
  <dcterms:modified xsi:type="dcterms:W3CDTF">2011-08-01T06:04:30Z</dcterms:modified>
  <cp:revision>1</cp:revision>
  <dc:title>Presentación Proyecto StudyForge</dc:title>
</cp:coreProperties>
</file>