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el Rahum" initials="OR" lastIdx="1" clrIdx="0">
    <p:extLst>
      <p:ext uri="{19B8F6BF-5375-455C-9EA6-DF929625EA0E}">
        <p15:presenceInfo xmlns:p15="http://schemas.microsoft.com/office/powerpoint/2012/main" userId="8386fe78ba088a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13" autoAdjust="0"/>
    <p:restoredTop sz="94660"/>
  </p:normalViewPr>
  <p:slideViewPr>
    <p:cSldViewPr snapToGrid="0">
      <p:cViewPr>
        <p:scale>
          <a:sx n="75" d="100"/>
          <a:sy n="75" d="100"/>
        </p:scale>
        <p:origin x="2808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6857999" cy="1283749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951583"/>
            <a: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  <a:t> 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GB" b="1" u="sng" dirty="0"/>
              <a:t>Ransomware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Orel Rahum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Harel Berger and Dr. Amit Dvir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2" name="Rounded Rectangle 6"/>
          <p:cNvSpPr/>
          <p:nvPr/>
        </p:nvSpPr>
        <p:spPr>
          <a:xfrm>
            <a:off x="3539365" y="1439775"/>
            <a:ext cx="3152036" cy="1198198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GB" sz="1600" b="1" u="sng" dirty="0"/>
              <a:t>Motivation:</a:t>
            </a:r>
          </a:p>
          <a:p>
            <a:r>
              <a:rPr lang="en-GB" sz="1100" dirty="0"/>
              <a:t>The root of ransomware’s success lies in its highly profitable business model. Roughly 3% of US companies paid the ransom sum </a:t>
            </a:r>
          </a:p>
          <a:p>
            <a:r>
              <a:rPr lang="en-GB" sz="1100" dirty="0"/>
              <a:t>my goal is to detection ransomware attack</a:t>
            </a:r>
            <a:endParaRPr lang="he-IL" sz="1100" dirty="0"/>
          </a:p>
          <a:p>
            <a:endParaRPr lang="he-IL" sz="11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166596" y="5626273"/>
            <a:ext cx="2944178" cy="2889258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en-GB" sz="1600" b="1" u="sng" dirty="0"/>
              <a:t>Related work:</a:t>
            </a:r>
          </a:p>
          <a:p>
            <a:pPr algn="ctr"/>
            <a:r>
              <a:rPr lang="en-GB" sz="1200" b="1" u="sng" dirty="0"/>
              <a:t>"2entFOX A Framework for High Survivable”</a:t>
            </a:r>
            <a:r>
              <a:rPr lang="he-IL" sz="1200" b="1" u="sng" dirty="0"/>
              <a:t> </a:t>
            </a:r>
          </a:p>
          <a:p>
            <a:r>
              <a:rPr lang="en-GB" sz="1200" dirty="0"/>
              <a:t>article they used Bayesian network with 20 CPT that containing common scenarios to check in high </a:t>
            </a:r>
            <a:r>
              <a:rPr lang="en-GB" sz="1200" dirty="0">
                <a:solidFill>
                  <a:srgbClr val="222222"/>
                </a:solidFill>
                <a:latin typeface="arial" panose="020B0604020202020204" pitchFamily="34" charset="0"/>
              </a:rPr>
              <a:t>Probability</a:t>
            </a:r>
            <a:r>
              <a:rPr lang="en-GB" sz="1200" dirty="0"/>
              <a:t> if we attacked</a:t>
            </a:r>
          </a:p>
          <a:p>
            <a:pPr algn="ctr"/>
            <a:r>
              <a:rPr lang="en-GB" sz="1200" dirty="0"/>
              <a:t> </a:t>
            </a:r>
            <a:r>
              <a:rPr lang="en-GB" sz="1200" b="1" u="sng" dirty="0"/>
              <a:t>"CryptoLock (and Drop It) Stopping Ransomware Attacks on User Data"</a:t>
            </a:r>
            <a:endParaRPr lang="he-IL" sz="1200" b="1" u="sng" dirty="0"/>
          </a:p>
          <a:p>
            <a:r>
              <a:rPr lang="en-GB" sz="1200" dirty="0"/>
              <a:t>Cryptolock software based on 3 main Indicators : if file type is changed , Shannon Entropy when file is uncertainty , Copy source file and comparison (should be Totally equal)</a:t>
            </a:r>
            <a:br>
              <a:rPr lang="en-US" sz="1200" dirty="0"/>
            </a:br>
            <a:r>
              <a:rPr lang="he-IL" sz="1200" dirty="0"/>
              <a:t> </a:t>
            </a:r>
            <a:r>
              <a:rPr lang="en-US" sz="1200" dirty="0"/>
              <a:t> </a:t>
            </a:r>
          </a:p>
        </p:txBody>
      </p:sp>
      <p:sp>
        <p:nvSpPr>
          <p:cNvPr id="29" name="Rounded Rectangle 6"/>
          <p:cNvSpPr/>
          <p:nvPr/>
        </p:nvSpPr>
        <p:spPr>
          <a:xfrm>
            <a:off x="3575953" y="2731657"/>
            <a:ext cx="3115448" cy="5783874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600" b="1" u="sng" dirty="0"/>
              <a:t>Overview</a:t>
            </a:r>
            <a:r>
              <a:rPr lang="en-US" b="1" u="sng" dirty="0"/>
              <a:t>:</a:t>
            </a:r>
          </a:p>
          <a:p>
            <a:r>
              <a:rPr lang="en-GB" sz="1200" dirty="0"/>
              <a:t>Ransomware is the most prevalent malicious software in 2017</a:t>
            </a:r>
          </a:p>
          <a:p>
            <a:r>
              <a:rPr lang="en-GB" sz="1200" dirty="0"/>
              <a:t>that encrypts the files in a victim’s machine and demands money,</a:t>
            </a:r>
          </a:p>
          <a:p>
            <a:r>
              <a:rPr lang="en-GB" sz="1200" dirty="0"/>
              <a:t>i.e., ransom, for decrypting the files. The global damage cost and</a:t>
            </a:r>
          </a:p>
          <a:p>
            <a:r>
              <a:rPr lang="en-GB" sz="1200" dirty="0"/>
              <a:t>financial losses of individuals and organizations due to ransomware</a:t>
            </a:r>
          </a:p>
          <a:p>
            <a:r>
              <a:rPr lang="en-GB" sz="1200" dirty="0"/>
              <a:t>is increasing year by year.</a:t>
            </a:r>
            <a:endParaRPr lang="en-US" sz="1200" dirty="0"/>
          </a:p>
          <a:p>
            <a:endParaRPr lang="he-IL" sz="1200" dirty="0"/>
          </a:p>
          <a:p>
            <a:r>
              <a:rPr lang="en-GB" sz="1200" dirty="0"/>
              <a:t>In this section we review existing work, we noticed that we could divide the used techniques for detect ransomware few category:</a:t>
            </a:r>
          </a:p>
          <a:p>
            <a:r>
              <a:rPr lang="en-GB" sz="1200" dirty="0"/>
              <a:t>1. Detection by the hardware</a:t>
            </a:r>
          </a:p>
          <a:p>
            <a:r>
              <a:rPr lang="en-GB" sz="1200" dirty="0"/>
              <a:t>2. Detection by the dedicated software</a:t>
            </a:r>
          </a:p>
          <a:p>
            <a:r>
              <a:rPr lang="en-GB" sz="1200" dirty="0"/>
              <a:t>3. Detection by the internet traffic </a:t>
            </a:r>
          </a:p>
          <a:p>
            <a:r>
              <a:rPr lang="en-GB" sz="1200" dirty="0"/>
              <a:t>most The solutions based on Use of probability ratio according to different parameters</a:t>
            </a:r>
            <a:endParaRPr lang="en-US" sz="1200" dirty="0"/>
          </a:p>
          <a:p>
            <a:pPr algn="l">
              <a:defRPr/>
            </a:pP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166597" y="8609215"/>
            <a:ext cx="6524805" cy="1260543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rtl="1">
              <a:defRPr/>
            </a:pPr>
            <a:r>
              <a:rPr lang="en-US" sz="1600" b="1" u="sng" dirty="0"/>
              <a:t>Our result</a:t>
            </a:r>
            <a:endParaRPr lang="en-GB" sz="1600" b="1" u="sng" dirty="0"/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basic code to </a:t>
            </a:r>
            <a:r>
              <a:rPr lang="en-GB" sz="1200" dirty="0"/>
              <a:t>detection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ransomware text attacks added to my project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This code based on related work and </a:t>
            </a:r>
            <a:r>
              <a:rPr lang="en-GB" sz="1200" dirty="0">
                <a:solidFill>
                  <a:srgbClr val="222222"/>
                </a:solidFill>
                <a:latin typeface="arial" panose="020B0604020202020204" pitchFamily="34" charset="0"/>
              </a:rPr>
              <a:t>Probability ratio for the file to be encrypted</a:t>
            </a:r>
            <a:b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</a:b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The code work on  Identifying suspicious characters</a:t>
            </a:r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My goal is to add ML to my code and learn him to detection Encryption algorithms </a:t>
            </a:r>
          </a:p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en-US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rtl="1">
              <a:defRPr/>
            </a:pP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0742" y="63607"/>
            <a:ext cx="750659" cy="2096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762" dirty="0">
                <a:latin typeface="Arial" pitchFamily="34" charset="0"/>
                <a:cs typeface="Arial" pitchFamily="34" charset="0"/>
              </a:rPr>
              <a:t>Visit Us</a:t>
            </a:r>
            <a:endParaRPr lang="he-IL" sz="76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166596" y="1449969"/>
            <a:ext cx="2944177" cy="4029926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altLang="he-IL" sz="1600" b="1" u="sng" dirty="0">
                <a:solidFill>
                  <a:schemeClr val="tx1"/>
                </a:solidFill>
              </a:rPr>
              <a:t>Introduction</a:t>
            </a:r>
            <a:endParaRPr lang="en-US" sz="1600" b="1" u="sng" dirty="0">
              <a:solidFill>
                <a:schemeClr val="tx1"/>
              </a:solidFill>
            </a:endParaRPr>
          </a:p>
          <a:p>
            <a:r>
              <a:rPr lang="en-GB" sz="1200" dirty="0"/>
              <a:t>ransomware is a type of malware that prevents users from accessing their system</a:t>
            </a:r>
          </a:p>
          <a:p>
            <a:r>
              <a:rPr lang="en-GB" sz="1200" dirty="0"/>
              <a:t>or personal les and demands ransom payment in order to regain access.</a:t>
            </a:r>
          </a:p>
          <a:p>
            <a:pPr>
              <a:defRPr/>
            </a:pPr>
            <a:r>
              <a:rPr lang="en-GB" sz="1200" dirty="0"/>
              <a:t>ransomware attacks hinder computer </a:t>
            </a:r>
          </a:p>
          <a:p>
            <a:pPr>
              <a:defRPr/>
            </a:pPr>
            <a:endParaRPr lang="en-GB" sz="600" dirty="0"/>
          </a:p>
          <a:p>
            <a:pPr>
              <a:defRPr/>
            </a:pPr>
            <a:r>
              <a:rPr lang="en-GB" sz="1200" dirty="0"/>
              <a:t>operation in three ways: by blocking accessing to the computer, this form of ransomware is referred to as locker ransomware; by making user data unusable by means of employing encryption algorithms, referred to as crypto ransomware; and a combination of locker/crypto ransomware where a user is blocked from using their computer while their data is being encrypted. </a:t>
            </a:r>
            <a:endParaRPr lang="he-IL" sz="1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49D1D0-6211-48F5-B887-977D5BA10AE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325077" y="657938"/>
            <a:ext cx="615666" cy="36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3F334E-0FC7-49AB-A5E6-5E33276B81C9}"/>
              </a:ext>
            </a:extLst>
          </p:cNvPr>
          <p:cNvSpPr txBox="1"/>
          <p:nvPr/>
        </p:nvSpPr>
        <p:spPr>
          <a:xfrm>
            <a:off x="4083691" y="1022139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1100" dirty="0"/>
              <a:t>Scan </a:t>
            </a:r>
            <a:r>
              <a:rPr lang="en-US" sz="1100" dirty="0" err="1"/>
              <a:t>QRCode</a:t>
            </a:r>
            <a:r>
              <a:rPr lang="en-US" sz="1100" dirty="0"/>
              <a:t> for full Instructions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85380CF-9097-431C-A6E2-E16D76C9F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3" y="188070"/>
            <a:ext cx="1322022" cy="939737"/>
          </a:xfrm>
          <a:prstGeom prst="rect">
            <a:avLst/>
          </a:prstGeom>
        </p:spPr>
      </p:pic>
      <p:pic>
        <p:nvPicPr>
          <p:cNvPr id="4" name="תמונה 3" descr="תמונה שמכילה שחור, ציור&#10;&#10;התיאור נוצר באופן אוטומטי">
            <a:extLst>
              <a:ext uri="{FF2B5EF4-FFF2-40B4-BE49-F238E27FC236}">
                <a16:creationId xmlns:a16="http://schemas.microsoft.com/office/drawing/2014/main" id="{8E2DC06C-F70F-4AB7-9A41-E1151CE3D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43" y="282608"/>
            <a:ext cx="750659" cy="75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395</Words>
  <Application>Microsoft Office PowerPoint</Application>
  <PresentationFormat>מותאם אישית</PresentationFormat>
  <Paragraphs>36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 Theme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Orel Rahum</cp:lastModifiedBy>
  <cp:revision>25</cp:revision>
  <dcterms:created xsi:type="dcterms:W3CDTF">2020-05-21T09:41:20Z</dcterms:created>
  <dcterms:modified xsi:type="dcterms:W3CDTF">2020-06-16T21:32:15Z</dcterms:modified>
</cp:coreProperties>
</file>