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6858000" cy="10080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rel Rahum" initials="OR" lastIdx="1" clrIdx="0">
    <p:extLst>
      <p:ext uri="{19B8F6BF-5375-455C-9EA6-DF929625EA0E}">
        <p15:presenceInfo xmlns:p15="http://schemas.microsoft.com/office/powerpoint/2012/main" userId="8386fe78ba088a1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>
        <p:scale>
          <a:sx n="125" d="100"/>
          <a:sy n="125" d="100"/>
        </p:scale>
        <p:origin x="926" y="-10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1T16:27:30.486" idx="1">
    <p:pos x="4050" y="2185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49770"/>
            <a:ext cx="5829300" cy="350955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94662"/>
            <a:ext cx="5143500" cy="243381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13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23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36700"/>
            <a:ext cx="1478756" cy="85428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36700"/>
            <a:ext cx="4350544" cy="85428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4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03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513159"/>
            <a:ext cx="5915025" cy="419325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746088"/>
            <a:ext cx="5915025" cy="220513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2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83500"/>
            <a:ext cx="2914650" cy="63960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83500"/>
            <a:ext cx="2914650" cy="63960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86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36702"/>
            <a:ext cx="5915025" cy="1948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71154"/>
            <a:ext cx="2901255" cy="121107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82228"/>
            <a:ext cx="2901255" cy="54160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71154"/>
            <a:ext cx="2915543" cy="121107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82228"/>
            <a:ext cx="2915543" cy="54160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55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88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15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72042"/>
            <a:ext cx="2211884" cy="235214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51426"/>
            <a:ext cx="3471863" cy="716377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024188"/>
            <a:ext cx="2211884" cy="560268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2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72042"/>
            <a:ext cx="2211884" cy="235214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51426"/>
            <a:ext cx="3471863" cy="716377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024188"/>
            <a:ext cx="2211884" cy="560268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6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36702"/>
            <a:ext cx="5915025" cy="194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83500"/>
            <a:ext cx="5915025" cy="63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343248"/>
            <a:ext cx="1543050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E89F4-C31D-45E3-BFAA-D8E8790DFB86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343248"/>
            <a:ext cx="2314575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343248"/>
            <a:ext cx="1543050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37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" y="0"/>
            <a:ext cx="6857999" cy="1283749"/>
          </a:xfr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defTabSz="951583"/>
            <a:r>
              <a:rPr lang="en-US" sz="1307" b="1" dirty="0">
                <a:solidFill>
                  <a:srgbClr val="FF0000"/>
                </a:solidFill>
                <a:latin typeface="Calibri"/>
                <a:cs typeface="Arial"/>
              </a:rPr>
              <a:t> </a:t>
            </a:r>
            <a:br>
              <a:rPr lang="en-US" sz="1307" b="1" dirty="0">
                <a:solidFill>
                  <a:srgbClr val="FF0000"/>
                </a:solidFill>
                <a:latin typeface="Calibri"/>
                <a:cs typeface="Arial"/>
              </a:rPr>
            </a:br>
            <a:b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</a:br>
            <a:r>
              <a:rPr lang="en-GB" dirty="0"/>
              <a:t>Ransomware</a:t>
            </a:r>
            <a:b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</a:br>
            <a: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  <a:t>Orel Rahum</a:t>
            </a:r>
            <a:b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</a:br>
            <a: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  <a:t>Harel Berger and Dr. Amit Dvir</a:t>
            </a:r>
            <a:br>
              <a:rPr lang="en-US" sz="1307" b="1" dirty="0">
                <a:solidFill>
                  <a:srgbClr val="FF0000"/>
                </a:solidFill>
                <a:latin typeface="Calibri"/>
                <a:cs typeface="Arial"/>
              </a:rPr>
            </a:br>
            <a:endParaRPr lang="he-IL" sz="1307" b="1" dirty="0">
              <a:solidFill>
                <a:srgbClr val="FF0000"/>
              </a:solidFill>
              <a:latin typeface="Calibri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44880" y="5002000"/>
            <a:ext cx="184730" cy="17376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endParaRPr lang="he-IL" sz="490" dirty="0"/>
          </a:p>
        </p:txBody>
      </p:sp>
      <p:sp>
        <p:nvSpPr>
          <p:cNvPr id="12" name="Rounded Rectangle 6"/>
          <p:cNvSpPr/>
          <p:nvPr/>
        </p:nvSpPr>
        <p:spPr>
          <a:xfrm>
            <a:off x="3539366" y="1502750"/>
            <a:ext cx="3152036" cy="2349321"/>
          </a:xfrm>
          <a:prstGeom prst="round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t"/>
          <a:lstStyle/>
          <a:p>
            <a:r>
              <a:rPr lang="en-GB" sz="1600" dirty="0"/>
              <a:t>ransomware is a type of malware that prevents users from accessing their system</a:t>
            </a:r>
          </a:p>
          <a:p>
            <a:r>
              <a:rPr lang="en-GB" sz="1600" dirty="0"/>
              <a:t>or personal les and demands ransom payment in order to regain access.</a:t>
            </a:r>
            <a:endParaRPr lang="he-IL" sz="1100" dirty="0">
              <a:solidFill>
                <a:prstClr val="black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17" name="Rounded Rectangle 6"/>
          <p:cNvSpPr/>
          <p:nvPr/>
        </p:nvSpPr>
        <p:spPr>
          <a:xfrm>
            <a:off x="166596" y="2841385"/>
            <a:ext cx="2944178" cy="2624578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defRPr/>
            </a:pPr>
            <a:r>
              <a:rPr lang="he-IL" sz="1200" b="1" dirty="0">
                <a:latin typeface="Arial" pitchFamily="34" charset="0"/>
                <a:ea typeface="Tahoma" pitchFamily="34" charset="0"/>
                <a:cs typeface="Arial" pitchFamily="34" charset="0"/>
              </a:rPr>
              <a:t>3</a:t>
            </a:r>
            <a:r>
              <a:rPr lang="en-US" sz="1200" b="1" dirty="0">
                <a:latin typeface="Arial" pitchFamily="34" charset="0"/>
                <a:ea typeface="Tahoma" pitchFamily="34" charset="0"/>
                <a:cs typeface="Arial" pitchFamily="34" charset="0"/>
              </a:rPr>
              <a:t>. </a:t>
            </a:r>
            <a:r>
              <a:rPr lang="en-US" sz="1200" dirty="0"/>
              <a:t>Methods/algorithms/Alternatives or</a:t>
            </a:r>
            <a:br>
              <a:rPr lang="en-US" sz="1200" dirty="0"/>
            </a:br>
            <a:r>
              <a:rPr lang="en-US" sz="1200" dirty="0"/>
              <a:t>     Design Considerations</a:t>
            </a:r>
            <a:br>
              <a:rPr lang="en-US" sz="1200" b="1" dirty="0">
                <a:latin typeface="Arial" pitchFamily="34" charset="0"/>
                <a:ea typeface="Tahoma" pitchFamily="34" charset="0"/>
                <a:cs typeface="Arial" pitchFamily="34" charset="0"/>
              </a:rPr>
            </a:br>
            <a:r>
              <a:rPr lang="he-IL" sz="1200" b="1" dirty="0"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endParaRPr lang="en-US" sz="1200" b="1" dirty="0"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29" name="Rounded Rectangle 6"/>
          <p:cNvSpPr/>
          <p:nvPr/>
        </p:nvSpPr>
        <p:spPr>
          <a:xfrm>
            <a:off x="3575954" y="4065750"/>
            <a:ext cx="3115448" cy="1466925"/>
          </a:xfrm>
          <a:prstGeom prst="round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t"/>
          <a:lstStyle/>
          <a:p>
            <a:pPr algn="l">
              <a:defRPr/>
            </a:pP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4. Selected Approach</a:t>
            </a:r>
            <a:endParaRPr lang="he-IL" sz="1200" dirty="0">
              <a:solidFill>
                <a:prstClr val="black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36" name="Rounded Rectangle 6"/>
          <p:cNvSpPr/>
          <p:nvPr/>
        </p:nvSpPr>
        <p:spPr>
          <a:xfrm>
            <a:off x="166597" y="5746355"/>
            <a:ext cx="6524805" cy="4123403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1" anchor="t"/>
          <a:lstStyle/>
          <a:p>
            <a:pPr rtl="1">
              <a:defRPr/>
            </a:pP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5. Solution Description (Algorithms, Modulation, Patterns, Infrastructure, UI,   </a:t>
            </a:r>
            <a:b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</a:b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    Functionality)</a:t>
            </a:r>
            <a:endParaRPr lang="he-IL" sz="1200" dirty="0">
              <a:solidFill>
                <a:prstClr val="black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56292" y="9124806"/>
            <a:ext cx="750659" cy="209609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762" dirty="0">
                <a:latin typeface="Arial" pitchFamily="34" charset="0"/>
                <a:cs typeface="Arial" pitchFamily="34" charset="0"/>
              </a:rPr>
              <a:t>Visit Us</a:t>
            </a:r>
            <a:endParaRPr lang="he-IL" sz="762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74739229-DA93-498A-93F3-E36AC736CA39}"/>
              </a:ext>
            </a:extLst>
          </p:cNvPr>
          <p:cNvSpPr/>
          <p:nvPr/>
        </p:nvSpPr>
        <p:spPr>
          <a:xfrm rot="10800000">
            <a:off x="3141383" y="1911601"/>
            <a:ext cx="397983" cy="2417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82" tIns="12440" rIns="24882" bIns="12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1"/>
            <a:endParaRPr lang="en-US" sz="49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5ACDA5A-2EDD-4539-A5A7-1A7E2E4C029F}"/>
              </a:ext>
            </a:extLst>
          </p:cNvPr>
          <p:cNvSpPr/>
          <p:nvPr/>
        </p:nvSpPr>
        <p:spPr>
          <a:xfrm rot="10800000">
            <a:off x="3141382" y="3221338"/>
            <a:ext cx="397984" cy="241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82" tIns="12440" rIns="24882" bIns="12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1"/>
            <a:endParaRPr lang="en-US" sz="490"/>
          </a:p>
        </p:txBody>
      </p:sp>
      <p:sp>
        <p:nvSpPr>
          <p:cNvPr id="52" name="Arrow: Left 51">
            <a:extLst>
              <a:ext uri="{FF2B5EF4-FFF2-40B4-BE49-F238E27FC236}">
                <a16:creationId xmlns:a16="http://schemas.microsoft.com/office/drawing/2014/main" id="{B42B5E19-1352-4CD7-BA33-5F59FA87A388}"/>
              </a:ext>
            </a:extLst>
          </p:cNvPr>
          <p:cNvSpPr/>
          <p:nvPr/>
        </p:nvSpPr>
        <p:spPr>
          <a:xfrm rot="10800000">
            <a:off x="3126077" y="4436621"/>
            <a:ext cx="434574" cy="2417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82" tIns="12440" rIns="24882" bIns="12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1"/>
            <a:endParaRPr lang="en-US" sz="490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934A1CC8-3731-4427-9E37-E524BEB70E91}"/>
              </a:ext>
            </a:extLst>
          </p:cNvPr>
          <p:cNvSpPr/>
          <p:nvPr/>
        </p:nvSpPr>
        <p:spPr>
          <a:xfrm>
            <a:off x="1701800" y="5446552"/>
            <a:ext cx="236752" cy="2998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82" tIns="12440" rIns="24882" bIns="12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1"/>
            <a:endParaRPr lang="en-US" sz="490"/>
          </a:p>
        </p:txBody>
      </p:sp>
      <p:sp>
        <p:nvSpPr>
          <p:cNvPr id="18" name="Rounded Rectangle 6">
            <a:extLst>
              <a:ext uri="{FF2B5EF4-FFF2-40B4-BE49-F238E27FC236}">
                <a16:creationId xmlns:a16="http://schemas.microsoft.com/office/drawing/2014/main" id="{833CA314-16B2-48AE-972C-270F5704890A}"/>
              </a:ext>
            </a:extLst>
          </p:cNvPr>
          <p:cNvSpPr/>
          <p:nvPr/>
        </p:nvSpPr>
        <p:spPr>
          <a:xfrm>
            <a:off x="166597" y="1502750"/>
            <a:ext cx="2944177" cy="1105544"/>
          </a:xfrm>
          <a:prstGeom prst="round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defRPr/>
            </a:pPr>
            <a:r>
              <a:rPr lang="en-GB" sz="1600" dirty="0"/>
              <a:t>my goal is to detection ransomware attack</a:t>
            </a:r>
            <a:endParaRPr lang="he-IL" sz="16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49D1D0-6211-48F5-B887-977D5BA10AE3}"/>
              </a:ext>
            </a:extLst>
          </p:cNvPr>
          <p:cNvCxnSpPr>
            <a:cxnSpLocks/>
          </p:cNvCxnSpPr>
          <p:nvPr/>
        </p:nvCxnSpPr>
        <p:spPr>
          <a:xfrm>
            <a:off x="5219312" y="9513911"/>
            <a:ext cx="437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F3F334E-0FC7-49AB-A5E6-5E33276B81C9}"/>
              </a:ext>
            </a:extLst>
          </p:cNvPr>
          <p:cNvSpPr txBox="1"/>
          <p:nvPr/>
        </p:nvSpPr>
        <p:spPr>
          <a:xfrm>
            <a:off x="3132516" y="9383106"/>
            <a:ext cx="20633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1100" dirty="0"/>
              <a:t>Scan </a:t>
            </a:r>
            <a:r>
              <a:rPr lang="en-US" sz="1100" dirty="0" err="1"/>
              <a:t>QRCode</a:t>
            </a:r>
            <a:r>
              <a:rPr lang="en-US" sz="1100" dirty="0"/>
              <a:t> for full Instructions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64C4E1C-6FAC-4FBD-8F18-F52604BE0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396" y="9279979"/>
            <a:ext cx="456453" cy="467864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D85380CF-9097-431C-A6E2-E16D76C9F9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63" y="188070"/>
            <a:ext cx="1322022" cy="93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684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</TotalTime>
  <Words>93</Words>
  <Application>Microsoft Office PowerPoint</Application>
  <PresentationFormat>מותאם אישית</PresentationFormat>
  <Paragraphs>9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yogi zor</dc:creator>
  <cp:lastModifiedBy>Orel Rahum</cp:lastModifiedBy>
  <cp:revision>12</cp:revision>
  <dcterms:created xsi:type="dcterms:W3CDTF">2020-05-21T09:41:20Z</dcterms:created>
  <dcterms:modified xsi:type="dcterms:W3CDTF">2020-06-11T13:31:39Z</dcterms:modified>
</cp:coreProperties>
</file>