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7" r:id="rId1"/>
  </p:sldMasterIdLst>
  <p:sldIdLst>
    <p:sldId id="259" r:id="rId2"/>
    <p:sldId id="262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5BB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29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36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</a:blip>
          <a:srcRect t="7017" b="8713"/>
          <a:stretch/>
        </p:blipFill>
        <p:spPr>
          <a:xfrm>
            <a:off x="20" y="-12414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29" y="1586344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Malicious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URL</a:t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Detection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7D44469-D152-48E9-BABD-380AD586F5F6}"/>
              </a:ext>
            </a:extLst>
          </p:cNvPr>
          <p:cNvSpPr/>
          <p:nvPr/>
        </p:nvSpPr>
        <p:spPr>
          <a:xfrm>
            <a:off x="2100262" y="4707774"/>
            <a:ext cx="79914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000" dirty="0"/>
              <a:t>Presenters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>
                <a:cs typeface="David" panose="020E0502060401010101" pitchFamily="34" charset="-79"/>
              </a:rPr>
              <a:t>Anna Aharonov, Dana Engel, Daniel Ventura and Isabella Oren 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249B930-B804-47C9-A5F1-0C8338F5D959}"/>
              </a:ext>
            </a:extLst>
          </p:cNvPr>
          <p:cNvSpPr/>
          <p:nvPr/>
        </p:nvSpPr>
        <p:spPr>
          <a:xfrm>
            <a:off x="2100262" y="3953810"/>
            <a:ext cx="79914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cs typeface="David" panose="020E0502060401010101" pitchFamily="34" charset="-79"/>
              </a:rPr>
              <a:t>Instructors</a:t>
            </a:r>
            <a:r>
              <a:rPr lang="en-US" b="1" dirty="0">
                <a:cs typeface="David" panose="020E0502060401010101" pitchFamily="34" charset="-79"/>
              </a:rPr>
              <a:t>:</a:t>
            </a:r>
            <a:br>
              <a:rPr lang="en-US" u="sng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Amit Dvir and Chen Hajaj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51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017" b="8713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94360"/>
            <a:ext cx="10058400" cy="2272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500" cap="none" spc="0" dirty="0"/>
              <a:t>GOAL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F881CD-7D2C-465B-A348-C3E8F1B7E8B7}"/>
              </a:ext>
            </a:extLst>
          </p:cNvPr>
          <p:cNvSpPr txBox="1"/>
          <p:nvPr/>
        </p:nvSpPr>
        <p:spPr>
          <a:xfrm>
            <a:off x="1066800" y="3004048"/>
            <a:ext cx="10058400" cy="294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0"/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Our goal is to detect if a URL is malicious or benign by using </a:t>
            </a:r>
            <a:r>
              <a:rPr lang="en-US" sz="28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learning.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699081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017" b="87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9436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cap="none" spc="0" dirty="0"/>
              <a:t>INTRODUCTION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F881CD-7D2C-465B-A348-C3E8F1B7E8B7}"/>
              </a:ext>
            </a:extLst>
          </p:cNvPr>
          <p:cNvSpPr txBox="1"/>
          <p:nvPr/>
        </p:nvSpPr>
        <p:spPr>
          <a:xfrm>
            <a:off x="1066800" y="2579756"/>
            <a:ext cx="10058400" cy="337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dirty="0">
                <a:latin typeface="+mj-lt"/>
              </a:rPr>
              <a:t>A malicious URL is a link created with the purpose of promoting scams, attacks and frauds. </a:t>
            </a:r>
          </a:p>
          <a:p>
            <a:pPr algn="l" rtl="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2400" dirty="0">
              <a:latin typeface="+mj-lt"/>
            </a:endParaRPr>
          </a:p>
          <a:p>
            <a:pPr algn="l" rtl="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dirty="0">
                <a:latin typeface="+mj-lt"/>
              </a:rPr>
              <a:t>A simple and short URL can cause a lot of damage. The potential harm is so great that malicious links are considered one of the biggest threats to the digital world.</a:t>
            </a:r>
          </a:p>
          <a:p>
            <a:pPr indent="-182880" algn="l" rtl="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0037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017" b="87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9436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cap="none" spc="0" dirty="0"/>
              <a:t>METHODS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F881CD-7D2C-465B-A348-C3E8F1B7E8B7}"/>
              </a:ext>
            </a:extLst>
          </p:cNvPr>
          <p:cNvSpPr txBox="1"/>
          <p:nvPr/>
        </p:nvSpPr>
        <p:spPr>
          <a:xfrm>
            <a:off x="1066800" y="2588590"/>
            <a:ext cx="10058400" cy="336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GB" sz="2000" dirty="0">
                <a:latin typeface="+mj-lt"/>
              </a:rPr>
              <a:t>We rely on the thesis written by Nitay Hason: “Robust Malicious URL Detection”, we use his findings and try to find additional robust features to improve the accuracy of the URL detection.</a:t>
            </a:r>
          </a:p>
          <a:p>
            <a:pPr algn="l" rtl="0"/>
            <a:endParaRPr lang="en-GB" sz="2000" dirty="0">
              <a:latin typeface="+mj-lt"/>
            </a:endParaRPr>
          </a:p>
          <a:p>
            <a:pPr algn="l" rtl="0"/>
            <a:r>
              <a:rPr lang="en-GB" sz="2000" dirty="0">
                <a:latin typeface="+mj-lt"/>
              </a:rPr>
              <a:t>We are using </a:t>
            </a:r>
            <a:r>
              <a:rPr lang="en-US" sz="2000" dirty="0">
                <a:latin typeface="+mj-lt"/>
              </a:rPr>
              <a:t>multiple machine learning models: Extreme Learning Machine, Logistic Regression, Support Vector Machine, Artificial Neural Networks, K-neighbors, RandomForest and Naive bayes and use them to differ malicious links from benign links.</a:t>
            </a:r>
          </a:p>
          <a:p>
            <a:pPr algn="l" rtl="0"/>
            <a:endParaRPr lang="en-US" sz="2000" dirty="0"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31931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017" b="87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9436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cap="none" spc="0" dirty="0"/>
              <a:t>APPROACH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F881CD-7D2C-465B-A348-C3E8F1B7E8B7}"/>
              </a:ext>
            </a:extLst>
          </p:cNvPr>
          <p:cNvSpPr txBox="1"/>
          <p:nvPr/>
        </p:nvSpPr>
        <p:spPr>
          <a:xfrm>
            <a:off x="1066800" y="2292626"/>
            <a:ext cx="10058400" cy="366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GB" sz="2400" dirty="0">
                <a:latin typeface="+mj-lt"/>
              </a:rPr>
              <a:t>A robust feature is a feature that attackers with black-box access to the model’s set of features cannot break.</a:t>
            </a:r>
          </a:p>
          <a:p>
            <a:pPr algn="l" rtl="0"/>
            <a:endParaRPr lang="en-GB" sz="2400" dirty="0">
              <a:latin typeface="+mj-lt"/>
            </a:endParaRPr>
          </a:p>
          <a:p>
            <a:pPr algn="l" rtl="0"/>
            <a:r>
              <a:rPr lang="en-US" sz="2400" dirty="0">
                <a:latin typeface="+mj-lt"/>
              </a:rPr>
              <a:t>I</a:t>
            </a:r>
            <a:r>
              <a:rPr lang="en-GB" sz="2400" dirty="0">
                <a:latin typeface="+mj-lt"/>
              </a:rPr>
              <a:t>n our project we use various robust features in order to distinguish between malicious and benign URLs.</a:t>
            </a:r>
          </a:p>
          <a:p>
            <a:pPr algn="l" rtl="0"/>
            <a:endParaRPr lang="en-GB" sz="2400" dirty="0">
              <a:latin typeface="+mj-lt"/>
            </a:endParaRPr>
          </a:p>
          <a:p>
            <a:pPr algn="l" rtl="0"/>
            <a:r>
              <a:rPr lang="en-GB" sz="2400" dirty="0">
                <a:latin typeface="+mj-lt"/>
              </a:rPr>
              <a:t>We want to enlarge the dataset and find new robust features in order to increase the classification success rate.</a:t>
            </a:r>
            <a:endParaRPr lang="en-US" sz="2400" dirty="0"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62232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CA275E1E-7CF5-4609-86D0-224BD72F1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017" b="871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F1AA6D1-463B-433F-B57D-E31616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9436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cap="none" spc="0" dirty="0"/>
              <a:t>SOLUTION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F881CD-7D2C-465B-A348-C3E8F1B7E8B7}"/>
              </a:ext>
            </a:extLst>
          </p:cNvPr>
          <p:cNvSpPr txBox="1"/>
          <p:nvPr/>
        </p:nvSpPr>
        <p:spPr>
          <a:xfrm>
            <a:off x="1133061" y="2203703"/>
            <a:ext cx="10058400" cy="4096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 rtl="0"/>
            <a:r>
              <a:rPr lang="en-US" sz="2400" dirty="0">
                <a:latin typeface="+mj-lt"/>
              </a:rPr>
              <a:t>We collect the dataset from various sites that provide malicious and benign links.</a:t>
            </a:r>
          </a:p>
          <a:p>
            <a:pPr algn="l" rtl="0"/>
            <a:endParaRPr lang="en-US" sz="2400" dirty="0">
              <a:latin typeface="+mj-lt"/>
            </a:endParaRPr>
          </a:p>
          <a:p>
            <a:pPr algn="l" rtl="0"/>
            <a:r>
              <a:rPr lang="en-US" sz="2400" dirty="0">
                <a:latin typeface="+mj-lt"/>
              </a:rPr>
              <a:t>We divide the dataset into:</a:t>
            </a:r>
          </a:p>
          <a:p>
            <a:pPr algn="l" rtl="0"/>
            <a:r>
              <a:rPr lang="en-US" sz="2400" dirty="0">
                <a:latin typeface="+mj-lt"/>
              </a:rPr>
              <a:t>	75% - creating the ratio tables.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25% - train and test.</a:t>
            </a:r>
          </a:p>
          <a:p>
            <a:pPr algn="l" rtl="0"/>
            <a:r>
              <a:rPr lang="en-US" sz="2400" dirty="0">
                <a:latin typeface="+mj-lt"/>
              </a:rPr>
              <a:t>Or the opposite:</a:t>
            </a:r>
          </a:p>
          <a:p>
            <a:pPr algn="l" rtl="0"/>
            <a:r>
              <a:rPr lang="en-US" sz="2400" dirty="0">
                <a:latin typeface="+mj-lt"/>
              </a:rPr>
              <a:t>	25% - creating the ratio tables.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75% - train and test.</a:t>
            </a:r>
          </a:p>
          <a:p>
            <a:pPr algn="l" rtl="0"/>
            <a:endParaRPr lang="en-US" sz="2400" dirty="0">
              <a:latin typeface="+mj-lt"/>
            </a:endParaRPr>
          </a:p>
          <a:p>
            <a:pPr algn="l" rtl="0"/>
            <a:r>
              <a:rPr lang="en-US" sz="2400" dirty="0">
                <a:latin typeface="+mj-lt"/>
              </a:rPr>
              <a:t>After that, another division is made:</a:t>
            </a:r>
          </a:p>
          <a:p>
            <a:pPr algn="l" rtl="0"/>
            <a:r>
              <a:rPr lang="en-US" sz="2400" dirty="0">
                <a:latin typeface="+mj-lt"/>
              </a:rPr>
              <a:t>25% for train and 75% for test or the other way around.</a:t>
            </a:r>
          </a:p>
          <a:p>
            <a:pPr algn="l" rtl="0"/>
            <a:endParaRPr lang="en-US" sz="2400" dirty="0">
              <a:latin typeface="+mj-lt"/>
            </a:endParaRPr>
          </a:p>
          <a:p>
            <a:pPr algn="l" rtl="0"/>
            <a:r>
              <a:rPr lang="en-US" sz="2400" dirty="0">
                <a:latin typeface="+mj-lt"/>
              </a:rPr>
              <a:t>The machine learning model will output the results so we can compare with other models and conclude the best classification model for our project.</a:t>
            </a:r>
          </a:p>
          <a:p>
            <a:endParaRPr lang="he-IL" sz="2400" dirty="0"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72992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David</vt:lpstr>
      <vt:lpstr>Garamond</vt:lpstr>
      <vt:lpstr>Sagona Book</vt:lpstr>
      <vt:lpstr>Sagona ExtraLight</vt:lpstr>
      <vt:lpstr>SavonVTI</vt:lpstr>
      <vt:lpstr>Malicious URL Detection</vt:lpstr>
      <vt:lpstr>GOAL</vt:lpstr>
      <vt:lpstr>INTRODUCTION</vt:lpstr>
      <vt:lpstr>METHODS</vt:lpstr>
      <vt:lpstr>APPROACH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URL Detection</dc:title>
  <dc:creator>דנה חנה אנגל</dc:creator>
  <cp:lastModifiedBy>איזבלה גניה אורן</cp:lastModifiedBy>
  <cp:revision>5</cp:revision>
  <dcterms:created xsi:type="dcterms:W3CDTF">2020-06-20T08:20:01Z</dcterms:created>
  <dcterms:modified xsi:type="dcterms:W3CDTF">2020-06-20T09:25:18Z</dcterms:modified>
</cp:coreProperties>
</file>