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660"/>
  </p:normalViewPr>
  <p:slideViewPr>
    <p:cSldViewPr snapToGrid="0">
      <p:cViewPr>
        <p:scale>
          <a:sx n="66" d="100"/>
          <a:sy n="66" d="100"/>
        </p:scale>
        <p:origin x="1410" y="-2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6/15/2020</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pic>
        <p:nvPicPr>
          <p:cNvPr id="7" name="תמונה 6">
            <a:extLst>
              <a:ext uri="{FF2B5EF4-FFF2-40B4-BE49-F238E27FC236}">
                <a16:creationId xmlns:a16="http://schemas.microsoft.com/office/drawing/2014/main" id="{B1CBB2A6-3BB9-4EC4-B993-4293527960D8}"/>
              </a:ext>
            </a:extLst>
          </p:cNvPr>
          <p:cNvPicPr>
            <a:picLocks noChangeAspect="1"/>
          </p:cNvPicPr>
          <p:nvPr userDrawn="1"/>
        </p:nvPicPr>
        <p:blipFill rotWithShape="1">
          <a:blip r:embed="rId13"/>
          <a:srcRect t="20366" b="34838"/>
          <a:stretch/>
        </p:blipFill>
        <p:spPr>
          <a:xfrm>
            <a:off x="0" y="-3692"/>
            <a:ext cx="2271713" cy="2045949"/>
          </a:xfrm>
          <a:prstGeom prst="rect">
            <a:avLst/>
          </a:prstGeom>
        </p:spPr>
      </p:pic>
      <p:pic>
        <p:nvPicPr>
          <p:cNvPr id="8" name="תמונה 7">
            <a:extLst>
              <a:ext uri="{FF2B5EF4-FFF2-40B4-BE49-F238E27FC236}">
                <a16:creationId xmlns:a16="http://schemas.microsoft.com/office/drawing/2014/main" id="{8D21CC83-F1D1-41E4-8CD9-734147C14BFE}"/>
              </a:ext>
            </a:extLst>
          </p:cNvPr>
          <p:cNvPicPr>
            <a:picLocks noChangeAspect="1"/>
          </p:cNvPicPr>
          <p:nvPr userDrawn="1"/>
        </p:nvPicPr>
        <p:blipFill rotWithShape="1">
          <a:blip r:embed="rId13"/>
          <a:srcRect t="20366" b="34838"/>
          <a:stretch/>
        </p:blipFill>
        <p:spPr>
          <a:xfrm>
            <a:off x="2237340" y="0"/>
            <a:ext cx="2353711" cy="2045949"/>
          </a:xfrm>
          <a:prstGeom prst="rect">
            <a:avLst/>
          </a:prstGeom>
        </p:spPr>
      </p:pic>
      <p:pic>
        <p:nvPicPr>
          <p:cNvPr id="9" name="תמונה 8">
            <a:extLst>
              <a:ext uri="{FF2B5EF4-FFF2-40B4-BE49-F238E27FC236}">
                <a16:creationId xmlns:a16="http://schemas.microsoft.com/office/drawing/2014/main" id="{68E4D145-24B3-478A-A11E-84C2ADBF4102}"/>
              </a:ext>
            </a:extLst>
          </p:cNvPr>
          <p:cNvPicPr>
            <a:picLocks noChangeAspect="1"/>
          </p:cNvPicPr>
          <p:nvPr userDrawn="1"/>
        </p:nvPicPr>
        <p:blipFill rotWithShape="1">
          <a:blip r:embed="rId13"/>
          <a:srcRect t="20366" b="34838"/>
          <a:stretch/>
        </p:blipFill>
        <p:spPr>
          <a:xfrm>
            <a:off x="4586288" y="0"/>
            <a:ext cx="2271713" cy="2045949"/>
          </a:xfrm>
          <a:prstGeom prst="rect">
            <a:avLst/>
          </a:prstGeom>
        </p:spPr>
      </p:pic>
      <p:pic>
        <p:nvPicPr>
          <p:cNvPr id="10" name="תמונה 9">
            <a:extLst>
              <a:ext uri="{FF2B5EF4-FFF2-40B4-BE49-F238E27FC236}">
                <a16:creationId xmlns:a16="http://schemas.microsoft.com/office/drawing/2014/main" id="{0A673F5D-6493-4A28-BC62-48E8BAC273D6}"/>
              </a:ext>
            </a:extLst>
          </p:cNvPr>
          <p:cNvPicPr>
            <a:picLocks noChangeAspect="1"/>
          </p:cNvPicPr>
          <p:nvPr userDrawn="1"/>
        </p:nvPicPr>
        <p:blipFill rotWithShape="1">
          <a:blip r:embed="rId13"/>
          <a:srcRect t="20366" b="34838"/>
          <a:stretch/>
        </p:blipFill>
        <p:spPr>
          <a:xfrm>
            <a:off x="0" y="2008571"/>
            <a:ext cx="2271713" cy="2008571"/>
          </a:xfrm>
          <a:prstGeom prst="rect">
            <a:avLst/>
          </a:prstGeom>
        </p:spPr>
      </p:pic>
      <p:pic>
        <p:nvPicPr>
          <p:cNvPr id="11" name="תמונה 10">
            <a:extLst>
              <a:ext uri="{FF2B5EF4-FFF2-40B4-BE49-F238E27FC236}">
                <a16:creationId xmlns:a16="http://schemas.microsoft.com/office/drawing/2014/main" id="{15F0F38A-FDCD-40D9-854C-84167658A7F2}"/>
              </a:ext>
            </a:extLst>
          </p:cNvPr>
          <p:cNvPicPr>
            <a:picLocks noChangeAspect="1"/>
          </p:cNvPicPr>
          <p:nvPr userDrawn="1"/>
        </p:nvPicPr>
        <p:blipFill rotWithShape="1">
          <a:blip r:embed="rId13"/>
          <a:srcRect t="20366" b="34838"/>
          <a:stretch/>
        </p:blipFill>
        <p:spPr>
          <a:xfrm>
            <a:off x="2271713" y="2008571"/>
            <a:ext cx="2353712" cy="2008571"/>
          </a:xfrm>
          <a:prstGeom prst="rect">
            <a:avLst/>
          </a:prstGeom>
        </p:spPr>
      </p:pic>
      <p:pic>
        <p:nvPicPr>
          <p:cNvPr id="12" name="תמונה 11">
            <a:extLst>
              <a:ext uri="{FF2B5EF4-FFF2-40B4-BE49-F238E27FC236}">
                <a16:creationId xmlns:a16="http://schemas.microsoft.com/office/drawing/2014/main" id="{DB7640DE-0353-4D9B-9D63-F678A6328682}"/>
              </a:ext>
            </a:extLst>
          </p:cNvPr>
          <p:cNvPicPr>
            <a:picLocks noChangeAspect="1"/>
          </p:cNvPicPr>
          <p:nvPr userDrawn="1"/>
        </p:nvPicPr>
        <p:blipFill rotWithShape="1">
          <a:blip r:embed="rId13"/>
          <a:srcRect t="20366" b="34838"/>
          <a:stretch/>
        </p:blipFill>
        <p:spPr>
          <a:xfrm>
            <a:off x="4586288" y="2008571"/>
            <a:ext cx="2271713" cy="2008571"/>
          </a:xfrm>
          <a:prstGeom prst="rect">
            <a:avLst/>
          </a:prstGeom>
        </p:spPr>
      </p:pic>
      <p:pic>
        <p:nvPicPr>
          <p:cNvPr id="13" name="תמונה 12">
            <a:extLst>
              <a:ext uri="{FF2B5EF4-FFF2-40B4-BE49-F238E27FC236}">
                <a16:creationId xmlns:a16="http://schemas.microsoft.com/office/drawing/2014/main" id="{A82A4EE3-4075-4902-B89D-F4B7238EEE64}"/>
              </a:ext>
            </a:extLst>
          </p:cNvPr>
          <p:cNvPicPr>
            <a:picLocks noChangeAspect="1"/>
          </p:cNvPicPr>
          <p:nvPr userDrawn="1"/>
        </p:nvPicPr>
        <p:blipFill rotWithShape="1">
          <a:blip r:embed="rId13"/>
          <a:srcRect t="20366" b="34838"/>
          <a:stretch/>
        </p:blipFill>
        <p:spPr>
          <a:xfrm>
            <a:off x="-12023" y="4017141"/>
            <a:ext cx="2269333" cy="2045297"/>
          </a:xfrm>
          <a:prstGeom prst="rect">
            <a:avLst/>
          </a:prstGeom>
        </p:spPr>
      </p:pic>
      <p:pic>
        <p:nvPicPr>
          <p:cNvPr id="14" name="תמונה 13">
            <a:extLst>
              <a:ext uri="{FF2B5EF4-FFF2-40B4-BE49-F238E27FC236}">
                <a16:creationId xmlns:a16="http://schemas.microsoft.com/office/drawing/2014/main" id="{F4C5D6CC-00CD-4875-88C7-DA5AC50C31E1}"/>
              </a:ext>
            </a:extLst>
          </p:cNvPr>
          <p:cNvPicPr>
            <a:picLocks noChangeAspect="1"/>
          </p:cNvPicPr>
          <p:nvPr userDrawn="1"/>
        </p:nvPicPr>
        <p:blipFill rotWithShape="1">
          <a:blip r:embed="rId13"/>
          <a:srcRect t="20366" b="34838"/>
          <a:stretch/>
        </p:blipFill>
        <p:spPr>
          <a:xfrm>
            <a:off x="2257311" y="4017141"/>
            <a:ext cx="2353712" cy="2045297"/>
          </a:xfrm>
          <a:prstGeom prst="rect">
            <a:avLst/>
          </a:prstGeom>
        </p:spPr>
      </p:pic>
      <p:pic>
        <p:nvPicPr>
          <p:cNvPr id="15" name="תמונה 14">
            <a:extLst>
              <a:ext uri="{FF2B5EF4-FFF2-40B4-BE49-F238E27FC236}">
                <a16:creationId xmlns:a16="http://schemas.microsoft.com/office/drawing/2014/main" id="{1F1E81A0-FA6B-493B-A4AC-7583BDEA8663}"/>
              </a:ext>
            </a:extLst>
          </p:cNvPr>
          <p:cNvPicPr>
            <a:picLocks noChangeAspect="1"/>
          </p:cNvPicPr>
          <p:nvPr userDrawn="1"/>
        </p:nvPicPr>
        <p:blipFill rotWithShape="1">
          <a:blip r:embed="rId13"/>
          <a:srcRect t="20366" b="34838"/>
          <a:stretch/>
        </p:blipFill>
        <p:spPr>
          <a:xfrm>
            <a:off x="4586287" y="4017141"/>
            <a:ext cx="2271713" cy="2045297"/>
          </a:xfrm>
          <a:prstGeom prst="rect">
            <a:avLst/>
          </a:prstGeom>
        </p:spPr>
      </p:pic>
      <p:pic>
        <p:nvPicPr>
          <p:cNvPr id="16" name="תמונה 15">
            <a:extLst>
              <a:ext uri="{FF2B5EF4-FFF2-40B4-BE49-F238E27FC236}">
                <a16:creationId xmlns:a16="http://schemas.microsoft.com/office/drawing/2014/main" id="{2EFA5000-9414-470C-B731-D4769D399BF6}"/>
              </a:ext>
            </a:extLst>
          </p:cNvPr>
          <p:cNvPicPr>
            <a:picLocks noChangeAspect="1"/>
          </p:cNvPicPr>
          <p:nvPr userDrawn="1"/>
        </p:nvPicPr>
        <p:blipFill rotWithShape="1">
          <a:blip r:embed="rId13"/>
          <a:srcRect t="20366" b="34838"/>
          <a:stretch/>
        </p:blipFill>
        <p:spPr>
          <a:xfrm>
            <a:off x="2381" y="6060444"/>
            <a:ext cx="2271713" cy="2045297"/>
          </a:xfrm>
          <a:prstGeom prst="rect">
            <a:avLst/>
          </a:prstGeom>
        </p:spPr>
      </p:pic>
      <p:pic>
        <p:nvPicPr>
          <p:cNvPr id="17" name="תמונה 16">
            <a:extLst>
              <a:ext uri="{FF2B5EF4-FFF2-40B4-BE49-F238E27FC236}">
                <a16:creationId xmlns:a16="http://schemas.microsoft.com/office/drawing/2014/main" id="{522DE8D7-36AE-4CA8-B289-A148D569FBEE}"/>
              </a:ext>
            </a:extLst>
          </p:cNvPr>
          <p:cNvPicPr>
            <a:picLocks noChangeAspect="1"/>
          </p:cNvPicPr>
          <p:nvPr userDrawn="1"/>
        </p:nvPicPr>
        <p:blipFill rotWithShape="1">
          <a:blip r:embed="rId13"/>
          <a:srcRect t="20366" b="34838"/>
          <a:stretch/>
        </p:blipFill>
        <p:spPr>
          <a:xfrm>
            <a:off x="2274093" y="6061442"/>
            <a:ext cx="2353712" cy="2045297"/>
          </a:xfrm>
          <a:prstGeom prst="rect">
            <a:avLst/>
          </a:prstGeom>
        </p:spPr>
      </p:pic>
      <p:pic>
        <p:nvPicPr>
          <p:cNvPr id="18" name="תמונה 17">
            <a:extLst>
              <a:ext uri="{FF2B5EF4-FFF2-40B4-BE49-F238E27FC236}">
                <a16:creationId xmlns:a16="http://schemas.microsoft.com/office/drawing/2014/main" id="{D3BA76D6-F6B8-4C2B-B33C-96C6FFE71D87}"/>
              </a:ext>
            </a:extLst>
          </p:cNvPr>
          <p:cNvPicPr>
            <a:picLocks noChangeAspect="1"/>
          </p:cNvPicPr>
          <p:nvPr userDrawn="1"/>
        </p:nvPicPr>
        <p:blipFill rotWithShape="1">
          <a:blip r:embed="rId13"/>
          <a:srcRect t="20366" b="34838"/>
          <a:stretch/>
        </p:blipFill>
        <p:spPr>
          <a:xfrm>
            <a:off x="4588669" y="6060444"/>
            <a:ext cx="2271713" cy="2045297"/>
          </a:xfrm>
          <a:prstGeom prst="rect">
            <a:avLst/>
          </a:prstGeom>
        </p:spPr>
      </p:pic>
      <p:grpSp>
        <p:nvGrpSpPr>
          <p:cNvPr id="22" name="קבוצה 21">
            <a:extLst>
              <a:ext uri="{FF2B5EF4-FFF2-40B4-BE49-F238E27FC236}">
                <a16:creationId xmlns:a16="http://schemas.microsoft.com/office/drawing/2014/main" id="{F6B3D40B-5AC4-4FDA-9842-36CEB49341EB}"/>
              </a:ext>
            </a:extLst>
          </p:cNvPr>
          <p:cNvGrpSpPr/>
          <p:nvPr userDrawn="1"/>
        </p:nvGrpSpPr>
        <p:grpSpPr>
          <a:xfrm>
            <a:off x="-2383" y="8063197"/>
            <a:ext cx="6858001" cy="2013736"/>
            <a:chOff x="7142" y="8939790"/>
            <a:chExt cx="6858001" cy="2244292"/>
          </a:xfrm>
        </p:grpSpPr>
        <p:pic>
          <p:nvPicPr>
            <p:cNvPr id="19" name="תמונה 18">
              <a:extLst>
                <a:ext uri="{FF2B5EF4-FFF2-40B4-BE49-F238E27FC236}">
                  <a16:creationId xmlns:a16="http://schemas.microsoft.com/office/drawing/2014/main" id="{E4B0F5A9-81E3-416F-8FD7-1C2CF4DDFC35}"/>
                </a:ext>
              </a:extLst>
            </p:cNvPr>
            <p:cNvPicPr>
              <a:picLocks noChangeAspect="1"/>
            </p:cNvPicPr>
            <p:nvPr userDrawn="1"/>
          </p:nvPicPr>
          <p:blipFill rotWithShape="1">
            <a:blip r:embed="rId13"/>
            <a:srcRect t="20366" b="34838"/>
            <a:stretch/>
          </p:blipFill>
          <p:spPr>
            <a:xfrm>
              <a:off x="7142" y="8939790"/>
              <a:ext cx="2271713" cy="2244292"/>
            </a:xfrm>
            <a:prstGeom prst="rect">
              <a:avLst/>
            </a:prstGeom>
          </p:spPr>
        </p:pic>
        <p:pic>
          <p:nvPicPr>
            <p:cNvPr id="20" name="תמונה 19">
              <a:extLst>
                <a:ext uri="{FF2B5EF4-FFF2-40B4-BE49-F238E27FC236}">
                  <a16:creationId xmlns:a16="http://schemas.microsoft.com/office/drawing/2014/main" id="{724F0FC7-860E-418F-A2AF-4F45CAC7FFF4}"/>
                </a:ext>
              </a:extLst>
            </p:cNvPr>
            <p:cNvPicPr>
              <a:picLocks noChangeAspect="1"/>
            </p:cNvPicPr>
            <p:nvPr userDrawn="1"/>
          </p:nvPicPr>
          <p:blipFill rotWithShape="1">
            <a:blip r:embed="rId13"/>
            <a:srcRect t="20366" b="34838"/>
            <a:stretch/>
          </p:blipFill>
          <p:spPr>
            <a:xfrm>
              <a:off x="2278855" y="8939790"/>
              <a:ext cx="2375241" cy="2244292"/>
            </a:xfrm>
            <a:prstGeom prst="rect">
              <a:avLst/>
            </a:prstGeom>
          </p:spPr>
        </p:pic>
        <p:pic>
          <p:nvPicPr>
            <p:cNvPr id="21" name="תמונה 20">
              <a:extLst>
                <a:ext uri="{FF2B5EF4-FFF2-40B4-BE49-F238E27FC236}">
                  <a16:creationId xmlns:a16="http://schemas.microsoft.com/office/drawing/2014/main" id="{7A39D2B2-4E1E-4639-A32D-DC0EF053758C}"/>
                </a:ext>
              </a:extLst>
            </p:cNvPr>
            <p:cNvPicPr>
              <a:picLocks noChangeAspect="1"/>
            </p:cNvPicPr>
            <p:nvPr userDrawn="1"/>
          </p:nvPicPr>
          <p:blipFill rotWithShape="1">
            <a:blip r:embed="rId13"/>
            <a:srcRect t="20366" b="34838"/>
            <a:stretch/>
          </p:blipFill>
          <p:spPr>
            <a:xfrm>
              <a:off x="4593430" y="8939790"/>
              <a:ext cx="2271713" cy="2244292"/>
            </a:xfrm>
            <a:prstGeom prst="rect">
              <a:avLst/>
            </a:prstGeom>
          </p:spPr>
        </p:pic>
      </p:grpSp>
      <p:sp>
        <p:nvSpPr>
          <p:cNvPr id="23" name="מלבן 22">
            <a:extLst>
              <a:ext uri="{FF2B5EF4-FFF2-40B4-BE49-F238E27FC236}">
                <a16:creationId xmlns:a16="http://schemas.microsoft.com/office/drawing/2014/main" id="{1834636E-68F5-44CF-BF7D-A6E5A5FF2162}"/>
              </a:ext>
            </a:extLst>
          </p:cNvPr>
          <p:cNvSpPr/>
          <p:nvPr userDrawn="1"/>
        </p:nvSpPr>
        <p:spPr>
          <a:xfrm>
            <a:off x="-12023" y="0"/>
            <a:ext cx="6884428" cy="10076933"/>
          </a:xfrm>
          <a:prstGeom prst="rect">
            <a:avLst/>
          </a:prstGeom>
          <a:gradFill flip="none" rotWithShape="1">
            <a:gsLst>
              <a:gs pos="0">
                <a:schemeClr val="accent1">
                  <a:lumMod val="5000"/>
                  <a:lumOff val="95000"/>
                  <a:alpha val="47000"/>
                </a:schemeClr>
              </a:gs>
              <a:gs pos="46000">
                <a:schemeClr val="bg2">
                  <a:lumMod val="90000"/>
                  <a:alpha val="39000"/>
                </a:schemeClr>
              </a:gs>
              <a:gs pos="100000">
                <a:schemeClr val="bg2">
                  <a:lumMod val="50000"/>
                  <a:alpha val="67000"/>
                </a:schemeClr>
              </a:gs>
            </a:gsLst>
            <a:path path="shape">
              <a:fillToRect l="50000" t="50000" r="50000" b="50000"/>
            </a:path>
            <a:tileRect/>
          </a:gradFill>
          <a:ln w="63500" cmpd="sng">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76200"/>
            <a:ext cx="6857999" cy="1283749"/>
          </a:xfrm>
          <a:noFill/>
          <a:ln>
            <a:noFill/>
          </a:ln>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pPr defTabSz="951583"/>
            <a:r>
              <a:rPr lang="en-US" sz="1900" b="1" dirty="0">
                <a:ln>
                  <a:solidFill>
                    <a:schemeClr val="tx1">
                      <a:lumMod val="95000"/>
                      <a:lumOff val="5000"/>
                    </a:schemeClr>
                  </a:solidFill>
                </a:ln>
                <a:solidFill>
                  <a:schemeClr val="bg2">
                    <a:lumMod val="50000"/>
                  </a:schemeClr>
                </a:solidFill>
                <a:latin typeface="Calibri"/>
                <a:cs typeface="Arial"/>
              </a:rPr>
              <a:t>Software Development Project</a:t>
            </a:r>
            <a:br>
              <a:rPr lang="en-US" sz="1307" b="1" dirty="0">
                <a:solidFill>
                  <a:srgbClr val="FF0000"/>
                </a:solidFill>
                <a:latin typeface="Calibri"/>
                <a:cs typeface="Arial"/>
              </a:rPr>
            </a:br>
            <a:br>
              <a:rPr lang="en-US" sz="1307" b="1" dirty="0">
                <a:solidFill>
                  <a:schemeClr val="tx1"/>
                </a:solidFill>
                <a:latin typeface="Calibri"/>
                <a:cs typeface="Arial"/>
              </a:rPr>
            </a:br>
            <a:r>
              <a:rPr lang="en-US" sz="1307" b="1" u="sng" dirty="0">
                <a:solidFill>
                  <a:schemeClr val="tx1"/>
                </a:solidFill>
                <a:cs typeface="Arial"/>
              </a:rPr>
              <a:t>Project Name </a:t>
            </a:r>
            <a:r>
              <a:rPr lang="en-US" sz="1307" b="1" dirty="0">
                <a:solidFill>
                  <a:schemeClr val="tx1"/>
                </a:solidFill>
                <a:cs typeface="Arial"/>
              </a:rPr>
              <a:t>- </a:t>
            </a:r>
            <a:r>
              <a:rPr lang="en-US" sz="1307" dirty="0">
                <a:solidFill>
                  <a:schemeClr val="tx1"/>
                </a:solidFill>
                <a:cs typeface="Arial"/>
              </a:rPr>
              <a:t>Distribution Algorithm</a:t>
            </a:r>
          </a:p>
          <a:p>
            <a:pPr defTabSz="951583"/>
            <a:r>
              <a:rPr lang="en-US" sz="1307" b="1" u="sng" dirty="0">
                <a:solidFill>
                  <a:schemeClr val="tx1"/>
                </a:solidFill>
                <a:cs typeface="Arial"/>
              </a:rPr>
              <a:t>Servers - Team Leader</a:t>
            </a:r>
            <a:r>
              <a:rPr lang="en-US" sz="1307" b="1" dirty="0">
                <a:solidFill>
                  <a:schemeClr val="tx1"/>
                </a:solidFill>
                <a:cs typeface="Arial"/>
              </a:rPr>
              <a:t>: </a:t>
            </a:r>
            <a:r>
              <a:rPr lang="en-US" sz="1307" dirty="0">
                <a:solidFill>
                  <a:schemeClr val="tx1"/>
                </a:solidFill>
                <a:cs typeface="Arial"/>
              </a:rPr>
              <a:t>Daniel Abergil</a:t>
            </a:r>
          </a:p>
          <a:p>
            <a:pPr defTabSz="951583"/>
            <a:r>
              <a:rPr lang="en-US" sz="1307" dirty="0">
                <a:solidFill>
                  <a:schemeClr val="tx1"/>
                </a:solidFill>
                <a:cs typeface="Arial"/>
              </a:rPr>
              <a:t>Eliyahu Satat, Nahshon Satat, Netanel Ben Issachar, Elyashiv deri, Jordan Gaon</a:t>
            </a:r>
          </a:p>
          <a:p>
            <a:pPr defTabSz="951583"/>
            <a:r>
              <a:rPr lang="en-US" sz="1307" b="1" u="sng" dirty="0">
                <a:solidFill>
                  <a:schemeClr val="tx1"/>
                </a:solidFill>
                <a:cs typeface="Arial"/>
              </a:rPr>
              <a:t>Instructors </a:t>
            </a:r>
            <a:r>
              <a:rPr lang="en-US" sz="1307" dirty="0">
                <a:solidFill>
                  <a:schemeClr val="tx1"/>
                </a:solidFill>
                <a:cs typeface="Arial"/>
              </a:rPr>
              <a:t>- Dr. Arel Segal Halevi</a:t>
            </a:r>
            <a:br>
              <a:rPr lang="en-US" sz="1307" dirty="0">
                <a:solidFill>
                  <a:srgbClr val="FF0000"/>
                </a:solidFill>
                <a:latin typeface="Calibri"/>
                <a:cs typeface="Arial"/>
              </a:rPr>
            </a:br>
            <a:endParaRPr lang="he-IL" sz="1307" dirty="0">
              <a:solidFill>
                <a:srgbClr val="FF0000"/>
              </a:solidFill>
              <a:latin typeface="Calibri"/>
              <a:cs typeface="Arial"/>
            </a:endParaRPr>
          </a:p>
        </p:txBody>
      </p:sp>
      <p:sp>
        <p:nvSpPr>
          <p:cNvPr id="8" name="TextBox 7"/>
          <p:cNvSpPr txBox="1"/>
          <p:nvPr/>
        </p:nvSpPr>
        <p:spPr>
          <a:xfrm>
            <a:off x="-244880" y="5002000"/>
            <a:ext cx="184730" cy="173766"/>
          </a:xfrm>
          <a:prstGeom prst="rect">
            <a:avLst/>
          </a:prstGeom>
          <a:noFill/>
        </p:spPr>
        <p:txBody>
          <a:bodyPr wrap="none" rtlCol="1">
            <a:spAutoFit/>
          </a:bodyPr>
          <a:lstStyle/>
          <a:p>
            <a:pPr algn="r" rtl="1"/>
            <a:endParaRPr lang="he-IL" sz="490" dirty="0"/>
          </a:p>
        </p:txBody>
      </p:sp>
      <p:sp>
        <p:nvSpPr>
          <p:cNvPr id="29" name="Rounded Rectangle 6"/>
          <p:cNvSpPr/>
          <p:nvPr/>
        </p:nvSpPr>
        <p:spPr>
          <a:xfrm>
            <a:off x="3575954" y="4065750"/>
            <a:ext cx="3115448" cy="2162804"/>
          </a:xfrm>
          <a:prstGeom prst="roundRect">
            <a:avLst/>
          </a:prstGeom>
          <a:solidFill>
            <a:schemeClr val="lt1">
              <a:alpha val="34000"/>
            </a:schemeClr>
          </a:solidFill>
          <a:ln w="38100">
            <a:solidFill>
              <a:schemeClr val="tx1">
                <a:lumMod val="85000"/>
                <a:lumOff val="15000"/>
              </a:schemeClr>
            </a:solidFill>
          </a:ln>
        </p:spPr>
        <p:style>
          <a:lnRef idx="2">
            <a:schemeClr val="accent2"/>
          </a:lnRef>
          <a:fillRef idx="1">
            <a:schemeClr val="lt1"/>
          </a:fillRef>
          <a:effectRef idx="0">
            <a:schemeClr val="accent2"/>
          </a:effectRef>
          <a:fontRef idx="minor">
            <a:schemeClr val="dk1"/>
          </a:fontRef>
        </p:style>
        <p:txBody>
          <a:bodyPr rtlCol="1" anchor="t"/>
          <a:lstStyle/>
          <a:p>
            <a:pPr>
              <a:defRPr/>
            </a:pPr>
            <a:r>
              <a:rPr lang="en-US" sz="1200" b="1" dirty="0">
                <a:solidFill>
                  <a:prstClr val="black"/>
                </a:solidFill>
                <a:latin typeface="Arial" pitchFamily="34" charset="0"/>
                <a:ea typeface="Tahoma" pitchFamily="34" charset="0"/>
              </a:rPr>
              <a:t>4. Selected Approach</a:t>
            </a:r>
            <a:br>
              <a:rPr lang="en-US" sz="1200" dirty="0">
                <a:solidFill>
                  <a:prstClr val="black"/>
                </a:solidFill>
                <a:latin typeface="Arial" pitchFamily="34" charset="0"/>
                <a:ea typeface="Tahoma" pitchFamily="34" charset="0"/>
              </a:rPr>
            </a:br>
            <a:r>
              <a:rPr lang="en-US" sz="1200" dirty="0">
                <a:solidFill>
                  <a:prstClr val="black"/>
                </a:solidFill>
                <a:latin typeface="Arial" pitchFamily="34" charset="0"/>
                <a:ea typeface="Tahoma" pitchFamily="34" charset="0"/>
              </a:rPr>
              <a:t>We have chosen to work with the method of reducing the possibility as much as possible until we reach the desired result, for example: a smart whole search and downloading / reducing options in advance so that we can return an answer at a reasonable time</a:t>
            </a:r>
            <a:r>
              <a:rPr lang="he-IL" sz="1200" dirty="0">
                <a:solidFill>
                  <a:prstClr val="black"/>
                </a:solidFill>
                <a:latin typeface="Arial" pitchFamily="34" charset="0"/>
                <a:ea typeface="Tahoma" pitchFamily="34" charset="0"/>
              </a:rPr>
              <a:t>.</a:t>
            </a:r>
          </a:p>
        </p:txBody>
      </p:sp>
      <p:sp>
        <p:nvSpPr>
          <p:cNvPr id="36" name="Rounded Rectangle 6"/>
          <p:cNvSpPr/>
          <p:nvPr/>
        </p:nvSpPr>
        <p:spPr>
          <a:xfrm>
            <a:off x="83298" y="6533970"/>
            <a:ext cx="6691403" cy="3349876"/>
          </a:xfrm>
          <a:prstGeom prst="roundRect">
            <a:avLst/>
          </a:prstGeom>
          <a:solidFill>
            <a:schemeClr val="lt1">
              <a:alpha val="66000"/>
            </a:schemeClr>
          </a:solidFill>
          <a:ln w="57150">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1" anchor="t"/>
          <a:lstStyle/>
          <a:p>
            <a:pPr rtl="1">
              <a:defRPr/>
            </a:pPr>
            <a:r>
              <a:rPr lang="en-US" sz="1200" b="1" dirty="0">
                <a:solidFill>
                  <a:prstClr val="black"/>
                </a:solidFill>
                <a:latin typeface="Arial" pitchFamily="34" charset="0"/>
                <a:ea typeface="Tahoma" pitchFamily="34" charset="0"/>
              </a:rPr>
              <a:t>5. </a:t>
            </a:r>
            <a:r>
              <a:rPr lang="en-US" sz="1100" b="1" dirty="0">
                <a:solidFill>
                  <a:prstClr val="black"/>
                </a:solidFill>
                <a:latin typeface="Arial" pitchFamily="34" charset="0"/>
                <a:ea typeface="Tahoma" pitchFamily="34" charset="0"/>
              </a:rPr>
              <a:t>Solution Description (Algorithms, Modulation, Patterns, Infrastructure, UI, Functionality)</a:t>
            </a:r>
            <a:br>
              <a:rPr lang="en-US" sz="1100" b="1" dirty="0">
                <a:solidFill>
                  <a:prstClr val="black"/>
                </a:solidFill>
                <a:latin typeface="Arial" pitchFamily="34" charset="0"/>
                <a:ea typeface="Tahoma" pitchFamily="34" charset="0"/>
              </a:rPr>
            </a:br>
            <a:br>
              <a:rPr lang="en-US" sz="1200" dirty="0">
                <a:solidFill>
                  <a:prstClr val="black"/>
                </a:solidFill>
                <a:latin typeface="Arial" pitchFamily="34" charset="0"/>
                <a:ea typeface="Tahoma" pitchFamily="34" charset="0"/>
              </a:rPr>
            </a:br>
            <a:r>
              <a:rPr lang="en-US" sz="1200" dirty="0">
                <a:solidFill>
                  <a:prstClr val="black"/>
                </a:solidFill>
                <a:latin typeface="Arial" pitchFamily="34" charset="0"/>
                <a:ea typeface="Tahoma" pitchFamily="34" charset="0"/>
              </a:rPr>
              <a:t>The algorithm team was able to create several versions of the algorithms so that in the final version we were able to improve the running time of the algorithm 20 times the initial version with a pre-reduction of</a:t>
            </a:r>
          </a:p>
          <a:p>
            <a:pPr rtl="1">
              <a:defRPr/>
            </a:pPr>
            <a:r>
              <a:rPr lang="en-US" sz="1200" dirty="0">
                <a:solidFill>
                  <a:prstClr val="black"/>
                </a:solidFill>
                <a:latin typeface="Arial" pitchFamily="34" charset="0"/>
                <a:ea typeface="Tahoma" pitchFamily="34" charset="0"/>
              </a:rPr>
              <a:t>The Algorithms uses the cvxpy library to solve the curvature problem - to solve the problem and graphs.</a:t>
            </a:r>
          </a:p>
          <a:p>
            <a:pPr rtl="1">
              <a:defRPr/>
            </a:pPr>
            <a:r>
              <a:rPr lang="en-US" sz="1200" dirty="0">
                <a:solidFill>
                  <a:prstClr val="black"/>
                </a:solidFill>
                <a:latin typeface="Arial" pitchFamily="34" charset="0"/>
                <a:ea typeface="Tahoma" pitchFamily="34" charset="0"/>
              </a:rPr>
              <a:t>Server team - managed to pick up a server that knows how to use the algorithm and get a large number of multi-hassle inquiries, after the user's request for distribution is actually directed to Algiers and with </a:t>
            </a:r>
            <a:r>
              <a:rPr lang="en-US" sz="1200" b="1" dirty="0">
                <a:solidFill>
                  <a:prstClr val="black"/>
                </a:solidFill>
                <a:latin typeface="Arial" pitchFamily="34" charset="0"/>
                <a:ea typeface="Tahoma" pitchFamily="34" charset="0"/>
              </a:rPr>
              <a:t>NGINX</a:t>
            </a:r>
            <a:r>
              <a:rPr lang="en-US" sz="1200" dirty="0">
                <a:solidFill>
                  <a:prstClr val="black"/>
                </a:solidFill>
                <a:latin typeface="Arial" pitchFamily="34" charset="0"/>
                <a:ea typeface="Tahoma" pitchFamily="34" charset="0"/>
              </a:rPr>
              <a:t> and </a:t>
            </a:r>
            <a:r>
              <a:rPr lang="en-US" sz="1200" b="1" dirty="0">
                <a:solidFill>
                  <a:prstClr val="black"/>
                </a:solidFill>
                <a:latin typeface="Arial" pitchFamily="34" charset="0"/>
                <a:ea typeface="Tahoma" pitchFamily="34" charset="0"/>
              </a:rPr>
              <a:t>UWSGI</a:t>
            </a:r>
            <a:r>
              <a:rPr lang="en-US" sz="1200" dirty="0">
                <a:solidFill>
                  <a:prstClr val="black"/>
                </a:solidFill>
                <a:latin typeface="Arial" pitchFamily="34" charset="0"/>
                <a:ea typeface="Tahoma" pitchFamily="34" charset="0"/>
              </a:rPr>
              <a:t> algorithm knows to choose the most suitable "formula". The results of the distribution are given in two ways depending on the number of participants - in case of relatively small number of participants the answer appears immediately on the screen, in case of multiple participants the result takes more time and is sent to the e-mail address.</a:t>
            </a:r>
          </a:p>
          <a:p>
            <a:pPr rtl="1">
              <a:defRPr/>
            </a:pPr>
            <a:r>
              <a:rPr lang="en-US" sz="1200" dirty="0">
                <a:solidFill>
                  <a:prstClr val="black"/>
                </a:solidFill>
                <a:latin typeface="Arial" pitchFamily="34" charset="0"/>
                <a:ea typeface="Tahoma" pitchFamily="34" charset="0"/>
              </a:rPr>
              <a:t>The site team has set up a user-designed and user-friendly website that helps anyone who wants to use the algorithm to run it in a convenient and understandable way.</a:t>
            </a:r>
            <a:endParaRPr lang="he-IL" sz="1200" dirty="0">
              <a:solidFill>
                <a:prstClr val="black"/>
              </a:solidFill>
              <a:latin typeface="Arial" pitchFamily="34" charset="0"/>
              <a:ea typeface="Tahoma" pitchFamily="34" charset="0"/>
            </a:endParaRP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122333" y="1911601"/>
            <a:ext cx="397983" cy="241730"/>
          </a:xfrm>
          <a:prstGeom prst="leftArrow">
            <a:avLst/>
          </a:prstGeom>
          <a:gradFill>
            <a:gsLst>
              <a:gs pos="0">
                <a:schemeClr val="accent1">
                  <a:lumMod val="5000"/>
                  <a:lumOff val="95000"/>
                </a:schemeClr>
              </a:gs>
              <a:gs pos="74000">
                <a:schemeClr val="bg2">
                  <a:lumMod val="50000"/>
                </a:schemeClr>
              </a:gs>
              <a:gs pos="42000">
                <a:schemeClr val="bg1">
                  <a:lumMod val="50000"/>
                </a:schemeClr>
              </a:gs>
              <a:gs pos="100000">
                <a:schemeClr val="tx1">
                  <a:lumMod val="95000"/>
                  <a:lumOff val="5000"/>
                </a:schemeClr>
              </a:gs>
            </a:gsLst>
            <a:lin ang="5400000" scaled="1"/>
          </a:gradFill>
          <a:ln w="19050">
            <a:solidFill>
              <a:schemeClr val="tx1">
                <a:lumMod val="95000"/>
                <a:lumOff val="5000"/>
              </a:schemeClr>
            </a:solidFill>
            <a:bevel/>
            <a:extLst>
              <a:ext uri="{C807C97D-BFC1-408E-A445-0C87EB9F89A2}">
                <ask:lineSketchStyleProps xmlns:ask="http://schemas.microsoft.com/office/drawing/2018/sketchyshapes" sd="3889439140">
                  <a:custGeom>
                    <a:avLst/>
                    <a:gdLst>
                      <a:gd name="connsiteX0" fmla="*/ 0 w 397983"/>
                      <a:gd name="connsiteY0" fmla="*/ 120865 h 241730"/>
                      <a:gd name="connsiteX1" fmla="*/ 120865 w 397983"/>
                      <a:gd name="connsiteY1" fmla="*/ 0 h 241730"/>
                      <a:gd name="connsiteX2" fmla="*/ 120865 w 397983"/>
                      <a:gd name="connsiteY2" fmla="*/ 60433 h 241730"/>
                      <a:gd name="connsiteX3" fmla="*/ 397983 w 397983"/>
                      <a:gd name="connsiteY3" fmla="*/ 60433 h 241730"/>
                      <a:gd name="connsiteX4" fmla="*/ 397983 w 397983"/>
                      <a:gd name="connsiteY4" fmla="*/ 181298 h 241730"/>
                      <a:gd name="connsiteX5" fmla="*/ 120865 w 397983"/>
                      <a:gd name="connsiteY5" fmla="*/ 181298 h 241730"/>
                      <a:gd name="connsiteX6" fmla="*/ 120865 w 397983"/>
                      <a:gd name="connsiteY6" fmla="*/ 241730 h 241730"/>
                      <a:gd name="connsiteX7" fmla="*/ 0 w 397983"/>
                      <a:gd name="connsiteY7" fmla="*/ 120865 h 24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983" h="241730" fill="none" extrusionOk="0">
                        <a:moveTo>
                          <a:pt x="0" y="120865"/>
                        </a:moveTo>
                        <a:cubicBezTo>
                          <a:pt x="48427" y="77703"/>
                          <a:pt x="68211" y="62481"/>
                          <a:pt x="120865" y="0"/>
                        </a:cubicBezTo>
                        <a:cubicBezTo>
                          <a:pt x="123272" y="19601"/>
                          <a:pt x="120793" y="36105"/>
                          <a:pt x="120865" y="60433"/>
                        </a:cubicBezTo>
                        <a:cubicBezTo>
                          <a:pt x="225256" y="59640"/>
                          <a:pt x="300257" y="49108"/>
                          <a:pt x="397983" y="60433"/>
                        </a:cubicBezTo>
                        <a:cubicBezTo>
                          <a:pt x="401212" y="89609"/>
                          <a:pt x="397563" y="124868"/>
                          <a:pt x="397983" y="181298"/>
                        </a:cubicBezTo>
                        <a:cubicBezTo>
                          <a:pt x="287262" y="176529"/>
                          <a:pt x="203291" y="190745"/>
                          <a:pt x="120865" y="181298"/>
                        </a:cubicBezTo>
                        <a:cubicBezTo>
                          <a:pt x="122720" y="209991"/>
                          <a:pt x="123375" y="229160"/>
                          <a:pt x="120865" y="241730"/>
                        </a:cubicBezTo>
                        <a:cubicBezTo>
                          <a:pt x="89495" y="219362"/>
                          <a:pt x="29544" y="152179"/>
                          <a:pt x="0" y="120865"/>
                        </a:cubicBezTo>
                        <a:close/>
                      </a:path>
                      <a:path w="397983" h="241730" stroke="0" extrusionOk="0">
                        <a:moveTo>
                          <a:pt x="0" y="120865"/>
                        </a:moveTo>
                        <a:cubicBezTo>
                          <a:pt x="59347" y="66055"/>
                          <a:pt x="75520" y="42882"/>
                          <a:pt x="120865" y="0"/>
                        </a:cubicBezTo>
                        <a:cubicBezTo>
                          <a:pt x="120426" y="15620"/>
                          <a:pt x="122798" y="40221"/>
                          <a:pt x="120865" y="60433"/>
                        </a:cubicBezTo>
                        <a:cubicBezTo>
                          <a:pt x="234385" y="49003"/>
                          <a:pt x="268112" y="66540"/>
                          <a:pt x="397983" y="60433"/>
                        </a:cubicBezTo>
                        <a:cubicBezTo>
                          <a:pt x="392015" y="114503"/>
                          <a:pt x="404022" y="128734"/>
                          <a:pt x="397983" y="181298"/>
                        </a:cubicBezTo>
                        <a:cubicBezTo>
                          <a:pt x="285647" y="176845"/>
                          <a:pt x="210116" y="178754"/>
                          <a:pt x="120865" y="181298"/>
                        </a:cubicBezTo>
                        <a:cubicBezTo>
                          <a:pt x="120362" y="204749"/>
                          <a:pt x="120614" y="214091"/>
                          <a:pt x="120865" y="241730"/>
                        </a:cubicBezTo>
                        <a:cubicBezTo>
                          <a:pt x="65577" y="197272"/>
                          <a:pt x="39599" y="166431"/>
                          <a:pt x="0" y="12086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10800000">
            <a:off x="3112806" y="3235295"/>
            <a:ext cx="425047" cy="241727"/>
          </a:xfrm>
          <a:prstGeom prst="rightArrow">
            <a:avLst/>
          </a:prstGeom>
          <a:gradFill>
            <a:gsLst>
              <a:gs pos="0">
                <a:schemeClr val="accent1">
                  <a:lumMod val="5000"/>
                  <a:lumOff val="95000"/>
                </a:schemeClr>
              </a:gs>
              <a:gs pos="74000">
                <a:schemeClr val="bg2">
                  <a:lumMod val="50000"/>
                </a:schemeClr>
              </a:gs>
              <a:gs pos="42000">
                <a:schemeClr val="bg1">
                  <a:lumMod val="50000"/>
                </a:schemeClr>
              </a:gs>
              <a:gs pos="100000">
                <a:schemeClr val="tx1">
                  <a:lumMod val="95000"/>
                  <a:lumOff val="5000"/>
                </a:schemeClr>
              </a:gs>
            </a:gsLst>
            <a:lin ang="5400000" scaled="1"/>
          </a:gradFill>
          <a:ln w="19050">
            <a:solidFill>
              <a:schemeClr val="tx1">
                <a:lumMod val="95000"/>
                <a:lumOff val="5000"/>
              </a:schemeClr>
            </a:solidFill>
            <a:bevel/>
            <a:extLst>
              <a:ext uri="{C807C97D-BFC1-408E-A445-0C87EB9F89A2}">
                <ask:lineSketchStyleProps xmlns:ask="http://schemas.microsoft.com/office/drawing/2018/sketchyshapes" sd="851552309">
                  <a:custGeom>
                    <a:avLst/>
                    <a:gdLst>
                      <a:gd name="connsiteX0" fmla="*/ 0 w 397984"/>
                      <a:gd name="connsiteY0" fmla="*/ 60432 h 241727"/>
                      <a:gd name="connsiteX1" fmla="*/ 277121 w 397984"/>
                      <a:gd name="connsiteY1" fmla="*/ 60432 h 241727"/>
                      <a:gd name="connsiteX2" fmla="*/ 277121 w 397984"/>
                      <a:gd name="connsiteY2" fmla="*/ 0 h 241727"/>
                      <a:gd name="connsiteX3" fmla="*/ 397984 w 397984"/>
                      <a:gd name="connsiteY3" fmla="*/ 120864 h 241727"/>
                      <a:gd name="connsiteX4" fmla="*/ 277121 w 397984"/>
                      <a:gd name="connsiteY4" fmla="*/ 241727 h 241727"/>
                      <a:gd name="connsiteX5" fmla="*/ 277121 w 397984"/>
                      <a:gd name="connsiteY5" fmla="*/ 181295 h 241727"/>
                      <a:gd name="connsiteX6" fmla="*/ 0 w 397984"/>
                      <a:gd name="connsiteY6" fmla="*/ 181295 h 241727"/>
                      <a:gd name="connsiteX7" fmla="*/ 0 w 397984"/>
                      <a:gd name="connsiteY7" fmla="*/ 60432 h 24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984" h="241727" fill="none" extrusionOk="0">
                        <a:moveTo>
                          <a:pt x="0" y="60432"/>
                        </a:moveTo>
                        <a:cubicBezTo>
                          <a:pt x="114627" y="54200"/>
                          <a:pt x="198204" y="52331"/>
                          <a:pt x="277121" y="60432"/>
                        </a:cubicBezTo>
                        <a:cubicBezTo>
                          <a:pt x="275462" y="41458"/>
                          <a:pt x="276172" y="24142"/>
                          <a:pt x="277121" y="0"/>
                        </a:cubicBezTo>
                        <a:cubicBezTo>
                          <a:pt x="317079" y="41241"/>
                          <a:pt x="347466" y="66684"/>
                          <a:pt x="397984" y="120864"/>
                        </a:cubicBezTo>
                        <a:cubicBezTo>
                          <a:pt x="354228" y="160887"/>
                          <a:pt x="310862" y="205174"/>
                          <a:pt x="277121" y="241727"/>
                        </a:cubicBezTo>
                        <a:cubicBezTo>
                          <a:pt x="275445" y="219455"/>
                          <a:pt x="278325" y="203666"/>
                          <a:pt x="277121" y="181295"/>
                        </a:cubicBezTo>
                        <a:cubicBezTo>
                          <a:pt x="153601" y="184586"/>
                          <a:pt x="111177" y="193570"/>
                          <a:pt x="0" y="181295"/>
                        </a:cubicBezTo>
                        <a:cubicBezTo>
                          <a:pt x="4533" y="146595"/>
                          <a:pt x="-2752" y="96061"/>
                          <a:pt x="0" y="60432"/>
                        </a:cubicBezTo>
                        <a:close/>
                      </a:path>
                      <a:path w="397984" h="241727" stroke="0" extrusionOk="0">
                        <a:moveTo>
                          <a:pt x="0" y="60432"/>
                        </a:moveTo>
                        <a:cubicBezTo>
                          <a:pt x="121540" y="56005"/>
                          <a:pt x="167930" y="57211"/>
                          <a:pt x="277121" y="60432"/>
                        </a:cubicBezTo>
                        <a:cubicBezTo>
                          <a:pt x="275500" y="34076"/>
                          <a:pt x="279550" y="26998"/>
                          <a:pt x="277121" y="0"/>
                        </a:cubicBezTo>
                        <a:cubicBezTo>
                          <a:pt x="308614" y="37933"/>
                          <a:pt x="363806" y="77959"/>
                          <a:pt x="397984" y="120864"/>
                        </a:cubicBezTo>
                        <a:cubicBezTo>
                          <a:pt x="374952" y="147566"/>
                          <a:pt x="310861" y="215918"/>
                          <a:pt x="277121" y="241727"/>
                        </a:cubicBezTo>
                        <a:cubicBezTo>
                          <a:pt x="276950" y="227656"/>
                          <a:pt x="275712" y="198286"/>
                          <a:pt x="277121" y="181295"/>
                        </a:cubicBezTo>
                        <a:cubicBezTo>
                          <a:pt x="213595" y="186097"/>
                          <a:pt x="71349" y="181761"/>
                          <a:pt x="0" y="181295"/>
                        </a:cubicBezTo>
                        <a:cubicBezTo>
                          <a:pt x="1790" y="135428"/>
                          <a:pt x="-4193" y="110632"/>
                          <a:pt x="0" y="6043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110773" y="5007005"/>
            <a:ext cx="465182" cy="241728"/>
          </a:xfrm>
          <a:prstGeom prst="leftArrow">
            <a:avLst/>
          </a:prstGeom>
          <a:gradFill>
            <a:gsLst>
              <a:gs pos="0">
                <a:schemeClr val="accent1">
                  <a:lumMod val="5000"/>
                  <a:lumOff val="95000"/>
                </a:schemeClr>
              </a:gs>
              <a:gs pos="74000">
                <a:schemeClr val="bg2">
                  <a:lumMod val="50000"/>
                </a:schemeClr>
              </a:gs>
              <a:gs pos="42000">
                <a:schemeClr val="bg1">
                  <a:lumMod val="50000"/>
                </a:schemeClr>
              </a:gs>
              <a:gs pos="100000">
                <a:schemeClr val="tx1">
                  <a:lumMod val="95000"/>
                  <a:lumOff val="5000"/>
                </a:schemeClr>
              </a:gs>
            </a:gsLst>
            <a:lin ang="5400000" scaled="1"/>
          </a:gradFill>
          <a:ln w="19050">
            <a:solidFill>
              <a:schemeClr val="tx1">
                <a:lumMod val="95000"/>
                <a:lumOff val="5000"/>
              </a:schemeClr>
            </a:solidFill>
            <a:bevel/>
            <a:extLst>
              <a:ext uri="{C807C97D-BFC1-408E-A445-0C87EB9F89A2}">
                <ask:lineSketchStyleProps xmlns:ask="http://schemas.microsoft.com/office/drawing/2018/sketchyshapes" sd="235578872">
                  <a:custGeom>
                    <a:avLst/>
                    <a:gdLst>
                      <a:gd name="connsiteX0" fmla="*/ 0 w 434574"/>
                      <a:gd name="connsiteY0" fmla="*/ 120864 h 241728"/>
                      <a:gd name="connsiteX1" fmla="*/ 120864 w 434574"/>
                      <a:gd name="connsiteY1" fmla="*/ 0 h 241728"/>
                      <a:gd name="connsiteX2" fmla="*/ 120864 w 434574"/>
                      <a:gd name="connsiteY2" fmla="*/ 60432 h 241728"/>
                      <a:gd name="connsiteX3" fmla="*/ 434574 w 434574"/>
                      <a:gd name="connsiteY3" fmla="*/ 60432 h 241728"/>
                      <a:gd name="connsiteX4" fmla="*/ 434574 w 434574"/>
                      <a:gd name="connsiteY4" fmla="*/ 181296 h 241728"/>
                      <a:gd name="connsiteX5" fmla="*/ 120864 w 434574"/>
                      <a:gd name="connsiteY5" fmla="*/ 181296 h 241728"/>
                      <a:gd name="connsiteX6" fmla="*/ 120864 w 434574"/>
                      <a:gd name="connsiteY6" fmla="*/ 241728 h 241728"/>
                      <a:gd name="connsiteX7" fmla="*/ 0 w 434574"/>
                      <a:gd name="connsiteY7" fmla="*/ 120864 h 24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574" h="241728" fill="none" extrusionOk="0">
                        <a:moveTo>
                          <a:pt x="0" y="120864"/>
                        </a:moveTo>
                        <a:cubicBezTo>
                          <a:pt x="50541" y="70111"/>
                          <a:pt x="83425" y="41837"/>
                          <a:pt x="120864" y="0"/>
                        </a:cubicBezTo>
                        <a:cubicBezTo>
                          <a:pt x="120451" y="28904"/>
                          <a:pt x="123810" y="34850"/>
                          <a:pt x="120864" y="60432"/>
                        </a:cubicBezTo>
                        <a:cubicBezTo>
                          <a:pt x="262002" y="62377"/>
                          <a:pt x="323130" y="55087"/>
                          <a:pt x="434574" y="60432"/>
                        </a:cubicBezTo>
                        <a:cubicBezTo>
                          <a:pt x="430139" y="98149"/>
                          <a:pt x="429350" y="148216"/>
                          <a:pt x="434574" y="181296"/>
                        </a:cubicBezTo>
                        <a:cubicBezTo>
                          <a:pt x="370594" y="178529"/>
                          <a:pt x="223082" y="180962"/>
                          <a:pt x="120864" y="181296"/>
                        </a:cubicBezTo>
                        <a:cubicBezTo>
                          <a:pt x="120469" y="201671"/>
                          <a:pt x="123396" y="222976"/>
                          <a:pt x="120864" y="241728"/>
                        </a:cubicBezTo>
                        <a:cubicBezTo>
                          <a:pt x="81172" y="203127"/>
                          <a:pt x="24569" y="154372"/>
                          <a:pt x="0" y="120864"/>
                        </a:cubicBezTo>
                        <a:close/>
                      </a:path>
                      <a:path w="434574" h="241728" stroke="0" extrusionOk="0">
                        <a:moveTo>
                          <a:pt x="0" y="120864"/>
                        </a:moveTo>
                        <a:cubicBezTo>
                          <a:pt x="43496" y="79295"/>
                          <a:pt x="88102" y="37350"/>
                          <a:pt x="120864" y="0"/>
                        </a:cubicBezTo>
                        <a:cubicBezTo>
                          <a:pt x="119330" y="15065"/>
                          <a:pt x="121834" y="43047"/>
                          <a:pt x="120864" y="60432"/>
                        </a:cubicBezTo>
                        <a:cubicBezTo>
                          <a:pt x="253342" y="73759"/>
                          <a:pt x="361920" y="73222"/>
                          <a:pt x="434574" y="60432"/>
                        </a:cubicBezTo>
                        <a:cubicBezTo>
                          <a:pt x="437107" y="89168"/>
                          <a:pt x="437997" y="156010"/>
                          <a:pt x="434574" y="181296"/>
                        </a:cubicBezTo>
                        <a:cubicBezTo>
                          <a:pt x="329429" y="194285"/>
                          <a:pt x="214875" y="187335"/>
                          <a:pt x="120864" y="181296"/>
                        </a:cubicBezTo>
                        <a:cubicBezTo>
                          <a:pt x="118234" y="194466"/>
                          <a:pt x="121303" y="228395"/>
                          <a:pt x="120864" y="241728"/>
                        </a:cubicBezTo>
                        <a:cubicBezTo>
                          <a:pt x="55219" y="186916"/>
                          <a:pt x="51315" y="172404"/>
                          <a:pt x="0" y="12086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6" name="Arrow: Down 15">
            <a:extLst>
              <a:ext uri="{FF2B5EF4-FFF2-40B4-BE49-F238E27FC236}">
                <a16:creationId xmlns:a16="http://schemas.microsoft.com/office/drawing/2014/main" id="{934A1CC8-3731-4427-9E37-E524BEB70E91}"/>
              </a:ext>
            </a:extLst>
          </p:cNvPr>
          <p:cNvSpPr/>
          <p:nvPr/>
        </p:nvSpPr>
        <p:spPr>
          <a:xfrm>
            <a:off x="1520309" y="6086475"/>
            <a:ext cx="236752" cy="437969"/>
          </a:xfrm>
          <a:prstGeom prst="downArrow">
            <a:avLst/>
          </a:prstGeom>
          <a:gradFill>
            <a:gsLst>
              <a:gs pos="0">
                <a:schemeClr val="accent1">
                  <a:lumMod val="5000"/>
                  <a:lumOff val="95000"/>
                </a:schemeClr>
              </a:gs>
              <a:gs pos="74000">
                <a:schemeClr val="bg2">
                  <a:lumMod val="50000"/>
                </a:schemeClr>
              </a:gs>
              <a:gs pos="42000">
                <a:schemeClr val="bg1">
                  <a:lumMod val="50000"/>
                </a:schemeClr>
              </a:gs>
              <a:gs pos="100000">
                <a:schemeClr val="tx1">
                  <a:lumMod val="95000"/>
                  <a:lumOff val="5000"/>
                </a:schemeClr>
              </a:gs>
            </a:gsLst>
            <a:lin ang="5400000" scaled="1"/>
          </a:gradFill>
          <a:ln w="19050">
            <a:solidFill>
              <a:schemeClr val="tx1">
                <a:lumMod val="95000"/>
                <a:lumOff val="5000"/>
              </a:schemeClr>
            </a:solidFill>
            <a:bevel/>
            <a:extLst>
              <a:ext uri="{C807C97D-BFC1-408E-A445-0C87EB9F89A2}">
                <ask:lineSketchStyleProps xmlns:ask="http://schemas.microsoft.com/office/drawing/2018/sketchyshapes" sd="1219033472">
                  <a:custGeom>
                    <a:avLst/>
                    <a:gdLst>
                      <a:gd name="connsiteX0" fmla="*/ 0 w 236752"/>
                      <a:gd name="connsiteY0" fmla="*/ 426275 h 544651"/>
                      <a:gd name="connsiteX1" fmla="*/ 59188 w 236752"/>
                      <a:gd name="connsiteY1" fmla="*/ 426275 h 544651"/>
                      <a:gd name="connsiteX2" fmla="*/ 59188 w 236752"/>
                      <a:gd name="connsiteY2" fmla="*/ 0 h 544651"/>
                      <a:gd name="connsiteX3" fmla="*/ 177564 w 236752"/>
                      <a:gd name="connsiteY3" fmla="*/ 0 h 544651"/>
                      <a:gd name="connsiteX4" fmla="*/ 177564 w 236752"/>
                      <a:gd name="connsiteY4" fmla="*/ 426275 h 544651"/>
                      <a:gd name="connsiteX5" fmla="*/ 236752 w 236752"/>
                      <a:gd name="connsiteY5" fmla="*/ 426275 h 544651"/>
                      <a:gd name="connsiteX6" fmla="*/ 118376 w 236752"/>
                      <a:gd name="connsiteY6" fmla="*/ 544651 h 544651"/>
                      <a:gd name="connsiteX7" fmla="*/ 0 w 236752"/>
                      <a:gd name="connsiteY7" fmla="*/ 426275 h 54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752" h="544651" fill="none" extrusionOk="0">
                        <a:moveTo>
                          <a:pt x="0" y="426275"/>
                        </a:moveTo>
                        <a:cubicBezTo>
                          <a:pt x="13463" y="427352"/>
                          <a:pt x="43177" y="425584"/>
                          <a:pt x="59188" y="426275"/>
                        </a:cubicBezTo>
                        <a:cubicBezTo>
                          <a:pt x="61034" y="227640"/>
                          <a:pt x="63806" y="170482"/>
                          <a:pt x="59188" y="0"/>
                        </a:cubicBezTo>
                        <a:cubicBezTo>
                          <a:pt x="101640" y="-3771"/>
                          <a:pt x="128074" y="-3641"/>
                          <a:pt x="177564" y="0"/>
                        </a:cubicBezTo>
                        <a:cubicBezTo>
                          <a:pt x="167880" y="204991"/>
                          <a:pt x="167559" y="320181"/>
                          <a:pt x="177564" y="426275"/>
                        </a:cubicBezTo>
                        <a:cubicBezTo>
                          <a:pt x="202457" y="426383"/>
                          <a:pt x="215325" y="428063"/>
                          <a:pt x="236752" y="426275"/>
                        </a:cubicBezTo>
                        <a:cubicBezTo>
                          <a:pt x="190006" y="475377"/>
                          <a:pt x="157081" y="508504"/>
                          <a:pt x="118376" y="544651"/>
                        </a:cubicBezTo>
                        <a:cubicBezTo>
                          <a:pt x="62172" y="497340"/>
                          <a:pt x="38359" y="467759"/>
                          <a:pt x="0" y="426275"/>
                        </a:cubicBezTo>
                        <a:close/>
                      </a:path>
                      <a:path w="236752" h="544651" stroke="0" extrusionOk="0">
                        <a:moveTo>
                          <a:pt x="0" y="426275"/>
                        </a:moveTo>
                        <a:cubicBezTo>
                          <a:pt x="19014" y="427053"/>
                          <a:pt x="37200" y="427594"/>
                          <a:pt x="59188" y="426275"/>
                        </a:cubicBezTo>
                        <a:cubicBezTo>
                          <a:pt x="58366" y="273599"/>
                          <a:pt x="42377" y="180197"/>
                          <a:pt x="59188" y="0"/>
                        </a:cubicBezTo>
                        <a:cubicBezTo>
                          <a:pt x="86443" y="1117"/>
                          <a:pt x="118535" y="-746"/>
                          <a:pt x="177564" y="0"/>
                        </a:cubicBezTo>
                        <a:cubicBezTo>
                          <a:pt x="170848" y="172478"/>
                          <a:pt x="172504" y="277294"/>
                          <a:pt x="177564" y="426275"/>
                        </a:cubicBezTo>
                        <a:cubicBezTo>
                          <a:pt x="197735" y="427150"/>
                          <a:pt x="210649" y="427616"/>
                          <a:pt x="236752" y="426275"/>
                        </a:cubicBezTo>
                        <a:cubicBezTo>
                          <a:pt x="191040" y="466039"/>
                          <a:pt x="170927" y="480765"/>
                          <a:pt x="118376" y="544651"/>
                        </a:cubicBezTo>
                        <a:cubicBezTo>
                          <a:pt x="69872" y="490035"/>
                          <a:pt x="34031" y="469493"/>
                          <a:pt x="0" y="4262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166596" y="1387948"/>
            <a:ext cx="2944177" cy="1347631"/>
          </a:xfrm>
          <a:prstGeom prst="roundRect">
            <a:avLst/>
          </a:prstGeom>
          <a:solidFill>
            <a:schemeClr val="lt1">
              <a:alpha val="36000"/>
            </a:schemeClr>
          </a:solidFill>
          <a:ln w="3810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1" anchor="t"/>
          <a:lstStyle/>
          <a:p>
            <a:pPr>
              <a:buFontTx/>
              <a:buAutoNum type="arabicPeriod"/>
              <a:defRPr/>
            </a:pPr>
            <a:r>
              <a:rPr lang="en-US" sz="1200" b="1" dirty="0"/>
              <a:t>Contribution project:</a:t>
            </a:r>
          </a:p>
          <a:p>
            <a:pPr>
              <a:defRPr/>
            </a:pPr>
            <a:r>
              <a:rPr lang="en-US" sz="1200" dirty="0">
                <a:solidFill>
                  <a:prstClr val="black"/>
                </a:solidFill>
                <a:latin typeface="Arial" pitchFamily="34" charset="0"/>
                <a:ea typeface="Tahoma" pitchFamily="34" charset="0"/>
              </a:rPr>
              <a:t>Distribution Algorithm Project - Implementing the algorithm and making it easy to distribute objects and resources between people fairly and without jealousy.</a:t>
            </a:r>
            <a:endParaRPr lang="he-IL" sz="1200" dirty="0">
              <a:solidFill>
                <a:prstClr val="black"/>
              </a:solidFill>
              <a:latin typeface="Arial" pitchFamily="34" charset="0"/>
              <a:ea typeface="Tahoma" pitchFamily="34" charset="0"/>
            </a:endParaRPr>
          </a:p>
        </p:txBody>
      </p:sp>
      <p:pic>
        <p:nvPicPr>
          <p:cNvPr id="2" name="תמונה 1">
            <a:extLst>
              <a:ext uri="{FF2B5EF4-FFF2-40B4-BE49-F238E27FC236}">
                <a16:creationId xmlns:a16="http://schemas.microsoft.com/office/drawing/2014/main" id="{EC095AE0-440A-43AC-9E25-E00FB489B439}"/>
              </a:ext>
            </a:extLst>
          </p:cNvPr>
          <p:cNvPicPr>
            <a:picLocks noChangeAspect="1"/>
          </p:cNvPicPr>
          <p:nvPr/>
        </p:nvPicPr>
        <p:blipFill rotWithShape="1">
          <a:blip r:embed="rId2"/>
          <a:srcRect t="20366" b="34838"/>
          <a:stretch/>
        </p:blipFill>
        <p:spPr>
          <a:xfrm>
            <a:off x="111316" y="121209"/>
            <a:ext cx="1023823" cy="907491"/>
          </a:xfrm>
          <a:prstGeom prst="rect">
            <a:avLst/>
          </a:prstGeom>
        </p:spPr>
      </p:pic>
      <p:sp>
        <p:nvSpPr>
          <p:cNvPr id="10" name="מלבן 9">
            <a:extLst>
              <a:ext uri="{FF2B5EF4-FFF2-40B4-BE49-F238E27FC236}">
                <a16:creationId xmlns:a16="http://schemas.microsoft.com/office/drawing/2014/main" id="{D311CB7A-A2D2-4708-9D67-65E3B08CDE45}"/>
              </a:ext>
            </a:extLst>
          </p:cNvPr>
          <p:cNvSpPr/>
          <p:nvPr/>
        </p:nvSpPr>
        <p:spPr>
          <a:xfrm>
            <a:off x="83298" y="103903"/>
            <a:ext cx="1067045" cy="935335"/>
          </a:xfrm>
          <a:prstGeom prst="rect">
            <a:avLst/>
          </a:prstGeom>
          <a:noFill/>
          <a:ln w="57150">
            <a:gradFill>
              <a:gsLst>
                <a:gs pos="0">
                  <a:schemeClr val="accent1">
                    <a:lumMod val="5000"/>
                    <a:lumOff val="95000"/>
                  </a:schemeClr>
                </a:gs>
                <a:gs pos="74000">
                  <a:srgbClr val="0070C0"/>
                </a:gs>
                <a:gs pos="42000">
                  <a:srgbClr val="00B0F0">
                    <a:lumMod val="86000"/>
                    <a:alpha val="84000"/>
                  </a:srgbClr>
                </a:gs>
                <a:gs pos="100000">
                  <a:srgbClr val="00206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Rounded Rectangle 6"/>
          <p:cNvSpPr/>
          <p:nvPr/>
        </p:nvSpPr>
        <p:spPr>
          <a:xfrm>
            <a:off x="166596" y="2841384"/>
            <a:ext cx="2944178" cy="3245091"/>
          </a:xfrm>
          <a:prstGeom prst="roundRect">
            <a:avLst/>
          </a:prstGeom>
          <a:solidFill>
            <a:schemeClr val="lt1">
              <a:alpha val="38000"/>
            </a:schemeClr>
          </a:solidFill>
          <a:ln w="38100">
            <a:solidFill>
              <a:schemeClr val="tx1">
                <a:lumMod val="65000"/>
                <a:lumOff val="35000"/>
              </a:schemeClr>
            </a:solidFill>
          </a:ln>
        </p:spPr>
        <p:style>
          <a:lnRef idx="2">
            <a:schemeClr val="accent1"/>
          </a:lnRef>
          <a:fillRef idx="1">
            <a:schemeClr val="lt1"/>
          </a:fillRef>
          <a:effectRef idx="0">
            <a:schemeClr val="accent1"/>
          </a:effectRef>
          <a:fontRef idx="minor">
            <a:schemeClr val="dk1"/>
          </a:fontRef>
        </p:style>
        <p:txBody>
          <a:bodyPr rtlCol="1" anchor="t"/>
          <a:lstStyle/>
          <a:p>
            <a:pPr>
              <a:defRPr/>
            </a:pPr>
            <a:r>
              <a:rPr lang="he-IL" sz="1200" b="1" dirty="0">
                <a:latin typeface="Arial" pitchFamily="34" charset="0"/>
                <a:ea typeface="Tahoma" pitchFamily="34" charset="0"/>
              </a:rPr>
              <a:t>3</a:t>
            </a:r>
            <a:r>
              <a:rPr lang="en-US" sz="1200" b="1" dirty="0">
                <a:latin typeface="Arial" pitchFamily="34" charset="0"/>
                <a:ea typeface="Tahoma" pitchFamily="34" charset="0"/>
              </a:rPr>
              <a:t>. </a:t>
            </a:r>
            <a:r>
              <a:rPr lang="en-US" sz="1200" b="1" dirty="0"/>
              <a:t>Methods/algorithms/Alternatives or</a:t>
            </a:r>
            <a:br>
              <a:rPr lang="en-US" sz="1200" b="1" dirty="0"/>
            </a:br>
            <a:r>
              <a:rPr lang="en-US" sz="1200" b="1" dirty="0"/>
              <a:t>     Design Considerations</a:t>
            </a:r>
            <a:br>
              <a:rPr lang="en-US" sz="1200" dirty="0"/>
            </a:br>
            <a:r>
              <a:rPr lang="en-US" sz="1200" dirty="0">
                <a:latin typeface="Arial" panose="020B0604020202020204" pitchFamily="34" charset="0"/>
                <a:cs typeface="Arial" panose="020B0604020202020204" pitchFamily="34" charset="0"/>
              </a:rPr>
              <a:t>Methods - Distributing the project team into sub-teams Each team is responsible for something specific and at the end of unifying and connecting all the teams for one purpose.</a:t>
            </a:r>
          </a:p>
          <a:p>
            <a:pPr>
              <a:defRPr/>
            </a:pPr>
            <a:r>
              <a:rPr lang="en-US" sz="1200" dirty="0">
                <a:latin typeface="Arial" panose="020B0604020202020204" pitchFamily="34" charset="0"/>
                <a:cs typeface="Arial" panose="020B0604020202020204" pitchFamily="34" charset="0"/>
              </a:rPr>
              <a:t>Algorithm - Our algorithm relies on several types of economic algorithms to find the "formula" best suited to jealous fair distribution.</a:t>
            </a:r>
          </a:p>
          <a:p>
            <a:pPr>
              <a:defRPr/>
            </a:pPr>
            <a:r>
              <a:rPr lang="en-US" sz="1200" dirty="0">
                <a:latin typeface="Arial" panose="020B0604020202020204" pitchFamily="34" charset="0"/>
                <a:cs typeface="Arial" panose="020B0604020202020204" pitchFamily="34" charset="0"/>
              </a:rPr>
              <a:t>Problem Description - Finding a Distribution Algorithm That Can Generate a Generic Solution in the Highest and Best</a:t>
            </a:r>
            <a:br>
              <a:rPr lang="en-US" sz="1200" b="1" dirty="0">
                <a:latin typeface="Arial" pitchFamily="34" charset="0"/>
                <a:ea typeface="Tahoma" pitchFamily="34" charset="0"/>
              </a:rPr>
            </a:br>
            <a:r>
              <a:rPr lang="he-IL" sz="1200" b="1" dirty="0">
                <a:latin typeface="Arial" pitchFamily="34" charset="0"/>
                <a:ea typeface="Tahoma" pitchFamily="34" charset="0"/>
              </a:rPr>
              <a:t> </a:t>
            </a:r>
            <a:endParaRPr lang="en-US" sz="1200" b="1" dirty="0">
              <a:latin typeface="Arial" pitchFamily="34" charset="0"/>
              <a:ea typeface="Tahoma" pitchFamily="34" charset="0"/>
            </a:endParaRPr>
          </a:p>
        </p:txBody>
      </p:sp>
      <p:sp>
        <p:nvSpPr>
          <p:cNvPr id="12" name="Rounded Rectangle 6"/>
          <p:cNvSpPr/>
          <p:nvPr/>
        </p:nvSpPr>
        <p:spPr>
          <a:xfrm>
            <a:off x="3539366" y="1755421"/>
            <a:ext cx="3152036" cy="1960316"/>
          </a:xfrm>
          <a:prstGeom prst="roundRect">
            <a:avLst/>
          </a:prstGeom>
          <a:solidFill>
            <a:schemeClr val="lt1">
              <a:alpha val="29000"/>
            </a:schemeClr>
          </a:solidFill>
          <a:ln w="38100">
            <a:solidFill>
              <a:schemeClr val="bg2">
                <a:lumMod val="50000"/>
              </a:schemeClr>
            </a:solidFill>
          </a:ln>
        </p:spPr>
        <p:style>
          <a:lnRef idx="2">
            <a:schemeClr val="accent5"/>
          </a:lnRef>
          <a:fillRef idx="1">
            <a:schemeClr val="lt1"/>
          </a:fillRef>
          <a:effectRef idx="0">
            <a:schemeClr val="accent5"/>
          </a:effectRef>
          <a:fontRef idx="minor">
            <a:schemeClr val="dk1"/>
          </a:fontRef>
        </p:style>
        <p:txBody>
          <a:bodyPr rtlCol="1" anchor="t"/>
          <a:lstStyle/>
          <a:p>
            <a:pPr>
              <a:defRPr/>
            </a:pPr>
            <a:r>
              <a:rPr lang="en-US" sz="1200" b="1" dirty="0">
                <a:solidFill>
                  <a:prstClr val="black"/>
                </a:solidFill>
                <a:latin typeface="Arial" pitchFamily="34" charset="0"/>
                <a:ea typeface="Tahoma" pitchFamily="34" charset="0"/>
              </a:rPr>
              <a:t>2</a:t>
            </a:r>
            <a:r>
              <a:rPr lang="en-US" sz="1200" dirty="0">
                <a:solidFill>
                  <a:prstClr val="black"/>
                </a:solidFill>
                <a:latin typeface="Arial" pitchFamily="34" charset="0"/>
                <a:ea typeface="Tahoma" pitchFamily="34" charset="0"/>
              </a:rPr>
              <a:t>. </a:t>
            </a:r>
            <a:r>
              <a:rPr lang="en-US" sz="1200" b="1" dirty="0">
                <a:solidFill>
                  <a:prstClr val="black"/>
                </a:solidFill>
                <a:latin typeface="Arial" pitchFamily="34" charset="0"/>
                <a:ea typeface="Tahoma" pitchFamily="34" charset="0"/>
              </a:rPr>
              <a:t>Introduction</a:t>
            </a:r>
            <a:br>
              <a:rPr lang="en-US" sz="1200" dirty="0">
                <a:solidFill>
                  <a:prstClr val="black"/>
                </a:solidFill>
                <a:latin typeface="Arial" pitchFamily="34" charset="0"/>
                <a:ea typeface="Tahoma" pitchFamily="34" charset="0"/>
              </a:rPr>
            </a:br>
            <a:r>
              <a:rPr lang="en-US" sz="1200" dirty="0">
                <a:solidFill>
                  <a:prstClr val="black"/>
                </a:solidFill>
                <a:latin typeface="Arial" pitchFamily="34" charset="0"/>
                <a:ea typeface="Tahoma" pitchFamily="34" charset="0"/>
              </a:rPr>
              <a:t>Creating an accessible site and server in Python language by selecting the realization algorithm for fair distribution and without the envy of discrete resources / objects with a minimum number of shares.</a:t>
            </a:r>
            <a:endParaRPr lang="he-IL" sz="1200" dirty="0">
              <a:solidFill>
                <a:prstClr val="black"/>
              </a:solidFill>
              <a:latin typeface="Arial" pitchFamily="34" charset="0"/>
              <a:ea typeface="Tahoma" pitchFamily="34" charset="0"/>
            </a:endParaRPr>
          </a:p>
        </p:txBody>
      </p:sp>
      <p:pic>
        <p:nvPicPr>
          <p:cNvPr id="22" name="תמונה 21">
            <a:extLst>
              <a:ext uri="{FF2B5EF4-FFF2-40B4-BE49-F238E27FC236}">
                <a16:creationId xmlns:a16="http://schemas.microsoft.com/office/drawing/2014/main" id="{DC557F14-BD90-4462-89BF-0918E0729A1D}"/>
              </a:ext>
            </a:extLst>
          </p:cNvPr>
          <p:cNvPicPr>
            <a:picLocks noChangeAspect="1"/>
          </p:cNvPicPr>
          <p:nvPr/>
        </p:nvPicPr>
        <p:blipFill rotWithShape="1">
          <a:blip r:embed="rId3"/>
          <a:srcRect l="25621" t="10715" r="50000" b="46939"/>
          <a:stretch/>
        </p:blipFill>
        <p:spPr>
          <a:xfrm>
            <a:off x="5959766" y="121209"/>
            <a:ext cx="814935" cy="795843"/>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TotalTime>
  <Words>452</Words>
  <Application>Microsoft Office PowerPoint</Application>
  <PresentationFormat>מותאם אישית</PresentationFormat>
  <Paragraphs>15</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אלישיב דרעי</cp:lastModifiedBy>
  <cp:revision>21</cp:revision>
  <dcterms:created xsi:type="dcterms:W3CDTF">2020-05-21T09:41:20Z</dcterms:created>
  <dcterms:modified xsi:type="dcterms:W3CDTF">2020-06-15T12:22:48Z</dcterms:modified>
</cp:coreProperties>
</file>