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6858000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el Rahum" initials="OR" lastIdx="1" clrIdx="0">
    <p:extLst>
      <p:ext uri="{19B8F6BF-5375-455C-9EA6-DF929625EA0E}">
        <p15:presenceInfo xmlns:p15="http://schemas.microsoft.com/office/powerpoint/2012/main" userId="8386fe78ba088a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613" autoAdjust="0"/>
    <p:restoredTop sz="94660"/>
  </p:normalViewPr>
  <p:slideViewPr>
    <p:cSldViewPr snapToGrid="0">
      <p:cViewPr varScale="1">
        <p:scale>
          <a:sx n="53" d="100"/>
          <a:sy n="53" d="100"/>
        </p:scale>
        <p:origin x="32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49770"/>
            <a:ext cx="5829300" cy="350955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94662"/>
            <a:ext cx="5143500" cy="243381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1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2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36700"/>
            <a:ext cx="1478756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36700"/>
            <a:ext cx="4350544" cy="85428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4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0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513159"/>
            <a:ext cx="5915025" cy="419325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746088"/>
            <a:ext cx="5915025" cy="220513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2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8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36702"/>
            <a:ext cx="5915025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71154"/>
            <a:ext cx="2901255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82228"/>
            <a:ext cx="2901255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71154"/>
            <a:ext cx="2915543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82228"/>
            <a:ext cx="2915543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5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8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1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51426"/>
            <a:ext cx="3471863" cy="716377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2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51426"/>
            <a:ext cx="3471863" cy="716377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6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36702"/>
            <a:ext cx="5915025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83500"/>
            <a:ext cx="5915025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89F4-C31D-45E3-BFAA-D8E8790DFB8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343248"/>
            <a:ext cx="231457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3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" y="1"/>
            <a:ext cx="6857999" cy="1250066"/>
          </a:xfr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defTabSz="951583"/>
            <a: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  <a:t> </a:t>
            </a:r>
            <a:b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</a:b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GB" b="1" u="sng" dirty="0"/>
              <a:t>Ransomware</a:t>
            </a: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Orel Rahum</a:t>
            </a: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GB" sz="1307" b="1" dirty="0">
                <a:solidFill>
                  <a:schemeClr val="tx1"/>
                </a:solidFill>
                <a:cs typeface="Arial"/>
              </a:rPr>
              <a:t>Advisor : </a:t>
            </a:r>
            <a:r>
              <a:rPr lang="en-US" sz="1307" b="1" dirty="0">
                <a:solidFill>
                  <a:schemeClr val="tx1"/>
                </a:solidFill>
                <a:cs typeface="Arial"/>
              </a:rPr>
              <a:t>Dr. Amit Dvir and Harel Berger</a:t>
            </a:r>
            <a:b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</a:br>
            <a:endParaRPr lang="he-IL" sz="1307" b="1" dirty="0">
              <a:solidFill>
                <a:srgbClr val="FF0000"/>
              </a:solidFill>
              <a:latin typeface="Calibri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44880" y="5002000"/>
            <a:ext cx="184730" cy="17376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endParaRPr lang="he-IL" sz="490" dirty="0"/>
          </a:p>
        </p:txBody>
      </p:sp>
      <p:sp>
        <p:nvSpPr>
          <p:cNvPr id="17" name="Rounded Rectangle 6"/>
          <p:cNvSpPr/>
          <p:nvPr/>
        </p:nvSpPr>
        <p:spPr>
          <a:xfrm>
            <a:off x="184789" y="5354927"/>
            <a:ext cx="2907792" cy="2720569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en-GB" sz="1600" b="1" u="sng" dirty="0"/>
              <a:t>Existing solutions </a:t>
            </a:r>
            <a:endParaRPr lang="he-IL" sz="1600" b="1" u="sng" dirty="0"/>
          </a:p>
          <a:p>
            <a:r>
              <a:rPr lang="en-GB" sz="1400" dirty="0"/>
              <a:t>In this section, we review existing work.</a:t>
            </a:r>
            <a:br>
              <a:rPr lang="en-GB" sz="1400" dirty="0"/>
            </a:br>
            <a:r>
              <a:rPr lang="en-GB" sz="1400" dirty="0"/>
              <a:t>We can divide the techniques used to detect ransomware few categories:</a:t>
            </a:r>
            <a:endParaRPr lang="he-IL" sz="1400" dirty="0"/>
          </a:p>
          <a:p>
            <a:pPr marL="342900" indent="-342900">
              <a:buAutoNum type="arabicPeriod"/>
            </a:pPr>
            <a:r>
              <a:rPr lang="en-GB" sz="1400" dirty="0"/>
              <a:t>Detection by the hardware.</a:t>
            </a:r>
            <a:endParaRPr lang="he-IL" sz="1400" dirty="0"/>
          </a:p>
          <a:p>
            <a:pPr marL="342900" indent="-342900">
              <a:buAutoNum type="arabicPeriod"/>
            </a:pPr>
            <a:r>
              <a:rPr lang="en-GB" sz="1400" dirty="0"/>
              <a:t>Detection by electricity use.</a:t>
            </a:r>
            <a:endParaRPr lang="he-IL" sz="1400" dirty="0"/>
          </a:p>
          <a:p>
            <a:pPr marL="342900" indent="-342900">
              <a:buAutoNum type="arabicPeriod"/>
            </a:pPr>
            <a:r>
              <a:rPr lang="en-GB" sz="1400" dirty="0"/>
              <a:t>Detection by internet traffic. </a:t>
            </a:r>
          </a:p>
        </p:txBody>
      </p:sp>
      <p:sp>
        <p:nvSpPr>
          <p:cNvPr id="36" name="Rounded Rectangle 6"/>
          <p:cNvSpPr/>
          <p:nvPr/>
        </p:nvSpPr>
        <p:spPr>
          <a:xfrm>
            <a:off x="166597" y="8188195"/>
            <a:ext cx="6524805" cy="1733364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t"/>
          <a:lstStyle/>
          <a:p>
            <a:pPr rtl="1">
              <a:defRPr/>
            </a:pPr>
            <a:r>
              <a:rPr lang="en-US" sz="1600" b="1" u="sng" dirty="0"/>
              <a:t>Text detecting result</a:t>
            </a:r>
            <a:endParaRPr lang="en-GB" sz="1600" b="1" u="sng" dirty="0"/>
          </a:p>
          <a:p>
            <a:pPr>
              <a:defRPr/>
            </a:pPr>
            <a:r>
              <a:rPr lang="en-US" sz="14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Detecting ransomware text attack already on my project.</a:t>
            </a:r>
            <a:br>
              <a:rPr lang="en-US" sz="14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sz="14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The code based on related work and the </a:t>
            </a:r>
            <a:r>
              <a:rPr lang="en-GB" sz="1400" dirty="0">
                <a:solidFill>
                  <a:srgbClr val="222222"/>
                </a:solidFill>
                <a:latin typeface="arial" panose="020B0604020202020204" pitchFamily="34" charset="0"/>
                <a:ea typeface="Tahoma" pitchFamily="34" charset="0"/>
                <a:cs typeface="Arial" pitchFamily="34" charset="0"/>
              </a:rPr>
              <a:t>p</a:t>
            </a:r>
            <a:r>
              <a:rPr lang="en-GB" sz="1400" dirty="0">
                <a:solidFill>
                  <a:srgbClr val="222222"/>
                </a:solidFill>
                <a:latin typeface="arial" panose="020B0604020202020204" pitchFamily="34" charset="0"/>
              </a:rPr>
              <a:t>robability ratio if the file is encrypted.</a:t>
            </a:r>
            <a:endParaRPr lang="he-IL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defRPr/>
            </a:pPr>
            <a:r>
              <a:rPr lang="en-GB" sz="1400" dirty="0">
                <a:solidFill>
                  <a:srgbClr val="222222"/>
                </a:solidFill>
                <a:latin typeface="arial" panose="020B0604020202020204" pitchFamily="34" charset="0"/>
              </a:rPr>
              <a:t>The feature on my code:</a:t>
            </a:r>
          </a:p>
          <a:p>
            <a:pPr marL="342900" indent="-342900">
              <a:buAutoNum type="arabicPeriod"/>
              <a:defRPr/>
            </a:pPr>
            <a:r>
              <a:rPr lang="en-GB" sz="1400" dirty="0">
                <a:solidFill>
                  <a:srgbClr val="222222"/>
                </a:solidFill>
                <a:latin typeface="arial" panose="020B0604020202020204" pitchFamily="34" charset="0"/>
                <a:ea typeface="Tahoma" pitchFamily="34" charset="0"/>
                <a:cs typeface="Arial" pitchFamily="34" charset="0"/>
              </a:rPr>
              <a:t>Real-time</a:t>
            </a:r>
            <a:r>
              <a:rPr lang="he-IL" sz="1400" dirty="0">
                <a:solidFill>
                  <a:srgbClr val="222222"/>
                </a:solidFill>
                <a:latin typeface="arial" panose="020B0604020202020204" pitchFamily="34" charset="0"/>
                <a:ea typeface="Tahoma" pitchFamily="34" charset="0"/>
                <a:cs typeface="Arial" pitchFamily="34" charset="0"/>
              </a:rPr>
              <a:t>.</a:t>
            </a:r>
            <a:endParaRPr lang="en-GB" sz="1400" dirty="0">
              <a:solidFill>
                <a:srgbClr val="222222"/>
              </a:solidFill>
              <a:latin typeface="arial" panose="020B0604020202020204" pitchFamily="34" charset="0"/>
              <a:ea typeface="Tahoma" pitchFamily="34" charset="0"/>
              <a:cs typeface="Arial" pitchFamily="34" charset="0"/>
            </a:endParaRPr>
          </a:p>
          <a:p>
            <a:pPr marL="342900" indent="-342900"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Identifying suspicious characters.</a:t>
            </a:r>
            <a:br>
              <a:rPr lang="en-US" sz="14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endParaRPr lang="en-US" sz="14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rtl="1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</a:p>
          <a:p>
            <a:pPr rtl="1">
              <a:defRPr/>
            </a:pPr>
            <a:endParaRPr lang="en-US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rtl="1">
              <a:defRPr/>
            </a:pPr>
            <a:endParaRPr lang="en-US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rtl="1">
              <a:defRPr/>
            </a:pPr>
            <a:endParaRPr lang="en-US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rtl="1">
              <a:defRPr/>
            </a:pPr>
            <a:endParaRPr lang="en-US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rtl="1">
              <a:defRPr/>
            </a:pP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08513" y="14869"/>
            <a:ext cx="750659" cy="20960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762" dirty="0">
                <a:latin typeface="Arial" pitchFamily="34" charset="0"/>
                <a:cs typeface="Arial" pitchFamily="34" charset="0"/>
              </a:rPr>
              <a:t>Visit Us</a:t>
            </a:r>
            <a:endParaRPr lang="he-IL" sz="762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833CA314-16B2-48AE-972C-270F5704890A}"/>
              </a:ext>
            </a:extLst>
          </p:cNvPr>
          <p:cNvSpPr/>
          <p:nvPr/>
        </p:nvSpPr>
        <p:spPr>
          <a:xfrm>
            <a:off x="167795" y="1403423"/>
            <a:ext cx="2909234" cy="3772343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defRPr/>
            </a:pPr>
            <a:r>
              <a:rPr lang="en-US" altLang="he-IL" sz="1600" b="1" u="sng" dirty="0">
                <a:solidFill>
                  <a:schemeClr val="tx1"/>
                </a:solidFill>
              </a:rPr>
              <a:t>Introduction</a:t>
            </a:r>
            <a:endParaRPr lang="en-US" sz="1600" b="1" u="sng" dirty="0">
              <a:solidFill>
                <a:schemeClr val="tx1"/>
              </a:solidFill>
            </a:endParaRPr>
          </a:p>
          <a:p>
            <a:r>
              <a:rPr lang="en-GB" sz="1400" dirty="0"/>
              <a:t>Ransomware is a type of malware that prevents users from accessing their system or personal files. It demands a ransom payment to regain access.</a:t>
            </a:r>
          </a:p>
          <a:p>
            <a:r>
              <a:rPr lang="en-GB" sz="1400" dirty="0"/>
              <a:t>Operation in two ways:</a:t>
            </a:r>
          </a:p>
          <a:p>
            <a:pPr marL="228600" indent="-228600">
              <a:buAutoNum type="arabicPeriod"/>
              <a:defRPr/>
            </a:pPr>
            <a:r>
              <a:rPr lang="en-GB" sz="1400" dirty="0"/>
              <a:t>By is blocking access to the computer.</a:t>
            </a:r>
          </a:p>
          <a:p>
            <a:pPr marL="228600" indent="-228600">
              <a:buAutoNum type="arabicPeriod"/>
              <a:defRPr/>
            </a:pPr>
            <a:r>
              <a:rPr lang="en-GB" sz="1400" dirty="0"/>
              <a:t>By is making user data unusable using of employing encryption algorithms.</a:t>
            </a:r>
          </a:p>
          <a:p>
            <a:pPr>
              <a:defRPr/>
            </a:pPr>
            <a:r>
              <a:rPr lang="en-GB" sz="1400" b="1" u="sng" dirty="0"/>
              <a:t>My goal is to detect a ransomware attack at maximum speed and accuracy. </a:t>
            </a:r>
            <a:endParaRPr lang="he-IL" sz="1400" b="1" u="sng" dirty="0"/>
          </a:p>
          <a:p>
            <a:pPr>
              <a:defRPr/>
            </a:pPr>
            <a:r>
              <a:rPr lang="en-GB" sz="1200" dirty="0"/>
              <a:t> </a:t>
            </a:r>
            <a:endParaRPr lang="he-IL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49D1D0-6211-48F5-B887-977D5BA10AE3}"/>
              </a:ext>
            </a:extLst>
          </p:cNvPr>
          <p:cNvCxnSpPr>
            <a:cxnSpLocks/>
          </p:cNvCxnSpPr>
          <p:nvPr/>
        </p:nvCxnSpPr>
        <p:spPr>
          <a:xfrm>
            <a:off x="5188542" y="354882"/>
            <a:ext cx="452654" cy="23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3F334E-0FC7-49AB-A5E6-5E33276B81C9}"/>
              </a:ext>
            </a:extLst>
          </p:cNvPr>
          <p:cNvSpPr txBox="1"/>
          <p:nvPr/>
        </p:nvSpPr>
        <p:spPr>
          <a:xfrm>
            <a:off x="3577811" y="14869"/>
            <a:ext cx="2063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100" dirty="0"/>
              <a:t>Scan </a:t>
            </a:r>
            <a:r>
              <a:rPr lang="en-US" sz="1100" dirty="0" err="1"/>
              <a:t>QRCode</a:t>
            </a:r>
            <a:r>
              <a:rPr lang="en-US" sz="1100" dirty="0"/>
              <a:t> for full Instructions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D85380CF-9097-431C-A6E2-E16D76C9F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63" y="188070"/>
            <a:ext cx="1322022" cy="939737"/>
          </a:xfrm>
          <a:prstGeom prst="rect">
            <a:avLst/>
          </a:prstGeom>
        </p:spPr>
      </p:pic>
      <p:pic>
        <p:nvPicPr>
          <p:cNvPr id="4" name="תמונה 3" descr="תמונה שמכילה שחור, ציור&#10;&#10;התיאור נוצר באופן אוטומטי">
            <a:extLst>
              <a:ext uri="{FF2B5EF4-FFF2-40B4-BE49-F238E27FC236}">
                <a16:creationId xmlns:a16="http://schemas.microsoft.com/office/drawing/2014/main" id="{8E2DC06C-F70F-4AB7-9A41-E1151CE3D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198" y="159066"/>
            <a:ext cx="1085291" cy="1085291"/>
          </a:xfrm>
          <a:prstGeom prst="rect">
            <a:avLst/>
          </a:prstGeom>
        </p:spPr>
      </p:pic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B520FFBA-04DE-496B-8DD8-CFCADF983A18}"/>
              </a:ext>
            </a:extLst>
          </p:cNvPr>
          <p:cNvSpPr/>
          <p:nvPr/>
        </p:nvSpPr>
        <p:spPr>
          <a:xfrm>
            <a:off x="3478546" y="1403422"/>
            <a:ext cx="2907792" cy="2879951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defRPr/>
            </a:pPr>
            <a:r>
              <a:rPr lang="en-US" sz="1600" b="1" u="sng" dirty="0"/>
              <a:t>Suggested method</a:t>
            </a:r>
            <a:r>
              <a:rPr lang="en-US" b="1" u="sng" dirty="0"/>
              <a:t>:</a:t>
            </a:r>
            <a:endParaRPr lang="he-IL" b="1" u="sng" dirty="0"/>
          </a:p>
          <a:p>
            <a:pPr>
              <a:defRPr/>
            </a:pPr>
            <a:r>
              <a:rPr lang="en-GB" sz="1400" dirty="0"/>
              <a:t>My methodology target is to make software that</a:t>
            </a:r>
            <a:endParaRPr lang="he-IL" sz="1400" dirty="0"/>
          </a:p>
          <a:p>
            <a:pPr>
              <a:defRPr/>
            </a:pPr>
            <a:r>
              <a:rPr lang="en-GB" sz="1400" b="1" u="sng" dirty="0"/>
              <a:t>detect</a:t>
            </a:r>
            <a:r>
              <a:rPr lang="en-US" sz="1400" b="1" u="sng" dirty="0"/>
              <a:t>s</a:t>
            </a:r>
            <a:r>
              <a:rPr lang="en-GB" sz="1400" b="1" u="sng" dirty="0"/>
              <a:t> most of the type files that encrypted  in real-time</a:t>
            </a:r>
            <a:r>
              <a:rPr lang="en-GB" sz="1400" dirty="0"/>
              <a:t>, </a:t>
            </a:r>
            <a:endParaRPr lang="he-IL" sz="1400" dirty="0"/>
          </a:p>
          <a:p>
            <a:pPr>
              <a:defRPr/>
            </a:pPr>
            <a:r>
              <a:rPr lang="en-GB" sz="1400" dirty="0"/>
              <a:t>base on:</a:t>
            </a:r>
          </a:p>
          <a:p>
            <a:pPr marL="342900" indent="-342900">
              <a:buAutoNum type="arabicPeriod"/>
              <a:defRPr/>
            </a:pPr>
            <a:r>
              <a:rPr lang="en-GB" sz="1400" dirty="0"/>
              <a:t>Real-time flag.</a:t>
            </a:r>
          </a:p>
          <a:p>
            <a:pPr marL="342900" indent="-342900">
              <a:buAutoNum type="arabicPeriod"/>
              <a:defRPr/>
            </a:pPr>
            <a:r>
              <a:rPr lang="en-GB" sz="1400" dirty="0"/>
              <a:t>Deep Learning Algorithm.</a:t>
            </a:r>
          </a:p>
          <a:p>
            <a:pPr>
              <a:defRPr/>
            </a:pPr>
            <a:br>
              <a:rPr lang="en-GB" sz="1400" dirty="0"/>
            </a:br>
            <a:endParaRPr lang="en-US" sz="1400" dirty="0"/>
          </a:p>
          <a:p>
            <a:pPr>
              <a:defRPr/>
            </a:pPr>
            <a:endParaRPr lang="en-US" sz="1600" dirty="0"/>
          </a:p>
          <a:p>
            <a:pPr algn="l">
              <a:defRPr/>
            </a:pPr>
            <a:r>
              <a:rPr lang="en-GB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28BCA535-E9B4-4457-A7E0-D0D3BC19A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8546" y="5256961"/>
            <a:ext cx="2907792" cy="2635362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AA2B016A-FC8C-463B-98B6-3DF1DD2B6FBA}"/>
              </a:ext>
            </a:extLst>
          </p:cNvPr>
          <p:cNvSpPr txBox="1"/>
          <p:nvPr/>
        </p:nvSpPr>
        <p:spPr>
          <a:xfrm>
            <a:off x="3429001" y="4848111"/>
            <a:ext cx="2907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solidFill>
                  <a:srgbClr val="FF0000"/>
                </a:solidFill>
              </a:rPr>
              <a:t>Ransomware message example:</a:t>
            </a:r>
          </a:p>
        </p:txBody>
      </p:sp>
    </p:spTree>
    <p:extLst>
      <p:ext uri="{BB962C8B-B14F-4D97-AF65-F5344CB8AC3E}">
        <p14:creationId xmlns:p14="http://schemas.microsoft.com/office/powerpoint/2010/main" val="132168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</TotalTime>
  <Words>213</Words>
  <Application>Microsoft Office PowerPoint</Application>
  <PresentationFormat>מותאם אישית</PresentationFormat>
  <Paragraphs>34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Arial</vt:lpstr>
      <vt:lpstr>Calibri</vt:lpstr>
      <vt:lpstr>Calibri Light</vt:lpstr>
      <vt:lpstr>Office Theme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yogi zor</dc:creator>
  <cp:lastModifiedBy>Orel Rahum</cp:lastModifiedBy>
  <cp:revision>50</cp:revision>
  <dcterms:created xsi:type="dcterms:W3CDTF">2020-05-21T09:41:20Z</dcterms:created>
  <dcterms:modified xsi:type="dcterms:W3CDTF">2020-06-18T19:02:34Z</dcterms:modified>
</cp:coreProperties>
</file>