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6" r:id="rId2"/>
    <p:sldId id="346" r:id="rId3"/>
    <p:sldId id="348" r:id="rId4"/>
    <p:sldId id="260" r:id="rId5"/>
    <p:sldId id="349" r:id="rId6"/>
    <p:sldId id="351" r:id="rId7"/>
    <p:sldId id="352" r:id="rId8"/>
    <p:sldId id="350" r:id="rId9"/>
    <p:sldId id="353" r:id="rId10"/>
    <p:sldId id="347" r:id="rId11"/>
    <p:sldId id="354" r:id="rId12"/>
    <p:sldId id="356" r:id="rId13"/>
    <p:sldId id="355" r:id="rId14"/>
    <p:sldId id="357" r:id="rId15"/>
    <p:sldId id="358" r:id="rId16"/>
    <p:sldId id="359" r:id="rId17"/>
    <p:sldId id="360" r:id="rId18"/>
    <p:sldId id="361" r:id="rId19"/>
    <p:sldId id="334" r:id="rId20"/>
  </p:sldIdLst>
  <p:sldSz cx="12192000" cy="6858000"/>
  <p:notesSz cx="6858000" cy="9144000"/>
  <p:defaultTextStyle>
    <a:defPPr>
      <a:defRPr lang="he-I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7" d="100"/>
          <a:sy n="67" d="100"/>
        </p:scale>
        <p:origin x="6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49BBD9C-D497-449B-8A45-CEFABABC0F14}" type="datetimeFigureOut">
              <a:rPr lang="he-IL" smtClean="0"/>
              <a:t>י'/כסלו/תשפ"א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7A3ECC-518F-40D2-859A-C8E14E1D6C1D}" type="slidenum">
              <a:rPr lang="he-IL" smtClean="0"/>
              <a:t>‹#›</a:t>
            </a:fld>
            <a:endParaRPr lang="he-IL"/>
          </a:p>
        </p:txBody>
      </p:sp>
    </p:spTree>
    <p:extLst>
      <p:ext uri="{BB962C8B-B14F-4D97-AF65-F5344CB8AC3E}">
        <p14:creationId xmlns:p14="http://schemas.microsoft.com/office/powerpoint/2010/main" val="34003565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10"/>
          </p:nvPr>
        </p:nvSpPr>
        <p:spPr/>
        <p:txBody>
          <a:bodyPr/>
          <a:lstStyle/>
          <a:p>
            <a:fld id="{B77A3ECC-518F-40D2-859A-C8E14E1D6C1D}" type="slidenum">
              <a:rPr lang="he-IL" smtClean="0"/>
              <a:t>1</a:t>
            </a:fld>
            <a:endParaRPr lang="he-IL"/>
          </a:p>
        </p:txBody>
      </p:sp>
    </p:spTree>
    <p:extLst>
      <p:ext uri="{BB962C8B-B14F-4D97-AF65-F5344CB8AC3E}">
        <p14:creationId xmlns:p14="http://schemas.microsoft.com/office/powerpoint/2010/main" val="48315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1F60F8F-5620-4AC4-968B-8E708B0EB044}" type="datetime8">
              <a:rPr lang="he-IL" smtClean="0"/>
              <a:t>26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9AF42FAA-D9B7-4A81-A698-476EABF34C29}" type="slidenum">
              <a:rPr lang="he-IL"/>
              <a:pPr>
                <a:defRPr/>
              </a:pPr>
              <a:t>‹#›</a:t>
            </a:fld>
            <a:endParaRPr lang="he-IL"/>
          </a:p>
        </p:txBody>
      </p:sp>
    </p:spTree>
    <p:extLst>
      <p:ext uri="{BB962C8B-B14F-4D97-AF65-F5344CB8AC3E}">
        <p14:creationId xmlns:p14="http://schemas.microsoft.com/office/powerpoint/2010/main" val="153047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BC5AA7AD-4D67-4DA3-8B76-37A3860C5796}" type="datetime8">
              <a:rPr lang="he-IL" smtClean="0"/>
              <a:t>26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711A1806-AE88-4B6C-9344-5CECF759C187}" type="slidenum">
              <a:rPr lang="he-IL"/>
              <a:pPr>
                <a:defRPr/>
              </a:pPr>
              <a:t>‹#›</a:t>
            </a:fld>
            <a:endParaRPr lang="he-IL"/>
          </a:p>
        </p:txBody>
      </p:sp>
    </p:spTree>
    <p:extLst>
      <p:ext uri="{BB962C8B-B14F-4D97-AF65-F5344CB8AC3E}">
        <p14:creationId xmlns:p14="http://schemas.microsoft.com/office/powerpoint/2010/main" val="313911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8065C4D4-8AC6-4D06-87EA-123022CBEBAD}" type="datetime8">
              <a:rPr lang="he-IL" smtClean="0"/>
              <a:t>26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D4060BD6-70BF-41A4-919D-D579CFF28324}" type="slidenum">
              <a:rPr lang="he-IL"/>
              <a:pPr>
                <a:defRPr/>
              </a:pPr>
              <a:t>‹#›</a:t>
            </a:fld>
            <a:endParaRPr lang="he-IL"/>
          </a:p>
        </p:txBody>
      </p:sp>
    </p:spTree>
    <p:extLst>
      <p:ext uri="{BB962C8B-B14F-4D97-AF65-F5344CB8AC3E}">
        <p14:creationId xmlns:p14="http://schemas.microsoft.com/office/powerpoint/2010/main" val="209537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lvl1pPr>
              <a:defRPr/>
            </a:lvl1pPr>
          </a:lstStyle>
          <a:p>
            <a:pPr>
              <a:defRPr/>
            </a:pPr>
            <a:fld id="{41103980-B822-4F57-839F-0A2504DEFA24}" type="datetime8">
              <a:rPr lang="he-IL" smtClean="0"/>
              <a:t>26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EB0A1C18-2E97-4B45-832C-DE832CBD48BD}" type="slidenum">
              <a:rPr lang="he-IL"/>
              <a:pPr>
                <a:defRPr/>
              </a:pPr>
              <a:t>‹#›</a:t>
            </a:fld>
            <a:endParaRPr lang="he-IL"/>
          </a:p>
        </p:txBody>
      </p:sp>
    </p:spTree>
    <p:extLst>
      <p:ext uri="{BB962C8B-B14F-4D97-AF65-F5344CB8AC3E}">
        <p14:creationId xmlns:p14="http://schemas.microsoft.com/office/powerpoint/2010/main" val="295561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728E8B2A-623B-48D9-8A9C-570D386DBBB5}" type="datetime8">
              <a:rPr lang="he-IL" smtClean="0"/>
              <a:t>26 נובמבר 20</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6" name="מציין מיקום של מספר שקופית 5"/>
          <p:cNvSpPr>
            <a:spLocks noGrp="1"/>
          </p:cNvSpPr>
          <p:nvPr>
            <p:ph type="sldNum" sz="quarter" idx="12"/>
          </p:nvPr>
        </p:nvSpPr>
        <p:spPr/>
        <p:txBody>
          <a:bodyPr/>
          <a:lstStyle>
            <a:lvl1pPr>
              <a:defRPr/>
            </a:lvl1pPr>
          </a:lstStyle>
          <a:p>
            <a:pPr>
              <a:defRPr/>
            </a:pPr>
            <a:fld id="{045CEE93-6D8B-4261-B2AF-478FF09EBC81}" type="slidenum">
              <a:rPr lang="he-IL"/>
              <a:pPr>
                <a:defRPr/>
              </a:pPr>
              <a:t>‹#›</a:t>
            </a:fld>
            <a:endParaRPr lang="he-IL"/>
          </a:p>
        </p:txBody>
      </p:sp>
    </p:spTree>
    <p:extLst>
      <p:ext uri="{BB962C8B-B14F-4D97-AF65-F5344CB8AC3E}">
        <p14:creationId xmlns:p14="http://schemas.microsoft.com/office/powerpoint/2010/main" val="41164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3"/>
          <p:cNvSpPr>
            <a:spLocks noGrp="1"/>
          </p:cNvSpPr>
          <p:nvPr>
            <p:ph type="dt" sz="half" idx="10"/>
          </p:nvPr>
        </p:nvSpPr>
        <p:spPr/>
        <p:txBody>
          <a:bodyPr/>
          <a:lstStyle>
            <a:lvl1pPr>
              <a:defRPr/>
            </a:lvl1pPr>
          </a:lstStyle>
          <a:p>
            <a:pPr>
              <a:defRPr/>
            </a:pPr>
            <a:fld id="{87E72010-2B49-4FBA-A71F-1C903234F8ED}" type="datetime8">
              <a:rPr lang="he-IL" smtClean="0"/>
              <a:t>26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AD48FA95-BB69-4C08-BD87-6C00B058BEA8}" type="slidenum">
              <a:rPr lang="he-IL"/>
              <a:pPr>
                <a:defRPr/>
              </a:pPr>
              <a:t>‹#›</a:t>
            </a:fld>
            <a:endParaRPr lang="he-IL"/>
          </a:p>
        </p:txBody>
      </p:sp>
    </p:spTree>
    <p:extLst>
      <p:ext uri="{BB962C8B-B14F-4D97-AF65-F5344CB8AC3E}">
        <p14:creationId xmlns:p14="http://schemas.microsoft.com/office/powerpoint/2010/main" val="20991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3"/>
          <p:cNvSpPr>
            <a:spLocks noGrp="1"/>
          </p:cNvSpPr>
          <p:nvPr>
            <p:ph type="dt" sz="half" idx="10"/>
          </p:nvPr>
        </p:nvSpPr>
        <p:spPr/>
        <p:txBody>
          <a:bodyPr/>
          <a:lstStyle>
            <a:lvl1pPr>
              <a:defRPr/>
            </a:lvl1pPr>
          </a:lstStyle>
          <a:p>
            <a:pPr>
              <a:defRPr/>
            </a:pPr>
            <a:fld id="{ADEFFD37-6D3A-44CD-BAB7-31EB6031CE41}" type="datetime8">
              <a:rPr lang="he-IL" smtClean="0"/>
              <a:t>26 נובמבר 20</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9" name="מציין מיקום של מספר שקופית 5"/>
          <p:cNvSpPr>
            <a:spLocks noGrp="1"/>
          </p:cNvSpPr>
          <p:nvPr>
            <p:ph type="sldNum" sz="quarter" idx="12"/>
          </p:nvPr>
        </p:nvSpPr>
        <p:spPr/>
        <p:txBody>
          <a:bodyPr/>
          <a:lstStyle>
            <a:lvl1pPr>
              <a:defRPr/>
            </a:lvl1pPr>
          </a:lstStyle>
          <a:p>
            <a:pPr>
              <a:defRPr/>
            </a:pPr>
            <a:fld id="{C8B92222-1A7C-4F74-B7C6-B64EA0F525E2}" type="slidenum">
              <a:rPr lang="he-IL"/>
              <a:pPr>
                <a:defRPr/>
              </a:pPr>
              <a:t>‹#›</a:t>
            </a:fld>
            <a:endParaRPr lang="he-IL"/>
          </a:p>
        </p:txBody>
      </p:sp>
    </p:spTree>
    <p:extLst>
      <p:ext uri="{BB962C8B-B14F-4D97-AF65-F5344CB8AC3E}">
        <p14:creationId xmlns:p14="http://schemas.microsoft.com/office/powerpoint/2010/main" val="113208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3"/>
          <p:cNvSpPr>
            <a:spLocks noGrp="1"/>
          </p:cNvSpPr>
          <p:nvPr>
            <p:ph type="dt" sz="half" idx="10"/>
          </p:nvPr>
        </p:nvSpPr>
        <p:spPr/>
        <p:txBody>
          <a:bodyPr/>
          <a:lstStyle>
            <a:lvl1pPr>
              <a:defRPr/>
            </a:lvl1pPr>
          </a:lstStyle>
          <a:p>
            <a:pPr>
              <a:defRPr/>
            </a:pPr>
            <a:fld id="{46D0C1C9-37E6-49FD-B084-18925D31F7E5}" type="datetime8">
              <a:rPr lang="he-IL" smtClean="0"/>
              <a:t>26 נובמבר 20</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5" name="מציין מיקום של מספר שקופית 5"/>
          <p:cNvSpPr>
            <a:spLocks noGrp="1"/>
          </p:cNvSpPr>
          <p:nvPr>
            <p:ph type="sldNum" sz="quarter" idx="12"/>
          </p:nvPr>
        </p:nvSpPr>
        <p:spPr/>
        <p:txBody>
          <a:bodyPr/>
          <a:lstStyle>
            <a:lvl1pPr>
              <a:defRPr/>
            </a:lvl1pPr>
          </a:lstStyle>
          <a:p>
            <a:pPr>
              <a:defRPr/>
            </a:pPr>
            <a:fld id="{B6CEED90-7320-477B-97DD-6123CC133134}" type="slidenum">
              <a:rPr lang="he-IL"/>
              <a:pPr>
                <a:defRPr/>
              </a:pPr>
              <a:t>‹#›</a:t>
            </a:fld>
            <a:endParaRPr lang="he-IL"/>
          </a:p>
        </p:txBody>
      </p:sp>
    </p:spTree>
    <p:extLst>
      <p:ext uri="{BB962C8B-B14F-4D97-AF65-F5344CB8AC3E}">
        <p14:creationId xmlns:p14="http://schemas.microsoft.com/office/powerpoint/2010/main" val="290131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3D54F978-44C7-44E2-BD13-5AE6873239E3}" type="datetime8">
              <a:rPr lang="he-IL" smtClean="0"/>
              <a:t>26 נובמבר 20</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4" name="מציין מיקום של מספר שקופית 5"/>
          <p:cNvSpPr>
            <a:spLocks noGrp="1"/>
          </p:cNvSpPr>
          <p:nvPr>
            <p:ph type="sldNum" sz="quarter" idx="12"/>
          </p:nvPr>
        </p:nvSpPr>
        <p:spPr/>
        <p:txBody>
          <a:bodyPr/>
          <a:lstStyle>
            <a:lvl1pPr>
              <a:defRPr/>
            </a:lvl1pPr>
          </a:lstStyle>
          <a:p>
            <a:pPr>
              <a:defRPr/>
            </a:pPr>
            <a:fld id="{543C1ACE-BF8F-41A8-B1B6-DD693D868DA2}" type="slidenum">
              <a:rPr lang="he-IL"/>
              <a:pPr>
                <a:defRPr/>
              </a:pPr>
              <a:t>‹#›</a:t>
            </a:fld>
            <a:endParaRPr lang="he-IL"/>
          </a:p>
        </p:txBody>
      </p:sp>
    </p:spTree>
    <p:extLst>
      <p:ext uri="{BB962C8B-B14F-4D97-AF65-F5344CB8AC3E}">
        <p14:creationId xmlns:p14="http://schemas.microsoft.com/office/powerpoint/2010/main" val="1541161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BCD9B4E6-04A8-47CC-BF34-E1B559BE5A34}" type="datetime8">
              <a:rPr lang="he-IL" smtClean="0"/>
              <a:t>26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96D4B7FB-5509-4224-B340-FA30CAF1A1BB}" type="slidenum">
              <a:rPr lang="he-IL"/>
              <a:pPr>
                <a:defRPr/>
              </a:pPr>
              <a:t>‹#›</a:t>
            </a:fld>
            <a:endParaRPr lang="he-IL"/>
          </a:p>
        </p:txBody>
      </p:sp>
    </p:spTree>
    <p:extLst>
      <p:ext uri="{BB962C8B-B14F-4D97-AF65-F5344CB8AC3E}">
        <p14:creationId xmlns:p14="http://schemas.microsoft.com/office/powerpoint/2010/main" val="24410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rtlCol="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he-IL" noProof="0"/>
              <a:t>לחץ על הסמל כדי להוסיף תמונה</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2D87A75D-ABFD-4273-A5DF-0717472152BE}" type="datetime8">
              <a:rPr lang="he-IL" smtClean="0"/>
              <a:t>26 נובמבר 20</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r>
              <a:rPr lang="he-IL"/>
              <a:t>הנדסת תוכנה - תרגול</a:t>
            </a:r>
          </a:p>
        </p:txBody>
      </p:sp>
      <p:sp>
        <p:nvSpPr>
          <p:cNvPr id="7" name="מציין מיקום של מספר שקופית 5"/>
          <p:cNvSpPr>
            <a:spLocks noGrp="1"/>
          </p:cNvSpPr>
          <p:nvPr>
            <p:ph type="sldNum" sz="quarter" idx="12"/>
          </p:nvPr>
        </p:nvSpPr>
        <p:spPr/>
        <p:txBody>
          <a:bodyPr/>
          <a:lstStyle>
            <a:lvl1pPr>
              <a:defRPr/>
            </a:lvl1pPr>
          </a:lstStyle>
          <a:p>
            <a:pPr>
              <a:defRPr/>
            </a:pPr>
            <a:fld id="{23D693A3-3634-4ABF-B438-E56C0CAF9B38}" type="slidenum">
              <a:rPr lang="he-IL"/>
              <a:pPr>
                <a:defRPr/>
              </a:pPr>
              <a:t>‹#›</a:t>
            </a:fld>
            <a:endParaRPr lang="he-IL"/>
          </a:p>
        </p:txBody>
      </p:sp>
    </p:spTree>
    <p:extLst>
      <p:ext uri="{BB962C8B-B14F-4D97-AF65-F5344CB8AC3E}">
        <p14:creationId xmlns:p14="http://schemas.microsoft.com/office/powerpoint/2010/main" val="262447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e-IL" altLang="he-IL"/>
              <a:t>לחץ כדי לערוך סגנון כותרת של תבנית בסיס</a:t>
            </a:r>
          </a:p>
        </p:txBody>
      </p:sp>
      <p:sp>
        <p:nvSpPr>
          <p:cNvPr id="1027" name="מציין מיקום טקסט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e-IL" altLang="he-IL"/>
              <a:t>לחץ כדי לערוך סגנונות טקסט של תבנית בסיס</a:t>
            </a:r>
          </a:p>
          <a:p>
            <a:pPr lvl="1"/>
            <a:r>
              <a:rPr lang="he-IL" altLang="he-IL"/>
              <a:t>רמה שנייה</a:t>
            </a:r>
          </a:p>
          <a:p>
            <a:pPr lvl="2"/>
            <a:r>
              <a:rPr lang="he-IL" altLang="he-IL"/>
              <a:t>רמה שלישית</a:t>
            </a:r>
          </a:p>
          <a:p>
            <a:pPr lvl="3"/>
            <a:r>
              <a:rPr lang="he-IL" altLang="he-IL"/>
              <a:t>רמה רביעית</a:t>
            </a:r>
          </a:p>
          <a:p>
            <a:pPr lvl="4"/>
            <a:r>
              <a:rPr lang="he-IL" alt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28EB3CBB-E95C-46A3-8650-BE56A767054C}" type="datetime8">
              <a:rPr lang="he-IL" smtClean="0"/>
              <a:t>26 נובמבר 20</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rtl="1" eaLnBrk="1" fontAlgn="auto" hangingPunct="1">
              <a:spcBef>
                <a:spcPts val="0"/>
              </a:spcBef>
              <a:spcAft>
                <a:spcPts val="0"/>
              </a:spcAft>
              <a:defRPr sz="1200" smtClean="0">
                <a:solidFill>
                  <a:schemeClr val="tx1">
                    <a:tint val="75000"/>
                  </a:schemeClr>
                </a:solidFill>
                <a:latin typeface="+mn-lt"/>
                <a:cs typeface="+mn-cs"/>
              </a:defRPr>
            </a:lvl1pPr>
          </a:lstStyle>
          <a:p>
            <a:pPr>
              <a:defRPr/>
            </a:pPr>
            <a:r>
              <a:rPr lang="he-IL"/>
              <a:t>הנדסת תוכנה - תרגול</a:t>
            </a:r>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rtl="1" eaLnBrk="1" fontAlgn="auto" hangingPunct="1">
              <a:spcBef>
                <a:spcPts val="0"/>
              </a:spcBef>
              <a:spcAft>
                <a:spcPts val="0"/>
              </a:spcAft>
              <a:defRPr sz="1200" smtClean="0">
                <a:solidFill>
                  <a:schemeClr val="tx1">
                    <a:tint val="75000"/>
                  </a:schemeClr>
                </a:solidFill>
                <a:latin typeface="+mn-lt"/>
                <a:cs typeface="+mn-cs"/>
              </a:defRPr>
            </a:lvl1pPr>
          </a:lstStyle>
          <a:p>
            <a:pPr>
              <a:defRPr/>
            </a:pPr>
            <a:fld id="{B72A2981-8083-491F-B367-EAC08C30EF70}"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p:titleStyle>
    <p:bodyStyle>
      <a:lvl1pPr marL="228600" indent="-228600" algn="r" rtl="1"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r" rtl="1"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r" rtl="1"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r" rtl="1"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utenberg.org/"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כותרת משנה 2"/>
          <p:cNvSpPr>
            <a:spLocks noGrp="1"/>
          </p:cNvSpPr>
          <p:nvPr>
            <p:ph type="subTitle" idx="1"/>
          </p:nvPr>
        </p:nvSpPr>
        <p:spPr>
          <a:xfrm>
            <a:off x="3314701" y="4725684"/>
            <a:ext cx="6191250" cy="1467150"/>
          </a:xfrm>
        </p:spPr>
        <p:txBody>
          <a:bodyPr/>
          <a:lstStyle/>
          <a:p>
            <a:r>
              <a:rPr lang="en-US" altLang="en-US" b="1" dirty="0">
                <a:solidFill>
                  <a:prstClr val="black"/>
                </a:solidFill>
              </a:rPr>
              <a:t>Orel Rahum </a:t>
            </a:r>
            <a:r>
              <a:rPr lang="en-GB" altLang="en-US" b="1" dirty="0">
                <a:solidFill>
                  <a:prstClr val="black"/>
                </a:solidFill>
              </a:rPr>
              <a:t>316423615</a:t>
            </a:r>
            <a:br>
              <a:rPr lang="en-GB" altLang="en-US" b="1" dirty="0">
                <a:solidFill>
                  <a:prstClr val="black"/>
                </a:solidFill>
              </a:rPr>
            </a:br>
            <a:r>
              <a:rPr lang="en-US" b="1" dirty="0">
                <a:solidFill>
                  <a:prstClr val="black"/>
                </a:solidFill>
              </a:rPr>
              <a:t>Supervisors</a:t>
            </a:r>
            <a:r>
              <a:rPr lang="he-IL" b="1" dirty="0">
                <a:solidFill>
                  <a:prstClr val="black"/>
                </a:solidFill>
              </a:rPr>
              <a:t> :</a:t>
            </a:r>
            <a:r>
              <a:rPr lang="en-US" b="1" dirty="0">
                <a:solidFill>
                  <a:prstClr val="black"/>
                </a:solidFill>
              </a:rPr>
              <a:t> Dr. Amit </a:t>
            </a:r>
            <a:r>
              <a:rPr lang="en-US" b="1" dirty="0" err="1">
                <a:solidFill>
                  <a:prstClr val="black"/>
                </a:solidFill>
              </a:rPr>
              <a:t>Dvir</a:t>
            </a:r>
            <a:r>
              <a:rPr lang="en-US" b="1" dirty="0">
                <a:solidFill>
                  <a:prstClr val="black"/>
                </a:solidFill>
              </a:rPr>
              <a:t>, </a:t>
            </a:r>
            <a:r>
              <a:rPr lang="en-US" b="1" dirty="0" err="1">
                <a:solidFill>
                  <a:prstClr val="black"/>
                </a:solidFill>
              </a:rPr>
              <a:t>Harel</a:t>
            </a:r>
            <a:r>
              <a:rPr lang="en-US" b="1" dirty="0">
                <a:solidFill>
                  <a:prstClr val="black"/>
                </a:solidFill>
              </a:rPr>
              <a:t> Berger </a:t>
            </a:r>
          </a:p>
          <a:p>
            <a:pPr>
              <a:spcBef>
                <a:spcPct val="20000"/>
              </a:spcBef>
              <a:buClr>
                <a:schemeClr val="accent1"/>
              </a:buClr>
              <a:buSzPct val="70000"/>
            </a:pPr>
            <a:r>
              <a:rPr lang="en-US" b="1" dirty="0">
                <a:solidFill>
                  <a:prstClr val="black"/>
                </a:solidFill>
              </a:rPr>
              <a:t>Dept. of Computer Science, Ariel University</a:t>
            </a:r>
          </a:p>
          <a:p>
            <a:pPr lvl="0">
              <a:buClr>
                <a:srgbClr val="5B9BD5">
                  <a:lumMod val="50000"/>
                </a:srgbClr>
              </a:buClr>
              <a:buSzPct val="95000"/>
              <a:defRPr/>
            </a:pPr>
            <a:br>
              <a:rPr lang="en-US" altLang="he-IL" sz="1800" dirty="0">
                <a:latin typeface="Guttman Haim" panose="02010401010101010101" pitchFamily="2" charset="-79"/>
                <a:cs typeface="Guttman Haim" panose="02010401010101010101" pitchFamily="2" charset="-79"/>
              </a:rPr>
            </a:br>
            <a:br>
              <a:rPr lang="en-US" altLang="he-IL" sz="1800" dirty="0">
                <a:latin typeface="Guttman Haim" panose="02010401010101010101" pitchFamily="2" charset="-79"/>
                <a:cs typeface="Guttman Haim" panose="02010401010101010101" pitchFamily="2" charset="-79"/>
              </a:rPr>
            </a:br>
            <a:endParaRPr lang="he-IL" altLang="he-IL" sz="1800" dirty="0">
              <a:latin typeface="Guttman Haim" panose="02010401010101010101" pitchFamily="2" charset="-79"/>
              <a:cs typeface="Guttman Haim" panose="02010401010101010101" pitchFamily="2" charset="-79"/>
            </a:endParaRPr>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מציין מיקום של מספר שקופית 3"/>
          <p:cNvSpPr>
            <a:spLocks noGrp="1"/>
          </p:cNvSpPr>
          <p:nvPr>
            <p:ph type="sldNum" sz="quarter" idx="12"/>
          </p:nvPr>
        </p:nvSpPr>
        <p:spPr/>
        <p:txBody>
          <a:bodyPr/>
          <a:lstStyle/>
          <a:p>
            <a:pPr>
              <a:defRPr/>
            </a:pPr>
            <a:fld id="{9AF42FAA-D9B7-4A81-A698-476EABF34C29}" type="slidenum">
              <a:rPr lang="he-IL" smtClean="0"/>
              <a:pPr>
                <a:defRPr/>
              </a:pPr>
              <a:t>1</a:t>
            </a:fld>
            <a:endParaRPr lang="he-IL"/>
          </a:p>
        </p:txBody>
      </p:sp>
      <p:sp>
        <p:nvSpPr>
          <p:cNvPr id="7" name="כותרת 3">
            <a:extLst>
              <a:ext uri="{FF2B5EF4-FFF2-40B4-BE49-F238E27FC236}">
                <a16:creationId xmlns:a16="http://schemas.microsoft.com/office/drawing/2014/main" id="{13B9F7E6-2A0C-4259-BF16-7DAA5CAF81AB}"/>
              </a:ext>
            </a:extLst>
          </p:cNvPr>
          <p:cNvSpPr txBox="1">
            <a:spLocks/>
          </p:cNvSpPr>
          <p:nvPr/>
        </p:nvSpPr>
        <p:spPr bwMode="auto">
          <a:xfrm>
            <a:off x="801687" y="1107281"/>
            <a:ext cx="10515600" cy="345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1" eaLnBrk="1" fontAlgn="base" hangingPunct="1">
              <a:lnSpc>
                <a:spcPct val="90000"/>
              </a:lnSpc>
              <a:spcBef>
                <a:spcPct val="0"/>
              </a:spcBef>
              <a:spcAft>
                <a:spcPct val="0"/>
              </a:spcAft>
              <a:defRPr sz="60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endParaRPr lang="en-GB" b="1" dirty="0">
              <a:solidFill>
                <a:srgbClr val="002060"/>
              </a:solidFill>
              <a:effectLst>
                <a:outerShdw blurRad="38100" dist="38100" dir="2700000" algn="tl">
                  <a:srgbClr val="000000">
                    <a:alpha val="43137"/>
                  </a:srgbClr>
                </a:outerShdw>
              </a:effectLst>
              <a:cs typeface="+mn-cs"/>
            </a:endParaRPr>
          </a:p>
          <a:p>
            <a:r>
              <a:rPr lang="en-GB" b="1" dirty="0">
                <a:solidFill>
                  <a:srgbClr val="002060"/>
                </a:solidFill>
                <a:effectLst>
                  <a:outerShdw blurRad="38100" dist="38100" dir="2700000" algn="tl">
                    <a:srgbClr val="000000">
                      <a:alpha val="43137"/>
                    </a:srgbClr>
                  </a:outerShdw>
                </a:effectLst>
                <a:cs typeface="+mn-cs"/>
              </a:rPr>
              <a:t>Ransomware Detection</a:t>
            </a:r>
          </a:p>
          <a:p>
            <a:endParaRPr lang="en-GB" b="1" dirty="0">
              <a:solidFill>
                <a:srgbClr val="002060"/>
              </a:solidFill>
              <a:effectLst>
                <a:outerShdw blurRad="38100" dist="38100" dir="2700000" algn="tl">
                  <a:srgbClr val="000000">
                    <a:alpha val="43137"/>
                  </a:srgbClr>
                </a:outerShdw>
              </a:effectLst>
              <a:cs typeface="+mn-cs"/>
            </a:endParaRPr>
          </a:p>
          <a:p>
            <a:endParaRPr lang="he-IL" b="1" dirty="0">
              <a:solidFill>
                <a:srgbClr val="002060"/>
              </a:solidFill>
              <a:effectLst>
                <a:outerShdw blurRad="38100" dist="38100" dir="2700000" algn="tl">
                  <a:srgbClr val="000000">
                    <a:alpha val="43137"/>
                  </a:srgbClr>
                </a:outerShdw>
              </a:effectLst>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Machine learning </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None/>
            </a:pPr>
            <a:r>
              <a:rPr lang="en-US" sz="4400" dirty="0"/>
              <a:t>is the study of computer algorithms that improve automatically through experience.</a:t>
            </a:r>
            <a:br>
              <a:rPr lang="en-US" sz="4400" dirty="0"/>
            </a:br>
            <a:r>
              <a:rPr lang="en-US" sz="4400" dirty="0"/>
              <a:t>It is seen as a subset of artificial intelligence</a:t>
            </a:r>
          </a:p>
          <a:p>
            <a:pPr marL="0" indent="0" algn="l" rtl="0">
              <a:buNone/>
            </a:pPr>
            <a:r>
              <a:rPr lang="en-GB" sz="4400" dirty="0"/>
              <a:t>For Learn my Machine learning need dataset</a:t>
            </a:r>
            <a:br>
              <a:rPr lang="en-GB" sz="4400" dirty="0"/>
            </a:br>
            <a:r>
              <a:rPr lang="en-GB" sz="4400" dirty="0"/>
              <a:t>I used with 2 Famous models : SVM ,KNN</a:t>
            </a:r>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10</a:t>
            </a:fld>
            <a:endParaRPr lang="he-IL" dirty="0"/>
          </a:p>
        </p:txBody>
      </p:sp>
      <p:pic>
        <p:nvPicPr>
          <p:cNvPr id="1026" name="Picture 2" descr="An Introduction to Support Vector Machines (SVM)">
            <a:extLst>
              <a:ext uri="{FF2B5EF4-FFF2-40B4-BE49-F238E27FC236}">
                <a16:creationId xmlns:a16="http://schemas.microsoft.com/office/drawing/2014/main" id="{705C4BA6-3775-4ADC-827A-A156527F66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0147" y="4779213"/>
            <a:ext cx="1815804" cy="19422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earest Neighbours (KNN) Algorithm | by Sonish Sivarajkumar | Medium">
            <a:extLst>
              <a:ext uri="{FF2B5EF4-FFF2-40B4-BE49-F238E27FC236}">
                <a16:creationId xmlns:a16="http://schemas.microsoft.com/office/drawing/2014/main" id="{E4E0591B-ADCF-4B6A-A8F4-BEF906E232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063" y="4864100"/>
            <a:ext cx="28098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05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527050" y="1487488"/>
            <a:ext cx="10515600" cy="5375275"/>
          </a:xfrm>
        </p:spPr>
        <p:txBody>
          <a:bodyPr/>
          <a:lstStyle/>
          <a:p>
            <a:pPr marL="0" indent="0" algn="l" rtl="0">
              <a:buNone/>
            </a:pPr>
            <a:r>
              <a:rPr lang="en-US" sz="4400" dirty="0"/>
              <a:t>I have 18000 text file that </a:t>
            </a:r>
            <a:r>
              <a:rPr lang="en-US" sz="4400" dirty="0" err="1"/>
              <a:t>devide</a:t>
            </a:r>
            <a:r>
              <a:rPr lang="en-US" sz="4400" dirty="0"/>
              <a:t> to 26 folder. </a:t>
            </a:r>
            <a:br>
              <a:rPr lang="en-US" sz="4400" dirty="0"/>
            </a:br>
            <a:r>
              <a:rPr lang="en-US" sz="4400" dirty="0"/>
              <a:t>(for each folder have a reason to get the best result. I divide all my data to 3 type :</a:t>
            </a:r>
            <a:br>
              <a:rPr lang="en-US" sz="4400" dirty="0"/>
            </a:br>
            <a:r>
              <a:rPr lang="en-US" sz="4400" dirty="0"/>
              <a:t>all type ASCII , only English chars , only English chars + number</a:t>
            </a:r>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11</a:t>
            </a:fld>
            <a:endParaRPr lang="he-IL" dirty="0"/>
          </a:p>
        </p:txBody>
      </p:sp>
      <p:pic>
        <p:nvPicPr>
          <p:cNvPr id="3" name="תמונה 2">
            <a:extLst>
              <a:ext uri="{FF2B5EF4-FFF2-40B4-BE49-F238E27FC236}">
                <a16:creationId xmlns:a16="http://schemas.microsoft.com/office/drawing/2014/main" id="{237C8748-5D8E-4742-BDB4-78EB8E96BD5B}"/>
              </a:ext>
            </a:extLst>
          </p:cNvPr>
          <p:cNvPicPr>
            <a:picLocks noChangeAspect="1"/>
          </p:cNvPicPr>
          <p:nvPr/>
        </p:nvPicPr>
        <p:blipFill>
          <a:blip r:embed="rId4"/>
          <a:stretch>
            <a:fillRect/>
          </a:stretch>
        </p:blipFill>
        <p:spPr>
          <a:xfrm>
            <a:off x="6502400" y="4440237"/>
            <a:ext cx="2342207" cy="2098675"/>
          </a:xfrm>
          <a:prstGeom prst="rect">
            <a:avLst/>
          </a:prstGeom>
        </p:spPr>
      </p:pic>
      <p:pic>
        <p:nvPicPr>
          <p:cNvPr id="7" name="תמונה 6">
            <a:extLst>
              <a:ext uri="{FF2B5EF4-FFF2-40B4-BE49-F238E27FC236}">
                <a16:creationId xmlns:a16="http://schemas.microsoft.com/office/drawing/2014/main" id="{7B5D90E6-DE05-4297-B764-F477EB422486}"/>
              </a:ext>
            </a:extLst>
          </p:cNvPr>
          <p:cNvPicPr>
            <a:picLocks noChangeAspect="1"/>
          </p:cNvPicPr>
          <p:nvPr/>
        </p:nvPicPr>
        <p:blipFill rotWithShape="1">
          <a:blip r:embed="rId5"/>
          <a:srcRect l="4204" r="13949"/>
          <a:stretch/>
        </p:blipFill>
        <p:spPr>
          <a:xfrm>
            <a:off x="9029700" y="4479925"/>
            <a:ext cx="3092450" cy="2012950"/>
          </a:xfrm>
          <a:prstGeom prst="rect">
            <a:avLst/>
          </a:prstGeom>
        </p:spPr>
      </p:pic>
    </p:spTree>
    <p:extLst>
      <p:ext uri="{BB962C8B-B14F-4D97-AF65-F5344CB8AC3E}">
        <p14:creationId xmlns:p14="http://schemas.microsoft.com/office/powerpoint/2010/main" val="423015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Every type of text files have 3K text file that </a:t>
            </a:r>
            <a:r>
              <a:rPr lang="en-US" sz="4000" dirty="0" err="1"/>
              <a:t>uncrypted</a:t>
            </a:r>
            <a:r>
              <a:rPr lang="en-US" sz="4000" dirty="0"/>
              <a:t> and 6 type of encrypted file with 500 files each.</a:t>
            </a:r>
            <a:br>
              <a:rPr lang="en-US" sz="4000" dirty="0"/>
            </a:br>
            <a:r>
              <a:rPr lang="en-US" sz="4000" dirty="0" err="1"/>
              <a:t>Uncrypted</a:t>
            </a:r>
            <a:r>
              <a:rPr lang="en-US" sz="4000" dirty="0"/>
              <a:t> -&gt; took from the site </a:t>
            </a:r>
            <a:r>
              <a:rPr lang="en-US" sz="4000" dirty="0">
                <a:hlinkClick r:id="rId2"/>
              </a:rPr>
              <a:t>http://www.gutenberg.org/</a:t>
            </a:r>
            <a:r>
              <a:rPr lang="en-US" sz="4000" dirty="0"/>
              <a:t> .</a:t>
            </a:r>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12</a:t>
            </a:fld>
            <a:endParaRPr lang="he-IL" dirty="0"/>
          </a:p>
        </p:txBody>
      </p:sp>
      <p:pic>
        <p:nvPicPr>
          <p:cNvPr id="2" name="תמונה 1">
            <a:extLst>
              <a:ext uri="{FF2B5EF4-FFF2-40B4-BE49-F238E27FC236}">
                <a16:creationId xmlns:a16="http://schemas.microsoft.com/office/drawing/2014/main" id="{D215DE20-1B73-4E7D-AFA0-0BC0A63FCCF2}"/>
              </a:ext>
            </a:extLst>
          </p:cNvPr>
          <p:cNvPicPr>
            <a:picLocks noChangeAspect="1"/>
          </p:cNvPicPr>
          <p:nvPr/>
        </p:nvPicPr>
        <p:blipFill>
          <a:blip r:embed="rId5"/>
          <a:stretch>
            <a:fillRect/>
          </a:stretch>
        </p:blipFill>
        <p:spPr>
          <a:xfrm>
            <a:off x="8262937" y="3747384"/>
            <a:ext cx="3090863" cy="2745491"/>
          </a:xfrm>
          <a:prstGeom prst="rect">
            <a:avLst/>
          </a:prstGeom>
        </p:spPr>
      </p:pic>
    </p:spTree>
    <p:extLst>
      <p:ext uri="{BB962C8B-B14F-4D97-AF65-F5344CB8AC3E}">
        <p14:creationId xmlns:p14="http://schemas.microsoft.com/office/powerpoint/2010/main" val="67832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GB" b="1" dirty="0">
                <a:solidFill>
                  <a:srgbClr val="002060"/>
                </a:solidFill>
                <a:effectLst>
                  <a:outerShdw blurRad="38100" dist="38100" dir="2700000" algn="tl">
                    <a:srgbClr val="000000">
                      <a:alpha val="43137"/>
                    </a:srgbClr>
                  </a:outerShdw>
                </a:effectLst>
                <a:cs typeface="+mn-cs"/>
              </a:rPr>
              <a:t>My DATASET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Encrypted -&gt; made by me with </a:t>
            </a:r>
            <a:r>
              <a:rPr lang="en-US" sz="4000" dirty="0" err="1"/>
              <a:t>coustom</a:t>
            </a:r>
            <a:r>
              <a:rPr lang="en-US" sz="4000" dirty="0"/>
              <a:t> code.</a:t>
            </a:r>
            <a:br>
              <a:rPr lang="en-US" sz="4000" dirty="0"/>
            </a:br>
            <a:r>
              <a:rPr lang="en-US" sz="4000" dirty="0"/>
              <a:t>Encrypted type : </a:t>
            </a:r>
            <a:r>
              <a:rPr lang="en-US" sz="4000" dirty="0" err="1"/>
              <a:t>Atbash</a:t>
            </a:r>
            <a:r>
              <a:rPr lang="en-US" sz="4000" dirty="0"/>
              <a:t> , Autokey , Caesar , </a:t>
            </a:r>
            <a:r>
              <a:rPr lang="en-US" sz="4000" dirty="0" err="1"/>
              <a:t>Gronsfeld</a:t>
            </a:r>
            <a:r>
              <a:rPr lang="en-US" sz="4000" dirty="0"/>
              <a:t> , Playfair , RSA.</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13</a:t>
            </a:fld>
            <a:endParaRPr lang="he-IL" dirty="0"/>
          </a:p>
        </p:txBody>
      </p:sp>
      <p:pic>
        <p:nvPicPr>
          <p:cNvPr id="2" name="תמונה 1">
            <a:extLst>
              <a:ext uri="{FF2B5EF4-FFF2-40B4-BE49-F238E27FC236}">
                <a16:creationId xmlns:a16="http://schemas.microsoft.com/office/drawing/2014/main" id="{42E9ADA0-5B42-41FB-8ED3-5D18DCC413C0}"/>
              </a:ext>
            </a:extLst>
          </p:cNvPr>
          <p:cNvPicPr>
            <a:picLocks noChangeAspect="1"/>
          </p:cNvPicPr>
          <p:nvPr/>
        </p:nvPicPr>
        <p:blipFill>
          <a:blip r:embed="rId4"/>
          <a:stretch>
            <a:fillRect/>
          </a:stretch>
        </p:blipFill>
        <p:spPr>
          <a:xfrm>
            <a:off x="9144000" y="3771671"/>
            <a:ext cx="2641600" cy="2502182"/>
          </a:xfrm>
          <a:prstGeom prst="rect">
            <a:avLst/>
          </a:prstGeom>
        </p:spPr>
      </p:pic>
      <p:pic>
        <p:nvPicPr>
          <p:cNvPr id="9" name="תמונה 8">
            <a:extLst>
              <a:ext uri="{FF2B5EF4-FFF2-40B4-BE49-F238E27FC236}">
                <a16:creationId xmlns:a16="http://schemas.microsoft.com/office/drawing/2014/main" id="{54D786BC-FAEA-4A85-975F-C7B979350DA7}"/>
              </a:ext>
            </a:extLst>
          </p:cNvPr>
          <p:cNvPicPr>
            <a:picLocks noChangeAspect="1"/>
          </p:cNvPicPr>
          <p:nvPr/>
        </p:nvPicPr>
        <p:blipFill>
          <a:blip r:embed="rId5"/>
          <a:stretch>
            <a:fillRect/>
          </a:stretch>
        </p:blipFill>
        <p:spPr>
          <a:xfrm>
            <a:off x="5683250" y="4041774"/>
            <a:ext cx="2971800" cy="2024037"/>
          </a:xfrm>
          <a:prstGeom prst="rect">
            <a:avLst/>
          </a:prstGeom>
        </p:spPr>
      </p:pic>
      <p:pic>
        <p:nvPicPr>
          <p:cNvPr id="10" name="תמונה 9">
            <a:extLst>
              <a:ext uri="{FF2B5EF4-FFF2-40B4-BE49-F238E27FC236}">
                <a16:creationId xmlns:a16="http://schemas.microsoft.com/office/drawing/2014/main" id="{705C7C35-B5CC-429A-8B49-BCC9407D383A}"/>
              </a:ext>
            </a:extLst>
          </p:cNvPr>
          <p:cNvPicPr>
            <a:picLocks noChangeAspect="1"/>
          </p:cNvPicPr>
          <p:nvPr/>
        </p:nvPicPr>
        <p:blipFill>
          <a:blip r:embed="rId6"/>
          <a:stretch>
            <a:fillRect/>
          </a:stretch>
        </p:blipFill>
        <p:spPr>
          <a:xfrm>
            <a:off x="939658" y="3684259"/>
            <a:ext cx="4264972" cy="2502182"/>
          </a:xfrm>
          <a:prstGeom prst="rect">
            <a:avLst/>
          </a:prstGeom>
        </p:spPr>
      </p:pic>
    </p:spTree>
    <p:extLst>
      <p:ext uri="{BB962C8B-B14F-4D97-AF65-F5344CB8AC3E}">
        <p14:creationId xmlns:p14="http://schemas.microsoft.com/office/powerpoint/2010/main" val="31856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US" b="1" dirty="0">
                <a:solidFill>
                  <a:srgbClr val="002060"/>
                </a:solidFill>
                <a:effectLst>
                  <a:outerShdw blurRad="38100" dist="38100" dir="2700000" algn="tl">
                    <a:srgbClr val="000000">
                      <a:alpha val="43137"/>
                    </a:srgbClr>
                  </a:outerShdw>
                </a:effectLst>
                <a:cs typeface="+mn-cs"/>
              </a:rPr>
              <a:t>First </a:t>
            </a:r>
            <a:r>
              <a:rPr lang="en-GB" b="1" dirty="0">
                <a:solidFill>
                  <a:srgbClr val="002060"/>
                </a:solidFill>
                <a:effectLst>
                  <a:outerShdw blurRad="38100" dist="38100" dir="2700000" algn="tl">
                    <a:srgbClr val="000000">
                      <a:alpha val="43137"/>
                    </a:srgbClr>
                  </a:outerShdw>
                </a:effectLst>
                <a:cs typeface="+mn-cs"/>
              </a:rPr>
              <a:t>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only count number of word.</a:t>
            </a:r>
          </a:p>
          <a:p>
            <a:pPr marL="0" indent="0" algn="l" rtl="0">
              <a:buNone/>
            </a:pPr>
            <a:r>
              <a:rPr lang="en-US" sz="4000" dirty="0"/>
              <a:t>Because I work on </a:t>
            </a:r>
            <a:r>
              <a:rPr lang="en-US" sz="4000" dirty="0" err="1"/>
              <a:t>on</a:t>
            </a:r>
            <a:r>
              <a:rPr lang="en-US" sz="4000" dirty="0"/>
              <a:t> different text files , the file can have 20 row or 1200 row.</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14</a:t>
            </a:fld>
            <a:endParaRPr lang="he-IL" dirty="0"/>
          </a:p>
        </p:txBody>
      </p:sp>
    </p:spTree>
    <p:extLst>
      <p:ext uri="{BB962C8B-B14F-4D97-AF65-F5344CB8AC3E}">
        <p14:creationId xmlns:p14="http://schemas.microsoft.com/office/powerpoint/2010/main" val="397460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he-IL" b="1" dirty="0">
                <a:solidFill>
                  <a:srgbClr val="002060"/>
                </a:solidFill>
                <a:effectLst>
                  <a:outerShdw blurRad="38100" dist="38100" dir="2700000" algn="tl">
                    <a:srgbClr val="000000">
                      <a:alpha val="43137"/>
                    </a:srgbClr>
                  </a:outerShdw>
                </a:effectLst>
                <a:cs typeface="+mn-cs"/>
              </a:rPr>
              <a:t> </a:t>
            </a:r>
            <a:r>
              <a:rPr lang="en-GB" b="1" dirty="0">
                <a:solidFill>
                  <a:srgbClr val="002060"/>
                </a:solidFill>
                <a:effectLst>
                  <a:outerShdw blurRad="38100" dist="38100" dir="2700000" algn="tl">
                    <a:srgbClr val="000000">
                      <a:alpha val="43137"/>
                    </a:srgbClr>
                  </a:outerShdw>
                </a:effectLst>
                <a:cs typeface="+mn-cs"/>
              </a:rPr>
              <a:t>Second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will check how much word on start on Big CHAR/Small Char!</a:t>
            </a:r>
            <a:br>
              <a:rPr lang="en-US" sz="4000" u="sng" dirty="0"/>
            </a:br>
            <a:r>
              <a:rPr lang="en-US" sz="4000" dirty="0"/>
              <a:t>Because I work on </a:t>
            </a:r>
            <a:r>
              <a:rPr lang="en-US" sz="4000" dirty="0" err="1"/>
              <a:t>on</a:t>
            </a:r>
            <a:r>
              <a:rPr lang="en-US" sz="4000" dirty="0"/>
              <a:t> different text files , the file can have 20 row or 1200 row.</a:t>
            </a:r>
          </a:p>
          <a:p>
            <a:pPr marL="0" indent="0" algn="l" rtl="0">
              <a:buNone/>
            </a:pP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15</a:t>
            </a:fld>
            <a:endParaRPr lang="he-IL" dirty="0"/>
          </a:p>
        </p:txBody>
      </p:sp>
    </p:spTree>
    <p:extLst>
      <p:ext uri="{BB962C8B-B14F-4D97-AF65-F5344CB8AC3E}">
        <p14:creationId xmlns:p14="http://schemas.microsoft.com/office/powerpoint/2010/main" val="214776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third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u="sng" dirty="0"/>
              <a:t>check spam word!!</a:t>
            </a:r>
            <a:endParaRPr lang="en-US" sz="4000" dirty="0"/>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16</a:t>
            </a:fld>
            <a:endParaRPr lang="he-IL" dirty="0"/>
          </a:p>
        </p:txBody>
      </p:sp>
    </p:spTree>
    <p:extLst>
      <p:ext uri="{BB962C8B-B14F-4D97-AF65-F5344CB8AC3E}">
        <p14:creationId xmlns:p14="http://schemas.microsoft.com/office/powerpoint/2010/main" val="37508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Fourth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Count how much </a:t>
            </a:r>
            <a:r>
              <a:rPr lang="en-US" sz="4000" dirty="0" err="1"/>
              <a:t>pouplar</a:t>
            </a:r>
            <a:r>
              <a:rPr lang="en-US" sz="4000" dirty="0"/>
              <a:t> word in text</a:t>
            </a:r>
          </a:p>
          <a:p>
            <a:pPr marL="0" indent="0" algn="l" rtl="0">
              <a:buNone/>
            </a:pP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17</a:t>
            </a:fld>
            <a:endParaRPr lang="he-IL" dirty="0"/>
          </a:p>
        </p:txBody>
      </p:sp>
    </p:spTree>
    <p:extLst>
      <p:ext uri="{BB962C8B-B14F-4D97-AF65-F5344CB8AC3E}">
        <p14:creationId xmlns:p14="http://schemas.microsoft.com/office/powerpoint/2010/main" val="104512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rtl="0"/>
            <a:r>
              <a:rPr lang="en-US" b="1" dirty="0">
                <a:solidFill>
                  <a:srgbClr val="002060"/>
                </a:solidFill>
                <a:effectLst>
                  <a:outerShdw blurRad="38100" dist="38100" dir="2700000" algn="tl">
                    <a:srgbClr val="000000">
                      <a:alpha val="43137"/>
                    </a:srgbClr>
                  </a:outerShdw>
                </a:effectLst>
                <a:cs typeface="+mn-cs"/>
              </a:rPr>
              <a:t>Fifth feature</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268413"/>
            <a:ext cx="10515600" cy="5375275"/>
          </a:xfrm>
        </p:spPr>
        <p:txBody>
          <a:bodyPr/>
          <a:lstStyle/>
          <a:p>
            <a:pPr marL="0" indent="0" algn="l" rtl="0">
              <a:buNone/>
            </a:pPr>
            <a:r>
              <a:rPr lang="en-US" sz="4000" dirty="0"/>
              <a:t>Check if the word is in English or no.</a:t>
            </a:r>
            <a:br>
              <a:rPr lang="en-US" sz="4000" dirty="0"/>
            </a:br>
            <a:r>
              <a:rPr lang="en-US" sz="4000" dirty="0"/>
              <a:t>Basically in Descriptive word this feature is enough </a:t>
            </a:r>
            <a:endParaRPr lang="he-IL" sz="4000" dirty="0"/>
          </a:p>
          <a:p>
            <a:pPr marL="0" indent="0" algn="l" rtl="0">
              <a:buNone/>
            </a:pPr>
            <a:r>
              <a:rPr lang="en-US" sz="4000" dirty="0"/>
              <a:t>So I try 3 type of this feature :</a:t>
            </a:r>
          </a:p>
          <a:p>
            <a:pPr marL="0" indent="0" algn="l" rtl="0">
              <a:buNone/>
            </a:pPr>
            <a:r>
              <a:rPr lang="en-US" sz="4000" dirty="0"/>
              <a:t>1. All my world (just for few files because it take too much time)</a:t>
            </a:r>
            <a:br>
              <a:rPr lang="en-US" sz="4000" dirty="0"/>
            </a:br>
            <a:r>
              <a:rPr lang="en-US" sz="4000" dirty="0"/>
              <a:t>2. only 1 word at row (normal time)</a:t>
            </a:r>
            <a:br>
              <a:rPr lang="en-US" sz="4000" dirty="0"/>
            </a:br>
            <a:r>
              <a:rPr lang="en-US" sz="4000" dirty="0"/>
              <a:t>3. without it</a:t>
            </a:r>
            <a:br>
              <a:rPr lang="en-US" sz="4000" dirty="0"/>
            </a:br>
            <a:endParaRPr lang="en-US" sz="4000" dirty="0"/>
          </a:p>
          <a:p>
            <a:pPr marL="0" indent="0" algn="l" rtl="0">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18</a:t>
            </a:fld>
            <a:endParaRPr lang="he-IL" dirty="0"/>
          </a:p>
        </p:txBody>
      </p:sp>
    </p:spTree>
    <p:extLst>
      <p:ext uri="{BB962C8B-B14F-4D97-AF65-F5344CB8AC3E}">
        <p14:creationId xmlns:p14="http://schemas.microsoft.com/office/powerpoint/2010/main" val="329330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cs typeface="+mn-cs"/>
              </a:rPr>
              <a:t>ML </a:t>
            </a:r>
            <a:r>
              <a:rPr lang="en-US" b="1" dirty="0" err="1">
                <a:solidFill>
                  <a:srgbClr val="002060"/>
                </a:solidFill>
                <a:effectLst>
                  <a:outerShdw blurRad="38100" dist="38100" dir="2700000" algn="tl">
                    <a:srgbClr val="000000">
                      <a:alpha val="43137"/>
                    </a:srgbClr>
                  </a:outerShdw>
                </a:effectLst>
                <a:cs typeface="+mn-cs"/>
              </a:rPr>
              <a:t>reasults</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rtl="0">
              <a:buClr>
                <a:schemeClr val="accent1">
                  <a:lumMod val="50000"/>
                </a:schemeClr>
              </a:buClr>
              <a:buSzPct val="95000"/>
              <a:buNone/>
              <a:defRPr/>
            </a:pPr>
            <a:endParaRPr lang="en-GB" altLang="en-US" dirty="0"/>
          </a:p>
          <a:p>
            <a:pPr marL="0" indent="0" algn="r">
              <a:buClr>
                <a:schemeClr val="accent1">
                  <a:lumMod val="50000"/>
                </a:schemeClr>
              </a:buClr>
              <a:buSzPct val="95000"/>
              <a:buNone/>
              <a:defRPr/>
            </a:pPr>
            <a:endParaRPr lang="en-GB" altLang="en-US"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19</a:t>
            </a:fld>
            <a:endParaRPr lang="he-IL"/>
          </a:p>
        </p:txBody>
      </p:sp>
    </p:spTree>
    <p:extLst>
      <p:ext uri="{BB962C8B-B14F-4D97-AF65-F5344CB8AC3E}">
        <p14:creationId xmlns:p14="http://schemas.microsoft.com/office/powerpoint/2010/main" val="7913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ABSTRACT</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r>
              <a:rPr lang="en-US" sz="4400" dirty="0" err="1"/>
              <a:t>Ransomeware</a:t>
            </a:r>
            <a:r>
              <a:rPr lang="en-US" sz="4400" dirty="0"/>
              <a:t> is one of most prevalent malicious software in 2020that encrypts the files in a victim’s machine and demands </a:t>
            </a:r>
            <a:r>
              <a:rPr lang="en-US" sz="4400" dirty="0" err="1"/>
              <a:t>money,i.e</a:t>
            </a:r>
            <a:r>
              <a:rPr lang="en-US" sz="4400" dirty="0"/>
              <a:t>., ransom, for decrypting the files. The global damage cost </a:t>
            </a:r>
            <a:r>
              <a:rPr lang="en-US" sz="4400" dirty="0" err="1"/>
              <a:t>andfinancial</a:t>
            </a:r>
            <a:r>
              <a:rPr lang="en-US" sz="4400" dirty="0"/>
              <a:t> losses of individuals and organizations due to </a:t>
            </a:r>
            <a:r>
              <a:rPr lang="en-US" sz="4400" dirty="0" err="1"/>
              <a:t>ransomwareis</a:t>
            </a:r>
            <a:r>
              <a:rPr lang="en-US" sz="4400" dirty="0"/>
              <a:t> increasing year by year.</a:t>
            </a: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2</a:t>
            </a:fld>
            <a:endParaRPr lang="he-IL" dirty="0"/>
          </a:p>
        </p:txBody>
      </p:sp>
    </p:spTree>
    <p:extLst>
      <p:ext uri="{BB962C8B-B14F-4D97-AF65-F5344CB8AC3E}">
        <p14:creationId xmlns:p14="http://schemas.microsoft.com/office/powerpoint/2010/main" val="348011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a:solidFill>
                  <a:srgbClr val="002060"/>
                </a:solidFill>
                <a:effectLst>
                  <a:outerShdw blurRad="38100" dist="38100" dir="2700000" algn="tl">
                    <a:srgbClr val="000000">
                      <a:alpha val="43137"/>
                    </a:srgbClr>
                  </a:outerShdw>
                </a:effectLst>
                <a:cs typeface="+mn-cs"/>
              </a:rPr>
              <a:t>INTRODUCTION</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1054100" y="1554163"/>
            <a:ext cx="10963275" cy="5167312"/>
          </a:xfrm>
        </p:spPr>
        <p:txBody>
          <a:bodyPr/>
          <a:lstStyle/>
          <a:p>
            <a:pPr marL="0" indent="0" algn="l">
              <a:buNone/>
            </a:pPr>
            <a:r>
              <a:rPr lang="en-GB" sz="4400" dirty="0"/>
              <a:t>Ransomware is a type of malware that prevents users from accessing their system or personal files. It demands a ransom payment to regain access.</a:t>
            </a:r>
            <a:br>
              <a:rPr lang="en-GB" sz="4400" dirty="0"/>
            </a:br>
            <a:r>
              <a:rPr lang="en-US" sz="4400" dirty="0"/>
              <a:t>There are 2 type of ransomware:</a:t>
            </a:r>
          </a:p>
          <a:p>
            <a:pPr marL="742950" indent="-742950" algn="l" rtl="0">
              <a:buAutoNum type="arabicPeriod"/>
            </a:pPr>
            <a:r>
              <a:rPr lang="en-US" sz="4400" dirty="0"/>
              <a:t>Lock the file</a:t>
            </a:r>
          </a:p>
          <a:p>
            <a:pPr marL="742950" indent="-742950" algn="l" rtl="0">
              <a:buAutoNum type="arabicPeriod"/>
            </a:pPr>
            <a:r>
              <a:rPr lang="en-US" sz="4400" dirty="0"/>
              <a:t>Encrypted file</a:t>
            </a:r>
          </a:p>
          <a:p>
            <a:pPr marL="742950" indent="-742950" algn="l">
              <a:buAutoNum type="arabicPeriod"/>
            </a:pPr>
            <a:endParaRPr lang="he-IL" sz="4400" dirty="0"/>
          </a:p>
          <a:p>
            <a:pPr marL="0" indent="0" algn="l">
              <a:buNone/>
            </a:pPr>
            <a:endParaRPr lang="en-GB" sz="4400" dirty="0"/>
          </a:p>
          <a:p>
            <a:pPr marL="0" indent="0" algn="l">
              <a:buNone/>
            </a:pPr>
            <a:endParaRPr lang="en-GB" sz="4400"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3</a:t>
            </a:fld>
            <a:endParaRPr lang="he-IL" dirty="0"/>
          </a:p>
        </p:txBody>
      </p:sp>
    </p:spTree>
    <p:extLst>
      <p:ext uri="{BB962C8B-B14F-4D97-AF65-F5344CB8AC3E}">
        <p14:creationId xmlns:p14="http://schemas.microsoft.com/office/powerpoint/2010/main" val="31197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GOAL</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ctr">
              <a:buClr>
                <a:schemeClr val="accent1">
                  <a:lumMod val="50000"/>
                </a:schemeClr>
              </a:buClr>
              <a:buSzPct val="95000"/>
              <a:buNone/>
              <a:defRPr/>
            </a:pPr>
            <a:r>
              <a:rPr lang="en-US" altLang="en-US" sz="4400" b="1" dirty="0"/>
              <a:t>My goal is detection ransomware by using machine learning.</a:t>
            </a:r>
            <a:endParaRPr lang="he-IL" altLang="en-US" sz="44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4</a:t>
            </a:fld>
            <a:endParaRPr lang="he-IL" dirty="0"/>
          </a:p>
        </p:txBody>
      </p:sp>
    </p:spTree>
    <p:extLst>
      <p:ext uri="{BB962C8B-B14F-4D97-AF65-F5344CB8AC3E}">
        <p14:creationId xmlns:p14="http://schemas.microsoft.com/office/powerpoint/2010/main" val="256101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690688"/>
            <a:ext cx="10515600" cy="5375275"/>
          </a:xfrm>
        </p:spPr>
        <p:txBody>
          <a:bodyPr/>
          <a:lstStyle/>
          <a:p>
            <a:pPr marL="0" indent="0" algn="l">
              <a:buClr>
                <a:schemeClr val="accent1">
                  <a:lumMod val="50000"/>
                </a:schemeClr>
              </a:buClr>
              <a:buSzPct val="95000"/>
              <a:buNone/>
              <a:defRPr/>
            </a:pPr>
            <a:r>
              <a:rPr lang="en-US" altLang="en-US" sz="3600" b="1" dirty="0"/>
              <a:t>An encryption system uses cryptological building blocks such as a symmetric code, a current code, a public key, stacking functions, a message verification code, a random pseudo-generator, and so on.</a:t>
            </a:r>
            <a:endParaRPr lang="he-IL" altLang="en-US" sz="3600" b="1" dirty="0"/>
          </a:p>
          <a:p>
            <a:pPr marL="0" indent="0" algn="l">
              <a:buClr>
                <a:schemeClr val="accent1">
                  <a:lumMod val="50000"/>
                </a:schemeClr>
              </a:buClr>
              <a:buSzPct val="95000"/>
              <a:buNone/>
              <a:defRPr/>
            </a:pPr>
            <a:r>
              <a:rPr lang="en-US" altLang="en-US" sz="3600" b="1" dirty="0"/>
              <a:t>In this article we will focus on the field of encryption in cryptography and explain the number of types of encryption and the differences between them</a:t>
            </a:r>
            <a:endParaRPr lang="he-IL" altLang="en-US" sz="36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5</a:t>
            </a:fld>
            <a:endParaRPr lang="he-IL" dirty="0"/>
          </a:p>
        </p:txBody>
      </p:sp>
    </p:spTree>
    <p:extLst>
      <p:ext uri="{BB962C8B-B14F-4D97-AF65-F5344CB8AC3E}">
        <p14:creationId xmlns:p14="http://schemas.microsoft.com/office/powerpoint/2010/main" val="122806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In the world of symmetric encryption the assumption is that two people who want to communicate encrypted have a key</a:t>
            </a:r>
          </a:p>
          <a:p>
            <a:pPr marL="0" indent="0" algn="l">
              <a:buClr>
                <a:schemeClr val="accent1">
                  <a:lumMod val="50000"/>
                </a:schemeClr>
              </a:buClr>
              <a:buSzPct val="95000"/>
              <a:buNone/>
              <a:defRPr/>
            </a:pPr>
            <a:r>
              <a:rPr lang="en-US" altLang="en-US" sz="3200" b="1" dirty="0"/>
              <a:t>With which they can encrypt messages and decrypt encrypted messages or authenticate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6</a:t>
            </a:fld>
            <a:endParaRPr lang="he-IL" dirty="0"/>
          </a:p>
        </p:txBody>
      </p:sp>
      <p:sp>
        <p:nvSpPr>
          <p:cNvPr id="12" name="כותרת 3">
            <a:extLst>
              <a:ext uri="{FF2B5EF4-FFF2-40B4-BE49-F238E27FC236}">
                <a16:creationId xmlns:a16="http://schemas.microsoft.com/office/drawing/2014/main" id="{EE1273D8-C430-4980-BE5D-4D7A08741269}"/>
              </a:ext>
            </a:extLst>
          </p:cNvPr>
          <p:cNvSpPr txBox="1">
            <a:spLocks/>
          </p:cNvSpPr>
          <p:nvPr/>
        </p:nvSpPr>
        <p:spPr bwMode="auto">
          <a:xfrm>
            <a:off x="3379788" y="1275558"/>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3" name="תמונה 12">
            <a:extLst>
              <a:ext uri="{FF2B5EF4-FFF2-40B4-BE49-F238E27FC236}">
                <a16:creationId xmlns:a16="http://schemas.microsoft.com/office/drawing/2014/main" id="{387D9CA9-58D4-47F6-8874-4476852F0E63}"/>
              </a:ext>
            </a:extLst>
          </p:cNvPr>
          <p:cNvPicPr/>
          <p:nvPr/>
        </p:nvPicPr>
        <p:blipFill>
          <a:blip r:embed="rId4"/>
          <a:stretch>
            <a:fillRect/>
          </a:stretch>
        </p:blipFill>
        <p:spPr>
          <a:xfrm>
            <a:off x="3379788" y="4212272"/>
            <a:ext cx="5943600" cy="1881505"/>
          </a:xfrm>
          <a:prstGeom prst="rect">
            <a:avLst/>
          </a:prstGeom>
        </p:spPr>
      </p:pic>
    </p:spTree>
    <p:extLst>
      <p:ext uri="{BB962C8B-B14F-4D97-AF65-F5344CB8AC3E}">
        <p14:creationId xmlns:p14="http://schemas.microsoft.com/office/powerpoint/2010/main" val="3649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942975" y="316706"/>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986758"/>
            <a:ext cx="10515600" cy="5079205"/>
          </a:xfrm>
        </p:spPr>
        <p:txBody>
          <a:bodyPr/>
          <a:lstStyle/>
          <a:p>
            <a:pPr marL="0" indent="0" algn="l">
              <a:buClr>
                <a:schemeClr val="accent1">
                  <a:lumMod val="50000"/>
                </a:schemeClr>
              </a:buClr>
              <a:buSzPct val="95000"/>
              <a:buNone/>
              <a:defRPr/>
            </a:pPr>
            <a:r>
              <a:rPr lang="en-US" altLang="en-US" sz="3200" b="1" dirty="0"/>
              <a:t> It is a type of substitution cipher in which each letter in the plaintext is replaced by a letter some fixed number of positions down the alphabet. For example, with a left shift of 3, D would be replaced by A, E would become B, and so on. </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7</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14325" y="4781261"/>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Caesar cipher</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3" name="תמונה 2">
            <a:extLst>
              <a:ext uri="{FF2B5EF4-FFF2-40B4-BE49-F238E27FC236}">
                <a16:creationId xmlns:a16="http://schemas.microsoft.com/office/drawing/2014/main" id="{BEC184B1-263F-4C5F-8593-9DFAE095835A}"/>
              </a:ext>
            </a:extLst>
          </p:cNvPr>
          <p:cNvPicPr>
            <a:picLocks noChangeAspect="1"/>
          </p:cNvPicPr>
          <p:nvPr/>
        </p:nvPicPr>
        <p:blipFill>
          <a:blip r:embed="rId4"/>
          <a:stretch>
            <a:fillRect/>
          </a:stretch>
        </p:blipFill>
        <p:spPr>
          <a:xfrm>
            <a:off x="4419600" y="4574962"/>
            <a:ext cx="3958333" cy="1781388"/>
          </a:xfrm>
          <a:prstGeom prst="rect">
            <a:avLst/>
          </a:prstGeom>
        </p:spPr>
      </p:pic>
      <p:sp>
        <p:nvSpPr>
          <p:cNvPr id="9" name="כותרת 3">
            <a:extLst>
              <a:ext uri="{FF2B5EF4-FFF2-40B4-BE49-F238E27FC236}">
                <a16:creationId xmlns:a16="http://schemas.microsoft.com/office/drawing/2014/main" id="{0E1DA4E9-F92C-40FF-8415-23EAD571A92D}"/>
              </a:ext>
            </a:extLst>
          </p:cNvPr>
          <p:cNvSpPr txBox="1">
            <a:spLocks/>
          </p:cNvSpPr>
          <p:nvPr/>
        </p:nvSpPr>
        <p:spPr bwMode="auto">
          <a:xfrm>
            <a:off x="3379788" y="1400970"/>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Symmetrical </a:t>
            </a:r>
            <a:r>
              <a:rPr lang="en-GB" sz="3200" b="1" dirty="0">
                <a:solidFill>
                  <a:srgbClr val="002060"/>
                </a:solidFill>
                <a:effectLst>
                  <a:outerShdw blurRad="38100" dist="38100" dir="2700000" algn="tl">
                    <a:srgbClr val="000000">
                      <a:alpha val="43137"/>
                    </a:srgbClr>
                  </a:outerShdw>
                </a:effectLst>
                <a:cs typeface="+mn-cs"/>
              </a:rPr>
              <a:t>encryption</a:t>
            </a:r>
            <a:r>
              <a:rPr lang="en-GB" sz="2800" b="1" dirty="0">
                <a:solidFill>
                  <a:srgbClr val="002060"/>
                </a:solidFill>
                <a:effectLst>
                  <a:outerShdw blurRad="38100" dist="38100" dir="2700000" algn="tl">
                    <a:srgbClr val="000000">
                      <a:alpha val="43137"/>
                    </a:srgbClr>
                  </a:outerShdw>
                </a:effectLst>
                <a:cs typeface="+mn-cs"/>
              </a:rPr>
              <a:t>:</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61685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In the asymmetrical world each entity has a pair of keys - a public key and a private key. The public key is used</a:t>
            </a:r>
          </a:p>
          <a:p>
            <a:pPr marL="0" indent="0" algn="l">
              <a:buClr>
                <a:schemeClr val="accent1">
                  <a:lumMod val="50000"/>
                </a:schemeClr>
              </a:buClr>
              <a:buSzPct val="95000"/>
              <a:buNone/>
              <a:defRPr/>
            </a:pPr>
            <a:r>
              <a:rPr lang="en-US" altLang="en-US" sz="3200" b="1" dirty="0"/>
              <a:t>The rest of the world to send messages and verify received messages while the private key is used to decrypt</a:t>
            </a:r>
          </a:p>
          <a:p>
            <a:pPr marL="0" indent="0" algn="l">
              <a:buClr>
                <a:schemeClr val="accent1">
                  <a:lumMod val="50000"/>
                </a:schemeClr>
              </a:buClr>
              <a:buSzPct val="95000"/>
              <a:buNone/>
              <a:defRPr/>
            </a:pPr>
            <a:r>
              <a:rPr lang="en-US" altLang="en-US" sz="3200" b="1" dirty="0"/>
              <a:t>Messaging and signing outgoing messages.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8</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10" name="תמונה 9">
            <a:extLst>
              <a:ext uri="{FF2B5EF4-FFF2-40B4-BE49-F238E27FC236}">
                <a16:creationId xmlns:a16="http://schemas.microsoft.com/office/drawing/2014/main" id="{BCC1FC28-0F05-4975-B669-18906EC1A0A3}"/>
              </a:ext>
            </a:extLst>
          </p:cNvPr>
          <p:cNvPicPr/>
          <p:nvPr/>
        </p:nvPicPr>
        <p:blipFill>
          <a:blip r:embed="rId4"/>
          <a:stretch>
            <a:fillRect/>
          </a:stretch>
        </p:blipFill>
        <p:spPr>
          <a:xfrm>
            <a:off x="3076575" y="4358005"/>
            <a:ext cx="5943600" cy="1998345"/>
          </a:xfrm>
          <a:prstGeom prst="rect">
            <a:avLst/>
          </a:prstGeom>
        </p:spPr>
      </p:pic>
    </p:spTree>
    <p:extLst>
      <p:ext uri="{BB962C8B-B14F-4D97-AF65-F5344CB8AC3E}">
        <p14:creationId xmlns:p14="http://schemas.microsoft.com/office/powerpoint/2010/main" val="10790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3"/>
          <p:cNvSpPr>
            <a:spLocks noGrp="1"/>
          </p:cNvSpPr>
          <p:nvPr>
            <p:ph type="title"/>
          </p:nvPr>
        </p:nvSpPr>
        <p:spPr>
          <a:xfrm>
            <a:off x="704850" y="269874"/>
            <a:ext cx="10515600" cy="1325563"/>
          </a:xfrm>
        </p:spPr>
        <p:txBody>
          <a:bodyPr/>
          <a:lstStyle/>
          <a:p>
            <a:pPr algn="ctr"/>
            <a:r>
              <a:rPr lang="en-GB" b="1" dirty="0">
                <a:solidFill>
                  <a:srgbClr val="002060"/>
                </a:solidFill>
                <a:effectLst>
                  <a:outerShdw blurRad="38100" dist="38100" dir="2700000" algn="tl">
                    <a:srgbClr val="000000">
                      <a:alpha val="43137"/>
                    </a:srgbClr>
                  </a:outerShdw>
                </a:effectLst>
                <a:cs typeface="+mn-cs"/>
              </a:rPr>
              <a:t>Cryptography</a:t>
            </a:r>
            <a:endParaRPr lang="he-IL" b="1" dirty="0">
              <a:solidFill>
                <a:srgbClr val="002060"/>
              </a:solidFill>
              <a:effectLst>
                <a:outerShdw blurRad="38100" dist="38100" dir="2700000" algn="tl">
                  <a:srgbClr val="000000">
                    <a:alpha val="43137"/>
                  </a:srgbClr>
                </a:outerShdw>
              </a:effectLst>
              <a:cs typeface="+mn-cs"/>
            </a:endParaRPr>
          </a:p>
        </p:txBody>
      </p:sp>
      <p:sp>
        <p:nvSpPr>
          <p:cNvPr id="5" name="מציין מיקום תוכן 4"/>
          <p:cNvSpPr>
            <a:spLocks noGrp="1"/>
          </p:cNvSpPr>
          <p:nvPr>
            <p:ph idx="1"/>
          </p:nvPr>
        </p:nvSpPr>
        <p:spPr>
          <a:xfrm>
            <a:off x="838200" y="1818402"/>
            <a:ext cx="10515600" cy="5079205"/>
          </a:xfrm>
        </p:spPr>
        <p:txBody>
          <a:bodyPr/>
          <a:lstStyle/>
          <a:p>
            <a:pPr marL="0" indent="0" algn="l">
              <a:buClr>
                <a:schemeClr val="accent1">
                  <a:lumMod val="50000"/>
                </a:schemeClr>
              </a:buClr>
              <a:buSzPct val="95000"/>
              <a:buNone/>
              <a:defRPr/>
            </a:pPr>
            <a:r>
              <a:rPr lang="en-US" altLang="en-US" sz="3200" b="1" dirty="0"/>
              <a:t>An RSA user creates and publishes a public key based on two large prime numbers, along with an auxiliary value. The prime numbers are kept secret. Messages can be encrypted by anyone, via the public key, but can only be decoded by someone who knows the prime numbers</a:t>
            </a:r>
            <a:endParaRPr lang="he-IL" altLang="en-US" sz="3200" b="1" dirty="0"/>
          </a:p>
        </p:txBody>
      </p:sp>
      <p:pic>
        <p:nvPicPr>
          <p:cNvPr id="2052" name="Picture 2" descr="תוצאת תמונה עבור מצגת אונ אריאל לוג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7175" y="-33338"/>
            <a:ext cx="1800225" cy="101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תמונה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565775"/>
            <a:ext cx="10541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ציין מיקום של מספר שקופית 5"/>
          <p:cNvSpPr>
            <a:spLocks noGrp="1"/>
          </p:cNvSpPr>
          <p:nvPr>
            <p:ph type="sldNum" sz="quarter" idx="12"/>
          </p:nvPr>
        </p:nvSpPr>
        <p:spPr/>
        <p:txBody>
          <a:bodyPr/>
          <a:lstStyle/>
          <a:p>
            <a:pPr>
              <a:defRPr/>
            </a:pPr>
            <a:fld id="{EB0A1C18-2E97-4B45-832C-DE832CBD48BD}" type="slidenum">
              <a:rPr lang="he-IL" smtClean="0"/>
              <a:pPr>
                <a:defRPr/>
              </a:pPr>
              <a:t>9</a:t>
            </a:fld>
            <a:endParaRPr lang="he-IL" dirty="0"/>
          </a:p>
        </p:txBody>
      </p:sp>
      <p:sp>
        <p:nvSpPr>
          <p:cNvPr id="7" name="כותרת 3">
            <a:extLst>
              <a:ext uri="{FF2B5EF4-FFF2-40B4-BE49-F238E27FC236}">
                <a16:creationId xmlns:a16="http://schemas.microsoft.com/office/drawing/2014/main" id="{497820FA-4F55-49C3-938A-7751501C52A1}"/>
              </a:ext>
            </a:extLst>
          </p:cNvPr>
          <p:cNvSpPr txBox="1">
            <a:spLocks/>
          </p:cNvSpPr>
          <p:nvPr/>
        </p:nvSpPr>
        <p:spPr bwMode="auto">
          <a:xfrm>
            <a:off x="3381375" y="1264445"/>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Asymmetric encryption:</a:t>
            </a:r>
            <a:endParaRPr lang="he-IL" sz="2800" b="1" dirty="0">
              <a:solidFill>
                <a:srgbClr val="002060"/>
              </a:solidFill>
              <a:effectLst>
                <a:outerShdw blurRad="38100" dist="38100" dir="2700000" algn="tl">
                  <a:srgbClr val="000000">
                    <a:alpha val="43137"/>
                  </a:srgbClr>
                </a:outerShdw>
              </a:effectLst>
              <a:cs typeface="+mn-cs"/>
            </a:endParaRPr>
          </a:p>
        </p:txBody>
      </p:sp>
      <p:pic>
        <p:nvPicPr>
          <p:cNvPr id="2" name="תמונה 1">
            <a:extLst>
              <a:ext uri="{FF2B5EF4-FFF2-40B4-BE49-F238E27FC236}">
                <a16:creationId xmlns:a16="http://schemas.microsoft.com/office/drawing/2014/main" id="{F971F5A5-0EE7-4A54-8FD9-0847264AD7B8}"/>
              </a:ext>
            </a:extLst>
          </p:cNvPr>
          <p:cNvPicPr>
            <a:picLocks noChangeAspect="1"/>
          </p:cNvPicPr>
          <p:nvPr/>
        </p:nvPicPr>
        <p:blipFill>
          <a:blip r:embed="rId4"/>
          <a:stretch>
            <a:fillRect/>
          </a:stretch>
        </p:blipFill>
        <p:spPr>
          <a:xfrm>
            <a:off x="3867152" y="4436735"/>
            <a:ext cx="4743450" cy="1919615"/>
          </a:xfrm>
          <a:prstGeom prst="rect">
            <a:avLst/>
          </a:prstGeom>
        </p:spPr>
      </p:pic>
      <p:sp>
        <p:nvSpPr>
          <p:cNvPr id="11" name="כותרת 3">
            <a:extLst>
              <a:ext uri="{FF2B5EF4-FFF2-40B4-BE49-F238E27FC236}">
                <a16:creationId xmlns:a16="http://schemas.microsoft.com/office/drawing/2014/main" id="{29733F16-094D-4C62-9736-BF15FCEACF3C}"/>
              </a:ext>
            </a:extLst>
          </p:cNvPr>
          <p:cNvSpPr txBox="1">
            <a:spLocks/>
          </p:cNvSpPr>
          <p:nvPr/>
        </p:nvSpPr>
        <p:spPr bwMode="auto">
          <a:xfrm>
            <a:off x="-733425" y="5024437"/>
            <a:ext cx="5638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rtl="1" eaLnBrk="1" fontAlgn="base" hangingPunct="1">
              <a:lnSpc>
                <a:spcPct val="90000"/>
              </a:lnSpc>
              <a:spcBef>
                <a:spcPct val="0"/>
              </a:spcBef>
              <a:spcAft>
                <a:spcPct val="0"/>
              </a:spcAft>
              <a:defRPr sz="4400" kern="1200">
                <a:solidFill>
                  <a:schemeClr val="tx1"/>
                </a:solidFill>
                <a:latin typeface="+mj-lt"/>
                <a:ea typeface="+mj-ea"/>
                <a:cs typeface="+mj-cs"/>
              </a:defRPr>
            </a:lvl1pPr>
            <a:lvl2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2pPr>
            <a:lvl3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3pPr>
            <a:lvl4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4pPr>
            <a:lvl5pPr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5pPr>
            <a:lvl6pPr marL="4572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6pPr>
            <a:lvl7pPr marL="9144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7pPr>
            <a:lvl8pPr marL="13716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8pPr>
            <a:lvl9pPr marL="1828800" algn="r" rtl="1" eaLnBrk="1" fontAlgn="base" hangingPunct="1">
              <a:lnSpc>
                <a:spcPct val="90000"/>
              </a:lnSpc>
              <a:spcBef>
                <a:spcPct val="0"/>
              </a:spcBef>
              <a:spcAft>
                <a:spcPct val="0"/>
              </a:spcAft>
              <a:defRPr sz="4400">
                <a:solidFill>
                  <a:schemeClr val="tx1"/>
                </a:solidFill>
                <a:latin typeface="Calibri Light" panose="020F0302020204030204" pitchFamily="34" charset="0"/>
                <a:cs typeface="Times New Roman" panose="02020603050405020304" pitchFamily="18" charset="0"/>
              </a:defRPr>
            </a:lvl9pPr>
          </a:lstStyle>
          <a:p>
            <a:pPr algn="ctr"/>
            <a:r>
              <a:rPr lang="en-GB" sz="2800" b="1" dirty="0">
                <a:solidFill>
                  <a:srgbClr val="002060"/>
                </a:solidFill>
                <a:effectLst>
                  <a:outerShdw blurRad="38100" dist="38100" dir="2700000" algn="tl">
                    <a:srgbClr val="000000">
                      <a:alpha val="43137"/>
                    </a:srgbClr>
                  </a:outerShdw>
                </a:effectLst>
                <a:cs typeface="+mn-cs"/>
              </a:rPr>
              <a:t>RSA </a:t>
            </a:r>
            <a:r>
              <a:rPr lang="en-US" sz="2800" b="1" dirty="0">
                <a:solidFill>
                  <a:srgbClr val="002060"/>
                </a:solidFill>
                <a:effectLst>
                  <a:outerShdw blurRad="38100" dist="38100" dir="2700000" algn="tl">
                    <a:srgbClr val="000000">
                      <a:alpha val="43137"/>
                    </a:srgbClr>
                  </a:outerShdw>
                </a:effectLst>
                <a:cs typeface="+mn-cs"/>
              </a:rPr>
              <a:t>cipher</a:t>
            </a:r>
            <a:endParaRPr lang="he-IL" sz="2800" b="1" dirty="0">
              <a:solidFill>
                <a:srgbClr val="00206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292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מצגת1" id="{DC845505-B0AF-454A-AFCE-EF464641F8D5}" vid="{51AC29C2-7892-4579-9B2F-CD7DBF6077D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Ariel Uni</Template>
  <TotalTime>1416</TotalTime>
  <Words>735</Words>
  <Application>Microsoft Office PowerPoint</Application>
  <PresentationFormat>מסך רחב</PresentationFormat>
  <Paragraphs>84</Paragraphs>
  <Slides>19</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Calibri</vt:lpstr>
      <vt:lpstr>Calibri Light</vt:lpstr>
      <vt:lpstr>Guttman Haim</vt:lpstr>
      <vt:lpstr>ערכת נושא Office</vt:lpstr>
      <vt:lpstr>מצגת של PowerPoint‏</vt:lpstr>
      <vt:lpstr>ABSTRACT</vt:lpstr>
      <vt:lpstr>INTRODUCTION</vt:lpstr>
      <vt:lpstr>GOAL</vt:lpstr>
      <vt:lpstr>Cryptography</vt:lpstr>
      <vt:lpstr>Cryptography</vt:lpstr>
      <vt:lpstr>Cryptography</vt:lpstr>
      <vt:lpstr>Cryptography</vt:lpstr>
      <vt:lpstr>Cryptography</vt:lpstr>
      <vt:lpstr>Machine learning </vt:lpstr>
      <vt:lpstr>My DATASET</vt:lpstr>
      <vt:lpstr>My DATASET</vt:lpstr>
      <vt:lpstr>My DATASET</vt:lpstr>
      <vt:lpstr> First Feature</vt:lpstr>
      <vt:lpstr> Second feature</vt:lpstr>
      <vt:lpstr>third feature</vt:lpstr>
      <vt:lpstr>Fourth feature</vt:lpstr>
      <vt:lpstr>Fifth feature</vt:lpstr>
      <vt:lpstr>ML reasults</vt:lpstr>
    </vt:vector>
  </TitlesOfParts>
  <Company>Yaron'S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הנדסת תוכנה תש"ף סמסטר א</dc:title>
  <dc:creator>sapir asraf</dc:creator>
  <cp:lastModifiedBy>אוראל רחום</cp:lastModifiedBy>
  <cp:revision>227</cp:revision>
  <dcterms:created xsi:type="dcterms:W3CDTF">2019-10-07T17:30:58Z</dcterms:created>
  <dcterms:modified xsi:type="dcterms:W3CDTF">2020-11-26T12:58:13Z</dcterms:modified>
</cp:coreProperties>
</file>