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30"/>
  </p:notesMasterIdLst>
  <p:sldIdLst>
    <p:sldId id="256" r:id="rId2"/>
    <p:sldId id="346" r:id="rId3"/>
    <p:sldId id="348" r:id="rId4"/>
    <p:sldId id="362" r:id="rId5"/>
    <p:sldId id="260" r:id="rId6"/>
    <p:sldId id="349" r:id="rId7"/>
    <p:sldId id="351" r:id="rId8"/>
    <p:sldId id="352" r:id="rId9"/>
    <p:sldId id="350" r:id="rId10"/>
    <p:sldId id="353" r:id="rId11"/>
    <p:sldId id="347" r:id="rId12"/>
    <p:sldId id="354" r:id="rId13"/>
    <p:sldId id="356" r:id="rId14"/>
    <p:sldId id="355" r:id="rId15"/>
    <p:sldId id="364" r:id="rId16"/>
    <p:sldId id="363" r:id="rId17"/>
    <p:sldId id="358" r:id="rId18"/>
    <p:sldId id="359" r:id="rId19"/>
    <p:sldId id="360" r:id="rId20"/>
    <p:sldId id="371" r:id="rId21"/>
    <p:sldId id="361" r:id="rId22"/>
    <p:sldId id="372" r:id="rId23"/>
    <p:sldId id="366" r:id="rId24"/>
    <p:sldId id="367" r:id="rId25"/>
    <p:sldId id="369" r:id="rId26"/>
    <p:sldId id="334" r:id="rId27"/>
    <p:sldId id="368" r:id="rId28"/>
    <p:sldId id="370" r:id="rId29"/>
  </p:sldIdLst>
  <p:sldSz cx="12192000" cy="6858000"/>
  <p:notesSz cx="6858000" cy="9144000"/>
  <p:defaultTextStyle>
    <a:defPPr>
      <a:defRPr lang="he-IL"/>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אוראל רחום" initials="אר" lastIdx="1" clrIdx="0">
    <p:extLst>
      <p:ext uri="{19B8F6BF-5375-455C-9EA6-DF929625EA0E}">
        <p15:presenceInfo xmlns:p15="http://schemas.microsoft.com/office/powerpoint/2012/main" userId="אוראל רחום"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0"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649BBD9C-D497-449B-8A45-CEFABABC0F14}" type="datetimeFigureOut">
              <a:rPr lang="he-IL" smtClean="0"/>
              <a:t>כ"ב/אלול/תשפ"א</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B77A3ECC-518F-40D2-859A-C8E14E1D6C1D}" type="slidenum">
              <a:rPr lang="he-IL" smtClean="0"/>
              <a:t>‹#›</a:t>
            </a:fld>
            <a:endParaRPr lang="he-IL"/>
          </a:p>
        </p:txBody>
      </p:sp>
    </p:spTree>
    <p:extLst>
      <p:ext uri="{BB962C8B-B14F-4D97-AF65-F5344CB8AC3E}">
        <p14:creationId xmlns:p14="http://schemas.microsoft.com/office/powerpoint/2010/main" val="340035653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B77A3ECC-518F-40D2-859A-C8E14E1D6C1D}" type="slidenum">
              <a:rPr lang="he-IL" smtClean="0"/>
              <a:t>1</a:t>
            </a:fld>
            <a:endParaRPr lang="he-IL"/>
          </a:p>
        </p:txBody>
      </p:sp>
    </p:spTree>
    <p:extLst>
      <p:ext uri="{BB962C8B-B14F-4D97-AF65-F5344CB8AC3E}">
        <p14:creationId xmlns:p14="http://schemas.microsoft.com/office/powerpoint/2010/main" val="483158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lvl1pPr>
              <a:defRPr/>
            </a:lvl1pPr>
          </a:lstStyle>
          <a:p>
            <a:pPr>
              <a:defRPr/>
            </a:pPr>
            <a:fld id="{11F60F8F-5620-4AC4-968B-8E708B0EB044}" type="datetime8">
              <a:rPr lang="he-IL" smtClean="0"/>
              <a:t>30 אוגוסט 21</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lvl1pPr>
              <a:defRPr/>
            </a:lvl1pPr>
          </a:lstStyle>
          <a:p>
            <a:pPr>
              <a:defRPr/>
            </a:pPr>
            <a:fld id="{9AF42FAA-D9B7-4A81-A698-476EABF34C29}" type="slidenum">
              <a:rPr lang="he-IL"/>
              <a:pPr>
                <a:defRPr/>
              </a:pPr>
              <a:t>‹#›</a:t>
            </a:fld>
            <a:endParaRPr lang="he-IL"/>
          </a:p>
        </p:txBody>
      </p:sp>
    </p:spTree>
    <p:extLst>
      <p:ext uri="{BB962C8B-B14F-4D97-AF65-F5344CB8AC3E}">
        <p14:creationId xmlns:p14="http://schemas.microsoft.com/office/powerpoint/2010/main" val="1530473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pPr>
              <a:defRPr/>
            </a:pPr>
            <a:fld id="{BC5AA7AD-4D67-4DA3-8B76-37A3860C5796}" type="datetime8">
              <a:rPr lang="he-IL" smtClean="0"/>
              <a:t>30 אוגוסט 21</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lvl1pPr>
              <a:defRPr/>
            </a:lvl1pPr>
          </a:lstStyle>
          <a:p>
            <a:pPr>
              <a:defRPr/>
            </a:pPr>
            <a:fld id="{711A1806-AE88-4B6C-9344-5CECF759C187}" type="slidenum">
              <a:rPr lang="he-IL"/>
              <a:pPr>
                <a:defRPr/>
              </a:pPr>
              <a:t>‹#›</a:t>
            </a:fld>
            <a:endParaRPr lang="he-IL"/>
          </a:p>
        </p:txBody>
      </p:sp>
    </p:spTree>
    <p:extLst>
      <p:ext uri="{BB962C8B-B14F-4D97-AF65-F5344CB8AC3E}">
        <p14:creationId xmlns:p14="http://schemas.microsoft.com/office/powerpoint/2010/main" val="3139117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pPr>
              <a:defRPr/>
            </a:pPr>
            <a:fld id="{8065C4D4-8AC6-4D06-87EA-123022CBEBAD}" type="datetime8">
              <a:rPr lang="he-IL" smtClean="0"/>
              <a:t>30 אוגוסט 21</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lvl1pPr>
              <a:defRPr/>
            </a:lvl1pPr>
          </a:lstStyle>
          <a:p>
            <a:pPr>
              <a:defRPr/>
            </a:pPr>
            <a:fld id="{D4060BD6-70BF-41A4-919D-D579CFF28324}" type="slidenum">
              <a:rPr lang="he-IL"/>
              <a:pPr>
                <a:defRPr/>
              </a:pPr>
              <a:t>‹#›</a:t>
            </a:fld>
            <a:endParaRPr lang="he-IL"/>
          </a:p>
        </p:txBody>
      </p:sp>
    </p:spTree>
    <p:extLst>
      <p:ext uri="{BB962C8B-B14F-4D97-AF65-F5344CB8AC3E}">
        <p14:creationId xmlns:p14="http://schemas.microsoft.com/office/powerpoint/2010/main" val="209537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pPr>
              <a:defRPr/>
            </a:pPr>
            <a:fld id="{41103980-B822-4F57-839F-0A2504DEFA24}" type="datetime8">
              <a:rPr lang="he-IL" smtClean="0"/>
              <a:t>30 אוגוסט 21</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lvl1pPr>
              <a:defRPr/>
            </a:lvl1pPr>
          </a:lstStyle>
          <a:p>
            <a:pPr>
              <a:defRPr/>
            </a:pPr>
            <a:fld id="{EB0A1C18-2E97-4B45-832C-DE832CBD48BD}" type="slidenum">
              <a:rPr lang="he-IL"/>
              <a:pPr>
                <a:defRPr/>
              </a:pPr>
              <a:t>‹#›</a:t>
            </a:fld>
            <a:endParaRPr lang="he-IL"/>
          </a:p>
        </p:txBody>
      </p:sp>
    </p:spTree>
    <p:extLst>
      <p:ext uri="{BB962C8B-B14F-4D97-AF65-F5344CB8AC3E}">
        <p14:creationId xmlns:p14="http://schemas.microsoft.com/office/powerpoint/2010/main" val="2955612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lvl1pPr>
              <a:defRPr/>
            </a:lvl1pPr>
          </a:lstStyle>
          <a:p>
            <a:pPr>
              <a:defRPr/>
            </a:pPr>
            <a:fld id="{728E8B2A-623B-48D9-8A9C-570D386DBBB5}" type="datetime8">
              <a:rPr lang="he-IL" smtClean="0"/>
              <a:t>30 אוגוסט 21</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lvl1pPr>
              <a:defRPr/>
            </a:lvl1pPr>
          </a:lstStyle>
          <a:p>
            <a:pPr>
              <a:defRPr/>
            </a:pPr>
            <a:fld id="{045CEE93-6D8B-4261-B2AF-478FF09EBC81}" type="slidenum">
              <a:rPr lang="he-IL"/>
              <a:pPr>
                <a:defRPr/>
              </a:pPr>
              <a:t>‹#›</a:t>
            </a:fld>
            <a:endParaRPr lang="he-IL"/>
          </a:p>
        </p:txBody>
      </p:sp>
    </p:spTree>
    <p:extLst>
      <p:ext uri="{BB962C8B-B14F-4D97-AF65-F5344CB8AC3E}">
        <p14:creationId xmlns:p14="http://schemas.microsoft.com/office/powerpoint/2010/main" val="4116422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3"/>
          <p:cNvSpPr>
            <a:spLocks noGrp="1"/>
          </p:cNvSpPr>
          <p:nvPr>
            <p:ph type="dt" sz="half" idx="10"/>
          </p:nvPr>
        </p:nvSpPr>
        <p:spPr/>
        <p:txBody>
          <a:bodyPr/>
          <a:lstStyle>
            <a:lvl1pPr>
              <a:defRPr/>
            </a:lvl1pPr>
          </a:lstStyle>
          <a:p>
            <a:pPr>
              <a:defRPr/>
            </a:pPr>
            <a:fld id="{87E72010-2B49-4FBA-A71F-1C903234F8ED}" type="datetime8">
              <a:rPr lang="he-IL" smtClean="0"/>
              <a:t>30 אוגוסט 21</a:t>
            </a:fld>
            <a:endParaRPr lang="he-IL"/>
          </a:p>
        </p:txBody>
      </p:sp>
      <p:sp>
        <p:nvSpPr>
          <p:cNvPr id="6"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7" name="מציין מיקום של מספר שקופית 5"/>
          <p:cNvSpPr>
            <a:spLocks noGrp="1"/>
          </p:cNvSpPr>
          <p:nvPr>
            <p:ph type="sldNum" sz="quarter" idx="12"/>
          </p:nvPr>
        </p:nvSpPr>
        <p:spPr/>
        <p:txBody>
          <a:bodyPr/>
          <a:lstStyle>
            <a:lvl1pPr>
              <a:defRPr/>
            </a:lvl1pPr>
          </a:lstStyle>
          <a:p>
            <a:pPr>
              <a:defRPr/>
            </a:pPr>
            <a:fld id="{AD48FA95-BB69-4C08-BD87-6C00B058BEA8}" type="slidenum">
              <a:rPr lang="he-IL"/>
              <a:pPr>
                <a:defRPr/>
              </a:pPr>
              <a:t>‹#›</a:t>
            </a:fld>
            <a:endParaRPr lang="he-IL"/>
          </a:p>
        </p:txBody>
      </p:sp>
    </p:spTree>
    <p:extLst>
      <p:ext uri="{BB962C8B-B14F-4D97-AF65-F5344CB8AC3E}">
        <p14:creationId xmlns:p14="http://schemas.microsoft.com/office/powerpoint/2010/main" val="209912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3"/>
          <p:cNvSpPr>
            <a:spLocks noGrp="1"/>
          </p:cNvSpPr>
          <p:nvPr>
            <p:ph type="dt" sz="half" idx="10"/>
          </p:nvPr>
        </p:nvSpPr>
        <p:spPr/>
        <p:txBody>
          <a:bodyPr/>
          <a:lstStyle>
            <a:lvl1pPr>
              <a:defRPr/>
            </a:lvl1pPr>
          </a:lstStyle>
          <a:p>
            <a:pPr>
              <a:defRPr/>
            </a:pPr>
            <a:fld id="{ADEFFD37-6D3A-44CD-BAB7-31EB6031CE41}" type="datetime8">
              <a:rPr lang="he-IL" smtClean="0"/>
              <a:t>30 אוגוסט 21</a:t>
            </a:fld>
            <a:endParaRPr lang="he-IL"/>
          </a:p>
        </p:txBody>
      </p:sp>
      <p:sp>
        <p:nvSpPr>
          <p:cNvPr id="8"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9" name="מציין מיקום של מספר שקופית 5"/>
          <p:cNvSpPr>
            <a:spLocks noGrp="1"/>
          </p:cNvSpPr>
          <p:nvPr>
            <p:ph type="sldNum" sz="quarter" idx="12"/>
          </p:nvPr>
        </p:nvSpPr>
        <p:spPr/>
        <p:txBody>
          <a:bodyPr/>
          <a:lstStyle>
            <a:lvl1pPr>
              <a:defRPr/>
            </a:lvl1pPr>
          </a:lstStyle>
          <a:p>
            <a:pPr>
              <a:defRPr/>
            </a:pPr>
            <a:fld id="{C8B92222-1A7C-4F74-B7C6-B64EA0F525E2}" type="slidenum">
              <a:rPr lang="he-IL"/>
              <a:pPr>
                <a:defRPr/>
              </a:pPr>
              <a:t>‹#›</a:t>
            </a:fld>
            <a:endParaRPr lang="he-IL"/>
          </a:p>
        </p:txBody>
      </p:sp>
    </p:spTree>
    <p:extLst>
      <p:ext uri="{BB962C8B-B14F-4D97-AF65-F5344CB8AC3E}">
        <p14:creationId xmlns:p14="http://schemas.microsoft.com/office/powerpoint/2010/main" val="1132085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3"/>
          <p:cNvSpPr>
            <a:spLocks noGrp="1"/>
          </p:cNvSpPr>
          <p:nvPr>
            <p:ph type="dt" sz="half" idx="10"/>
          </p:nvPr>
        </p:nvSpPr>
        <p:spPr/>
        <p:txBody>
          <a:bodyPr/>
          <a:lstStyle>
            <a:lvl1pPr>
              <a:defRPr/>
            </a:lvl1pPr>
          </a:lstStyle>
          <a:p>
            <a:pPr>
              <a:defRPr/>
            </a:pPr>
            <a:fld id="{46D0C1C9-37E6-49FD-B084-18925D31F7E5}" type="datetime8">
              <a:rPr lang="he-IL" smtClean="0"/>
              <a:t>30 אוגוסט 21</a:t>
            </a:fld>
            <a:endParaRPr lang="he-IL"/>
          </a:p>
        </p:txBody>
      </p:sp>
      <p:sp>
        <p:nvSpPr>
          <p:cNvPr id="4"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5" name="מציין מיקום של מספר שקופית 5"/>
          <p:cNvSpPr>
            <a:spLocks noGrp="1"/>
          </p:cNvSpPr>
          <p:nvPr>
            <p:ph type="sldNum" sz="quarter" idx="12"/>
          </p:nvPr>
        </p:nvSpPr>
        <p:spPr/>
        <p:txBody>
          <a:bodyPr/>
          <a:lstStyle>
            <a:lvl1pPr>
              <a:defRPr/>
            </a:lvl1pPr>
          </a:lstStyle>
          <a:p>
            <a:pPr>
              <a:defRPr/>
            </a:pPr>
            <a:fld id="{B6CEED90-7320-477B-97DD-6123CC133134}" type="slidenum">
              <a:rPr lang="he-IL"/>
              <a:pPr>
                <a:defRPr/>
              </a:pPr>
              <a:t>‹#›</a:t>
            </a:fld>
            <a:endParaRPr lang="he-IL"/>
          </a:p>
        </p:txBody>
      </p:sp>
    </p:spTree>
    <p:extLst>
      <p:ext uri="{BB962C8B-B14F-4D97-AF65-F5344CB8AC3E}">
        <p14:creationId xmlns:p14="http://schemas.microsoft.com/office/powerpoint/2010/main" val="2901311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3"/>
          <p:cNvSpPr>
            <a:spLocks noGrp="1"/>
          </p:cNvSpPr>
          <p:nvPr>
            <p:ph type="dt" sz="half" idx="10"/>
          </p:nvPr>
        </p:nvSpPr>
        <p:spPr/>
        <p:txBody>
          <a:bodyPr/>
          <a:lstStyle>
            <a:lvl1pPr>
              <a:defRPr/>
            </a:lvl1pPr>
          </a:lstStyle>
          <a:p>
            <a:pPr>
              <a:defRPr/>
            </a:pPr>
            <a:fld id="{3D54F978-44C7-44E2-BD13-5AE6873239E3}" type="datetime8">
              <a:rPr lang="he-IL" smtClean="0"/>
              <a:t>30 אוגוסט 21</a:t>
            </a:fld>
            <a:endParaRPr lang="he-IL"/>
          </a:p>
        </p:txBody>
      </p:sp>
      <p:sp>
        <p:nvSpPr>
          <p:cNvPr id="3"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4" name="מציין מיקום של מספר שקופית 5"/>
          <p:cNvSpPr>
            <a:spLocks noGrp="1"/>
          </p:cNvSpPr>
          <p:nvPr>
            <p:ph type="sldNum" sz="quarter" idx="12"/>
          </p:nvPr>
        </p:nvSpPr>
        <p:spPr/>
        <p:txBody>
          <a:bodyPr/>
          <a:lstStyle>
            <a:lvl1pPr>
              <a:defRPr/>
            </a:lvl1pPr>
          </a:lstStyle>
          <a:p>
            <a:pPr>
              <a:defRPr/>
            </a:pPr>
            <a:fld id="{543C1ACE-BF8F-41A8-B1B6-DD693D868DA2}" type="slidenum">
              <a:rPr lang="he-IL"/>
              <a:pPr>
                <a:defRPr/>
              </a:pPr>
              <a:t>‹#›</a:t>
            </a:fld>
            <a:endParaRPr lang="he-IL"/>
          </a:p>
        </p:txBody>
      </p:sp>
    </p:spTree>
    <p:extLst>
      <p:ext uri="{BB962C8B-B14F-4D97-AF65-F5344CB8AC3E}">
        <p14:creationId xmlns:p14="http://schemas.microsoft.com/office/powerpoint/2010/main" val="1541161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3"/>
          <p:cNvSpPr>
            <a:spLocks noGrp="1"/>
          </p:cNvSpPr>
          <p:nvPr>
            <p:ph type="dt" sz="half" idx="10"/>
          </p:nvPr>
        </p:nvSpPr>
        <p:spPr/>
        <p:txBody>
          <a:bodyPr/>
          <a:lstStyle>
            <a:lvl1pPr>
              <a:defRPr/>
            </a:lvl1pPr>
          </a:lstStyle>
          <a:p>
            <a:pPr>
              <a:defRPr/>
            </a:pPr>
            <a:fld id="{BCD9B4E6-04A8-47CC-BF34-E1B559BE5A34}" type="datetime8">
              <a:rPr lang="he-IL" smtClean="0"/>
              <a:t>30 אוגוסט 21</a:t>
            </a:fld>
            <a:endParaRPr lang="he-IL"/>
          </a:p>
        </p:txBody>
      </p:sp>
      <p:sp>
        <p:nvSpPr>
          <p:cNvPr id="6"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7" name="מציין מיקום של מספר שקופית 5"/>
          <p:cNvSpPr>
            <a:spLocks noGrp="1"/>
          </p:cNvSpPr>
          <p:nvPr>
            <p:ph type="sldNum" sz="quarter" idx="12"/>
          </p:nvPr>
        </p:nvSpPr>
        <p:spPr/>
        <p:txBody>
          <a:bodyPr/>
          <a:lstStyle>
            <a:lvl1pPr>
              <a:defRPr/>
            </a:lvl1pPr>
          </a:lstStyle>
          <a:p>
            <a:pPr>
              <a:defRPr/>
            </a:pPr>
            <a:fld id="{96D4B7FB-5509-4224-B340-FA30CAF1A1BB}" type="slidenum">
              <a:rPr lang="he-IL"/>
              <a:pPr>
                <a:defRPr/>
              </a:pPr>
              <a:t>‹#›</a:t>
            </a:fld>
            <a:endParaRPr lang="he-IL"/>
          </a:p>
        </p:txBody>
      </p:sp>
    </p:spTree>
    <p:extLst>
      <p:ext uri="{BB962C8B-B14F-4D97-AF65-F5344CB8AC3E}">
        <p14:creationId xmlns:p14="http://schemas.microsoft.com/office/powerpoint/2010/main" val="2441092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rtlCol="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he-IL" noProof="0"/>
              <a:t>לחץ על הסמל כדי להוסיף תמונה</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3"/>
          <p:cNvSpPr>
            <a:spLocks noGrp="1"/>
          </p:cNvSpPr>
          <p:nvPr>
            <p:ph type="dt" sz="half" idx="10"/>
          </p:nvPr>
        </p:nvSpPr>
        <p:spPr/>
        <p:txBody>
          <a:bodyPr/>
          <a:lstStyle>
            <a:lvl1pPr>
              <a:defRPr/>
            </a:lvl1pPr>
          </a:lstStyle>
          <a:p>
            <a:pPr>
              <a:defRPr/>
            </a:pPr>
            <a:fld id="{2D87A75D-ABFD-4273-A5DF-0717472152BE}" type="datetime8">
              <a:rPr lang="he-IL" smtClean="0"/>
              <a:t>30 אוגוסט 21</a:t>
            </a:fld>
            <a:endParaRPr lang="he-IL"/>
          </a:p>
        </p:txBody>
      </p:sp>
      <p:sp>
        <p:nvSpPr>
          <p:cNvPr id="6"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7" name="מציין מיקום של מספר שקופית 5"/>
          <p:cNvSpPr>
            <a:spLocks noGrp="1"/>
          </p:cNvSpPr>
          <p:nvPr>
            <p:ph type="sldNum" sz="quarter" idx="12"/>
          </p:nvPr>
        </p:nvSpPr>
        <p:spPr/>
        <p:txBody>
          <a:bodyPr/>
          <a:lstStyle>
            <a:lvl1pPr>
              <a:defRPr/>
            </a:lvl1pPr>
          </a:lstStyle>
          <a:p>
            <a:pPr>
              <a:defRPr/>
            </a:pPr>
            <a:fld id="{23D693A3-3634-4ABF-B438-E56C0CAF9B38}" type="slidenum">
              <a:rPr lang="he-IL"/>
              <a:pPr>
                <a:defRPr/>
              </a:pPr>
              <a:t>‹#›</a:t>
            </a:fld>
            <a:endParaRPr lang="he-IL"/>
          </a:p>
        </p:txBody>
      </p:sp>
    </p:spTree>
    <p:extLst>
      <p:ext uri="{BB962C8B-B14F-4D97-AF65-F5344CB8AC3E}">
        <p14:creationId xmlns:p14="http://schemas.microsoft.com/office/powerpoint/2010/main" val="262447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מציין מיקום של כותרת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he-IL" altLang="he-IL"/>
              <a:t>לחץ כדי לערוך סגנון כותרת של תבנית בסיס</a:t>
            </a:r>
          </a:p>
        </p:txBody>
      </p:sp>
      <p:sp>
        <p:nvSpPr>
          <p:cNvPr id="1027" name="מציין מיקום טקסט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he-IL" altLang="he-IL"/>
              <a:t>לחץ כדי לערוך סגנונות טקסט של תבנית בסיס</a:t>
            </a:r>
          </a:p>
          <a:p>
            <a:pPr lvl="1"/>
            <a:r>
              <a:rPr lang="he-IL" altLang="he-IL"/>
              <a:t>רמה שנייה</a:t>
            </a:r>
          </a:p>
          <a:p>
            <a:pPr lvl="2"/>
            <a:r>
              <a:rPr lang="he-IL" altLang="he-IL"/>
              <a:t>רמה שלישית</a:t>
            </a:r>
          </a:p>
          <a:p>
            <a:pPr lvl="3"/>
            <a:r>
              <a:rPr lang="he-IL" altLang="he-IL"/>
              <a:t>רמה רביעית</a:t>
            </a:r>
          </a:p>
          <a:p>
            <a:pPr lvl="4"/>
            <a:r>
              <a:rPr lang="he-IL" alt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rtl="1" eaLnBrk="1" fontAlgn="auto" hangingPunct="1">
              <a:spcBef>
                <a:spcPts val="0"/>
              </a:spcBef>
              <a:spcAft>
                <a:spcPts val="0"/>
              </a:spcAft>
              <a:defRPr sz="1200" smtClean="0">
                <a:solidFill>
                  <a:schemeClr val="tx1">
                    <a:tint val="75000"/>
                  </a:schemeClr>
                </a:solidFill>
                <a:latin typeface="+mn-lt"/>
                <a:cs typeface="+mn-cs"/>
              </a:defRPr>
            </a:lvl1pPr>
          </a:lstStyle>
          <a:p>
            <a:pPr>
              <a:defRPr/>
            </a:pPr>
            <a:fld id="{28EB3CBB-E95C-46A3-8650-BE56A767054C}" type="datetime8">
              <a:rPr lang="he-IL" smtClean="0"/>
              <a:t>30 אוגוסט 21</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rtl="1" eaLnBrk="1" fontAlgn="auto" hangingPunct="1">
              <a:spcBef>
                <a:spcPts val="0"/>
              </a:spcBef>
              <a:spcAft>
                <a:spcPts val="0"/>
              </a:spcAft>
              <a:defRPr sz="1200" smtClean="0">
                <a:solidFill>
                  <a:schemeClr val="tx1">
                    <a:tint val="75000"/>
                  </a:schemeClr>
                </a:solidFill>
                <a:latin typeface="+mn-lt"/>
                <a:cs typeface="+mn-cs"/>
              </a:defRPr>
            </a:lvl1pPr>
          </a:lstStyle>
          <a:p>
            <a:pPr>
              <a:defRPr/>
            </a:pPr>
            <a:r>
              <a:rPr lang="he-IL"/>
              <a:t>הנדסת תוכנה - תרגול</a:t>
            </a:r>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rtl="1" eaLnBrk="1" fontAlgn="auto" hangingPunct="1">
              <a:spcBef>
                <a:spcPts val="0"/>
              </a:spcBef>
              <a:spcAft>
                <a:spcPts val="0"/>
              </a:spcAft>
              <a:defRPr sz="1200" smtClean="0">
                <a:solidFill>
                  <a:schemeClr val="tx1">
                    <a:tint val="75000"/>
                  </a:schemeClr>
                </a:solidFill>
                <a:latin typeface="+mn-lt"/>
                <a:cs typeface="+mn-cs"/>
              </a:defRPr>
            </a:lvl1pPr>
          </a:lstStyle>
          <a:p>
            <a:pPr>
              <a:defRPr/>
            </a:pPr>
            <a:fld id="{B72A2981-8083-491F-B367-EAC08C30EF70}" type="slidenum">
              <a:rPr lang="he-IL"/>
              <a:pPr>
                <a:defRPr/>
              </a:pPr>
              <a:t>‹#›</a:t>
            </a:fld>
            <a:endParaRPr lang="he-I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r" rtl="1" eaLnBrk="1" fontAlgn="base" hangingPunct="1">
        <a:lnSpc>
          <a:spcPct val="90000"/>
        </a:lnSpc>
        <a:spcBef>
          <a:spcPct val="0"/>
        </a:spcBef>
        <a:spcAft>
          <a:spcPct val="0"/>
        </a:spcAft>
        <a:defRPr sz="44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p:titleStyle>
    <p:bodyStyle>
      <a:lvl1pPr marL="228600" indent="-228600" algn="r" rtl="1"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r" rtl="1"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r" rtl="1"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gutenberg.org/" TargetMode="Externa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2.png"/><Relationship Id="rId7"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png"/></Relationships>
</file>

<file path=ppt/slides/_rels/slide27.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2.png"/><Relationship Id="rId7"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6.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כותרת משנה 2"/>
          <p:cNvSpPr>
            <a:spLocks noGrp="1"/>
          </p:cNvSpPr>
          <p:nvPr>
            <p:ph type="subTitle" idx="1"/>
          </p:nvPr>
        </p:nvSpPr>
        <p:spPr>
          <a:xfrm>
            <a:off x="3314701" y="4725684"/>
            <a:ext cx="6191250" cy="1467150"/>
          </a:xfrm>
        </p:spPr>
        <p:txBody>
          <a:bodyPr/>
          <a:lstStyle/>
          <a:p>
            <a:r>
              <a:rPr lang="en-US" altLang="en-US" b="1">
                <a:solidFill>
                  <a:prstClr val="black"/>
                </a:solidFill>
              </a:rPr>
              <a:t>Orel Rahum</a:t>
            </a:r>
            <a:br>
              <a:rPr lang="en-GB" altLang="en-US" b="1" dirty="0">
                <a:solidFill>
                  <a:prstClr val="black"/>
                </a:solidFill>
              </a:rPr>
            </a:br>
            <a:r>
              <a:rPr lang="en-US" b="1" dirty="0">
                <a:solidFill>
                  <a:prstClr val="black"/>
                </a:solidFill>
              </a:rPr>
              <a:t>Supervisors</a:t>
            </a:r>
            <a:r>
              <a:rPr lang="he-IL" b="1" dirty="0">
                <a:solidFill>
                  <a:prstClr val="black"/>
                </a:solidFill>
              </a:rPr>
              <a:t> :</a:t>
            </a:r>
            <a:r>
              <a:rPr lang="en-US" b="1" dirty="0">
                <a:solidFill>
                  <a:prstClr val="black"/>
                </a:solidFill>
              </a:rPr>
              <a:t> Dr. Amit Dvir, Harel Berger </a:t>
            </a:r>
          </a:p>
          <a:p>
            <a:pPr>
              <a:spcBef>
                <a:spcPct val="20000"/>
              </a:spcBef>
              <a:buClr>
                <a:schemeClr val="accent1"/>
              </a:buClr>
              <a:buSzPct val="70000"/>
            </a:pPr>
            <a:r>
              <a:rPr lang="en-US" b="1" dirty="0">
                <a:solidFill>
                  <a:prstClr val="black"/>
                </a:solidFill>
              </a:rPr>
              <a:t>Dept. of Computer Science, Ariel University</a:t>
            </a:r>
          </a:p>
          <a:p>
            <a:pPr lvl="0">
              <a:buClr>
                <a:srgbClr val="5B9BD5">
                  <a:lumMod val="50000"/>
                </a:srgbClr>
              </a:buClr>
              <a:buSzPct val="95000"/>
              <a:defRPr/>
            </a:pPr>
            <a:br>
              <a:rPr lang="en-US" altLang="he-IL" sz="1800" dirty="0">
                <a:latin typeface="Guttman Haim" panose="02010401010101010101" pitchFamily="2" charset="-79"/>
                <a:cs typeface="Guttman Haim" panose="02010401010101010101" pitchFamily="2" charset="-79"/>
              </a:rPr>
            </a:br>
            <a:br>
              <a:rPr lang="en-US" altLang="he-IL" sz="1800" dirty="0">
                <a:latin typeface="Guttman Haim" panose="02010401010101010101" pitchFamily="2" charset="-79"/>
                <a:cs typeface="Guttman Haim" panose="02010401010101010101" pitchFamily="2" charset="-79"/>
              </a:rPr>
            </a:br>
            <a:endParaRPr lang="he-IL" altLang="he-IL" sz="1800" dirty="0">
              <a:latin typeface="Guttman Haim" panose="02010401010101010101" pitchFamily="2" charset="-79"/>
              <a:cs typeface="Guttman Haim" panose="02010401010101010101" pitchFamily="2" charset="-79"/>
            </a:endParaRPr>
          </a:p>
        </p:txBody>
      </p:sp>
      <p:pic>
        <p:nvPicPr>
          <p:cNvPr id="2052" name="Picture 2" descr="תוצאת תמונה עבור מצגת אונ אריאל לוגו"/>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מציין מיקום של מספר שקופית 3"/>
          <p:cNvSpPr>
            <a:spLocks noGrp="1"/>
          </p:cNvSpPr>
          <p:nvPr>
            <p:ph type="sldNum" sz="quarter" idx="12"/>
          </p:nvPr>
        </p:nvSpPr>
        <p:spPr/>
        <p:txBody>
          <a:bodyPr/>
          <a:lstStyle/>
          <a:p>
            <a:pPr>
              <a:defRPr/>
            </a:pPr>
            <a:fld id="{9AF42FAA-D9B7-4A81-A698-476EABF34C29}" type="slidenum">
              <a:rPr lang="he-IL" smtClean="0"/>
              <a:pPr>
                <a:defRPr/>
              </a:pPr>
              <a:t>1</a:t>
            </a:fld>
            <a:endParaRPr lang="he-IL"/>
          </a:p>
        </p:txBody>
      </p:sp>
      <p:sp>
        <p:nvSpPr>
          <p:cNvPr id="7" name="כותרת 3">
            <a:extLst>
              <a:ext uri="{FF2B5EF4-FFF2-40B4-BE49-F238E27FC236}">
                <a16:creationId xmlns:a16="http://schemas.microsoft.com/office/drawing/2014/main" id="{13B9F7E6-2A0C-4259-BF16-7DAA5CAF81AB}"/>
              </a:ext>
            </a:extLst>
          </p:cNvPr>
          <p:cNvSpPr txBox="1">
            <a:spLocks/>
          </p:cNvSpPr>
          <p:nvPr/>
        </p:nvSpPr>
        <p:spPr bwMode="auto">
          <a:xfrm>
            <a:off x="801687" y="1107281"/>
            <a:ext cx="10515600" cy="345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1" eaLnBrk="1" fontAlgn="base" hangingPunct="1">
              <a:lnSpc>
                <a:spcPct val="90000"/>
              </a:lnSpc>
              <a:spcBef>
                <a:spcPct val="0"/>
              </a:spcBef>
              <a:spcAft>
                <a:spcPct val="0"/>
              </a:spcAft>
              <a:defRPr sz="60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a:lstStyle>
          <a:p>
            <a:endParaRPr lang="en-GB" b="1" dirty="0">
              <a:solidFill>
                <a:srgbClr val="002060"/>
              </a:solidFill>
              <a:effectLst>
                <a:outerShdw blurRad="38100" dist="38100" dir="2700000" algn="tl">
                  <a:srgbClr val="000000">
                    <a:alpha val="43137"/>
                  </a:srgbClr>
                </a:outerShdw>
              </a:effectLst>
              <a:cs typeface="+mn-cs"/>
            </a:endParaRPr>
          </a:p>
          <a:p>
            <a:r>
              <a:rPr lang="en-GB" b="1" dirty="0">
                <a:solidFill>
                  <a:srgbClr val="002060"/>
                </a:solidFill>
                <a:effectLst>
                  <a:outerShdw blurRad="38100" dist="38100" dir="2700000" algn="tl">
                    <a:srgbClr val="000000">
                      <a:alpha val="43137"/>
                    </a:srgbClr>
                  </a:outerShdw>
                </a:effectLst>
                <a:cs typeface="+mn-cs"/>
              </a:rPr>
              <a:t>Ransomware Detection</a:t>
            </a:r>
          </a:p>
          <a:p>
            <a:endParaRPr lang="en-GB" b="1" dirty="0">
              <a:solidFill>
                <a:srgbClr val="002060"/>
              </a:solidFill>
              <a:effectLst>
                <a:outerShdw blurRad="38100" dist="38100" dir="2700000" algn="tl">
                  <a:srgbClr val="000000">
                    <a:alpha val="43137"/>
                  </a:srgbClr>
                </a:outerShdw>
              </a:effectLst>
              <a:cs typeface="+mn-cs"/>
            </a:endParaRPr>
          </a:p>
          <a:p>
            <a:endParaRPr lang="he-IL" b="1" dirty="0">
              <a:solidFill>
                <a:srgbClr val="002060"/>
              </a:solidFill>
              <a:effectLst>
                <a:outerShdw blurRad="38100" dist="38100" dir="2700000" algn="tl">
                  <a:srgbClr val="000000">
                    <a:alpha val="43137"/>
                  </a:srgbClr>
                </a:outerShdw>
              </a:effectLst>
              <a:cs typeface="+mn-cs"/>
            </a:endParaRPr>
          </a:p>
        </p:txBody>
      </p:sp>
      <p:pic>
        <p:nvPicPr>
          <p:cNvPr id="3" name="תמונה 2">
            <a:extLst>
              <a:ext uri="{FF2B5EF4-FFF2-40B4-BE49-F238E27FC236}">
                <a16:creationId xmlns:a16="http://schemas.microsoft.com/office/drawing/2014/main" id="{084CC039-5B79-46E4-9683-AE093795B99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24945" y="103674"/>
            <a:ext cx="2170762" cy="1543050"/>
          </a:xfrm>
          <a:prstGeom prst="rect">
            <a:avLst/>
          </a:prstGeom>
        </p:spPr>
      </p:pic>
      <p:pic>
        <p:nvPicPr>
          <p:cNvPr id="9" name="תמונה 8" descr="תמונה שמכילה שחור, ציור&#10;&#10;התיאור נוצר באופן אוטומטי">
            <a:extLst>
              <a:ext uri="{FF2B5EF4-FFF2-40B4-BE49-F238E27FC236}">
                <a16:creationId xmlns:a16="http://schemas.microsoft.com/office/drawing/2014/main" id="{F71C3D94-09B2-403B-92AB-4706146697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1453" y="311147"/>
            <a:ext cx="1085291" cy="1085291"/>
          </a:xfrm>
          <a:prstGeom prst="rect">
            <a:avLst/>
          </a:prstGeom>
        </p:spPr>
      </p:pic>
      <p:sp>
        <p:nvSpPr>
          <p:cNvPr id="10" name="TextBox 12">
            <a:extLst>
              <a:ext uri="{FF2B5EF4-FFF2-40B4-BE49-F238E27FC236}">
                <a16:creationId xmlns:a16="http://schemas.microsoft.com/office/drawing/2014/main" id="{1B843420-39F0-47BA-AC85-47B792E35B9D}"/>
              </a:ext>
            </a:extLst>
          </p:cNvPr>
          <p:cNvSpPr txBox="1"/>
          <p:nvPr/>
        </p:nvSpPr>
        <p:spPr>
          <a:xfrm>
            <a:off x="678770" y="91223"/>
            <a:ext cx="750659" cy="209609"/>
          </a:xfrm>
          <a:prstGeom prst="rect">
            <a:avLst/>
          </a:prstGeom>
          <a:solidFill>
            <a:srgbClr val="FFFFFF">
              <a:alpha val="50196"/>
            </a:srgbClr>
          </a:solidFill>
        </p:spPr>
        <p:txBody>
          <a:bodyPr wrap="square" rtlCol="1">
            <a:spAutoFit/>
          </a:bodyPr>
          <a:lstStyle/>
          <a:p>
            <a:pPr algn="ctr"/>
            <a:r>
              <a:rPr lang="en-US" sz="762" dirty="0">
                <a:latin typeface="Arial" pitchFamily="34" charset="0"/>
                <a:cs typeface="Arial" pitchFamily="34" charset="0"/>
              </a:rPr>
              <a:t>Visit Us</a:t>
            </a:r>
            <a:endParaRPr lang="he-IL" sz="762" dirty="0">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704850" y="269874"/>
            <a:ext cx="10515600" cy="1325563"/>
          </a:xfrm>
        </p:spPr>
        <p:txBody>
          <a:bodyPr/>
          <a:lstStyle/>
          <a:p>
            <a:pPr algn="ctr"/>
            <a:r>
              <a:rPr lang="en-GB" b="1" dirty="0">
                <a:solidFill>
                  <a:srgbClr val="002060"/>
                </a:solidFill>
                <a:effectLst>
                  <a:outerShdw blurRad="38100" dist="38100" dir="2700000" algn="tl">
                    <a:srgbClr val="000000">
                      <a:alpha val="43137"/>
                    </a:srgbClr>
                  </a:outerShdw>
                </a:effectLst>
                <a:cs typeface="+mn-cs"/>
              </a:rPr>
              <a:t>Cryptography</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838200" y="1818402"/>
            <a:ext cx="10515600" cy="5079205"/>
          </a:xfrm>
        </p:spPr>
        <p:txBody>
          <a:bodyPr/>
          <a:lstStyle/>
          <a:p>
            <a:pPr marL="0" indent="0" algn="l">
              <a:buClr>
                <a:schemeClr val="accent1">
                  <a:lumMod val="50000"/>
                </a:schemeClr>
              </a:buClr>
              <a:buSzPct val="95000"/>
              <a:buNone/>
              <a:defRPr/>
            </a:pPr>
            <a:r>
              <a:rPr lang="en-US" altLang="en-US" sz="3200" b="1" dirty="0"/>
              <a:t>An RSA user creates and publishes a public key based on two large prime numbers, along with an auxiliary value. The prime numbers are kept secret. Messages can be encrypted by anyone, via the public key, but can only be decoded by someone who knows the prime numbers</a:t>
            </a:r>
            <a:endParaRPr lang="he-IL" altLang="en-US" sz="3200" b="1"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10</a:t>
            </a:fld>
            <a:endParaRPr lang="he-IL" dirty="0"/>
          </a:p>
        </p:txBody>
      </p:sp>
      <p:sp>
        <p:nvSpPr>
          <p:cNvPr id="7" name="כותרת 3">
            <a:extLst>
              <a:ext uri="{FF2B5EF4-FFF2-40B4-BE49-F238E27FC236}">
                <a16:creationId xmlns:a16="http://schemas.microsoft.com/office/drawing/2014/main" id="{497820FA-4F55-49C3-938A-7751501C52A1}"/>
              </a:ext>
            </a:extLst>
          </p:cNvPr>
          <p:cNvSpPr txBox="1">
            <a:spLocks/>
          </p:cNvSpPr>
          <p:nvPr/>
        </p:nvSpPr>
        <p:spPr bwMode="auto">
          <a:xfrm>
            <a:off x="3381375" y="1264445"/>
            <a:ext cx="5638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1" eaLnBrk="1" fontAlgn="base" hangingPunct="1">
              <a:lnSpc>
                <a:spcPct val="90000"/>
              </a:lnSpc>
              <a:spcBef>
                <a:spcPct val="0"/>
              </a:spcBef>
              <a:spcAft>
                <a:spcPct val="0"/>
              </a:spcAft>
              <a:defRPr sz="44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a:lstStyle>
          <a:p>
            <a:pPr algn="ctr"/>
            <a:r>
              <a:rPr lang="en-GB" sz="2800" b="1" dirty="0">
                <a:solidFill>
                  <a:srgbClr val="002060"/>
                </a:solidFill>
                <a:effectLst>
                  <a:outerShdw blurRad="38100" dist="38100" dir="2700000" algn="tl">
                    <a:srgbClr val="000000">
                      <a:alpha val="43137"/>
                    </a:srgbClr>
                  </a:outerShdw>
                </a:effectLst>
                <a:cs typeface="+mn-cs"/>
              </a:rPr>
              <a:t>Asymmetric encryption:</a:t>
            </a:r>
            <a:endParaRPr lang="he-IL" sz="2800" b="1" dirty="0">
              <a:solidFill>
                <a:srgbClr val="002060"/>
              </a:solidFill>
              <a:effectLst>
                <a:outerShdw blurRad="38100" dist="38100" dir="2700000" algn="tl">
                  <a:srgbClr val="000000">
                    <a:alpha val="43137"/>
                  </a:srgbClr>
                </a:outerShdw>
              </a:effectLst>
              <a:cs typeface="+mn-cs"/>
            </a:endParaRPr>
          </a:p>
        </p:txBody>
      </p:sp>
      <p:pic>
        <p:nvPicPr>
          <p:cNvPr id="2" name="תמונה 1">
            <a:extLst>
              <a:ext uri="{FF2B5EF4-FFF2-40B4-BE49-F238E27FC236}">
                <a16:creationId xmlns:a16="http://schemas.microsoft.com/office/drawing/2014/main" id="{F971F5A5-0EE7-4A54-8FD9-0847264AD7B8}"/>
              </a:ext>
            </a:extLst>
          </p:cNvPr>
          <p:cNvPicPr>
            <a:picLocks noChangeAspect="1"/>
          </p:cNvPicPr>
          <p:nvPr/>
        </p:nvPicPr>
        <p:blipFill>
          <a:blip r:embed="rId4"/>
          <a:stretch>
            <a:fillRect/>
          </a:stretch>
        </p:blipFill>
        <p:spPr>
          <a:xfrm>
            <a:off x="3867152" y="4436735"/>
            <a:ext cx="4743450" cy="1919615"/>
          </a:xfrm>
          <a:prstGeom prst="rect">
            <a:avLst/>
          </a:prstGeom>
        </p:spPr>
      </p:pic>
      <p:sp>
        <p:nvSpPr>
          <p:cNvPr id="11" name="כותרת 3">
            <a:extLst>
              <a:ext uri="{FF2B5EF4-FFF2-40B4-BE49-F238E27FC236}">
                <a16:creationId xmlns:a16="http://schemas.microsoft.com/office/drawing/2014/main" id="{29733F16-094D-4C62-9736-BF15FCEACF3C}"/>
              </a:ext>
            </a:extLst>
          </p:cNvPr>
          <p:cNvSpPr txBox="1">
            <a:spLocks/>
          </p:cNvSpPr>
          <p:nvPr/>
        </p:nvSpPr>
        <p:spPr bwMode="auto">
          <a:xfrm>
            <a:off x="-733425" y="5024437"/>
            <a:ext cx="5638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1" eaLnBrk="1" fontAlgn="base" hangingPunct="1">
              <a:lnSpc>
                <a:spcPct val="90000"/>
              </a:lnSpc>
              <a:spcBef>
                <a:spcPct val="0"/>
              </a:spcBef>
              <a:spcAft>
                <a:spcPct val="0"/>
              </a:spcAft>
              <a:defRPr sz="44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a:lstStyle>
          <a:p>
            <a:pPr algn="ctr"/>
            <a:r>
              <a:rPr lang="en-GB" sz="2800" b="1" dirty="0">
                <a:solidFill>
                  <a:srgbClr val="002060"/>
                </a:solidFill>
                <a:effectLst>
                  <a:outerShdw blurRad="38100" dist="38100" dir="2700000" algn="tl">
                    <a:srgbClr val="000000">
                      <a:alpha val="43137"/>
                    </a:srgbClr>
                  </a:outerShdw>
                </a:effectLst>
                <a:cs typeface="+mn-cs"/>
              </a:rPr>
              <a:t>RSA </a:t>
            </a:r>
            <a:r>
              <a:rPr lang="en-US" sz="2800" b="1" dirty="0">
                <a:solidFill>
                  <a:srgbClr val="002060"/>
                </a:solidFill>
                <a:effectLst>
                  <a:outerShdw blurRad="38100" dist="38100" dir="2700000" algn="tl">
                    <a:srgbClr val="000000">
                      <a:alpha val="43137"/>
                    </a:srgbClr>
                  </a:outerShdw>
                </a:effectLst>
                <a:cs typeface="+mn-cs"/>
              </a:rPr>
              <a:t>cipher</a:t>
            </a:r>
            <a:endParaRPr lang="he-IL" sz="2800" b="1" dirty="0">
              <a:solidFill>
                <a:srgbClr val="002060"/>
              </a:solidFill>
              <a:effectLst>
                <a:outerShdw blurRad="38100" dist="38100" dir="2700000" algn="tl">
                  <a:srgbClr val="000000">
                    <a:alpha val="43137"/>
                  </a:srgbClr>
                </a:outerShdw>
              </a:effectLst>
              <a:cs typeface="+mn-cs"/>
            </a:endParaRPr>
          </a:p>
        </p:txBody>
      </p:sp>
    </p:spTree>
    <p:extLst>
      <p:ext uri="{BB962C8B-B14F-4D97-AF65-F5344CB8AC3E}">
        <p14:creationId xmlns:p14="http://schemas.microsoft.com/office/powerpoint/2010/main" val="129202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rtl="0"/>
            <a:r>
              <a:rPr lang="en-GB" b="1" dirty="0">
                <a:solidFill>
                  <a:srgbClr val="002060"/>
                </a:solidFill>
                <a:effectLst>
                  <a:outerShdw blurRad="38100" dist="38100" dir="2700000" algn="tl">
                    <a:srgbClr val="000000">
                      <a:alpha val="43137"/>
                    </a:srgbClr>
                  </a:outerShdw>
                </a:effectLst>
                <a:cs typeface="+mn-cs"/>
              </a:rPr>
              <a:t>Machine learning </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838200" y="1690688"/>
            <a:ext cx="10515600" cy="5375275"/>
          </a:xfrm>
        </p:spPr>
        <p:txBody>
          <a:bodyPr/>
          <a:lstStyle/>
          <a:p>
            <a:pPr marL="0" indent="0" algn="l" rtl="0">
              <a:buNone/>
            </a:pPr>
            <a:r>
              <a:rPr lang="en-US" sz="4400" dirty="0"/>
              <a:t>is the study of computer algorithms that improve automatically through experience.</a:t>
            </a:r>
            <a:br>
              <a:rPr lang="en-US" sz="4400" dirty="0"/>
            </a:br>
            <a:r>
              <a:rPr lang="en-US" sz="4400" dirty="0"/>
              <a:t>It is seen as a subset of artificial intelligence</a:t>
            </a:r>
          </a:p>
          <a:p>
            <a:pPr marL="0" indent="0" algn="l" rtl="0">
              <a:buNone/>
            </a:pPr>
            <a:r>
              <a:rPr lang="en-GB" sz="4400" dirty="0"/>
              <a:t>For Learn my Machine learning need dataset</a:t>
            </a:r>
            <a:br>
              <a:rPr lang="en-GB" sz="4400" dirty="0"/>
            </a:br>
            <a:r>
              <a:rPr lang="en-GB" sz="4400" dirty="0"/>
              <a:t>I used with 2 Famous models : SVM ,KNN</a:t>
            </a: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11</a:t>
            </a:fld>
            <a:endParaRPr lang="he-IL" dirty="0"/>
          </a:p>
        </p:txBody>
      </p:sp>
      <p:pic>
        <p:nvPicPr>
          <p:cNvPr id="1026" name="Picture 2" descr="An Introduction to Support Vector Machines (SVM)">
            <a:extLst>
              <a:ext uri="{FF2B5EF4-FFF2-40B4-BE49-F238E27FC236}">
                <a16:creationId xmlns:a16="http://schemas.microsoft.com/office/drawing/2014/main" id="{705C4BA6-3775-4ADC-827A-A156527F667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0147" y="4779213"/>
            <a:ext cx="1815804" cy="19422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Nearest Neighbours (KNN) Algorithm | by Sonish Sivarajkumar | Medium">
            <a:extLst>
              <a:ext uri="{FF2B5EF4-FFF2-40B4-BE49-F238E27FC236}">
                <a16:creationId xmlns:a16="http://schemas.microsoft.com/office/drawing/2014/main" id="{E4E0591B-ADCF-4B6A-A8F4-BEF906E232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9063" y="4864100"/>
            <a:ext cx="2809875"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051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838200" y="-19050"/>
            <a:ext cx="10515600" cy="1325563"/>
          </a:xfrm>
        </p:spPr>
        <p:txBody>
          <a:bodyPr/>
          <a:lstStyle/>
          <a:p>
            <a:pPr algn="ctr" rtl="0"/>
            <a:r>
              <a:rPr lang="en-GB" b="1" dirty="0">
                <a:solidFill>
                  <a:srgbClr val="002060"/>
                </a:solidFill>
                <a:effectLst>
                  <a:outerShdw blurRad="38100" dist="38100" dir="2700000" algn="tl">
                    <a:srgbClr val="000000">
                      <a:alpha val="43137"/>
                    </a:srgbClr>
                  </a:outerShdw>
                </a:effectLst>
                <a:cs typeface="+mn-cs"/>
              </a:rPr>
              <a:t>My DATASET</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527050" y="979488"/>
            <a:ext cx="10515600" cy="5375275"/>
          </a:xfrm>
        </p:spPr>
        <p:txBody>
          <a:bodyPr/>
          <a:lstStyle/>
          <a:p>
            <a:pPr marL="0" indent="0" algn="l" rtl="0">
              <a:buNone/>
            </a:pPr>
            <a:r>
              <a:rPr lang="en-US" sz="4400" dirty="0"/>
              <a:t>I have a few group of DATASET.</a:t>
            </a:r>
            <a:br>
              <a:rPr lang="en-US" sz="4400" dirty="0"/>
            </a:br>
            <a:r>
              <a:rPr lang="en-US" sz="4400" dirty="0"/>
              <a:t>One of them have 18000 text file that divide to 26 folder. </a:t>
            </a:r>
            <a:br>
              <a:rPr lang="en-US" sz="4400" dirty="0"/>
            </a:br>
            <a:r>
              <a:rPr lang="en-US" sz="4400" dirty="0"/>
              <a:t>(for each folder have a reason to get the best result. I divide all my data to 3 type :</a:t>
            </a:r>
            <a:br>
              <a:rPr lang="en-US" sz="4400" dirty="0"/>
            </a:br>
            <a:r>
              <a:rPr lang="en-US" sz="4400" dirty="0"/>
              <a:t>all type ASCII , only English chars , only English chars + number</a:t>
            </a:r>
          </a:p>
          <a:p>
            <a:pPr marL="0" indent="0" algn="l" rtl="0">
              <a:buNone/>
            </a:pPr>
            <a:endParaRPr lang="en-GB" sz="4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12</a:t>
            </a:fld>
            <a:endParaRPr lang="he-IL" dirty="0"/>
          </a:p>
        </p:txBody>
      </p:sp>
      <p:pic>
        <p:nvPicPr>
          <p:cNvPr id="7" name="תמונה 6">
            <a:extLst>
              <a:ext uri="{FF2B5EF4-FFF2-40B4-BE49-F238E27FC236}">
                <a16:creationId xmlns:a16="http://schemas.microsoft.com/office/drawing/2014/main" id="{7B5D90E6-DE05-4297-B764-F477EB422486}"/>
              </a:ext>
            </a:extLst>
          </p:cNvPr>
          <p:cNvPicPr>
            <a:picLocks noChangeAspect="1"/>
          </p:cNvPicPr>
          <p:nvPr/>
        </p:nvPicPr>
        <p:blipFill rotWithShape="1">
          <a:blip r:embed="rId4"/>
          <a:srcRect l="4204" r="13949"/>
          <a:stretch/>
        </p:blipFill>
        <p:spPr>
          <a:xfrm>
            <a:off x="8788400" y="4708525"/>
            <a:ext cx="3092450" cy="2012950"/>
          </a:xfrm>
          <a:prstGeom prst="rect">
            <a:avLst/>
          </a:prstGeom>
        </p:spPr>
      </p:pic>
      <p:pic>
        <p:nvPicPr>
          <p:cNvPr id="2" name="תמונה 1">
            <a:extLst>
              <a:ext uri="{FF2B5EF4-FFF2-40B4-BE49-F238E27FC236}">
                <a16:creationId xmlns:a16="http://schemas.microsoft.com/office/drawing/2014/main" id="{DF326445-80CC-4BED-8848-1F2ADD72E317}"/>
              </a:ext>
            </a:extLst>
          </p:cNvPr>
          <p:cNvPicPr>
            <a:picLocks noChangeAspect="1"/>
          </p:cNvPicPr>
          <p:nvPr/>
        </p:nvPicPr>
        <p:blipFill rotWithShape="1">
          <a:blip r:embed="rId5"/>
          <a:srcRect r="38622" b="17833"/>
          <a:stretch/>
        </p:blipFill>
        <p:spPr>
          <a:xfrm>
            <a:off x="6515250" y="4576760"/>
            <a:ext cx="1765598" cy="2161930"/>
          </a:xfrm>
          <a:prstGeom prst="rect">
            <a:avLst/>
          </a:prstGeom>
        </p:spPr>
      </p:pic>
    </p:spTree>
    <p:extLst>
      <p:ext uri="{BB962C8B-B14F-4D97-AF65-F5344CB8AC3E}">
        <p14:creationId xmlns:p14="http://schemas.microsoft.com/office/powerpoint/2010/main" val="4230158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801687" y="-53975"/>
            <a:ext cx="10515600" cy="1325563"/>
          </a:xfrm>
        </p:spPr>
        <p:txBody>
          <a:bodyPr/>
          <a:lstStyle/>
          <a:p>
            <a:pPr algn="ctr" rtl="0"/>
            <a:r>
              <a:rPr lang="en-GB" b="1" dirty="0">
                <a:solidFill>
                  <a:srgbClr val="002060"/>
                </a:solidFill>
                <a:effectLst>
                  <a:outerShdw blurRad="38100" dist="38100" dir="2700000" algn="tl">
                    <a:srgbClr val="000000">
                      <a:alpha val="43137"/>
                    </a:srgbClr>
                  </a:outerShdw>
                </a:effectLst>
                <a:cs typeface="+mn-cs"/>
              </a:rPr>
              <a:t>My DATASET</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54100" y="849313"/>
            <a:ext cx="10515600" cy="5375275"/>
          </a:xfrm>
        </p:spPr>
        <p:txBody>
          <a:bodyPr/>
          <a:lstStyle/>
          <a:p>
            <a:pPr marL="0" indent="0" algn="l" rtl="0">
              <a:buNone/>
            </a:pPr>
            <a:r>
              <a:rPr lang="en-US" sz="4000" dirty="0"/>
              <a:t>Every type of text files have 50% text file that Unencrypted and 50% text file that encrypted by  6 type of encrypted.</a:t>
            </a:r>
            <a:br>
              <a:rPr lang="en-US" sz="4000" dirty="0"/>
            </a:br>
            <a:r>
              <a:rPr lang="en-US" sz="4000" dirty="0"/>
              <a:t>My Unencrypted took from :</a:t>
            </a:r>
            <a:br>
              <a:rPr lang="en-US" sz="4000" dirty="0"/>
            </a:br>
            <a:r>
              <a:rPr lang="en-US" sz="4000" dirty="0"/>
              <a:t>1. download from this site: </a:t>
            </a:r>
            <a:r>
              <a:rPr lang="en-US" sz="4000" dirty="0">
                <a:hlinkClick r:id="rId2"/>
              </a:rPr>
              <a:t>http://www.gutenberg.org/</a:t>
            </a:r>
            <a:r>
              <a:rPr lang="en-US" sz="4000" dirty="0"/>
              <a:t> .</a:t>
            </a:r>
            <a:br>
              <a:rPr lang="en-US" sz="4000" dirty="0"/>
            </a:br>
            <a:r>
              <a:rPr lang="en-US" sz="4000" dirty="0"/>
              <a:t>2. divide few big text files to a lot </a:t>
            </a:r>
            <a:br>
              <a:rPr lang="en-US" sz="4000" dirty="0"/>
            </a:br>
            <a:r>
              <a:rPr lang="en-US" sz="4000" dirty="0"/>
              <a:t>of small text file (200-2200 rows)</a:t>
            </a:r>
            <a:endParaRPr lang="en-US" sz="3600" dirty="0"/>
          </a:p>
          <a:p>
            <a:pPr marL="0" indent="0" algn="l" rtl="0">
              <a:buNone/>
            </a:pPr>
            <a:br>
              <a:rPr lang="en-US" sz="4000" dirty="0"/>
            </a:br>
            <a:endParaRPr lang="en-US" sz="4000" dirty="0"/>
          </a:p>
          <a:p>
            <a:pPr marL="0" indent="0" algn="l" rtl="0">
              <a:buNone/>
            </a:pPr>
            <a:endParaRPr lang="en-GB" sz="4400" dirty="0"/>
          </a:p>
        </p:txBody>
      </p:sp>
      <p:pic>
        <p:nvPicPr>
          <p:cNvPr id="2052" name="Picture 2" descr="תוצאת תמונה עבור מצגת אונ אריאל לוגו"/>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13</a:t>
            </a:fld>
            <a:endParaRPr lang="he-IL" dirty="0"/>
          </a:p>
        </p:txBody>
      </p:sp>
      <p:pic>
        <p:nvPicPr>
          <p:cNvPr id="2" name="תמונה 1">
            <a:extLst>
              <a:ext uri="{FF2B5EF4-FFF2-40B4-BE49-F238E27FC236}">
                <a16:creationId xmlns:a16="http://schemas.microsoft.com/office/drawing/2014/main" id="{D215DE20-1B73-4E7D-AFA0-0BC0A63FCCF2}"/>
              </a:ext>
            </a:extLst>
          </p:cNvPr>
          <p:cNvPicPr>
            <a:picLocks noChangeAspect="1"/>
          </p:cNvPicPr>
          <p:nvPr/>
        </p:nvPicPr>
        <p:blipFill>
          <a:blip r:embed="rId5"/>
          <a:stretch>
            <a:fillRect/>
          </a:stretch>
        </p:blipFill>
        <p:spPr>
          <a:xfrm>
            <a:off x="8262937" y="3747384"/>
            <a:ext cx="3090863" cy="2745491"/>
          </a:xfrm>
          <a:prstGeom prst="rect">
            <a:avLst/>
          </a:prstGeom>
        </p:spPr>
      </p:pic>
    </p:spTree>
    <p:extLst>
      <p:ext uri="{BB962C8B-B14F-4D97-AF65-F5344CB8AC3E}">
        <p14:creationId xmlns:p14="http://schemas.microsoft.com/office/powerpoint/2010/main" val="67832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rtl="0"/>
            <a:r>
              <a:rPr lang="en-GB" b="1" dirty="0">
                <a:solidFill>
                  <a:srgbClr val="002060"/>
                </a:solidFill>
                <a:effectLst>
                  <a:outerShdw blurRad="38100" dist="38100" dir="2700000" algn="tl">
                    <a:srgbClr val="000000">
                      <a:alpha val="43137"/>
                    </a:srgbClr>
                  </a:outerShdw>
                </a:effectLst>
                <a:cs typeface="+mn-cs"/>
              </a:rPr>
              <a:t>My DATASET</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54100" y="1268413"/>
            <a:ext cx="10515600" cy="5375275"/>
          </a:xfrm>
        </p:spPr>
        <p:txBody>
          <a:bodyPr/>
          <a:lstStyle/>
          <a:p>
            <a:pPr marL="0" indent="0" algn="l" rtl="0">
              <a:buNone/>
            </a:pPr>
            <a:r>
              <a:rPr lang="en-US" sz="4000" dirty="0"/>
              <a:t>Encrypted -&gt; made by me with custom code.</a:t>
            </a:r>
            <a:br>
              <a:rPr lang="en-US" sz="4000" dirty="0"/>
            </a:br>
            <a:r>
              <a:rPr lang="en-US" sz="4000" dirty="0"/>
              <a:t>Encrypted type : Atbash , Autokey , Caesar , Gronsfeld , Playfair , RSA.</a:t>
            </a:r>
            <a:br>
              <a:rPr lang="en-US" sz="4000" dirty="0"/>
            </a:br>
            <a:endParaRPr lang="en-US" sz="4000" dirty="0"/>
          </a:p>
          <a:p>
            <a:pPr marL="0" indent="0" algn="l" rtl="0">
              <a:buNone/>
            </a:pPr>
            <a:endParaRPr lang="en-GB" sz="4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14</a:t>
            </a:fld>
            <a:endParaRPr lang="he-IL" dirty="0"/>
          </a:p>
        </p:txBody>
      </p:sp>
      <p:pic>
        <p:nvPicPr>
          <p:cNvPr id="2" name="תמונה 1">
            <a:extLst>
              <a:ext uri="{FF2B5EF4-FFF2-40B4-BE49-F238E27FC236}">
                <a16:creationId xmlns:a16="http://schemas.microsoft.com/office/drawing/2014/main" id="{42E9ADA0-5B42-41FB-8ED3-5D18DCC413C0}"/>
              </a:ext>
            </a:extLst>
          </p:cNvPr>
          <p:cNvPicPr>
            <a:picLocks noChangeAspect="1"/>
          </p:cNvPicPr>
          <p:nvPr/>
        </p:nvPicPr>
        <p:blipFill>
          <a:blip r:embed="rId4"/>
          <a:stretch>
            <a:fillRect/>
          </a:stretch>
        </p:blipFill>
        <p:spPr>
          <a:xfrm>
            <a:off x="9144000" y="3771671"/>
            <a:ext cx="2641600" cy="2502182"/>
          </a:xfrm>
          <a:prstGeom prst="rect">
            <a:avLst/>
          </a:prstGeom>
        </p:spPr>
      </p:pic>
      <p:pic>
        <p:nvPicPr>
          <p:cNvPr id="9" name="תמונה 8">
            <a:extLst>
              <a:ext uri="{FF2B5EF4-FFF2-40B4-BE49-F238E27FC236}">
                <a16:creationId xmlns:a16="http://schemas.microsoft.com/office/drawing/2014/main" id="{54D786BC-FAEA-4A85-975F-C7B979350DA7}"/>
              </a:ext>
            </a:extLst>
          </p:cNvPr>
          <p:cNvPicPr>
            <a:picLocks noChangeAspect="1"/>
          </p:cNvPicPr>
          <p:nvPr/>
        </p:nvPicPr>
        <p:blipFill>
          <a:blip r:embed="rId5"/>
          <a:stretch>
            <a:fillRect/>
          </a:stretch>
        </p:blipFill>
        <p:spPr>
          <a:xfrm>
            <a:off x="5683250" y="4041774"/>
            <a:ext cx="2971800" cy="2024037"/>
          </a:xfrm>
          <a:prstGeom prst="rect">
            <a:avLst/>
          </a:prstGeom>
        </p:spPr>
      </p:pic>
      <p:pic>
        <p:nvPicPr>
          <p:cNvPr id="10" name="תמונה 9">
            <a:extLst>
              <a:ext uri="{FF2B5EF4-FFF2-40B4-BE49-F238E27FC236}">
                <a16:creationId xmlns:a16="http://schemas.microsoft.com/office/drawing/2014/main" id="{705C7C35-B5CC-429A-8B49-BCC9407D383A}"/>
              </a:ext>
            </a:extLst>
          </p:cNvPr>
          <p:cNvPicPr>
            <a:picLocks noChangeAspect="1"/>
          </p:cNvPicPr>
          <p:nvPr/>
        </p:nvPicPr>
        <p:blipFill>
          <a:blip r:embed="rId6"/>
          <a:stretch>
            <a:fillRect/>
          </a:stretch>
        </p:blipFill>
        <p:spPr>
          <a:xfrm>
            <a:off x="939658" y="3684259"/>
            <a:ext cx="4264972" cy="2502182"/>
          </a:xfrm>
          <a:prstGeom prst="rect">
            <a:avLst/>
          </a:prstGeom>
        </p:spPr>
      </p:pic>
    </p:spTree>
    <p:extLst>
      <p:ext uri="{BB962C8B-B14F-4D97-AF65-F5344CB8AC3E}">
        <p14:creationId xmlns:p14="http://schemas.microsoft.com/office/powerpoint/2010/main" val="318564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801687" y="214312"/>
            <a:ext cx="10515600" cy="1325563"/>
          </a:xfrm>
        </p:spPr>
        <p:txBody>
          <a:bodyPr/>
          <a:lstStyle/>
          <a:p>
            <a:pPr algn="ctr" rtl="0"/>
            <a:r>
              <a:rPr lang="en-US" b="1" dirty="0">
                <a:solidFill>
                  <a:srgbClr val="002060"/>
                </a:solidFill>
                <a:effectLst>
                  <a:outerShdw blurRad="38100" dist="38100" dir="2700000" algn="tl">
                    <a:srgbClr val="000000">
                      <a:alpha val="43137"/>
                    </a:srgbClr>
                  </a:outerShdw>
                </a:effectLst>
                <a:cs typeface="+mn-cs"/>
              </a:rPr>
              <a:t>My work</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54100" y="1268413"/>
            <a:ext cx="10515600" cy="5375275"/>
          </a:xfrm>
        </p:spPr>
        <p:txBody>
          <a:bodyPr/>
          <a:lstStyle/>
          <a:p>
            <a:pPr marL="0" indent="0" algn="l" rtl="0">
              <a:buNone/>
            </a:pPr>
            <a:r>
              <a:rPr lang="en-US" sz="4000" dirty="0"/>
              <a:t>All my DATASET was Translated to CSV file with all Features results. </a:t>
            </a:r>
            <a:br>
              <a:rPr lang="en-US" sz="4000" dirty="0"/>
            </a:br>
            <a:r>
              <a:rPr lang="en-US" sz="4000" dirty="0"/>
              <a:t>I Try to have a lot of type of text files with different data and different chars to get max result.</a:t>
            </a:r>
            <a:br>
              <a:rPr lang="en-US" sz="4000" dirty="0"/>
            </a:br>
            <a:r>
              <a:rPr lang="en-US" sz="4000" dirty="0"/>
              <a:t>After deeply research</a:t>
            </a:r>
            <a:br>
              <a:rPr lang="en-US" sz="4000" dirty="0"/>
            </a:br>
            <a:r>
              <a:rPr lang="en-US" sz="4000" dirty="0"/>
              <a:t>I am happy to explain </a:t>
            </a:r>
            <a:br>
              <a:rPr lang="en-US" sz="4000" dirty="0"/>
            </a:br>
            <a:r>
              <a:rPr lang="en-US" sz="4000" dirty="0"/>
              <a:t>you my features in</a:t>
            </a:r>
            <a:br>
              <a:rPr lang="en-US" sz="4000" dirty="0"/>
            </a:br>
            <a:r>
              <a:rPr lang="en-US" sz="4000" dirty="0"/>
              <a:t>next slides</a:t>
            </a:r>
          </a:p>
          <a:p>
            <a:pPr marL="0" indent="0" algn="l" rtl="0">
              <a:buNone/>
            </a:pPr>
            <a:endParaRPr lang="en-GB" sz="4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15</a:t>
            </a:fld>
            <a:endParaRPr lang="he-IL" dirty="0"/>
          </a:p>
        </p:txBody>
      </p:sp>
      <p:pic>
        <p:nvPicPr>
          <p:cNvPr id="3" name="תמונה 2" descr="תמונה שמכילה טקסט&#10;&#10;התיאור נוצר באופן אוטומטי">
            <a:extLst>
              <a:ext uri="{FF2B5EF4-FFF2-40B4-BE49-F238E27FC236}">
                <a16:creationId xmlns:a16="http://schemas.microsoft.com/office/drawing/2014/main" id="{99BD64A4-C540-4AF9-AC5C-0119F2497A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8248" y="3656806"/>
            <a:ext cx="5586047" cy="3025775"/>
          </a:xfrm>
          <a:prstGeom prst="rect">
            <a:avLst/>
          </a:prstGeom>
        </p:spPr>
      </p:pic>
    </p:spTree>
    <p:extLst>
      <p:ext uri="{BB962C8B-B14F-4D97-AF65-F5344CB8AC3E}">
        <p14:creationId xmlns:p14="http://schemas.microsoft.com/office/powerpoint/2010/main" val="2657478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rtl="0"/>
            <a:r>
              <a:rPr lang="he-IL" b="1" dirty="0">
                <a:solidFill>
                  <a:srgbClr val="002060"/>
                </a:solidFill>
                <a:effectLst>
                  <a:outerShdw blurRad="38100" dist="38100" dir="2700000" algn="tl">
                    <a:srgbClr val="000000">
                      <a:alpha val="43137"/>
                    </a:srgbClr>
                  </a:outerShdw>
                </a:effectLst>
                <a:cs typeface="+mn-cs"/>
              </a:rPr>
              <a:t> </a:t>
            </a:r>
            <a:r>
              <a:rPr lang="en-US" b="1" dirty="0">
                <a:solidFill>
                  <a:srgbClr val="002060"/>
                </a:solidFill>
                <a:effectLst>
                  <a:outerShdw blurRad="38100" dist="38100" dir="2700000" algn="tl">
                    <a:srgbClr val="000000">
                      <a:alpha val="43137"/>
                    </a:srgbClr>
                  </a:outerShdw>
                </a:effectLst>
                <a:cs typeface="+mn-cs"/>
              </a:rPr>
              <a:t>First </a:t>
            </a:r>
            <a:r>
              <a:rPr lang="en-GB" b="1" dirty="0">
                <a:solidFill>
                  <a:srgbClr val="002060"/>
                </a:solidFill>
                <a:effectLst>
                  <a:outerShdw blurRad="38100" dist="38100" dir="2700000" algn="tl">
                    <a:srgbClr val="000000">
                      <a:alpha val="43137"/>
                    </a:srgbClr>
                  </a:outerShdw>
                </a:effectLst>
                <a:cs typeface="+mn-cs"/>
              </a:rPr>
              <a:t>Feature</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54100" y="1268413"/>
            <a:ext cx="10515600" cy="5375275"/>
          </a:xfrm>
        </p:spPr>
        <p:txBody>
          <a:bodyPr/>
          <a:lstStyle/>
          <a:p>
            <a:pPr marL="0" indent="0" algn="l" rtl="0">
              <a:buNone/>
            </a:pPr>
            <a:r>
              <a:rPr lang="en-US" sz="4000" u="sng" dirty="0"/>
              <a:t>Count the number of word in my text file.</a:t>
            </a:r>
            <a:br>
              <a:rPr lang="en-US" sz="4000" dirty="0"/>
            </a:br>
            <a:br>
              <a:rPr lang="en-US" sz="4000" dirty="0"/>
            </a:br>
            <a:r>
              <a:rPr lang="en-US" sz="4000" dirty="0"/>
              <a:t>To know the Length</a:t>
            </a:r>
            <a:r>
              <a:rPr lang="he-IL" sz="4000" dirty="0"/>
              <a:t> </a:t>
            </a:r>
            <a:r>
              <a:rPr lang="en-US" sz="4000" dirty="0"/>
              <a:t>of my text file I need some information to show me. </a:t>
            </a:r>
            <a:br>
              <a:rPr lang="en-US" sz="4000" dirty="0"/>
            </a:br>
            <a:r>
              <a:rPr lang="en-US" sz="4000" dirty="0"/>
              <a:t>Count my word on my text is the best way to check it</a:t>
            </a:r>
          </a:p>
          <a:p>
            <a:pPr marL="0" indent="0" algn="l" rtl="0">
              <a:buNone/>
            </a:pPr>
            <a:endParaRPr lang="en-US" sz="4000" dirty="0"/>
          </a:p>
          <a:p>
            <a:pPr marL="0" indent="0" algn="l" rtl="0">
              <a:buNone/>
            </a:pPr>
            <a:br>
              <a:rPr lang="en-US" sz="4000" dirty="0"/>
            </a:br>
            <a:endParaRPr lang="en-US" sz="4000" dirty="0"/>
          </a:p>
          <a:p>
            <a:pPr marL="0" indent="0" algn="l" rtl="0">
              <a:buNone/>
            </a:pPr>
            <a:endParaRPr lang="en-GB" sz="4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16</a:t>
            </a:fld>
            <a:endParaRPr lang="he-IL" dirty="0"/>
          </a:p>
        </p:txBody>
      </p:sp>
    </p:spTree>
    <p:extLst>
      <p:ext uri="{BB962C8B-B14F-4D97-AF65-F5344CB8AC3E}">
        <p14:creationId xmlns:p14="http://schemas.microsoft.com/office/powerpoint/2010/main" val="254382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rtl="0"/>
            <a:r>
              <a:rPr lang="he-IL" b="1" dirty="0">
                <a:solidFill>
                  <a:srgbClr val="002060"/>
                </a:solidFill>
                <a:effectLst>
                  <a:outerShdw blurRad="38100" dist="38100" dir="2700000" algn="tl">
                    <a:srgbClr val="000000">
                      <a:alpha val="43137"/>
                    </a:srgbClr>
                  </a:outerShdw>
                </a:effectLst>
                <a:cs typeface="+mn-cs"/>
              </a:rPr>
              <a:t> </a:t>
            </a:r>
            <a:r>
              <a:rPr lang="en-GB" b="1" dirty="0">
                <a:solidFill>
                  <a:srgbClr val="002060"/>
                </a:solidFill>
                <a:effectLst>
                  <a:outerShdw blurRad="38100" dist="38100" dir="2700000" algn="tl">
                    <a:srgbClr val="000000">
                      <a:alpha val="43137"/>
                    </a:srgbClr>
                  </a:outerShdw>
                </a:effectLst>
                <a:cs typeface="+mn-cs"/>
              </a:rPr>
              <a:t>Second feature</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54100" y="1268413"/>
            <a:ext cx="10515600" cy="5375275"/>
          </a:xfrm>
        </p:spPr>
        <p:txBody>
          <a:bodyPr/>
          <a:lstStyle/>
          <a:p>
            <a:pPr marL="0" indent="0" algn="l" rtl="0">
              <a:buNone/>
            </a:pPr>
            <a:r>
              <a:rPr lang="en-US" sz="4000" u="sng" dirty="0"/>
              <a:t>Count  if word start on small char</a:t>
            </a:r>
            <a:br>
              <a:rPr lang="en-US" sz="4000" u="sng" dirty="0"/>
            </a:br>
            <a:r>
              <a:rPr lang="en-US" sz="4000" dirty="0"/>
              <a:t>Because I work on </a:t>
            </a:r>
            <a:r>
              <a:rPr lang="en-US" sz="4000" dirty="0" err="1"/>
              <a:t>on</a:t>
            </a:r>
            <a:r>
              <a:rPr lang="en-US" sz="4000" dirty="0"/>
              <a:t> different text files , the file can have 20 row or 1200 row.</a:t>
            </a:r>
          </a:p>
          <a:p>
            <a:pPr marL="0" indent="0" algn="l" rtl="0">
              <a:buNone/>
            </a:pPr>
            <a:endParaRPr lang="en-US" sz="4000" dirty="0"/>
          </a:p>
          <a:p>
            <a:pPr marL="0" indent="0" algn="l" rtl="0">
              <a:buNone/>
            </a:pPr>
            <a:br>
              <a:rPr lang="en-US" sz="4000" dirty="0"/>
            </a:br>
            <a:endParaRPr lang="en-US" sz="4000" dirty="0"/>
          </a:p>
          <a:p>
            <a:pPr marL="0" indent="0" algn="l" rtl="0">
              <a:buNone/>
            </a:pPr>
            <a:endParaRPr lang="en-GB" sz="4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17</a:t>
            </a:fld>
            <a:endParaRPr lang="he-IL" dirty="0"/>
          </a:p>
        </p:txBody>
      </p:sp>
      <p:pic>
        <p:nvPicPr>
          <p:cNvPr id="2" name="תמונה 1">
            <a:extLst>
              <a:ext uri="{FF2B5EF4-FFF2-40B4-BE49-F238E27FC236}">
                <a16:creationId xmlns:a16="http://schemas.microsoft.com/office/drawing/2014/main" id="{765669BA-0AAE-4E8F-8949-56D92A24328F}"/>
              </a:ext>
            </a:extLst>
          </p:cNvPr>
          <p:cNvPicPr>
            <a:picLocks noChangeAspect="1"/>
          </p:cNvPicPr>
          <p:nvPr/>
        </p:nvPicPr>
        <p:blipFill>
          <a:blip r:embed="rId4"/>
          <a:stretch>
            <a:fillRect/>
          </a:stretch>
        </p:blipFill>
        <p:spPr>
          <a:xfrm>
            <a:off x="6534150" y="4979193"/>
            <a:ext cx="5473700" cy="1292226"/>
          </a:xfrm>
          <a:prstGeom prst="rect">
            <a:avLst/>
          </a:prstGeom>
        </p:spPr>
      </p:pic>
    </p:spTree>
    <p:extLst>
      <p:ext uri="{BB962C8B-B14F-4D97-AF65-F5344CB8AC3E}">
        <p14:creationId xmlns:p14="http://schemas.microsoft.com/office/powerpoint/2010/main" val="2147762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rtl="0"/>
            <a:r>
              <a:rPr lang="en-US" b="1" dirty="0">
                <a:solidFill>
                  <a:srgbClr val="002060"/>
                </a:solidFill>
                <a:effectLst>
                  <a:outerShdw blurRad="38100" dist="38100" dir="2700000" algn="tl">
                    <a:srgbClr val="000000">
                      <a:alpha val="43137"/>
                    </a:srgbClr>
                  </a:outerShdw>
                </a:effectLst>
                <a:cs typeface="+mn-cs"/>
              </a:rPr>
              <a:t>third feature</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54100" y="1268413"/>
            <a:ext cx="10515600" cy="5375275"/>
          </a:xfrm>
        </p:spPr>
        <p:txBody>
          <a:bodyPr/>
          <a:lstStyle/>
          <a:p>
            <a:pPr marL="0" indent="0" algn="l" rtl="0">
              <a:buNone/>
            </a:pPr>
            <a:r>
              <a:rPr lang="en-US" sz="4000" u="sng" dirty="0"/>
              <a:t>Count if its spam word!!</a:t>
            </a:r>
            <a:endParaRPr lang="en-US" sz="4000" dirty="0"/>
          </a:p>
          <a:p>
            <a:pPr marL="0" indent="0" algn="l" rtl="0">
              <a:buNone/>
            </a:pPr>
            <a:r>
              <a:rPr lang="en-US" sz="4000" dirty="0"/>
              <a:t>After read about cryptographic encrypted I learn how need look Suspicious words</a:t>
            </a:r>
            <a:br>
              <a:rPr lang="en-US" sz="4000" dirty="0"/>
            </a:br>
            <a:endParaRPr lang="en-US" sz="4000" dirty="0"/>
          </a:p>
          <a:p>
            <a:pPr marL="0" indent="0" algn="l" rtl="0">
              <a:buNone/>
            </a:pPr>
            <a:endParaRPr lang="en-GB" sz="4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18</a:t>
            </a:fld>
            <a:endParaRPr lang="he-IL" dirty="0"/>
          </a:p>
        </p:txBody>
      </p:sp>
      <p:pic>
        <p:nvPicPr>
          <p:cNvPr id="2" name="תמונה 1">
            <a:extLst>
              <a:ext uri="{FF2B5EF4-FFF2-40B4-BE49-F238E27FC236}">
                <a16:creationId xmlns:a16="http://schemas.microsoft.com/office/drawing/2014/main" id="{153D321C-1D95-44D5-93FA-E11C0CA5B50C}"/>
              </a:ext>
            </a:extLst>
          </p:cNvPr>
          <p:cNvPicPr>
            <a:picLocks noChangeAspect="1"/>
          </p:cNvPicPr>
          <p:nvPr/>
        </p:nvPicPr>
        <p:blipFill>
          <a:blip r:embed="rId4"/>
          <a:stretch>
            <a:fillRect/>
          </a:stretch>
        </p:blipFill>
        <p:spPr>
          <a:xfrm>
            <a:off x="6682937" y="4505325"/>
            <a:ext cx="4886763" cy="1962017"/>
          </a:xfrm>
          <a:prstGeom prst="rect">
            <a:avLst/>
          </a:prstGeom>
        </p:spPr>
      </p:pic>
    </p:spTree>
    <p:extLst>
      <p:ext uri="{BB962C8B-B14F-4D97-AF65-F5344CB8AC3E}">
        <p14:creationId xmlns:p14="http://schemas.microsoft.com/office/powerpoint/2010/main" val="375081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rtl="0"/>
            <a:r>
              <a:rPr lang="en-US" b="1" dirty="0">
                <a:solidFill>
                  <a:srgbClr val="002060"/>
                </a:solidFill>
                <a:effectLst>
                  <a:outerShdw blurRad="38100" dist="38100" dir="2700000" algn="tl">
                    <a:srgbClr val="000000">
                      <a:alpha val="43137"/>
                    </a:srgbClr>
                  </a:outerShdw>
                </a:effectLst>
                <a:cs typeface="+mn-cs"/>
              </a:rPr>
              <a:t>Fourth feature</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54100" y="1268413"/>
            <a:ext cx="10515600" cy="5375275"/>
          </a:xfrm>
        </p:spPr>
        <p:txBody>
          <a:bodyPr/>
          <a:lstStyle/>
          <a:p>
            <a:pPr marL="0" indent="0" algn="l" rtl="0">
              <a:buNone/>
            </a:pPr>
            <a:r>
              <a:rPr lang="en-US" sz="4000" u="sng" dirty="0"/>
              <a:t>Count how much popular word in text</a:t>
            </a:r>
          </a:p>
          <a:p>
            <a:pPr marL="0" indent="0" algn="l" rtl="0">
              <a:buNone/>
            </a:pPr>
            <a:r>
              <a:rPr lang="en-US" sz="4000" dirty="0"/>
              <a:t>I took the popular 100 English word to array.</a:t>
            </a:r>
            <a:br>
              <a:rPr lang="en-US" sz="4000" dirty="0"/>
            </a:br>
            <a:r>
              <a:rPr lang="en-US" sz="4000" dirty="0"/>
              <a:t>And count how much popular word in text . </a:t>
            </a:r>
            <a:br>
              <a:rPr lang="en-US" sz="4000" dirty="0"/>
            </a:br>
            <a:r>
              <a:rPr lang="en-US" sz="4000" dirty="0"/>
              <a:t>(this feature based on feature 5 what we will explain next slide)</a:t>
            </a: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19</a:t>
            </a:fld>
            <a:endParaRPr lang="he-IL" dirty="0"/>
          </a:p>
        </p:txBody>
      </p:sp>
      <p:pic>
        <p:nvPicPr>
          <p:cNvPr id="2" name="תמונה 1">
            <a:extLst>
              <a:ext uri="{FF2B5EF4-FFF2-40B4-BE49-F238E27FC236}">
                <a16:creationId xmlns:a16="http://schemas.microsoft.com/office/drawing/2014/main" id="{26980A34-27AB-46DA-81CF-CBE9AAF0C1F7}"/>
              </a:ext>
            </a:extLst>
          </p:cNvPr>
          <p:cNvPicPr>
            <a:picLocks noChangeAspect="1"/>
          </p:cNvPicPr>
          <p:nvPr/>
        </p:nvPicPr>
        <p:blipFill>
          <a:blip r:embed="rId4"/>
          <a:stretch>
            <a:fillRect/>
          </a:stretch>
        </p:blipFill>
        <p:spPr>
          <a:xfrm>
            <a:off x="2781300" y="4745248"/>
            <a:ext cx="9258300" cy="1498390"/>
          </a:xfrm>
          <a:prstGeom prst="rect">
            <a:avLst/>
          </a:prstGeom>
        </p:spPr>
      </p:pic>
    </p:spTree>
    <p:extLst>
      <p:ext uri="{BB962C8B-B14F-4D97-AF65-F5344CB8AC3E}">
        <p14:creationId xmlns:p14="http://schemas.microsoft.com/office/powerpoint/2010/main" val="104512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801687" y="-33338"/>
            <a:ext cx="10515600" cy="1325563"/>
          </a:xfrm>
        </p:spPr>
        <p:txBody>
          <a:bodyPr/>
          <a:lstStyle/>
          <a:p>
            <a:pPr algn="ctr"/>
            <a:r>
              <a:rPr lang="en-GB" b="1" dirty="0">
                <a:solidFill>
                  <a:srgbClr val="002060"/>
                </a:solidFill>
                <a:effectLst>
                  <a:outerShdw blurRad="38100" dist="38100" dir="2700000" algn="tl">
                    <a:srgbClr val="000000">
                      <a:alpha val="43137"/>
                    </a:srgbClr>
                  </a:outerShdw>
                </a:effectLst>
                <a:cs typeface="+mn-cs"/>
              </a:rPr>
              <a:t>ABSTRACT</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874713" y="1052513"/>
            <a:ext cx="10963275" cy="5167312"/>
          </a:xfrm>
        </p:spPr>
        <p:txBody>
          <a:bodyPr/>
          <a:lstStyle/>
          <a:p>
            <a:pPr marL="0" indent="0" algn="l">
              <a:buNone/>
            </a:pPr>
            <a:r>
              <a:rPr lang="en-US" sz="4400" dirty="0"/>
              <a:t>Ransomware is one of most prevalent malicious software in 2020 that encrypts the files in a victim’s machine and demands money. The global damage cost and financial losses of individuals and </a:t>
            </a:r>
            <a:br>
              <a:rPr lang="en-US" sz="4400" dirty="0"/>
            </a:br>
            <a:r>
              <a:rPr lang="en-US" sz="4400" dirty="0"/>
              <a:t>organizations due to</a:t>
            </a:r>
            <a:br>
              <a:rPr lang="en-US" sz="4400" dirty="0"/>
            </a:br>
            <a:r>
              <a:rPr lang="en-US" sz="4400" dirty="0"/>
              <a:t> ransomware is increasing</a:t>
            </a:r>
            <a:br>
              <a:rPr lang="en-US" sz="4400" dirty="0"/>
            </a:br>
            <a:r>
              <a:rPr lang="en-US" sz="4400" dirty="0"/>
              <a:t> year by year.</a:t>
            </a:r>
            <a:endParaRPr lang="en-GB" sz="4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2</a:t>
            </a:fld>
            <a:endParaRPr lang="he-IL" dirty="0"/>
          </a:p>
        </p:txBody>
      </p:sp>
      <p:pic>
        <p:nvPicPr>
          <p:cNvPr id="3" name="תמונה 2" descr="תמונה שמכילה טקסט&#10;&#10;התיאור נוצר באופן אוטומטי">
            <a:extLst>
              <a:ext uri="{FF2B5EF4-FFF2-40B4-BE49-F238E27FC236}">
                <a16:creationId xmlns:a16="http://schemas.microsoft.com/office/drawing/2014/main" id="{540FA217-33D7-4C9E-B971-C1AFB7753F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0876" y="3429000"/>
            <a:ext cx="4726892" cy="3429000"/>
          </a:xfrm>
          <a:prstGeom prst="rect">
            <a:avLst/>
          </a:prstGeom>
        </p:spPr>
      </p:pic>
    </p:spTree>
    <p:extLst>
      <p:ext uri="{BB962C8B-B14F-4D97-AF65-F5344CB8AC3E}">
        <p14:creationId xmlns:p14="http://schemas.microsoft.com/office/powerpoint/2010/main" val="348011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rtl="0"/>
            <a:r>
              <a:rPr lang="en-US" b="1" dirty="0">
                <a:solidFill>
                  <a:srgbClr val="002060"/>
                </a:solidFill>
                <a:effectLst>
                  <a:outerShdw blurRad="38100" dist="38100" dir="2700000" algn="tl">
                    <a:srgbClr val="000000">
                      <a:alpha val="43137"/>
                    </a:srgbClr>
                  </a:outerShdw>
                </a:effectLst>
                <a:cs typeface="+mn-cs"/>
              </a:rPr>
              <a:t>Fifth feature</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54100" y="1268413"/>
            <a:ext cx="10515600" cy="5375275"/>
          </a:xfrm>
        </p:spPr>
        <p:txBody>
          <a:bodyPr/>
          <a:lstStyle/>
          <a:p>
            <a:pPr marL="0" indent="0" algn="l" rtl="0">
              <a:buNone/>
            </a:pPr>
            <a:r>
              <a:rPr lang="en-US" sz="4000" dirty="0"/>
              <a:t>Check if the word is in English or no.</a:t>
            </a:r>
            <a:br>
              <a:rPr lang="en-US" sz="4000" dirty="0"/>
            </a:br>
            <a:r>
              <a:rPr lang="en-US" sz="4000" dirty="0"/>
              <a:t>Basically in Descriptive word this feature is enough </a:t>
            </a:r>
            <a:endParaRPr lang="he-IL" sz="4000" dirty="0"/>
          </a:p>
          <a:p>
            <a:pPr marL="0" indent="0" algn="l" rtl="0">
              <a:buNone/>
            </a:pPr>
            <a:r>
              <a:rPr lang="en-US" sz="4000" dirty="0"/>
              <a:t>So I try 3 type of this feature :</a:t>
            </a:r>
          </a:p>
          <a:p>
            <a:pPr marL="0" indent="0" algn="l" rtl="0">
              <a:buNone/>
            </a:pPr>
            <a:r>
              <a:rPr lang="en-US" sz="4000" dirty="0"/>
              <a:t>1. only 1 word at row</a:t>
            </a:r>
            <a:br>
              <a:rPr lang="en-US" sz="4000" dirty="0"/>
            </a:br>
            <a:r>
              <a:rPr lang="en-US" sz="4000" dirty="0"/>
              <a:t>2. Only 3 word at row </a:t>
            </a:r>
            <a:br>
              <a:rPr lang="en-US" sz="4000" dirty="0"/>
            </a:br>
            <a:br>
              <a:rPr lang="en-US" sz="4000" dirty="0"/>
            </a:br>
            <a:endParaRPr lang="en-US" sz="4000" dirty="0"/>
          </a:p>
          <a:p>
            <a:pPr marL="0" indent="0" algn="l" rtl="0">
              <a:buNone/>
            </a:pPr>
            <a:endParaRPr lang="en-GB" sz="4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20</a:t>
            </a:fld>
            <a:endParaRPr lang="he-IL" dirty="0"/>
          </a:p>
        </p:txBody>
      </p:sp>
      <p:pic>
        <p:nvPicPr>
          <p:cNvPr id="7" name="תמונה 6">
            <a:extLst>
              <a:ext uri="{FF2B5EF4-FFF2-40B4-BE49-F238E27FC236}">
                <a16:creationId xmlns:a16="http://schemas.microsoft.com/office/drawing/2014/main" id="{19A68B1B-8976-4BD1-99C5-2C64DE75C5C0}"/>
              </a:ext>
            </a:extLst>
          </p:cNvPr>
          <p:cNvPicPr>
            <a:picLocks noChangeAspect="1"/>
          </p:cNvPicPr>
          <p:nvPr/>
        </p:nvPicPr>
        <p:blipFill>
          <a:blip r:embed="rId4"/>
          <a:stretch>
            <a:fillRect/>
          </a:stretch>
        </p:blipFill>
        <p:spPr>
          <a:xfrm>
            <a:off x="8740112" y="4675186"/>
            <a:ext cx="3045488" cy="1577973"/>
          </a:xfrm>
          <a:prstGeom prst="rect">
            <a:avLst/>
          </a:prstGeom>
        </p:spPr>
      </p:pic>
    </p:spTree>
    <p:extLst>
      <p:ext uri="{BB962C8B-B14F-4D97-AF65-F5344CB8AC3E}">
        <p14:creationId xmlns:p14="http://schemas.microsoft.com/office/powerpoint/2010/main" val="394229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rtl="0"/>
            <a:r>
              <a:rPr lang="en-US" b="1" dirty="0">
                <a:solidFill>
                  <a:srgbClr val="002060"/>
                </a:solidFill>
                <a:effectLst>
                  <a:outerShdw blurRad="38100" dist="38100" dir="2700000" algn="tl">
                    <a:srgbClr val="000000">
                      <a:alpha val="43137"/>
                    </a:srgbClr>
                  </a:outerShdw>
                </a:effectLst>
                <a:cs typeface="+mn-cs"/>
              </a:rPr>
              <a:t>Fifth feature</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54100" y="1268413"/>
            <a:ext cx="10515600" cy="5375275"/>
          </a:xfrm>
        </p:spPr>
        <p:txBody>
          <a:bodyPr/>
          <a:lstStyle/>
          <a:p>
            <a:pPr marL="0" indent="0" algn="ctr" rtl="0">
              <a:buNone/>
            </a:pPr>
            <a:r>
              <a:rPr lang="en-GB" sz="4400" dirty="0"/>
              <a:t>Running time to check 1 word on line VS all word!</a:t>
            </a: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21</a:t>
            </a:fld>
            <a:endParaRPr lang="he-IL" dirty="0"/>
          </a:p>
        </p:txBody>
      </p:sp>
      <p:pic>
        <p:nvPicPr>
          <p:cNvPr id="3" name="תמונה 2" descr="תמונה שמכילה טקסט, אלקטרוניקה&#10;&#10;התיאור נוצר באופן אוטומטי">
            <a:extLst>
              <a:ext uri="{FF2B5EF4-FFF2-40B4-BE49-F238E27FC236}">
                <a16:creationId xmlns:a16="http://schemas.microsoft.com/office/drawing/2014/main" id="{A132AD9A-A28A-45CE-941B-AA28B6B675A9}"/>
              </a:ext>
            </a:extLst>
          </p:cNvPr>
          <p:cNvPicPr>
            <a:picLocks noChangeAspect="1"/>
          </p:cNvPicPr>
          <p:nvPr/>
        </p:nvPicPr>
        <p:blipFill rotWithShape="1">
          <a:blip r:embed="rId4">
            <a:extLst>
              <a:ext uri="{28A0092B-C50C-407E-A947-70E740481C1C}">
                <a14:useLocalDpi xmlns:a14="http://schemas.microsoft.com/office/drawing/2010/main" val="0"/>
              </a:ext>
            </a:extLst>
          </a:blip>
          <a:srcRect r="5091" b="8434"/>
          <a:stretch/>
        </p:blipFill>
        <p:spPr>
          <a:xfrm>
            <a:off x="838200" y="2688659"/>
            <a:ext cx="11172825" cy="3542278"/>
          </a:xfrm>
          <a:prstGeom prst="rect">
            <a:avLst/>
          </a:prstGeom>
        </p:spPr>
      </p:pic>
    </p:spTree>
    <p:extLst>
      <p:ext uri="{BB962C8B-B14F-4D97-AF65-F5344CB8AC3E}">
        <p14:creationId xmlns:p14="http://schemas.microsoft.com/office/powerpoint/2010/main" val="329330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rtl="0"/>
            <a:r>
              <a:rPr lang="en-US" b="1" dirty="0">
                <a:solidFill>
                  <a:srgbClr val="002060"/>
                </a:solidFill>
                <a:effectLst>
                  <a:outerShdw blurRad="38100" dist="38100" dir="2700000" algn="tl">
                    <a:srgbClr val="000000">
                      <a:alpha val="43137"/>
                    </a:srgbClr>
                  </a:outerShdw>
                </a:effectLst>
                <a:cs typeface="+mn-cs"/>
              </a:rPr>
              <a:t>sixth feature</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54100" y="1268413"/>
            <a:ext cx="10515600" cy="5375275"/>
          </a:xfrm>
        </p:spPr>
        <p:txBody>
          <a:bodyPr/>
          <a:lstStyle/>
          <a:p>
            <a:pPr marL="0" indent="0" algn="l" rtl="0">
              <a:buNone/>
            </a:pPr>
            <a:r>
              <a:rPr lang="en-US" sz="4000" dirty="0"/>
              <a:t>Count how much line on text :</a:t>
            </a:r>
          </a:p>
          <a:p>
            <a:pPr marL="0" indent="0" algn="l" rtl="0">
              <a:buNone/>
            </a:pPr>
            <a:r>
              <a:rPr lang="en-US" sz="4000" dirty="0"/>
              <a:t>This feature work only when feature 5 is on.</a:t>
            </a:r>
            <a:br>
              <a:rPr lang="en-US" sz="4000" dirty="0"/>
            </a:br>
            <a:r>
              <a:rPr lang="en-US" sz="4000" dirty="0"/>
              <a:t>This feature is to check how much line in the text</a:t>
            </a:r>
            <a:br>
              <a:rPr lang="en-US" sz="4000" dirty="0"/>
            </a:br>
            <a:r>
              <a:rPr lang="en-US" sz="4000" dirty="0"/>
              <a:t>and because we check only 1/3 word in line .</a:t>
            </a:r>
            <a:br>
              <a:rPr lang="en-US" sz="4000" dirty="0"/>
            </a:br>
            <a:r>
              <a:rPr lang="en-US" sz="4000" dirty="0"/>
              <a:t>This data can help to ML used in max on with feature 5</a:t>
            </a:r>
            <a:br>
              <a:rPr lang="en-US" sz="4000" dirty="0"/>
            </a:br>
            <a:endParaRPr lang="en-US" sz="4000" dirty="0"/>
          </a:p>
          <a:p>
            <a:pPr marL="0" indent="0" algn="l" rtl="0">
              <a:buNone/>
            </a:pPr>
            <a:endParaRPr lang="en-GB" sz="4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22</a:t>
            </a:fld>
            <a:endParaRPr lang="he-IL" dirty="0"/>
          </a:p>
        </p:txBody>
      </p:sp>
    </p:spTree>
    <p:extLst>
      <p:ext uri="{BB962C8B-B14F-4D97-AF65-F5344CB8AC3E}">
        <p14:creationId xmlns:p14="http://schemas.microsoft.com/office/powerpoint/2010/main" val="322366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rtl="0"/>
            <a:r>
              <a:rPr lang="en-US" b="1" dirty="0">
                <a:solidFill>
                  <a:srgbClr val="002060"/>
                </a:solidFill>
                <a:effectLst>
                  <a:outerShdw blurRad="38100" dist="38100" dir="2700000" algn="tl">
                    <a:srgbClr val="000000">
                      <a:alpha val="43137"/>
                    </a:srgbClr>
                  </a:outerShdw>
                </a:effectLst>
                <a:cs typeface="+mn-cs"/>
              </a:rPr>
              <a:t>My Machine Learning</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54100" y="1268413"/>
            <a:ext cx="10515600" cy="5375275"/>
          </a:xfrm>
        </p:spPr>
        <p:txBody>
          <a:bodyPr/>
          <a:lstStyle/>
          <a:p>
            <a:pPr marL="0" indent="0" algn="l" rtl="0">
              <a:buNone/>
            </a:pPr>
            <a:r>
              <a:rPr lang="en-US" sz="4000" dirty="0"/>
              <a:t>I have 2 type of ML :KNN , SVM</a:t>
            </a:r>
            <a:br>
              <a:rPr lang="en-US" sz="4000" dirty="0"/>
            </a:br>
            <a:r>
              <a:rPr lang="en-US" sz="4000" dirty="0"/>
              <a:t>my data is divided 50%-50% (Encrypted /Unencrypted) </a:t>
            </a:r>
            <a:br>
              <a:rPr lang="en-US" sz="4000" dirty="0"/>
            </a:br>
            <a:r>
              <a:rPr lang="en-US" sz="4000" dirty="0"/>
              <a:t>and to 80% Train 20% test.</a:t>
            </a:r>
            <a:br>
              <a:rPr lang="en-US" sz="4000" dirty="0"/>
            </a:br>
            <a:endParaRPr lang="en-US" sz="4000" dirty="0"/>
          </a:p>
          <a:p>
            <a:pPr marL="0" indent="0" algn="l" rtl="0">
              <a:buNone/>
            </a:pPr>
            <a:endParaRPr lang="en-GB" sz="4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23</a:t>
            </a:fld>
            <a:endParaRPr lang="he-IL" dirty="0"/>
          </a:p>
        </p:txBody>
      </p:sp>
      <p:pic>
        <p:nvPicPr>
          <p:cNvPr id="2" name="תמונה 1">
            <a:extLst>
              <a:ext uri="{FF2B5EF4-FFF2-40B4-BE49-F238E27FC236}">
                <a16:creationId xmlns:a16="http://schemas.microsoft.com/office/drawing/2014/main" id="{D7493E8A-7B63-4B58-B628-CEEABF3AF8D4}"/>
              </a:ext>
            </a:extLst>
          </p:cNvPr>
          <p:cNvPicPr>
            <a:picLocks noChangeAspect="1"/>
          </p:cNvPicPr>
          <p:nvPr/>
        </p:nvPicPr>
        <p:blipFill rotWithShape="1">
          <a:blip r:embed="rId4"/>
          <a:srcRect l="8492" r="8365"/>
          <a:stretch/>
        </p:blipFill>
        <p:spPr>
          <a:xfrm>
            <a:off x="134937" y="4556125"/>
            <a:ext cx="4149726" cy="1800225"/>
          </a:xfrm>
          <a:prstGeom prst="rect">
            <a:avLst/>
          </a:prstGeom>
        </p:spPr>
      </p:pic>
      <p:pic>
        <p:nvPicPr>
          <p:cNvPr id="3" name="תמונה 2">
            <a:extLst>
              <a:ext uri="{FF2B5EF4-FFF2-40B4-BE49-F238E27FC236}">
                <a16:creationId xmlns:a16="http://schemas.microsoft.com/office/drawing/2014/main" id="{EC397B75-5B1B-4FA6-86AF-B809E64F83CB}"/>
              </a:ext>
            </a:extLst>
          </p:cNvPr>
          <p:cNvPicPr>
            <a:picLocks noChangeAspect="1"/>
          </p:cNvPicPr>
          <p:nvPr/>
        </p:nvPicPr>
        <p:blipFill rotWithShape="1">
          <a:blip r:embed="rId5"/>
          <a:srcRect l="-1420" t="-2036" r="3574" b="2036"/>
          <a:stretch/>
        </p:blipFill>
        <p:spPr>
          <a:xfrm>
            <a:off x="4419600" y="4399927"/>
            <a:ext cx="7714530" cy="2260912"/>
          </a:xfrm>
          <a:prstGeom prst="rect">
            <a:avLst/>
          </a:prstGeom>
        </p:spPr>
      </p:pic>
    </p:spTree>
    <p:extLst>
      <p:ext uri="{BB962C8B-B14F-4D97-AF65-F5344CB8AC3E}">
        <p14:creationId xmlns:p14="http://schemas.microsoft.com/office/powerpoint/2010/main" val="1100770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en-US" b="1" dirty="0">
                <a:solidFill>
                  <a:srgbClr val="002060"/>
                </a:solidFill>
                <a:effectLst>
                  <a:outerShdw blurRad="38100" dist="38100" dir="2700000" algn="tl">
                    <a:srgbClr val="000000">
                      <a:alpha val="43137"/>
                    </a:srgbClr>
                  </a:outerShdw>
                </a:effectLst>
                <a:cs typeface="+mn-cs"/>
              </a:rPr>
              <a:t>My Machine Learning results </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838200" y="1690688"/>
            <a:ext cx="10515600" cy="5375275"/>
          </a:xfrm>
        </p:spPr>
        <p:txBody>
          <a:bodyPr/>
          <a:lstStyle/>
          <a:p>
            <a:pPr marL="0" indent="0" algn="l" rtl="0">
              <a:buClr>
                <a:schemeClr val="accent1">
                  <a:lumMod val="50000"/>
                </a:schemeClr>
              </a:buClr>
              <a:buSzPct val="95000"/>
              <a:buNone/>
              <a:defRPr/>
            </a:pPr>
            <a:r>
              <a:rPr lang="en-US" altLang="en-US" dirty="0"/>
              <a:t>                               SVM                                                        KNN</a:t>
            </a:r>
            <a:endParaRPr lang="en-GB" altLang="en-US" dirty="0"/>
          </a:p>
          <a:p>
            <a:pPr marL="0" indent="0" algn="r">
              <a:buClr>
                <a:schemeClr val="accent1">
                  <a:lumMod val="50000"/>
                </a:schemeClr>
              </a:buClr>
              <a:buSzPct val="95000"/>
              <a:buNone/>
              <a:defRPr/>
            </a:pPr>
            <a:endParaRPr lang="en-GB" altLang="en-US"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24</a:t>
            </a:fld>
            <a:endParaRPr lang="he-IL"/>
          </a:p>
        </p:txBody>
      </p:sp>
      <p:pic>
        <p:nvPicPr>
          <p:cNvPr id="8" name="תמונה 7">
            <a:extLst>
              <a:ext uri="{FF2B5EF4-FFF2-40B4-BE49-F238E27FC236}">
                <a16:creationId xmlns:a16="http://schemas.microsoft.com/office/drawing/2014/main" id="{79E504FB-94F3-4EFE-A7EB-1DC27BACB2EF}"/>
              </a:ext>
            </a:extLst>
          </p:cNvPr>
          <p:cNvPicPr>
            <a:picLocks noChangeAspect="1"/>
          </p:cNvPicPr>
          <p:nvPr/>
        </p:nvPicPr>
        <p:blipFill>
          <a:blip r:embed="rId4"/>
          <a:stretch>
            <a:fillRect/>
          </a:stretch>
        </p:blipFill>
        <p:spPr>
          <a:xfrm>
            <a:off x="1339850" y="2060576"/>
            <a:ext cx="5041900" cy="3762359"/>
          </a:xfrm>
          <a:prstGeom prst="rect">
            <a:avLst/>
          </a:prstGeom>
        </p:spPr>
      </p:pic>
      <p:pic>
        <p:nvPicPr>
          <p:cNvPr id="10" name="תמונה 9">
            <a:extLst>
              <a:ext uri="{FF2B5EF4-FFF2-40B4-BE49-F238E27FC236}">
                <a16:creationId xmlns:a16="http://schemas.microsoft.com/office/drawing/2014/main" id="{5B03D0AB-DE96-4580-982F-E51CD5CC06BA}"/>
              </a:ext>
            </a:extLst>
          </p:cNvPr>
          <p:cNvPicPr>
            <a:picLocks noChangeAspect="1"/>
          </p:cNvPicPr>
          <p:nvPr/>
        </p:nvPicPr>
        <p:blipFill>
          <a:blip r:embed="rId5"/>
          <a:stretch>
            <a:fillRect/>
          </a:stretch>
        </p:blipFill>
        <p:spPr>
          <a:xfrm>
            <a:off x="6667500" y="2089151"/>
            <a:ext cx="4525160" cy="3527425"/>
          </a:xfrm>
          <a:prstGeom prst="rect">
            <a:avLst/>
          </a:prstGeom>
        </p:spPr>
      </p:pic>
    </p:spTree>
    <p:extLst>
      <p:ext uri="{BB962C8B-B14F-4D97-AF65-F5344CB8AC3E}">
        <p14:creationId xmlns:p14="http://schemas.microsoft.com/office/powerpoint/2010/main" val="1070901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en-US" b="1" dirty="0">
                <a:solidFill>
                  <a:srgbClr val="002060"/>
                </a:solidFill>
                <a:effectLst>
                  <a:outerShdw blurRad="38100" dist="38100" dir="2700000" algn="tl">
                    <a:srgbClr val="000000">
                      <a:alpha val="43137"/>
                    </a:srgbClr>
                  </a:outerShdw>
                </a:effectLst>
                <a:cs typeface="+mn-cs"/>
              </a:rPr>
              <a:t>My Machine Learning results </a:t>
            </a:r>
            <a:br>
              <a:rPr lang="en-US" b="1" dirty="0">
                <a:solidFill>
                  <a:srgbClr val="002060"/>
                </a:solidFill>
                <a:effectLst>
                  <a:outerShdw blurRad="38100" dist="38100" dir="2700000" algn="tl">
                    <a:srgbClr val="000000">
                      <a:alpha val="43137"/>
                    </a:srgbClr>
                  </a:outerShdw>
                </a:effectLst>
                <a:cs typeface="+mn-cs"/>
              </a:rPr>
            </a:br>
            <a:r>
              <a:rPr lang="en-US" b="1" dirty="0">
                <a:solidFill>
                  <a:srgbClr val="002060"/>
                </a:solidFill>
                <a:effectLst>
                  <a:outerShdw blurRad="38100" dist="38100" dir="2700000" algn="tl">
                    <a:srgbClr val="000000">
                      <a:alpha val="43137"/>
                    </a:srgbClr>
                  </a:outerShdw>
                </a:effectLst>
                <a:cs typeface="+mn-cs"/>
              </a:rPr>
              <a:t>for Middle Research</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4635501" y="1627980"/>
            <a:ext cx="3388359" cy="1730377"/>
          </a:xfrm>
        </p:spPr>
        <p:txBody>
          <a:bodyPr/>
          <a:lstStyle/>
          <a:p>
            <a:pPr marL="0" indent="0" algn="ctr" rtl="0">
              <a:buClr>
                <a:schemeClr val="accent1">
                  <a:lumMod val="50000"/>
                </a:schemeClr>
              </a:buClr>
              <a:buSzPct val="95000"/>
              <a:buNone/>
              <a:defRPr/>
            </a:pPr>
            <a:r>
              <a:rPr lang="en-US" altLang="en-US" dirty="0"/>
              <a:t>English Chars </a:t>
            </a:r>
            <a:br>
              <a:rPr lang="en-US" altLang="en-US" dirty="0"/>
            </a:br>
            <a:r>
              <a:rPr lang="en-US" altLang="en-US" dirty="0"/>
              <a:t>Plus Numbers</a:t>
            </a:r>
            <a:endParaRPr lang="en-GB" altLang="en-US" dirty="0"/>
          </a:p>
          <a:p>
            <a:pPr marL="0" indent="0" algn="r">
              <a:buClr>
                <a:schemeClr val="accent1">
                  <a:lumMod val="50000"/>
                </a:schemeClr>
              </a:buClr>
              <a:buSzPct val="95000"/>
              <a:buNone/>
              <a:defRPr/>
            </a:pPr>
            <a:endParaRPr lang="en-GB" altLang="en-US"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25</a:t>
            </a:fld>
            <a:endParaRPr lang="he-IL"/>
          </a:p>
        </p:txBody>
      </p:sp>
      <p:pic>
        <p:nvPicPr>
          <p:cNvPr id="7" name="תמונה 6">
            <a:extLst>
              <a:ext uri="{FF2B5EF4-FFF2-40B4-BE49-F238E27FC236}">
                <a16:creationId xmlns:a16="http://schemas.microsoft.com/office/drawing/2014/main" id="{C0C37B51-851A-4D0F-A9D4-FA1913D6D5DA}"/>
              </a:ext>
            </a:extLst>
          </p:cNvPr>
          <p:cNvPicPr>
            <a:picLocks noChangeAspect="1"/>
          </p:cNvPicPr>
          <p:nvPr/>
        </p:nvPicPr>
        <p:blipFill>
          <a:blip r:embed="rId4"/>
          <a:stretch>
            <a:fillRect/>
          </a:stretch>
        </p:blipFill>
        <p:spPr>
          <a:xfrm>
            <a:off x="141254" y="2481263"/>
            <a:ext cx="4352993" cy="3395662"/>
          </a:xfrm>
          <a:prstGeom prst="rect">
            <a:avLst/>
          </a:prstGeom>
        </p:spPr>
      </p:pic>
      <p:pic>
        <p:nvPicPr>
          <p:cNvPr id="8" name="תמונה 7">
            <a:extLst>
              <a:ext uri="{FF2B5EF4-FFF2-40B4-BE49-F238E27FC236}">
                <a16:creationId xmlns:a16="http://schemas.microsoft.com/office/drawing/2014/main" id="{80286D2C-2DED-4EDC-A141-BCA8D17FF007}"/>
              </a:ext>
            </a:extLst>
          </p:cNvPr>
          <p:cNvPicPr>
            <a:picLocks noChangeAspect="1"/>
          </p:cNvPicPr>
          <p:nvPr/>
        </p:nvPicPr>
        <p:blipFill>
          <a:blip r:embed="rId5"/>
          <a:stretch>
            <a:fillRect/>
          </a:stretch>
        </p:blipFill>
        <p:spPr>
          <a:xfrm>
            <a:off x="4402772" y="2351882"/>
            <a:ext cx="3853815" cy="3211513"/>
          </a:xfrm>
          <a:prstGeom prst="rect">
            <a:avLst/>
          </a:prstGeom>
        </p:spPr>
      </p:pic>
      <p:pic>
        <p:nvPicPr>
          <p:cNvPr id="9" name="תמונה 8">
            <a:extLst>
              <a:ext uri="{FF2B5EF4-FFF2-40B4-BE49-F238E27FC236}">
                <a16:creationId xmlns:a16="http://schemas.microsoft.com/office/drawing/2014/main" id="{93BEC599-52A7-467A-826F-00D9845D97BD}"/>
              </a:ext>
            </a:extLst>
          </p:cNvPr>
          <p:cNvPicPr>
            <a:picLocks noChangeAspect="1"/>
          </p:cNvPicPr>
          <p:nvPr/>
        </p:nvPicPr>
        <p:blipFill rotWithShape="1">
          <a:blip r:embed="rId6"/>
          <a:srcRect r="12453" b="3653"/>
          <a:stretch/>
        </p:blipFill>
        <p:spPr>
          <a:xfrm>
            <a:off x="8282620" y="2481263"/>
            <a:ext cx="3644108" cy="2992438"/>
          </a:xfrm>
          <a:prstGeom prst="rect">
            <a:avLst/>
          </a:prstGeom>
        </p:spPr>
      </p:pic>
      <p:sp>
        <p:nvSpPr>
          <p:cNvPr id="12" name="מציין מיקום תוכן 4">
            <a:extLst>
              <a:ext uri="{FF2B5EF4-FFF2-40B4-BE49-F238E27FC236}">
                <a16:creationId xmlns:a16="http://schemas.microsoft.com/office/drawing/2014/main" id="{35FF6881-3B06-4E0B-990A-FB92B81C36EF}"/>
              </a:ext>
            </a:extLst>
          </p:cNvPr>
          <p:cNvSpPr txBox="1">
            <a:spLocks/>
          </p:cNvSpPr>
          <p:nvPr/>
        </p:nvSpPr>
        <p:spPr bwMode="auto">
          <a:xfrm>
            <a:off x="807737" y="1820069"/>
            <a:ext cx="3785234"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r" rtl="1"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r" rtl="1"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r" rtl="1"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Clr>
                <a:schemeClr val="accent1">
                  <a:lumMod val="50000"/>
                </a:schemeClr>
              </a:buClr>
              <a:buSzPct val="95000"/>
              <a:buFont typeface="Arial" panose="020B0604020202020204" pitchFamily="34" charset="0"/>
              <a:buNone/>
              <a:defRPr/>
            </a:pPr>
            <a:r>
              <a:rPr lang="en-US" altLang="en-US" dirty="0"/>
              <a:t>     ALL ASCII Chars</a:t>
            </a:r>
            <a:endParaRPr lang="en-GB" altLang="en-US" dirty="0"/>
          </a:p>
        </p:txBody>
      </p:sp>
      <p:sp>
        <p:nvSpPr>
          <p:cNvPr id="13" name="מציין מיקום תוכן 4">
            <a:extLst>
              <a:ext uri="{FF2B5EF4-FFF2-40B4-BE49-F238E27FC236}">
                <a16:creationId xmlns:a16="http://schemas.microsoft.com/office/drawing/2014/main" id="{28D68295-676D-4856-B890-65B8986D6185}"/>
              </a:ext>
            </a:extLst>
          </p:cNvPr>
          <p:cNvSpPr txBox="1">
            <a:spLocks/>
          </p:cNvSpPr>
          <p:nvPr/>
        </p:nvSpPr>
        <p:spPr bwMode="auto">
          <a:xfrm>
            <a:off x="9029699" y="2032793"/>
            <a:ext cx="3298471" cy="1325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r" rtl="1"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r" rtl="1"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r" rtl="1"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Clr>
                <a:schemeClr val="accent1">
                  <a:lumMod val="50000"/>
                </a:schemeClr>
              </a:buClr>
              <a:buSzPct val="95000"/>
              <a:buFont typeface="Arial" panose="020B0604020202020204" pitchFamily="34" charset="0"/>
              <a:buNone/>
              <a:defRPr/>
            </a:pPr>
            <a:r>
              <a:rPr lang="en-US" altLang="en-US" dirty="0"/>
              <a:t>English Chars</a:t>
            </a:r>
            <a:endParaRPr lang="en-GB" altLang="en-US" dirty="0"/>
          </a:p>
        </p:txBody>
      </p:sp>
    </p:spTree>
    <p:extLst>
      <p:ext uri="{BB962C8B-B14F-4D97-AF65-F5344CB8AC3E}">
        <p14:creationId xmlns:p14="http://schemas.microsoft.com/office/powerpoint/2010/main" val="1484788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801687" y="2381"/>
            <a:ext cx="10515600" cy="1101316"/>
          </a:xfrm>
        </p:spPr>
        <p:txBody>
          <a:bodyPr/>
          <a:lstStyle/>
          <a:p>
            <a:pPr algn="ctr"/>
            <a:r>
              <a:rPr lang="en-US" b="1" dirty="0">
                <a:solidFill>
                  <a:srgbClr val="002060"/>
                </a:solidFill>
                <a:effectLst>
                  <a:outerShdw blurRad="38100" dist="38100" dir="2700000" algn="tl">
                    <a:srgbClr val="000000">
                      <a:alpha val="43137"/>
                    </a:srgbClr>
                  </a:outerShdw>
                </a:effectLst>
                <a:cs typeface="+mn-cs"/>
              </a:rPr>
              <a:t>My Machine Learning results</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4606456" y="1228728"/>
            <a:ext cx="3388359" cy="1730377"/>
          </a:xfrm>
        </p:spPr>
        <p:txBody>
          <a:bodyPr/>
          <a:lstStyle/>
          <a:p>
            <a:pPr marL="0" indent="0" algn="ctr" rtl="0">
              <a:buClr>
                <a:schemeClr val="accent1">
                  <a:lumMod val="50000"/>
                </a:schemeClr>
              </a:buClr>
              <a:buSzPct val="95000"/>
              <a:buNone/>
              <a:defRPr/>
            </a:pPr>
            <a:r>
              <a:rPr lang="en-US" altLang="en-US" dirty="0"/>
              <a:t>English Chars </a:t>
            </a:r>
            <a:br>
              <a:rPr lang="en-US" altLang="en-US" dirty="0"/>
            </a:br>
            <a:r>
              <a:rPr lang="en-US" altLang="en-US" dirty="0"/>
              <a:t>Plus Numbers</a:t>
            </a:r>
            <a:endParaRPr lang="en-GB" altLang="en-US" dirty="0"/>
          </a:p>
          <a:p>
            <a:pPr marL="0" indent="0" algn="r">
              <a:buClr>
                <a:schemeClr val="accent1">
                  <a:lumMod val="50000"/>
                </a:schemeClr>
              </a:buClr>
              <a:buSzPct val="95000"/>
              <a:buNone/>
              <a:defRPr/>
            </a:pPr>
            <a:endParaRPr lang="en-GB" altLang="en-US"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26</a:t>
            </a:fld>
            <a:endParaRPr lang="he-IL"/>
          </a:p>
        </p:txBody>
      </p:sp>
      <p:sp>
        <p:nvSpPr>
          <p:cNvPr id="12" name="מציין מיקום תוכן 4">
            <a:extLst>
              <a:ext uri="{FF2B5EF4-FFF2-40B4-BE49-F238E27FC236}">
                <a16:creationId xmlns:a16="http://schemas.microsoft.com/office/drawing/2014/main" id="{35FF6881-3B06-4E0B-990A-FB92B81C36EF}"/>
              </a:ext>
            </a:extLst>
          </p:cNvPr>
          <p:cNvSpPr txBox="1">
            <a:spLocks/>
          </p:cNvSpPr>
          <p:nvPr/>
        </p:nvSpPr>
        <p:spPr bwMode="auto">
          <a:xfrm>
            <a:off x="684982" y="1393825"/>
            <a:ext cx="3785234"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r" rtl="1"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r" rtl="1"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r" rtl="1"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Clr>
                <a:schemeClr val="accent1">
                  <a:lumMod val="50000"/>
                </a:schemeClr>
              </a:buClr>
              <a:buSzPct val="95000"/>
              <a:buFont typeface="Arial" panose="020B0604020202020204" pitchFamily="34" charset="0"/>
              <a:buNone/>
              <a:defRPr/>
            </a:pPr>
            <a:r>
              <a:rPr lang="en-US" altLang="en-US" dirty="0"/>
              <a:t>     ALL ASCII Chars</a:t>
            </a:r>
            <a:endParaRPr lang="en-GB" altLang="en-US" dirty="0"/>
          </a:p>
        </p:txBody>
      </p:sp>
      <p:sp>
        <p:nvSpPr>
          <p:cNvPr id="13" name="מציין מיקום תוכן 4">
            <a:extLst>
              <a:ext uri="{FF2B5EF4-FFF2-40B4-BE49-F238E27FC236}">
                <a16:creationId xmlns:a16="http://schemas.microsoft.com/office/drawing/2014/main" id="{28D68295-676D-4856-B890-65B8986D6185}"/>
              </a:ext>
            </a:extLst>
          </p:cNvPr>
          <p:cNvSpPr txBox="1">
            <a:spLocks/>
          </p:cNvSpPr>
          <p:nvPr/>
        </p:nvSpPr>
        <p:spPr bwMode="auto">
          <a:xfrm>
            <a:off x="8754058" y="1319211"/>
            <a:ext cx="3298471" cy="1325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r" rtl="1"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r" rtl="1"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r" rtl="1"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Clr>
                <a:schemeClr val="accent1">
                  <a:lumMod val="50000"/>
                </a:schemeClr>
              </a:buClr>
              <a:buSzPct val="95000"/>
              <a:buFont typeface="Arial" panose="020B0604020202020204" pitchFamily="34" charset="0"/>
              <a:buNone/>
              <a:defRPr/>
            </a:pPr>
            <a:r>
              <a:rPr lang="en-US" altLang="en-US" dirty="0"/>
              <a:t>English Chars</a:t>
            </a:r>
            <a:endParaRPr lang="en-GB" altLang="en-US" dirty="0"/>
          </a:p>
        </p:txBody>
      </p:sp>
      <p:pic>
        <p:nvPicPr>
          <p:cNvPr id="10" name="תמונה 9">
            <a:extLst>
              <a:ext uri="{FF2B5EF4-FFF2-40B4-BE49-F238E27FC236}">
                <a16:creationId xmlns:a16="http://schemas.microsoft.com/office/drawing/2014/main" id="{611D172D-E107-4FA7-81BB-870C3BAABB6A}"/>
              </a:ext>
            </a:extLst>
          </p:cNvPr>
          <p:cNvPicPr>
            <a:picLocks noChangeAspect="1"/>
          </p:cNvPicPr>
          <p:nvPr/>
        </p:nvPicPr>
        <p:blipFill>
          <a:blip r:embed="rId4"/>
          <a:stretch>
            <a:fillRect/>
          </a:stretch>
        </p:blipFill>
        <p:spPr>
          <a:xfrm>
            <a:off x="548742" y="1981993"/>
            <a:ext cx="4093079" cy="2895600"/>
          </a:xfrm>
          <a:prstGeom prst="rect">
            <a:avLst/>
          </a:prstGeom>
        </p:spPr>
      </p:pic>
      <p:pic>
        <p:nvPicPr>
          <p:cNvPr id="11" name="תמונה 10">
            <a:extLst>
              <a:ext uri="{FF2B5EF4-FFF2-40B4-BE49-F238E27FC236}">
                <a16:creationId xmlns:a16="http://schemas.microsoft.com/office/drawing/2014/main" id="{6AE7F690-CB61-4DE7-9906-89C6C1DA2511}"/>
              </a:ext>
            </a:extLst>
          </p:cNvPr>
          <p:cNvPicPr>
            <a:picLocks noChangeAspect="1"/>
          </p:cNvPicPr>
          <p:nvPr/>
        </p:nvPicPr>
        <p:blipFill>
          <a:blip r:embed="rId5"/>
          <a:stretch>
            <a:fillRect/>
          </a:stretch>
        </p:blipFill>
        <p:spPr>
          <a:xfrm>
            <a:off x="69544" y="5187950"/>
            <a:ext cx="4355059" cy="1359694"/>
          </a:xfrm>
          <a:prstGeom prst="rect">
            <a:avLst/>
          </a:prstGeom>
        </p:spPr>
      </p:pic>
      <p:pic>
        <p:nvPicPr>
          <p:cNvPr id="14" name="תמונה 13">
            <a:extLst>
              <a:ext uri="{FF2B5EF4-FFF2-40B4-BE49-F238E27FC236}">
                <a16:creationId xmlns:a16="http://schemas.microsoft.com/office/drawing/2014/main" id="{3C094057-22CC-48E1-8DF9-1E61A1F9DD3D}"/>
              </a:ext>
            </a:extLst>
          </p:cNvPr>
          <p:cNvPicPr>
            <a:picLocks noChangeAspect="1"/>
          </p:cNvPicPr>
          <p:nvPr/>
        </p:nvPicPr>
        <p:blipFill>
          <a:blip r:embed="rId6"/>
          <a:stretch>
            <a:fillRect/>
          </a:stretch>
        </p:blipFill>
        <p:spPr>
          <a:xfrm>
            <a:off x="4633184" y="2073689"/>
            <a:ext cx="3405633" cy="2790000"/>
          </a:xfrm>
          <a:prstGeom prst="rect">
            <a:avLst/>
          </a:prstGeom>
        </p:spPr>
      </p:pic>
      <p:pic>
        <p:nvPicPr>
          <p:cNvPr id="15" name="תמונה 14">
            <a:extLst>
              <a:ext uri="{FF2B5EF4-FFF2-40B4-BE49-F238E27FC236}">
                <a16:creationId xmlns:a16="http://schemas.microsoft.com/office/drawing/2014/main" id="{D179FF77-7028-4F58-9D54-207DD67713AE}"/>
              </a:ext>
            </a:extLst>
          </p:cNvPr>
          <p:cNvPicPr>
            <a:picLocks noChangeAspect="1"/>
          </p:cNvPicPr>
          <p:nvPr/>
        </p:nvPicPr>
        <p:blipFill>
          <a:blip r:embed="rId7"/>
          <a:stretch>
            <a:fillRect/>
          </a:stretch>
        </p:blipFill>
        <p:spPr>
          <a:xfrm>
            <a:off x="4428279" y="5153818"/>
            <a:ext cx="3722858" cy="1325563"/>
          </a:xfrm>
          <a:prstGeom prst="rect">
            <a:avLst/>
          </a:prstGeom>
        </p:spPr>
      </p:pic>
      <p:pic>
        <p:nvPicPr>
          <p:cNvPr id="16" name="תמונה 15">
            <a:extLst>
              <a:ext uri="{FF2B5EF4-FFF2-40B4-BE49-F238E27FC236}">
                <a16:creationId xmlns:a16="http://schemas.microsoft.com/office/drawing/2014/main" id="{A2CE842A-F80A-49E6-9BA7-71B36DF9F2E0}"/>
              </a:ext>
            </a:extLst>
          </p:cNvPr>
          <p:cNvPicPr>
            <a:picLocks noChangeAspect="1"/>
          </p:cNvPicPr>
          <p:nvPr/>
        </p:nvPicPr>
        <p:blipFill>
          <a:blip r:embed="rId8"/>
          <a:stretch>
            <a:fillRect/>
          </a:stretch>
        </p:blipFill>
        <p:spPr>
          <a:xfrm>
            <a:off x="8093746" y="1920685"/>
            <a:ext cx="3511166" cy="2851308"/>
          </a:xfrm>
          <a:prstGeom prst="rect">
            <a:avLst/>
          </a:prstGeom>
        </p:spPr>
      </p:pic>
      <p:pic>
        <p:nvPicPr>
          <p:cNvPr id="17" name="תמונה 16">
            <a:extLst>
              <a:ext uri="{FF2B5EF4-FFF2-40B4-BE49-F238E27FC236}">
                <a16:creationId xmlns:a16="http://schemas.microsoft.com/office/drawing/2014/main" id="{F04AD00D-CA3D-426B-B128-A067B0072792}"/>
              </a:ext>
            </a:extLst>
          </p:cNvPr>
          <p:cNvPicPr>
            <a:picLocks noChangeAspect="1"/>
          </p:cNvPicPr>
          <p:nvPr/>
        </p:nvPicPr>
        <p:blipFill>
          <a:blip r:embed="rId9"/>
          <a:stretch>
            <a:fillRect/>
          </a:stretch>
        </p:blipFill>
        <p:spPr>
          <a:xfrm>
            <a:off x="8047454" y="5120479"/>
            <a:ext cx="3903629" cy="1279588"/>
          </a:xfrm>
          <a:prstGeom prst="rect">
            <a:avLst/>
          </a:prstGeom>
        </p:spPr>
      </p:pic>
    </p:spTree>
    <p:extLst>
      <p:ext uri="{BB962C8B-B14F-4D97-AF65-F5344CB8AC3E}">
        <p14:creationId xmlns:p14="http://schemas.microsoft.com/office/powerpoint/2010/main" val="79132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838200" y="59531"/>
            <a:ext cx="10515600" cy="1325563"/>
          </a:xfrm>
        </p:spPr>
        <p:txBody>
          <a:bodyPr/>
          <a:lstStyle/>
          <a:p>
            <a:pPr algn="ctr"/>
            <a:r>
              <a:rPr lang="en-US" b="1" dirty="0">
                <a:solidFill>
                  <a:srgbClr val="002060"/>
                </a:solidFill>
                <a:effectLst>
                  <a:outerShdw blurRad="38100" dist="38100" dir="2700000" algn="tl">
                    <a:srgbClr val="000000">
                      <a:alpha val="43137"/>
                    </a:srgbClr>
                  </a:outerShdw>
                </a:effectLst>
                <a:cs typeface="+mn-cs"/>
              </a:rPr>
              <a:t>My Machine Learning results </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4439789" y="1078804"/>
            <a:ext cx="3388359" cy="1730377"/>
          </a:xfrm>
        </p:spPr>
        <p:txBody>
          <a:bodyPr/>
          <a:lstStyle/>
          <a:p>
            <a:pPr marL="0" indent="0" algn="ctr" rtl="0">
              <a:buClr>
                <a:schemeClr val="accent1">
                  <a:lumMod val="50000"/>
                </a:schemeClr>
              </a:buClr>
              <a:buSzPct val="95000"/>
              <a:buFont typeface="Arial" panose="020B0604020202020204" pitchFamily="34" charset="0"/>
              <a:buNone/>
              <a:defRPr/>
            </a:pPr>
            <a:r>
              <a:rPr lang="en-US" altLang="en-US" dirty="0"/>
              <a:t>6 Features</a:t>
            </a:r>
            <a:br>
              <a:rPr lang="en-US" altLang="en-US" dirty="0"/>
            </a:br>
            <a:r>
              <a:rPr lang="en-US" altLang="en-US" dirty="0"/>
              <a:t>(check one word per line in Directory)</a:t>
            </a:r>
            <a:endParaRPr lang="en-GB" altLang="en-US"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27</a:t>
            </a:fld>
            <a:endParaRPr lang="he-IL"/>
          </a:p>
        </p:txBody>
      </p:sp>
      <p:sp>
        <p:nvSpPr>
          <p:cNvPr id="12" name="מציין מיקום תוכן 4">
            <a:extLst>
              <a:ext uri="{FF2B5EF4-FFF2-40B4-BE49-F238E27FC236}">
                <a16:creationId xmlns:a16="http://schemas.microsoft.com/office/drawing/2014/main" id="{35FF6881-3B06-4E0B-990A-FB92B81C36EF}"/>
              </a:ext>
            </a:extLst>
          </p:cNvPr>
          <p:cNvSpPr txBox="1">
            <a:spLocks/>
          </p:cNvSpPr>
          <p:nvPr/>
        </p:nvSpPr>
        <p:spPr bwMode="auto">
          <a:xfrm>
            <a:off x="951039" y="1133870"/>
            <a:ext cx="3554763" cy="1292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r" rtl="1"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r" rtl="1"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r" rtl="1"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buClr>
                <a:schemeClr val="accent1">
                  <a:lumMod val="50000"/>
                </a:schemeClr>
              </a:buClr>
              <a:buSzPct val="95000"/>
              <a:buFont typeface="Arial" panose="020B0604020202020204" pitchFamily="34" charset="0"/>
              <a:buNone/>
              <a:defRPr/>
            </a:pPr>
            <a:r>
              <a:rPr lang="en-US" altLang="en-US" dirty="0"/>
              <a:t>Only 4 Features</a:t>
            </a:r>
            <a:br>
              <a:rPr lang="en-US" altLang="en-US" dirty="0"/>
            </a:br>
            <a:r>
              <a:rPr lang="en-US" altLang="en-US" dirty="0"/>
              <a:t>(without check word in Directory)</a:t>
            </a:r>
            <a:endParaRPr lang="en-GB" altLang="en-US" dirty="0"/>
          </a:p>
        </p:txBody>
      </p:sp>
      <p:sp>
        <p:nvSpPr>
          <p:cNvPr id="13" name="מציין מיקום תוכן 4">
            <a:extLst>
              <a:ext uri="{FF2B5EF4-FFF2-40B4-BE49-F238E27FC236}">
                <a16:creationId xmlns:a16="http://schemas.microsoft.com/office/drawing/2014/main" id="{28D68295-676D-4856-B890-65B8986D6185}"/>
              </a:ext>
            </a:extLst>
          </p:cNvPr>
          <p:cNvSpPr txBox="1">
            <a:spLocks/>
          </p:cNvSpPr>
          <p:nvPr/>
        </p:nvSpPr>
        <p:spPr bwMode="auto">
          <a:xfrm>
            <a:off x="8189916" y="1177327"/>
            <a:ext cx="3298471" cy="1325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r" rtl="1"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r" rtl="1"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r" rtl="1"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buClr>
                <a:schemeClr val="accent1">
                  <a:lumMod val="50000"/>
                </a:schemeClr>
              </a:buClr>
              <a:buSzPct val="95000"/>
              <a:buFont typeface="Arial" panose="020B0604020202020204" pitchFamily="34" charset="0"/>
              <a:buNone/>
              <a:defRPr/>
            </a:pPr>
            <a:r>
              <a:rPr lang="en-US" altLang="en-US" dirty="0"/>
              <a:t>6 Features</a:t>
            </a:r>
            <a:br>
              <a:rPr lang="en-US" altLang="en-US" dirty="0"/>
            </a:br>
            <a:r>
              <a:rPr lang="en-US" altLang="en-US" dirty="0"/>
              <a:t>(check three word per line in Directory)</a:t>
            </a:r>
            <a:endParaRPr lang="en-GB" altLang="en-US" dirty="0"/>
          </a:p>
        </p:txBody>
      </p:sp>
      <p:pic>
        <p:nvPicPr>
          <p:cNvPr id="2" name="תמונה 1">
            <a:extLst>
              <a:ext uri="{FF2B5EF4-FFF2-40B4-BE49-F238E27FC236}">
                <a16:creationId xmlns:a16="http://schemas.microsoft.com/office/drawing/2014/main" id="{A580B90D-4AE5-42B8-A276-8F2139B5CA67}"/>
              </a:ext>
            </a:extLst>
          </p:cNvPr>
          <p:cNvPicPr>
            <a:picLocks noChangeAspect="1"/>
          </p:cNvPicPr>
          <p:nvPr/>
        </p:nvPicPr>
        <p:blipFill>
          <a:blip r:embed="rId4"/>
          <a:stretch>
            <a:fillRect/>
          </a:stretch>
        </p:blipFill>
        <p:spPr>
          <a:xfrm>
            <a:off x="760061" y="2426094"/>
            <a:ext cx="3554763" cy="2843810"/>
          </a:xfrm>
          <a:prstGeom prst="rect">
            <a:avLst/>
          </a:prstGeom>
        </p:spPr>
      </p:pic>
      <p:pic>
        <p:nvPicPr>
          <p:cNvPr id="3" name="תמונה 2">
            <a:extLst>
              <a:ext uri="{FF2B5EF4-FFF2-40B4-BE49-F238E27FC236}">
                <a16:creationId xmlns:a16="http://schemas.microsoft.com/office/drawing/2014/main" id="{683B8D9B-4075-4AFF-AF72-C76C118235D6}"/>
              </a:ext>
            </a:extLst>
          </p:cNvPr>
          <p:cNvPicPr>
            <a:picLocks noChangeAspect="1"/>
          </p:cNvPicPr>
          <p:nvPr/>
        </p:nvPicPr>
        <p:blipFill rotWithShape="1">
          <a:blip r:embed="rId5"/>
          <a:srcRect l="542" t="5402" r="15992"/>
          <a:stretch/>
        </p:blipFill>
        <p:spPr>
          <a:xfrm>
            <a:off x="123825" y="5386190"/>
            <a:ext cx="3981152" cy="1412279"/>
          </a:xfrm>
          <a:prstGeom prst="rect">
            <a:avLst/>
          </a:prstGeom>
        </p:spPr>
      </p:pic>
      <p:pic>
        <p:nvPicPr>
          <p:cNvPr id="10" name="תמונה 9">
            <a:extLst>
              <a:ext uri="{FF2B5EF4-FFF2-40B4-BE49-F238E27FC236}">
                <a16:creationId xmlns:a16="http://schemas.microsoft.com/office/drawing/2014/main" id="{E2AC1E78-2EC0-4D2E-96B0-4193DA3825CB}"/>
              </a:ext>
            </a:extLst>
          </p:cNvPr>
          <p:cNvPicPr>
            <a:picLocks noChangeAspect="1"/>
          </p:cNvPicPr>
          <p:nvPr/>
        </p:nvPicPr>
        <p:blipFill>
          <a:blip r:embed="rId6"/>
          <a:stretch>
            <a:fillRect/>
          </a:stretch>
        </p:blipFill>
        <p:spPr>
          <a:xfrm>
            <a:off x="4350756" y="2258193"/>
            <a:ext cx="3566424" cy="2962275"/>
          </a:xfrm>
          <a:prstGeom prst="rect">
            <a:avLst/>
          </a:prstGeom>
        </p:spPr>
      </p:pic>
      <p:pic>
        <p:nvPicPr>
          <p:cNvPr id="11" name="תמונה 10">
            <a:extLst>
              <a:ext uri="{FF2B5EF4-FFF2-40B4-BE49-F238E27FC236}">
                <a16:creationId xmlns:a16="http://schemas.microsoft.com/office/drawing/2014/main" id="{6A68CBD8-0BCB-4D2F-9EE4-BF92B3BE5114}"/>
              </a:ext>
            </a:extLst>
          </p:cNvPr>
          <p:cNvPicPr>
            <a:picLocks noChangeAspect="1"/>
          </p:cNvPicPr>
          <p:nvPr/>
        </p:nvPicPr>
        <p:blipFill>
          <a:blip r:embed="rId7"/>
          <a:stretch>
            <a:fillRect/>
          </a:stretch>
        </p:blipFill>
        <p:spPr>
          <a:xfrm>
            <a:off x="4104977" y="5364037"/>
            <a:ext cx="3838447" cy="1388118"/>
          </a:xfrm>
          <a:prstGeom prst="rect">
            <a:avLst/>
          </a:prstGeom>
        </p:spPr>
      </p:pic>
      <p:pic>
        <p:nvPicPr>
          <p:cNvPr id="14" name="תמונה 13">
            <a:extLst>
              <a:ext uri="{FF2B5EF4-FFF2-40B4-BE49-F238E27FC236}">
                <a16:creationId xmlns:a16="http://schemas.microsoft.com/office/drawing/2014/main" id="{D11E1C26-019E-4350-9746-133EF900606C}"/>
              </a:ext>
            </a:extLst>
          </p:cNvPr>
          <p:cNvPicPr>
            <a:picLocks noChangeAspect="1"/>
          </p:cNvPicPr>
          <p:nvPr/>
        </p:nvPicPr>
        <p:blipFill>
          <a:blip r:embed="rId8"/>
          <a:stretch>
            <a:fillRect/>
          </a:stretch>
        </p:blipFill>
        <p:spPr>
          <a:xfrm>
            <a:off x="8433531" y="2358138"/>
            <a:ext cx="3012081" cy="2525097"/>
          </a:xfrm>
          <a:prstGeom prst="rect">
            <a:avLst/>
          </a:prstGeom>
        </p:spPr>
      </p:pic>
      <p:pic>
        <p:nvPicPr>
          <p:cNvPr id="15" name="תמונה 14">
            <a:extLst>
              <a:ext uri="{FF2B5EF4-FFF2-40B4-BE49-F238E27FC236}">
                <a16:creationId xmlns:a16="http://schemas.microsoft.com/office/drawing/2014/main" id="{4C24BA44-2F89-46D8-92F6-7BE890ED6C38}"/>
              </a:ext>
            </a:extLst>
          </p:cNvPr>
          <p:cNvPicPr>
            <a:picLocks noChangeAspect="1"/>
          </p:cNvPicPr>
          <p:nvPr/>
        </p:nvPicPr>
        <p:blipFill>
          <a:blip r:embed="rId9"/>
          <a:stretch>
            <a:fillRect/>
          </a:stretch>
        </p:blipFill>
        <p:spPr>
          <a:xfrm>
            <a:off x="8189916" y="5386190"/>
            <a:ext cx="3727935" cy="1236756"/>
          </a:xfrm>
          <a:prstGeom prst="rect">
            <a:avLst/>
          </a:prstGeom>
        </p:spPr>
      </p:pic>
    </p:spTree>
    <p:extLst>
      <p:ext uri="{BB962C8B-B14F-4D97-AF65-F5344CB8AC3E}">
        <p14:creationId xmlns:p14="http://schemas.microsoft.com/office/powerpoint/2010/main" val="3155213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838200" y="59531"/>
            <a:ext cx="10515600" cy="1325563"/>
          </a:xfrm>
        </p:spPr>
        <p:txBody>
          <a:bodyPr/>
          <a:lstStyle/>
          <a:p>
            <a:pPr algn="ctr"/>
            <a:r>
              <a:rPr lang="en-US" b="1" dirty="0">
                <a:solidFill>
                  <a:srgbClr val="002060"/>
                </a:solidFill>
                <a:effectLst>
                  <a:outerShdw blurRad="38100" dist="38100" dir="2700000" algn="tl">
                    <a:srgbClr val="000000">
                      <a:alpha val="43137"/>
                    </a:srgbClr>
                  </a:outerShdw>
                </a:effectLst>
                <a:cs typeface="+mn-cs"/>
              </a:rPr>
              <a:t>My Machine Learning results </a:t>
            </a:r>
            <a:endParaRPr lang="he-IL" b="1" dirty="0">
              <a:solidFill>
                <a:srgbClr val="002060"/>
              </a:solidFill>
              <a:effectLst>
                <a:outerShdw blurRad="38100" dist="38100" dir="2700000" algn="tl">
                  <a:srgbClr val="000000">
                    <a:alpha val="43137"/>
                  </a:srgbClr>
                </a:outerShdw>
              </a:effectLst>
              <a:cs typeface="+mn-cs"/>
            </a:endParaRP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28</a:t>
            </a:fld>
            <a:endParaRPr lang="he-IL"/>
          </a:p>
        </p:txBody>
      </p:sp>
      <p:pic>
        <p:nvPicPr>
          <p:cNvPr id="9" name="תמונה 8">
            <a:extLst>
              <a:ext uri="{FF2B5EF4-FFF2-40B4-BE49-F238E27FC236}">
                <a16:creationId xmlns:a16="http://schemas.microsoft.com/office/drawing/2014/main" id="{8D745AA5-1A0E-4E4A-BE1D-4BD7B6EB2C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2478" y="1477963"/>
            <a:ext cx="8264472" cy="4522920"/>
          </a:xfrm>
          <a:prstGeom prst="rect">
            <a:avLst/>
          </a:prstGeom>
        </p:spPr>
      </p:pic>
    </p:spTree>
    <p:extLst>
      <p:ext uri="{BB962C8B-B14F-4D97-AF65-F5344CB8AC3E}">
        <p14:creationId xmlns:p14="http://schemas.microsoft.com/office/powerpoint/2010/main" val="2901077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527050" y="0"/>
            <a:ext cx="10515600" cy="1325563"/>
          </a:xfrm>
        </p:spPr>
        <p:txBody>
          <a:bodyPr/>
          <a:lstStyle/>
          <a:p>
            <a:pPr algn="ctr"/>
            <a:r>
              <a:rPr lang="en-GB" b="1" dirty="0">
                <a:solidFill>
                  <a:srgbClr val="002060"/>
                </a:solidFill>
                <a:effectLst>
                  <a:outerShdw blurRad="38100" dist="38100" dir="2700000" algn="tl">
                    <a:srgbClr val="000000">
                      <a:alpha val="43137"/>
                    </a:srgbClr>
                  </a:outerShdw>
                </a:effectLst>
                <a:cs typeface="+mn-cs"/>
              </a:rPr>
              <a:t>INTRODUCTION</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701675" y="1052513"/>
            <a:ext cx="10963275" cy="5167312"/>
          </a:xfrm>
        </p:spPr>
        <p:txBody>
          <a:bodyPr/>
          <a:lstStyle/>
          <a:p>
            <a:pPr marL="0" indent="0" algn="l">
              <a:buNone/>
            </a:pPr>
            <a:r>
              <a:rPr lang="en-GB" sz="4400" dirty="0"/>
              <a:t>Ransomware is a type of malware that prevents users from accessing their system or personal files. It demands a ransom payment to regain access.</a:t>
            </a:r>
            <a:br>
              <a:rPr lang="en-GB" sz="4400" dirty="0"/>
            </a:br>
            <a:r>
              <a:rPr lang="en-US" sz="4400" dirty="0"/>
              <a:t>There are 2 type of ransomware</a:t>
            </a:r>
          </a:p>
          <a:p>
            <a:pPr marL="742950" indent="-742950" algn="l" rtl="0">
              <a:buAutoNum type="arabicPeriod"/>
            </a:pPr>
            <a:r>
              <a:rPr lang="en-US" sz="4400" dirty="0"/>
              <a:t>Lock the file</a:t>
            </a:r>
          </a:p>
          <a:p>
            <a:pPr marL="742950" indent="-742950" algn="l" rtl="0">
              <a:buAutoNum type="arabicPeriod"/>
            </a:pPr>
            <a:r>
              <a:rPr lang="en-US" sz="4400" dirty="0"/>
              <a:t>Encrypted file</a:t>
            </a:r>
          </a:p>
          <a:p>
            <a:pPr marL="742950" indent="-742950" algn="l">
              <a:buAutoNum type="arabicPeriod"/>
            </a:pPr>
            <a:endParaRPr lang="he-IL" sz="4400" dirty="0"/>
          </a:p>
          <a:p>
            <a:pPr marL="0" indent="0" algn="l">
              <a:buNone/>
            </a:pPr>
            <a:endParaRPr lang="en-GB" sz="4400" dirty="0"/>
          </a:p>
          <a:p>
            <a:pPr marL="0" indent="0" algn="l">
              <a:buNone/>
            </a:pPr>
            <a:endParaRPr lang="en-GB" sz="4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3</a:t>
            </a:fld>
            <a:endParaRPr lang="he-IL" dirty="0"/>
          </a:p>
        </p:txBody>
      </p:sp>
      <p:pic>
        <p:nvPicPr>
          <p:cNvPr id="8" name="תמונה 7">
            <a:extLst>
              <a:ext uri="{FF2B5EF4-FFF2-40B4-BE49-F238E27FC236}">
                <a16:creationId xmlns:a16="http://schemas.microsoft.com/office/drawing/2014/main" id="{088D704B-79F4-4810-A654-33323B0B36C0}"/>
              </a:ext>
            </a:extLst>
          </p:cNvPr>
          <p:cNvPicPr>
            <a:picLocks noChangeAspect="1"/>
          </p:cNvPicPr>
          <p:nvPr/>
        </p:nvPicPr>
        <p:blipFill rotWithShape="1">
          <a:blip r:embed="rId4">
            <a:extLst>
              <a:ext uri="{28A0092B-C50C-407E-A947-70E740481C1C}">
                <a14:useLocalDpi xmlns:a14="http://schemas.microsoft.com/office/drawing/2010/main" val="0"/>
              </a:ext>
            </a:extLst>
          </a:blip>
          <a:srcRect l="8335" t="5433" r="7371" b="39358"/>
          <a:stretch/>
        </p:blipFill>
        <p:spPr>
          <a:xfrm>
            <a:off x="7394575" y="4288051"/>
            <a:ext cx="4445000" cy="1841286"/>
          </a:xfrm>
          <a:prstGeom prst="rect">
            <a:avLst/>
          </a:prstGeom>
        </p:spPr>
      </p:pic>
    </p:spTree>
    <p:extLst>
      <p:ext uri="{BB962C8B-B14F-4D97-AF65-F5344CB8AC3E}">
        <p14:creationId xmlns:p14="http://schemas.microsoft.com/office/powerpoint/2010/main" val="31197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en-GB" b="1" dirty="0">
                <a:solidFill>
                  <a:srgbClr val="002060"/>
                </a:solidFill>
                <a:effectLst>
                  <a:outerShdw blurRad="38100" dist="38100" dir="2700000" algn="tl">
                    <a:srgbClr val="000000">
                      <a:alpha val="43137"/>
                    </a:srgbClr>
                  </a:outerShdw>
                </a:effectLst>
                <a:cs typeface="+mn-cs"/>
              </a:rPr>
              <a:t>Ransomware Protector software's</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54100" y="1554163"/>
            <a:ext cx="10963275" cy="5167312"/>
          </a:xfrm>
        </p:spPr>
        <p:txBody>
          <a:bodyPr/>
          <a:lstStyle/>
          <a:p>
            <a:pPr marL="0" indent="0" algn="l">
              <a:buNone/>
            </a:pPr>
            <a:endParaRPr lang="he-IL" sz="4400" dirty="0"/>
          </a:p>
          <a:p>
            <a:pPr marL="0" indent="0" algn="l">
              <a:buNone/>
            </a:pPr>
            <a:endParaRPr lang="en-GB" sz="4400" dirty="0"/>
          </a:p>
          <a:p>
            <a:pPr marL="0" indent="0" algn="l">
              <a:buNone/>
            </a:pPr>
            <a:endParaRPr lang="en-GB" sz="4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4</a:t>
            </a:fld>
            <a:endParaRPr lang="he-IL" dirty="0"/>
          </a:p>
        </p:txBody>
      </p:sp>
      <p:pic>
        <p:nvPicPr>
          <p:cNvPr id="3" name="תמונה 2">
            <a:extLst>
              <a:ext uri="{FF2B5EF4-FFF2-40B4-BE49-F238E27FC236}">
                <a16:creationId xmlns:a16="http://schemas.microsoft.com/office/drawing/2014/main" id="{3228369F-16FA-4173-8A8C-0B1994FDC1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700" y="1825627"/>
            <a:ext cx="5333184" cy="4135436"/>
          </a:xfrm>
          <a:prstGeom prst="rect">
            <a:avLst/>
          </a:prstGeom>
        </p:spPr>
      </p:pic>
      <p:pic>
        <p:nvPicPr>
          <p:cNvPr id="7" name="תמונה 6">
            <a:extLst>
              <a:ext uri="{FF2B5EF4-FFF2-40B4-BE49-F238E27FC236}">
                <a16:creationId xmlns:a16="http://schemas.microsoft.com/office/drawing/2014/main" id="{AB0A7031-42AE-49F4-B44C-45DC648352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6603" y="2592388"/>
            <a:ext cx="5487201" cy="2711449"/>
          </a:xfrm>
          <a:prstGeom prst="rect">
            <a:avLst/>
          </a:prstGeom>
        </p:spPr>
      </p:pic>
    </p:spTree>
    <p:extLst>
      <p:ext uri="{BB962C8B-B14F-4D97-AF65-F5344CB8AC3E}">
        <p14:creationId xmlns:p14="http://schemas.microsoft.com/office/powerpoint/2010/main" val="1589642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en-GB" b="1" dirty="0">
                <a:solidFill>
                  <a:srgbClr val="002060"/>
                </a:solidFill>
                <a:effectLst>
                  <a:outerShdw blurRad="38100" dist="38100" dir="2700000" algn="tl">
                    <a:srgbClr val="000000">
                      <a:alpha val="43137"/>
                    </a:srgbClr>
                  </a:outerShdw>
                </a:effectLst>
                <a:cs typeface="+mn-cs"/>
              </a:rPr>
              <a:t>GOAL</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838200" y="1690688"/>
            <a:ext cx="10515600" cy="5375275"/>
          </a:xfrm>
        </p:spPr>
        <p:txBody>
          <a:bodyPr/>
          <a:lstStyle/>
          <a:p>
            <a:pPr marL="0" indent="0" algn="ctr">
              <a:buClr>
                <a:schemeClr val="accent1">
                  <a:lumMod val="50000"/>
                </a:schemeClr>
              </a:buClr>
              <a:buSzPct val="95000"/>
              <a:buNone/>
              <a:defRPr/>
            </a:pPr>
            <a:r>
              <a:rPr lang="en-US" altLang="en-US" sz="4400" b="1"/>
              <a:t>My </a:t>
            </a:r>
            <a:r>
              <a:rPr lang="en-US" altLang="en-US" sz="4400" b="1" dirty="0"/>
              <a:t>goal is to detect by machine learning whether an attack using ransomware has occurred</a:t>
            </a:r>
            <a:endParaRPr lang="he-IL" altLang="en-US" sz="4400" b="1"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5</a:t>
            </a:fld>
            <a:endParaRPr lang="he-IL" dirty="0"/>
          </a:p>
        </p:txBody>
      </p:sp>
    </p:spTree>
    <p:extLst>
      <p:ext uri="{BB962C8B-B14F-4D97-AF65-F5344CB8AC3E}">
        <p14:creationId xmlns:p14="http://schemas.microsoft.com/office/powerpoint/2010/main" val="2561015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en-GB" b="1" dirty="0">
                <a:solidFill>
                  <a:srgbClr val="002060"/>
                </a:solidFill>
                <a:effectLst>
                  <a:outerShdw blurRad="38100" dist="38100" dir="2700000" algn="tl">
                    <a:srgbClr val="000000">
                      <a:alpha val="43137"/>
                    </a:srgbClr>
                  </a:outerShdw>
                </a:effectLst>
                <a:cs typeface="+mn-cs"/>
              </a:rPr>
              <a:t>Cryptography</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838200" y="1690688"/>
            <a:ext cx="10515600" cy="5375275"/>
          </a:xfrm>
        </p:spPr>
        <p:txBody>
          <a:bodyPr/>
          <a:lstStyle/>
          <a:p>
            <a:pPr marL="0" indent="0" algn="l">
              <a:buClr>
                <a:schemeClr val="accent1">
                  <a:lumMod val="50000"/>
                </a:schemeClr>
              </a:buClr>
              <a:buSzPct val="95000"/>
              <a:buNone/>
              <a:defRPr/>
            </a:pPr>
            <a:r>
              <a:rPr lang="en-US" altLang="en-US" sz="3600" b="1" dirty="0"/>
              <a:t>An encryption system uses cryptological building blocks such as a symmetric code, a current code, a public key, stacking functions, a message verification code, a random pseudo-generator, and so on.</a:t>
            </a:r>
            <a:endParaRPr lang="he-IL" altLang="en-US" sz="3600" b="1" dirty="0"/>
          </a:p>
          <a:p>
            <a:pPr marL="0" indent="0" algn="l">
              <a:buClr>
                <a:schemeClr val="accent1">
                  <a:lumMod val="50000"/>
                </a:schemeClr>
              </a:buClr>
              <a:buSzPct val="95000"/>
              <a:buNone/>
              <a:defRPr/>
            </a:pPr>
            <a:r>
              <a:rPr lang="en-US" altLang="en-US" sz="3600" b="1" dirty="0"/>
              <a:t>In this article we will focus on the field of encryption in cryptography and explain the number of types of encryption and the differences between them</a:t>
            </a:r>
            <a:endParaRPr lang="he-IL" altLang="en-US" sz="3600" b="1"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6</a:t>
            </a:fld>
            <a:endParaRPr lang="he-IL" dirty="0"/>
          </a:p>
        </p:txBody>
      </p:sp>
    </p:spTree>
    <p:extLst>
      <p:ext uri="{BB962C8B-B14F-4D97-AF65-F5344CB8AC3E}">
        <p14:creationId xmlns:p14="http://schemas.microsoft.com/office/powerpoint/2010/main" val="1228062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942975" y="316706"/>
            <a:ext cx="10515600" cy="1325563"/>
          </a:xfrm>
        </p:spPr>
        <p:txBody>
          <a:bodyPr/>
          <a:lstStyle/>
          <a:p>
            <a:pPr algn="ctr"/>
            <a:r>
              <a:rPr lang="en-GB" b="1" dirty="0">
                <a:solidFill>
                  <a:srgbClr val="002060"/>
                </a:solidFill>
                <a:effectLst>
                  <a:outerShdw blurRad="38100" dist="38100" dir="2700000" algn="tl">
                    <a:srgbClr val="000000">
                      <a:alpha val="43137"/>
                    </a:srgbClr>
                  </a:outerShdw>
                </a:effectLst>
                <a:cs typeface="+mn-cs"/>
              </a:rPr>
              <a:t>Cryptography</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838200" y="1986758"/>
            <a:ext cx="10515600" cy="5079205"/>
          </a:xfrm>
        </p:spPr>
        <p:txBody>
          <a:bodyPr/>
          <a:lstStyle/>
          <a:p>
            <a:pPr marL="0" indent="0" algn="l">
              <a:buClr>
                <a:schemeClr val="accent1">
                  <a:lumMod val="50000"/>
                </a:schemeClr>
              </a:buClr>
              <a:buSzPct val="95000"/>
              <a:buNone/>
              <a:defRPr/>
            </a:pPr>
            <a:r>
              <a:rPr lang="en-US" altLang="en-US" sz="3200" b="1" dirty="0"/>
              <a:t>In the world of symmetric encryption the assumption is that two people who want to communicate encrypted have a key</a:t>
            </a:r>
          </a:p>
          <a:p>
            <a:pPr marL="0" indent="0" algn="l">
              <a:buClr>
                <a:schemeClr val="accent1">
                  <a:lumMod val="50000"/>
                </a:schemeClr>
              </a:buClr>
              <a:buSzPct val="95000"/>
              <a:buNone/>
              <a:defRPr/>
            </a:pPr>
            <a:r>
              <a:rPr lang="en-US" altLang="en-US" sz="3200" b="1" dirty="0"/>
              <a:t>With which they can encrypt messages and decrypt encrypted messages or authenticate messages</a:t>
            </a:r>
            <a:endParaRPr lang="he-IL" altLang="en-US" sz="3200" b="1"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7</a:t>
            </a:fld>
            <a:endParaRPr lang="he-IL" dirty="0"/>
          </a:p>
        </p:txBody>
      </p:sp>
      <p:sp>
        <p:nvSpPr>
          <p:cNvPr id="12" name="כותרת 3">
            <a:extLst>
              <a:ext uri="{FF2B5EF4-FFF2-40B4-BE49-F238E27FC236}">
                <a16:creationId xmlns:a16="http://schemas.microsoft.com/office/drawing/2014/main" id="{EE1273D8-C430-4980-BE5D-4D7A08741269}"/>
              </a:ext>
            </a:extLst>
          </p:cNvPr>
          <p:cNvSpPr txBox="1">
            <a:spLocks/>
          </p:cNvSpPr>
          <p:nvPr/>
        </p:nvSpPr>
        <p:spPr bwMode="auto">
          <a:xfrm>
            <a:off x="3379788" y="1275558"/>
            <a:ext cx="5638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1" eaLnBrk="1" fontAlgn="base" hangingPunct="1">
              <a:lnSpc>
                <a:spcPct val="90000"/>
              </a:lnSpc>
              <a:spcBef>
                <a:spcPct val="0"/>
              </a:spcBef>
              <a:spcAft>
                <a:spcPct val="0"/>
              </a:spcAft>
              <a:defRPr sz="44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a:lstStyle>
          <a:p>
            <a:pPr algn="ctr"/>
            <a:r>
              <a:rPr lang="en-GB" sz="2800" b="1" dirty="0">
                <a:solidFill>
                  <a:srgbClr val="002060"/>
                </a:solidFill>
                <a:effectLst>
                  <a:outerShdw blurRad="38100" dist="38100" dir="2700000" algn="tl">
                    <a:srgbClr val="000000">
                      <a:alpha val="43137"/>
                    </a:srgbClr>
                  </a:outerShdw>
                </a:effectLst>
                <a:cs typeface="+mn-cs"/>
              </a:rPr>
              <a:t>Symmetrical </a:t>
            </a:r>
            <a:r>
              <a:rPr lang="en-GB" sz="3200" b="1" dirty="0">
                <a:solidFill>
                  <a:srgbClr val="002060"/>
                </a:solidFill>
                <a:effectLst>
                  <a:outerShdw blurRad="38100" dist="38100" dir="2700000" algn="tl">
                    <a:srgbClr val="000000">
                      <a:alpha val="43137"/>
                    </a:srgbClr>
                  </a:outerShdw>
                </a:effectLst>
                <a:cs typeface="+mn-cs"/>
              </a:rPr>
              <a:t>encryption</a:t>
            </a:r>
            <a:r>
              <a:rPr lang="en-GB" sz="2800" b="1" dirty="0">
                <a:solidFill>
                  <a:srgbClr val="002060"/>
                </a:solidFill>
                <a:effectLst>
                  <a:outerShdw blurRad="38100" dist="38100" dir="2700000" algn="tl">
                    <a:srgbClr val="000000">
                      <a:alpha val="43137"/>
                    </a:srgbClr>
                  </a:outerShdw>
                </a:effectLst>
                <a:cs typeface="+mn-cs"/>
              </a:rPr>
              <a:t>:</a:t>
            </a:r>
            <a:endParaRPr lang="he-IL" sz="2800" b="1" dirty="0">
              <a:solidFill>
                <a:srgbClr val="002060"/>
              </a:solidFill>
              <a:effectLst>
                <a:outerShdw blurRad="38100" dist="38100" dir="2700000" algn="tl">
                  <a:srgbClr val="000000">
                    <a:alpha val="43137"/>
                  </a:srgbClr>
                </a:outerShdw>
              </a:effectLst>
              <a:cs typeface="+mn-cs"/>
            </a:endParaRPr>
          </a:p>
        </p:txBody>
      </p:sp>
      <p:pic>
        <p:nvPicPr>
          <p:cNvPr id="13" name="תמונה 12">
            <a:extLst>
              <a:ext uri="{FF2B5EF4-FFF2-40B4-BE49-F238E27FC236}">
                <a16:creationId xmlns:a16="http://schemas.microsoft.com/office/drawing/2014/main" id="{387D9CA9-58D4-47F6-8874-4476852F0E63}"/>
              </a:ext>
            </a:extLst>
          </p:cNvPr>
          <p:cNvPicPr/>
          <p:nvPr/>
        </p:nvPicPr>
        <p:blipFill>
          <a:blip r:embed="rId4"/>
          <a:stretch>
            <a:fillRect/>
          </a:stretch>
        </p:blipFill>
        <p:spPr>
          <a:xfrm>
            <a:off x="3379788" y="4212272"/>
            <a:ext cx="5943600" cy="1881505"/>
          </a:xfrm>
          <a:prstGeom prst="rect">
            <a:avLst/>
          </a:prstGeom>
        </p:spPr>
      </p:pic>
    </p:spTree>
    <p:extLst>
      <p:ext uri="{BB962C8B-B14F-4D97-AF65-F5344CB8AC3E}">
        <p14:creationId xmlns:p14="http://schemas.microsoft.com/office/powerpoint/2010/main" val="364957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942975" y="316706"/>
            <a:ext cx="10515600" cy="1325563"/>
          </a:xfrm>
        </p:spPr>
        <p:txBody>
          <a:bodyPr/>
          <a:lstStyle/>
          <a:p>
            <a:pPr algn="ctr"/>
            <a:r>
              <a:rPr lang="en-GB" b="1" dirty="0">
                <a:solidFill>
                  <a:srgbClr val="002060"/>
                </a:solidFill>
                <a:effectLst>
                  <a:outerShdw blurRad="38100" dist="38100" dir="2700000" algn="tl">
                    <a:srgbClr val="000000">
                      <a:alpha val="43137"/>
                    </a:srgbClr>
                  </a:outerShdw>
                </a:effectLst>
                <a:cs typeface="+mn-cs"/>
              </a:rPr>
              <a:t>Cryptography</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838200" y="1986758"/>
            <a:ext cx="10515600" cy="5079205"/>
          </a:xfrm>
        </p:spPr>
        <p:txBody>
          <a:bodyPr/>
          <a:lstStyle/>
          <a:p>
            <a:pPr marL="0" indent="0" algn="l">
              <a:buClr>
                <a:schemeClr val="accent1">
                  <a:lumMod val="50000"/>
                </a:schemeClr>
              </a:buClr>
              <a:buSzPct val="95000"/>
              <a:buNone/>
              <a:defRPr/>
            </a:pPr>
            <a:r>
              <a:rPr lang="en-US" altLang="en-US" sz="3200" b="1" dirty="0"/>
              <a:t> It is a type of substitution cipher in which each letter in the plaintext is replaced by a letter some fixed number of positions down the alphabet. For example, with a left shift of 3, D would be replaced by A, E would become B, and so on. </a:t>
            </a:r>
            <a:endParaRPr lang="he-IL" altLang="en-US" sz="3200" b="1"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8</a:t>
            </a:fld>
            <a:endParaRPr lang="he-IL" dirty="0"/>
          </a:p>
        </p:txBody>
      </p:sp>
      <p:sp>
        <p:nvSpPr>
          <p:cNvPr id="7" name="כותרת 3">
            <a:extLst>
              <a:ext uri="{FF2B5EF4-FFF2-40B4-BE49-F238E27FC236}">
                <a16:creationId xmlns:a16="http://schemas.microsoft.com/office/drawing/2014/main" id="{497820FA-4F55-49C3-938A-7751501C52A1}"/>
              </a:ext>
            </a:extLst>
          </p:cNvPr>
          <p:cNvSpPr txBox="1">
            <a:spLocks/>
          </p:cNvSpPr>
          <p:nvPr/>
        </p:nvSpPr>
        <p:spPr bwMode="auto">
          <a:xfrm>
            <a:off x="-314325" y="4781261"/>
            <a:ext cx="5638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1" eaLnBrk="1" fontAlgn="base" hangingPunct="1">
              <a:lnSpc>
                <a:spcPct val="90000"/>
              </a:lnSpc>
              <a:spcBef>
                <a:spcPct val="0"/>
              </a:spcBef>
              <a:spcAft>
                <a:spcPct val="0"/>
              </a:spcAft>
              <a:defRPr sz="44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a:lstStyle>
          <a:p>
            <a:pPr algn="ctr"/>
            <a:r>
              <a:rPr lang="en-GB" sz="2800" b="1" dirty="0">
                <a:solidFill>
                  <a:srgbClr val="002060"/>
                </a:solidFill>
                <a:effectLst>
                  <a:outerShdw blurRad="38100" dist="38100" dir="2700000" algn="tl">
                    <a:srgbClr val="000000">
                      <a:alpha val="43137"/>
                    </a:srgbClr>
                  </a:outerShdw>
                </a:effectLst>
                <a:cs typeface="+mn-cs"/>
              </a:rPr>
              <a:t>Caesar cipher</a:t>
            </a:r>
            <a:endParaRPr lang="he-IL" sz="2800" b="1" dirty="0">
              <a:solidFill>
                <a:srgbClr val="002060"/>
              </a:solidFill>
              <a:effectLst>
                <a:outerShdw blurRad="38100" dist="38100" dir="2700000" algn="tl">
                  <a:srgbClr val="000000">
                    <a:alpha val="43137"/>
                  </a:srgbClr>
                </a:outerShdw>
              </a:effectLst>
              <a:cs typeface="+mn-cs"/>
            </a:endParaRPr>
          </a:p>
        </p:txBody>
      </p:sp>
      <p:pic>
        <p:nvPicPr>
          <p:cNvPr id="3" name="תמונה 2">
            <a:extLst>
              <a:ext uri="{FF2B5EF4-FFF2-40B4-BE49-F238E27FC236}">
                <a16:creationId xmlns:a16="http://schemas.microsoft.com/office/drawing/2014/main" id="{BEC184B1-263F-4C5F-8593-9DFAE095835A}"/>
              </a:ext>
            </a:extLst>
          </p:cNvPr>
          <p:cNvPicPr>
            <a:picLocks noChangeAspect="1"/>
          </p:cNvPicPr>
          <p:nvPr/>
        </p:nvPicPr>
        <p:blipFill>
          <a:blip r:embed="rId4"/>
          <a:stretch>
            <a:fillRect/>
          </a:stretch>
        </p:blipFill>
        <p:spPr>
          <a:xfrm>
            <a:off x="4419600" y="4574962"/>
            <a:ext cx="3958333" cy="1781388"/>
          </a:xfrm>
          <a:prstGeom prst="rect">
            <a:avLst/>
          </a:prstGeom>
        </p:spPr>
      </p:pic>
      <p:sp>
        <p:nvSpPr>
          <p:cNvPr id="9" name="כותרת 3">
            <a:extLst>
              <a:ext uri="{FF2B5EF4-FFF2-40B4-BE49-F238E27FC236}">
                <a16:creationId xmlns:a16="http://schemas.microsoft.com/office/drawing/2014/main" id="{0E1DA4E9-F92C-40FF-8415-23EAD571A92D}"/>
              </a:ext>
            </a:extLst>
          </p:cNvPr>
          <p:cNvSpPr txBox="1">
            <a:spLocks/>
          </p:cNvSpPr>
          <p:nvPr/>
        </p:nvSpPr>
        <p:spPr bwMode="auto">
          <a:xfrm>
            <a:off x="3379788" y="1400970"/>
            <a:ext cx="5638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1" eaLnBrk="1" fontAlgn="base" hangingPunct="1">
              <a:lnSpc>
                <a:spcPct val="90000"/>
              </a:lnSpc>
              <a:spcBef>
                <a:spcPct val="0"/>
              </a:spcBef>
              <a:spcAft>
                <a:spcPct val="0"/>
              </a:spcAft>
              <a:defRPr sz="44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a:lstStyle>
          <a:p>
            <a:pPr algn="ctr"/>
            <a:r>
              <a:rPr lang="en-GB" sz="2800" b="1" dirty="0">
                <a:solidFill>
                  <a:srgbClr val="002060"/>
                </a:solidFill>
                <a:effectLst>
                  <a:outerShdw blurRad="38100" dist="38100" dir="2700000" algn="tl">
                    <a:srgbClr val="000000">
                      <a:alpha val="43137"/>
                    </a:srgbClr>
                  </a:outerShdw>
                </a:effectLst>
                <a:cs typeface="+mn-cs"/>
              </a:rPr>
              <a:t>Symmetrical </a:t>
            </a:r>
            <a:r>
              <a:rPr lang="en-GB" sz="3200" b="1" dirty="0">
                <a:solidFill>
                  <a:srgbClr val="002060"/>
                </a:solidFill>
                <a:effectLst>
                  <a:outerShdw blurRad="38100" dist="38100" dir="2700000" algn="tl">
                    <a:srgbClr val="000000">
                      <a:alpha val="43137"/>
                    </a:srgbClr>
                  </a:outerShdw>
                </a:effectLst>
                <a:cs typeface="+mn-cs"/>
              </a:rPr>
              <a:t>encryption</a:t>
            </a:r>
            <a:r>
              <a:rPr lang="en-GB" sz="2800" b="1" dirty="0">
                <a:solidFill>
                  <a:srgbClr val="002060"/>
                </a:solidFill>
                <a:effectLst>
                  <a:outerShdw blurRad="38100" dist="38100" dir="2700000" algn="tl">
                    <a:srgbClr val="000000">
                      <a:alpha val="43137"/>
                    </a:srgbClr>
                  </a:outerShdw>
                </a:effectLst>
                <a:cs typeface="+mn-cs"/>
              </a:rPr>
              <a:t>:</a:t>
            </a:r>
            <a:endParaRPr lang="he-IL" sz="2800" b="1" dirty="0">
              <a:solidFill>
                <a:srgbClr val="002060"/>
              </a:solidFill>
              <a:effectLst>
                <a:outerShdw blurRad="38100" dist="38100" dir="2700000" algn="tl">
                  <a:srgbClr val="000000">
                    <a:alpha val="43137"/>
                  </a:srgbClr>
                </a:outerShdw>
              </a:effectLst>
              <a:cs typeface="+mn-cs"/>
            </a:endParaRPr>
          </a:p>
        </p:txBody>
      </p:sp>
    </p:spTree>
    <p:extLst>
      <p:ext uri="{BB962C8B-B14F-4D97-AF65-F5344CB8AC3E}">
        <p14:creationId xmlns:p14="http://schemas.microsoft.com/office/powerpoint/2010/main" val="61685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704850" y="269874"/>
            <a:ext cx="10515600" cy="1325563"/>
          </a:xfrm>
        </p:spPr>
        <p:txBody>
          <a:bodyPr/>
          <a:lstStyle/>
          <a:p>
            <a:pPr algn="ctr"/>
            <a:r>
              <a:rPr lang="en-GB" b="1" dirty="0">
                <a:solidFill>
                  <a:srgbClr val="002060"/>
                </a:solidFill>
                <a:effectLst>
                  <a:outerShdw blurRad="38100" dist="38100" dir="2700000" algn="tl">
                    <a:srgbClr val="000000">
                      <a:alpha val="43137"/>
                    </a:srgbClr>
                  </a:outerShdw>
                </a:effectLst>
                <a:cs typeface="+mn-cs"/>
              </a:rPr>
              <a:t>Cryptography</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838200" y="1818402"/>
            <a:ext cx="10515600" cy="5079205"/>
          </a:xfrm>
        </p:spPr>
        <p:txBody>
          <a:bodyPr/>
          <a:lstStyle/>
          <a:p>
            <a:pPr marL="0" indent="0" algn="l">
              <a:buClr>
                <a:schemeClr val="accent1">
                  <a:lumMod val="50000"/>
                </a:schemeClr>
              </a:buClr>
              <a:buSzPct val="95000"/>
              <a:buNone/>
              <a:defRPr/>
            </a:pPr>
            <a:r>
              <a:rPr lang="en-US" altLang="en-US" sz="3200" b="1" dirty="0"/>
              <a:t>In the asymmetrical world each entity has a pair of keys - a public key and a private key. The public key is used</a:t>
            </a:r>
          </a:p>
          <a:p>
            <a:pPr marL="0" indent="0" algn="l">
              <a:buClr>
                <a:schemeClr val="accent1">
                  <a:lumMod val="50000"/>
                </a:schemeClr>
              </a:buClr>
              <a:buSzPct val="95000"/>
              <a:buNone/>
              <a:defRPr/>
            </a:pPr>
            <a:r>
              <a:rPr lang="en-US" altLang="en-US" sz="3200" b="1" dirty="0"/>
              <a:t>The rest of the world to send messages and verify received messages while the private key is used to decrypt</a:t>
            </a:r>
          </a:p>
          <a:p>
            <a:pPr marL="0" indent="0" algn="l">
              <a:buClr>
                <a:schemeClr val="accent1">
                  <a:lumMod val="50000"/>
                </a:schemeClr>
              </a:buClr>
              <a:buSzPct val="95000"/>
              <a:buNone/>
              <a:defRPr/>
            </a:pPr>
            <a:r>
              <a:rPr lang="en-US" altLang="en-US" sz="3200" b="1" dirty="0"/>
              <a:t>Messaging and signing outgoing messages.</a:t>
            </a:r>
            <a:endParaRPr lang="he-IL" altLang="en-US" sz="3200" b="1"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9</a:t>
            </a:fld>
            <a:endParaRPr lang="he-IL" dirty="0"/>
          </a:p>
        </p:txBody>
      </p:sp>
      <p:sp>
        <p:nvSpPr>
          <p:cNvPr id="7" name="כותרת 3">
            <a:extLst>
              <a:ext uri="{FF2B5EF4-FFF2-40B4-BE49-F238E27FC236}">
                <a16:creationId xmlns:a16="http://schemas.microsoft.com/office/drawing/2014/main" id="{497820FA-4F55-49C3-938A-7751501C52A1}"/>
              </a:ext>
            </a:extLst>
          </p:cNvPr>
          <p:cNvSpPr txBox="1">
            <a:spLocks/>
          </p:cNvSpPr>
          <p:nvPr/>
        </p:nvSpPr>
        <p:spPr bwMode="auto">
          <a:xfrm>
            <a:off x="3381375" y="1264445"/>
            <a:ext cx="5638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1" eaLnBrk="1" fontAlgn="base" hangingPunct="1">
              <a:lnSpc>
                <a:spcPct val="90000"/>
              </a:lnSpc>
              <a:spcBef>
                <a:spcPct val="0"/>
              </a:spcBef>
              <a:spcAft>
                <a:spcPct val="0"/>
              </a:spcAft>
              <a:defRPr sz="44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a:lstStyle>
          <a:p>
            <a:pPr algn="ctr"/>
            <a:r>
              <a:rPr lang="en-GB" sz="2800" b="1" dirty="0">
                <a:solidFill>
                  <a:srgbClr val="002060"/>
                </a:solidFill>
                <a:effectLst>
                  <a:outerShdw blurRad="38100" dist="38100" dir="2700000" algn="tl">
                    <a:srgbClr val="000000">
                      <a:alpha val="43137"/>
                    </a:srgbClr>
                  </a:outerShdw>
                </a:effectLst>
                <a:cs typeface="+mn-cs"/>
              </a:rPr>
              <a:t>Asymmetric encryption:</a:t>
            </a:r>
            <a:endParaRPr lang="he-IL" sz="2800" b="1" dirty="0">
              <a:solidFill>
                <a:srgbClr val="002060"/>
              </a:solidFill>
              <a:effectLst>
                <a:outerShdw blurRad="38100" dist="38100" dir="2700000" algn="tl">
                  <a:srgbClr val="000000">
                    <a:alpha val="43137"/>
                  </a:srgbClr>
                </a:outerShdw>
              </a:effectLst>
              <a:cs typeface="+mn-cs"/>
            </a:endParaRPr>
          </a:p>
        </p:txBody>
      </p:sp>
      <p:pic>
        <p:nvPicPr>
          <p:cNvPr id="10" name="תמונה 9">
            <a:extLst>
              <a:ext uri="{FF2B5EF4-FFF2-40B4-BE49-F238E27FC236}">
                <a16:creationId xmlns:a16="http://schemas.microsoft.com/office/drawing/2014/main" id="{BCC1FC28-0F05-4975-B669-18906EC1A0A3}"/>
              </a:ext>
            </a:extLst>
          </p:cNvPr>
          <p:cNvPicPr/>
          <p:nvPr/>
        </p:nvPicPr>
        <p:blipFill>
          <a:blip r:embed="rId4"/>
          <a:stretch>
            <a:fillRect/>
          </a:stretch>
        </p:blipFill>
        <p:spPr>
          <a:xfrm>
            <a:off x="3076575" y="4358005"/>
            <a:ext cx="5943600" cy="1998345"/>
          </a:xfrm>
          <a:prstGeom prst="rect">
            <a:avLst/>
          </a:prstGeom>
        </p:spPr>
      </p:pic>
    </p:spTree>
    <p:extLst>
      <p:ext uri="{BB962C8B-B14F-4D97-AF65-F5344CB8AC3E}">
        <p14:creationId xmlns:p14="http://schemas.microsoft.com/office/powerpoint/2010/main" val="1079038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מצגת1" id="{DC845505-B0AF-454A-AFCE-EF464641F8D5}" vid="{51AC29C2-7892-4579-9B2F-CD7DBF6077DF}"/>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Ariel Uni</Template>
  <TotalTime>1926</TotalTime>
  <Words>1077</Words>
  <Application>Microsoft Office PowerPoint</Application>
  <PresentationFormat>מסך רחב</PresentationFormat>
  <Paragraphs>118</Paragraphs>
  <Slides>28</Slides>
  <Notes>1</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28</vt:i4>
      </vt:variant>
    </vt:vector>
  </HeadingPairs>
  <TitlesOfParts>
    <vt:vector size="33" baseType="lpstr">
      <vt:lpstr>Arial</vt:lpstr>
      <vt:lpstr>Calibri</vt:lpstr>
      <vt:lpstr>Calibri Light</vt:lpstr>
      <vt:lpstr>Guttman Haim</vt:lpstr>
      <vt:lpstr>ערכת נושא Office</vt:lpstr>
      <vt:lpstr>מצגת של PowerPoint‏</vt:lpstr>
      <vt:lpstr>ABSTRACT</vt:lpstr>
      <vt:lpstr>INTRODUCTION</vt:lpstr>
      <vt:lpstr>Ransomware Protector software's</vt:lpstr>
      <vt:lpstr>GOAL</vt:lpstr>
      <vt:lpstr>Cryptography</vt:lpstr>
      <vt:lpstr>Cryptography</vt:lpstr>
      <vt:lpstr>Cryptography</vt:lpstr>
      <vt:lpstr>Cryptography</vt:lpstr>
      <vt:lpstr>Cryptography</vt:lpstr>
      <vt:lpstr>Machine learning </vt:lpstr>
      <vt:lpstr>My DATASET</vt:lpstr>
      <vt:lpstr>My DATASET</vt:lpstr>
      <vt:lpstr>My DATASET</vt:lpstr>
      <vt:lpstr>My work</vt:lpstr>
      <vt:lpstr> First Feature</vt:lpstr>
      <vt:lpstr> Second feature</vt:lpstr>
      <vt:lpstr>third feature</vt:lpstr>
      <vt:lpstr>Fourth feature</vt:lpstr>
      <vt:lpstr>Fifth feature</vt:lpstr>
      <vt:lpstr>Fifth feature</vt:lpstr>
      <vt:lpstr>sixth feature</vt:lpstr>
      <vt:lpstr>My Machine Learning</vt:lpstr>
      <vt:lpstr>My Machine Learning results </vt:lpstr>
      <vt:lpstr>My Machine Learning results  for Middle Research</vt:lpstr>
      <vt:lpstr>My Machine Learning results</vt:lpstr>
      <vt:lpstr>My Machine Learning results </vt:lpstr>
      <vt:lpstr>My Machine Learning results </vt:lpstr>
    </vt:vector>
  </TitlesOfParts>
  <Company>Yaron'S Team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הנדסת תוכנה תש"ף סמסטר א</dc:title>
  <dc:creator>sapir asraf</dc:creator>
  <cp:lastModifiedBy>mc24322</cp:lastModifiedBy>
  <cp:revision>258</cp:revision>
  <dcterms:created xsi:type="dcterms:W3CDTF">2019-10-07T17:30:58Z</dcterms:created>
  <dcterms:modified xsi:type="dcterms:W3CDTF">2021-08-30T20:31:39Z</dcterms:modified>
</cp:coreProperties>
</file>