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0EAC45-C992-4C52-ADF0-ACB007F0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B3F1577-8704-4A1B-99F6-913087678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A37D490-FF4C-46D6-AD25-31D3D426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B4C251-A5D0-4BD6-A9C3-4EE8DAD9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D8BC1D-C1B1-4D16-B9BC-93B8DD03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678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F8087CF-A92A-4AF4-B2EC-7C54144F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ED71250-C447-4512-A695-D695D8075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A40DF62-7657-4A8F-8611-B767741A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7E8A50D-5669-4548-B510-2F5A7C28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D824A68-A63D-4037-9860-F8954F66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227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4B335BE-A97F-4332-B6EB-F8137D80F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B989500-A278-4DBF-87FB-CBA5D11D0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B7419C-4179-4C92-BCE2-BDA86F7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0D7B5A-DB08-4A2A-B399-B08B34A4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13B496D-B6F0-4077-AFBA-6141FC10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816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62D3C6-80D1-4FFD-92CC-5030755B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FF1070-74CE-45F7-8408-454FE9F9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59138C-683D-40B9-9BAB-6F4C9A24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FC1A68-125B-4E8E-8CD5-92960534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389CC4-B54C-4664-949D-8DE486CA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17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0E4421-B660-43A1-8463-457B952B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EA53C28-9E68-4947-BCFF-03CCA6E99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FF9F62-A621-45FC-9166-042E632B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495C8E-2A4A-4E77-9FB9-FE2CAB64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DBF49F-6EC4-4DF0-929E-4053EC5E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342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2EE346-50BA-4526-8C2E-85C7A3DB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1A2481-ECA0-45CB-9C1A-7F16C1A01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EDB66A-479B-4FB5-93BB-D4AEE0EEE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7DBF7D-A6E6-45C5-BA0C-DD3BAF45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52BDED2-510C-4840-BFBF-AF2C3CA5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32CFE5-AE00-4E14-BEAA-C9422EC2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089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FAF1CA-70CE-4020-AC15-CEDDA405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280D92-D3A9-42A2-A4BA-CA9B34FFB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EB59106-FD38-474E-92F2-CD9F3F68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447248A-7788-446D-BEC2-4C02D6C54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43D495F-1356-4767-BD0B-BDEA180F8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C8408A6-A316-4E95-98C9-6E7D0ADC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AF8027B-5B3C-442B-A370-0FB2ABAF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1CEA327-DAE7-49F1-8F82-50B0326F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183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FB71DE-2F58-4509-8BC7-12969ED3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4F70A0F-36D9-49AA-B6F3-482DC30E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A57C4C6-3A6B-4DB8-84FA-4BBF5794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076086D-E5C3-4044-A848-E4A2CC951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390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6B915E4-504A-4149-8E18-10199A41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9F914DF-4F3C-4881-9BAB-460160FB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58E0629-726C-4245-9B11-B33AB27A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75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359DF0-9750-4A86-B73F-7313B1C0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70329A-E838-4082-86CC-B4BFD6F5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45AF230-13DE-4FEB-B82C-D67475E85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31E362F-D2F2-47BC-99CB-A3FD9B00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24A45CC-B320-4C56-8422-B27E9855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BCFED9D-C237-48B7-93FF-E9D77601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147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3E4E3B-15E3-49F7-B899-E38307CE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6FA01CA-B182-4E22-94C8-CB470604E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2E87958-3D11-4B5D-9260-0FEC832A7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821D09-9774-47E5-BFAF-C92B20ED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6045BE-71B2-44AE-BA5E-C02DAF1C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3E20957-8146-4893-AD24-DB8CC83B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626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7D1BFF75-403C-4D56-98A6-931337AA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610B36D-7C6A-4418-A9F9-AB4F5F0F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DF07E8-0742-4592-A6D3-D9B060067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43362-8A5C-42E7-8820-9A6B08F77DAB}" type="datetimeFigureOut">
              <a:rPr lang="en-IL" smtClean="0"/>
              <a:t>15/07/2025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4F6657F-E579-4DBD-BA9B-5E723CD3C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7CA661-839C-4EA6-A1F5-92422ED2D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D38CC-8652-470E-89F1-7C7813452B2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678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61C3135-A43E-4DA8-8FC2-F28A40C5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ACA86F92-18FF-4768-9FFA-44CE33BF21C0}"/>
              </a:ext>
            </a:extLst>
          </p:cNvPr>
          <p:cNvSpPr/>
          <p:nvPr/>
        </p:nvSpPr>
        <p:spPr>
          <a:xfrm>
            <a:off x="1897474" y="1055683"/>
            <a:ext cx="79149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Car Insurance Fraud Detector</a:t>
            </a:r>
            <a:endParaRPr lang="he-IL" sz="4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8B501DDD-77A9-4523-8694-77D0EBBF0F2A}"/>
              </a:ext>
            </a:extLst>
          </p:cNvPr>
          <p:cNvSpPr/>
          <p:nvPr/>
        </p:nvSpPr>
        <p:spPr>
          <a:xfrm>
            <a:off x="1934787" y="2134620"/>
            <a:ext cx="544623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Submitted and presented by:</a:t>
            </a:r>
          </a:p>
          <a:p>
            <a:pPr algn="ctr"/>
            <a:r>
              <a:rPr lang="en-US" sz="32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Orel </a:t>
            </a:r>
            <a:r>
              <a:rPr lang="en-US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Yosef and David </a:t>
            </a:r>
            <a:r>
              <a:rPr lang="en-US" sz="32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Zilensky</a:t>
            </a:r>
            <a:endParaRPr lang="he-IL" sz="32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391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61C3135-A43E-4DA8-8FC2-F28A40C5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EA496125-1EBB-49B2-B73E-C1C9938CF9F7}"/>
              </a:ext>
            </a:extLst>
          </p:cNvPr>
          <p:cNvSpPr/>
          <p:nvPr/>
        </p:nvSpPr>
        <p:spPr>
          <a:xfrm>
            <a:off x="4509639" y="390390"/>
            <a:ext cx="31727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Future Plans</a:t>
            </a:r>
            <a:endParaRPr lang="he-IL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6990674C-1D55-4AB9-9554-5B4BB304B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87" y="3429000"/>
            <a:ext cx="3902826" cy="26018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F76704-56F4-4351-9CDE-AA6045D0FFCA}"/>
              </a:ext>
            </a:extLst>
          </p:cNvPr>
          <p:cNvSpPr txBox="1"/>
          <p:nvPr/>
        </p:nvSpPr>
        <p:spPr>
          <a:xfrm>
            <a:off x="2151611" y="2435628"/>
            <a:ext cx="7888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Deploy a Flask web app that takes an accident image and claim data as input and predicts fraud using both the structured model and image classifier, if both indicates it is a fraud with high certainty it is a fraud.</a:t>
            </a:r>
            <a:endParaRPr lang="en-I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E9CFB-477B-4FBE-8AFD-FEB9929546CD}"/>
              </a:ext>
            </a:extLst>
          </p:cNvPr>
          <p:cNvSpPr txBox="1"/>
          <p:nvPr/>
        </p:nvSpPr>
        <p:spPr>
          <a:xfrm>
            <a:off x="3543638" y="6259776"/>
            <a:ext cx="491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Git: https://github.com/orelyosefbgu/projectfraud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0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61C3135-A43E-4DA8-8FC2-F28A40C5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4B6E6C35-B5C6-46ED-8E7D-3F7B82AA4970}"/>
              </a:ext>
            </a:extLst>
          </p:cNvPr>
          <p:cNvSpPr/>
          <p:nvPr/>
        </p:nvSpPr>
        <p:spPr>
          <a:xfrm>
            <a:off x="2553203" y="914092"/>
            <a:ext cx="70855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Introduction And Motivation</a:t>
            </a:r>
            <a:endParaRPr lang="he-IL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06202-5ADC-4960-885D-49786F26BD21}"/>
              </a:ext>
            </a:extLst>
          </p:cNvPr>
          <p:cNvSpPr txBox="1"/>
          <p:nvPr/>
        </p:nvSpPr>
        <p:spPr>
          <a:xfrm>
            <a:off x="2425466" y="2144684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47D00-4036-45A7-B38A-E0D6279EC58C}"/>
              </a:ext>
            </a:extLst>
          </p:cNvPr>
          <p:cNvSpPr txBox="1"/>
          <p:nvPr/>
        </p:nvSpPr>
        <p:spPr>
          <a:xfrm>
            <a:off x="2176684" y="2329350"/>
            <a:ext cx="861323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Insurance fraud causes massive financial losses annually. Manually detecting fraud is time-consuming and often inaccurate due to the complexity and volume of claims.</a:t>
            </a:r>
          </a:p>
          <a:p>
            <a:pPr algn="l" rtl="0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This project uses machine learning and deep learning image classification to identify fraudulent insurance claims. Our key goals:</a:t>
            </a:r>
          </a:p>
          <a:p>
            <a:pPr algn="l" rtl="0"/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Reduce financial losses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through early fraud detection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Automate claim screening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to ease manual workload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Leverage data insights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to uncover hidden fraud patterns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Address class imbalance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(fraud cases are rare but critical)</a:t>
            </a:r>
          </a:p>
          <a:p>
            <a:pPr algn="l" rtl="0"/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algn="l" rtl="0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The project showcases how data-driven models can improve both accuracy and efficiency in fraud detection.</a:t>
            </a:r>
          </a:p>
          <a:p>
            <a:pPr algn="l" rtl="0"/>
            <a:endParaRPr lang="en-IL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2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61C3135-A43E-4DA8-8FC2-F28A40C5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BAC5BE66-FFAE-4FCD-B5F1-DFA879537368}"/>
              </a:ext>
            </a:extLst>
          </p:cNvPr>
          <p:cNvSpPr/>
          <p:nvPr/>
        </p:nvSpPr>
        <p:spPr>
          <a:xfrm>
            <a:off x="3098673" y="648084"/>
            <a:ext cx="599465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So what is the problem?</a:t>
            </a:r>
            <a:endParaRPr lang="he-IL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9BF3E-CD62-45B2-AA70-6F486ACD28EC}"/>
              </a:ext>
            </a:extLst>
          </p:cNvPr>
          <p:cNvSpPr txBox="1"/>
          <p:nvPr/>
        </p:nvSpPr>
        <p:spPr>
          <a:xfrm>
            <a:off x="2849415" y="2468880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9D670-942C-40AF-92CE-6F3A62855762}"/>
              </a:ext>
            </a:extLst>
          </p:cNvPr>
          <p:cNvSpPr txBox="1"/>
          <p:nvPr/>
        </p:nvSpPr>
        <p:spPr>
          <a:xfrm>
            <a:off x="2263874" y="1791289"/>
            <a:ext cx="76642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Fraudulent insurance claims are rare but costly. The core challenges include:</a:t>
            </a:r>
          </a:p>
          <a:p>
            <a:pPr algn="l" rtl="0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Severe Class Imbalance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Only ~6% of claims are labeled as fraud, making them hard to detect.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Subtle Fraud Patterns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Fraudulent claims often mimic legitimate ones, requiring nuanced detection.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High False Positive Cost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Flagging honest customers as fraud hurts customer trust and wastes resources.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Data Complexity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Claims involve various features  vehicles, customers, regions, and safety  creating a high-dimensional problem space, and as for the images, those are highly hard to classify by alone.</a:t>
            </a:r>
          </a:p>
          <a:p>
            <a:pPr algn="l" rtl="0"/>
            <a:endParaRPr lang="en-I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06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61C3135-A43E-4DA8-8FC2-F28A40C5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1FB49D-53F2-4337-B7D1-C259FB3F0D88}"/>
              </a:ext>
            </a:extLst>
          </p:cNvPr>
          <p:cNvSpPr txBox="1"/>
          <p:nvPr/>
        </p:nvSpPr>
        <p:spPr>
          <a:xfrm>
            <a:off x="1717397" y="1712655"/>
            <a:ext cx="87572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Our fraud detection models can be integrated into real-world insurance workflows to provide value at multiple stages: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Claim Triage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Automatically flag high-risk claims for manual review before approval.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Fraud Investigation Support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Provide ranked lists of suspicious cases to investigation teams for further analysis.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Real-Time Alerting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Trigger fraud alerts immediately during claim submission for faster response.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Risk Profiling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patterns across high-risk customer segments, regions, or vehicle types.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Resource Optimization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Focus investigation efforts where fraud is most likely, reducing wasted time and costs.</a:t>
            </a:r>
          </a:p>
          <a:p>
            <a:pPr algn="l" rtl="0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model empowers insurers to act faster, smarter, and more efficiently.</a:t>
            </a:r>
          </a:p>
          <a:p>
            <a:pPr algn="l" rtl="0"/>
            <a:endParaRPr lang="en-I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4D66995-2600-4F8A-B53A-29FDAE92DEE1}"/>
              </a:ext>
            </a:extLst>
          </p:cNvPr>
          <p:cNvSpPr/>
          <p:nvPr/>
        </p:nvSpPr>
        <p:spPr>
          <a:xfrm>
            <a:off x="3383849" y="824898"/>
            <a:ext cx="48424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Model Applications</a:t>
            </a:r>
            <a:endParaRPr lang="en-IL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959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61C3135-A43E-4DA8-8FC2-F28A40C5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BA93794A-533B-4F58-832B-3506562CD102}"/>
              </a:ext>
            </a:extLst>
          </p:cNvPr>
          <p:cNvSpPr/>
          <p:nvPr/>
        </p:nvSpPr>
        <p:spPr>
          <a:xfrm>
            <a:off x="3183186" y="648084"/>
            <a:ext cx="582563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Uniqueness Of Solution</a:t>
            </a:r>
            <a:endParaRPr lang="he-IL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8CD41-9F84-4030-8667-D5A77D6CCF60}"/>
              </a:ext>
            </a:extLst>
          </p:cNvPr>
          <p:cNvSpPr txBox="1"/>
          <p:nvPr/>
        </p:nvSpPr>
        <p:spPr>
          <a:xfrm>
            <a:off x="1466479" y="1292834"/>
            <a:ext cx="98388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What sets our solution apart from typical fraud detection models?</a:t>
            </a:r>
          </a:p>
          <a:p>
            <a:pPr algn="l" rtl="0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Hybrid Approach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Combines structured data analysis with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image-based fraud detection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improving overall model robustness.</a:t>
            </a:r>
          </a:p>
          <a:p>
            <a:pPr algn="l" rtl="0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Image Classification Model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Uses accident or damage photos to assess visual fraud indicators — an innovative layer of evidence.</a:t>
            </a:r>
          </a:p>
          <a:p>
            <a:pPr algn="l" rtl="0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Advanced Feature Engineering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Extracted interaction terms, ratios, and risk flags to enhance model understanding of real-world behavior.</a:t>
            </a:r>
          </a:p>
          <a:p>
            <a:pPr algn="l" rtl="0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Balanced Sampling Strategies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Implemented both oversampling (SMOTE)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undersampling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to combat class imbalance effectively.</a:t>
            </a:r>
          </a:p>
          <a:p>
            <a:pPr algn="l" rtl="0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 rtl="0"/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Explainability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Used mutual information and feature importance plots to gain insight into model decisions.</a:t>
            </a:r>
          </a:p>
          <a:p>
            <a:pPr algn="l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This multi-modal, interpretable pipeline provides a smarter and more comprehensive fraud detection system.</a:t>
            </a:r>
          </a:p>
          <a:p>
            <a:pPr algn="l" rtl="0"/>
            <a:endParaRPr lang="en-I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06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61C3135-A43E-4DA8-8FC2-F28A40C5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EA496125-1EBB-49B2-B73E-C1C9938CF9F7}"/>
              </a:ext>
            </a:extLst>
          </p:cNvPr>
          <p:cNvSpPr/>
          <p:nvPr/>
        </p:nvSpPr>
        <p:spPr>
          <a:xfrm>
            <a:off x="4827416" y="390390"/>
            <a:ext cx="25371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Workflow</a:t>
            </a:r>
            <a:endParaRPr lang="he-IL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52C5F5B-9D8E-419A-8F45-F8A37B6D3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2" y="1550221"/>
            <a:ext cx="46767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40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61C3135-A43E-4DA8-8FC2-F28A40C5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EA496125-1EBB-49B2-B73E-C1C9938CF9F7}"/>
              </a:ext>
            </a:extLst>
          </p:cNvPr>
          <p:cNvSpPr/>
          <p:nvPr/>
        </p:nvSpPr>
        <p:spPr>
          <a:xfrm>
            <a:off x="4592224" y="390390"/>
            <a:ext cx="300755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Our Models</a:t>
            </a:r>
            <a:endParaRPr lang="he-IL" sz="4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62BB03-39C6-4AB5-9370-57740254C6B8}"/>
              </a:ext>
            </a:extLst>
          </p:cNvPr>
          <p:cNvSpPr txBox="1"/>
          <p:nvPr/>
        </p:nvSpPr>
        <p:spPr>
          <a:xfrm>
            <a:off x="2179895" y="1329374"/>
            <a:ext cx="783220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 developed two complementary models to detect fraudulent insurance claims:</a:t>
            </a:r>
          </a:p>
          <a:p>
            <a:pPr algn="just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1. Structured Data Classifier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just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Input: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Tabular features from customer, vehicle, and policy data</a:t>
            </a:r>
          </a:p>
          <a:p>
            <a:pPr algn="just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Models Tried: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Random Forest</a:t>
            </a:r>
          </a:p>
          <a:p>
            <a:pPr lvl="1" algn="just" rtl="0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LightGBM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 rtl="0"/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CatBoost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just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Enhancements: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Advanced feature engineering</a:t>
            </a:r>
          </a:p>
          <a:p>
            <a:pPr lvl="1" algn="just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SMOTE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undersampling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for class balance</a:t>
            </a:r>
          </a:p>
          <a:p>
            <a:pPr lvl="1" algn="just" rtl="0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just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2. Image Classification Model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just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Input: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Accident/damage images from claims</a:t>
            </a:r>
          </a:p>
          <a:p>
            <a:pPr algn="just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Model: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EfficientNetB0 (pretrained on ImageNet)</a:t>
            </a:r>
          </a:p>
          <a:p>
            <a:pPr algn="just" rtl="0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Pipeline: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 algn="just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Images resized to 224×224</a:t>
            </a:r>
          </a:p>
          <a:p>
            <a:pPr lvl="1" algn="just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Fine-tuned on labeled fraud vs. non-fraud images</a:t>
            </a:r>
          </a:p>
          <a:p>
            <a:pPr lvl="1" algn="just"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Evaluated on accuracy and visual patterns</a:t>
            </a:r>
          </a:p>
          <a:p>
            <a:pPr algn="just" rtl="0"/>
            <a:endParaRPr lang="en-IL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48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61C3135-A43E-4DA8-8FC2-F28A40C5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EA496125-1EBB-49B2-B73E-C1C9938CF9F7}"/>
              </a:ext>
            </a:extLst>
          </p:cNvPr>
          <p:cNvSpPr/>
          <p:nvPr/>
        </p:nvSpPr>
        <p:spPr>
          <a:xfrm>
            <a:off x="3420432" y="390390"/>
            <a:ext cx="53511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Models Comparation</a:t>
            </a:r>
            <a:endParaRPr lang="he-IL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76FF705-959E-47C9-8CAD-D7C0F3521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89" y="1550221"/>
            <a:ext cx="9484822" cy="115626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01A95120-947D-4A2C-B992-CC89DEDC8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149" y="3429000"/>
            <a:ext cx="3005917" cy="3321800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C5787985-0D34-4987-A91D-52A6AC626A01}"/>
              </a:ext>
            </a:extLst>
          </p:cNvPr>
          <p:cNvSpPr/>
          <p:nvPr/>
        </p:nvSpPr>
        <p:spPr>
          <a:xfrm>
            <a:off x="1881916" y="2967335"/>
            <a:ext cx="17663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EfficientNet</a:t>
            </a:r>
            <a:endParaRPr lang="he-IL" sz="2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A214DBE1-8165-49D5-99E8-8F8542BE5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871" y="3430051"/>
            <a:ext cx="3005916" cy="3320750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C0A94E93-4022-4F45-8537-58E8186F952E}"/>
              </a:ext>
            </a:extLst>
          </p:cNvPr>
          <p:cNvSpPr/>
          <p:nvPr/>
        </p:nvSpPr>
        <p:spPr>
          <a:xfrm>
            <a:off x="7763334" y="2975339"/>
            <a:ext cx="988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AlexNet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099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C61C3135-A43E-4DA8-8FC2-F28A40C52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מלבן 2">
            <a:extLst>
              <a:ext uri="{FF2B5EF4-FFF2-40B4-BE49-F238E27FC236}">
                <a16:creationId xmlns:a16="http://schemas.microsoft.com/office/drawing/2014/main" id="{EA496125-1EBB-49B2-B73E-C1C9938CF9F7}"/>
              </a:ext>
            </a:extLst>
          </p:cNvPr>
          <p:cNvSpPr/>
          <p:nvPr/>
        </p:nvSpPr>
        <p:spPr>
          <a:xfrm>
            <a:off x="4311539" y="390390"/>
            <a:ext cx="35689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Image Models</a:t>
            </a:r>
            <a:endParaRPr lang="he-IL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9BBA125-8108-46EA-B200-52648EE17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7" y="2222448"/>
            <a:ext cx="4260013" cy="1780121"/>
          </a:xfrm>
          <a:prstGeom prst="rect">
            <a:avLst/>
          </a:prstGeom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8240C86E-F660-4FFD-B518-0015F02DD8D5}"/>
              </a:ext>
            </a:extLst>
          </p:cNvPr>
          <p:cNvSpPr/>
          <p:nvPr/>
        </p:nvSpPr>
        <p:spPr>
          <a:xfrm>
            <a:off x="1737886" y="1255246"/>
            <a:ext cx="192360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AlexNet</a:t>
            </a:r>
            <a:endParaRPr lang="he-IL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93B9EE4D-2BDF-477F-A2E5-E6BC706C5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02" y="2156829"/>
            <a:ext cx="4916901" cy="1780121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142A958E-1987-44E7-BC6E-2F25D21345EC}"/>
              </a:ext>
            </a:extLst>
          </p:cNvPr>
          <p:cNvSpPr/>
          <p:nvPr/>
        </p:nvSpPr>
        <p:spPr>
          <a:xfrm>
            <a:off x="7458045" y="1286023"/>
            <a:ext cx="25180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EfficientNet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6FECF-F8CD-42CC-9132-0B3792C8BE29}"/>
              </a:ext>
            </a:extLst>
          </p:cNvPr>
          <p:cNvSpPr txBox="1"/>
          <p:nvPr/>
        </p:nvSpPr>
        <p:spPr>
          <a:xfrm>
            <a:off x="3156985" y="4430683"/>
            <a:ext cx="49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9AD0CF8E-1853-4D69-8BBB-31BE69753CFD}"/>
              </a:ext>
            </a:extLst>
          </p:cNvPr>
          <p:cNvSpPr/>
          <p:nvPr/>
        </p:nvSpPr>
        <p:spPr>
          <a:xfrm>
            <a:off x="108984" y="4058774"/>
            <a:ext cx="11803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endParaRPr lang="en-IL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1F055E-3B88-42CF-8A14-8BC8ACFB652E}"/>
              </a:ext>
            </a:extLst>
          </p:cNvPr>
          <p:cNvSpPr txBox="1"/>
          <p:nvPr/>
        </p:nvSpPr>
        <p:spPr>
          <a:xfrm>
            <a:off x="3156985" y="4671753"/>
            <a:ext cx="10176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0E8926-E31D-493D-855F-64915FEBADCD}"/>
              </a:ext>
            </a:extLst>
          </p:cNvPr>
          <p:cNvSpPr txBox="1"/>
          <p:nvPr/>
        </p:nvSpPr>
        <p:spPr>
          <a:xfrm>
            <a:off x="562989" y="4124393"/>
            <a:ext cx="42733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Consists of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5 convolutional layers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followed by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3 fully connected layers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Uses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</a:rPr>
              <a:t>ReLU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 activations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max pooling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dropout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to reduce overfitting.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Large number of parameters.</a:t>
            </a:r>
          </a:p>
          <a:p>
            <a:pPr marL="342900" indent="-342900" algn="l" rtl="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Marked the beginning of deep learning’s dominance in computer vision.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32A94845-5BFA-4F5C-97CC-B5CAE0BD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402" y="4134048"/>
            <a:ext cx="47631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L" altLang="en-I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Built with </a:t>
            </a:r>
            <a:r>
              <a:rPr lang="en-IL" altLang="en-IL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MBConv</a:t>
            </a:r>
            <a:r>
              <a:rPr lang="en-IL" altLang="en-IL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(Mobile Inverted Bottleneck)</a:t>
            </a:r>
            <a:r>
              <a:rPr lang="en-IL" altLang="en-I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blocks and </a:t>
            </a:r>
            <a:r>
              <a:rPr lang="en-IL" altLang="en-IL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depthwise</a:t>
            </a:r>
            <a:r>
              <a:rPr lang="en-IL" altLang="en-IL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separable convolutions</a:t>
            </a:r>
            <a:r>
              <a:rPr lang="en-IL" altLang="en-I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L" altLang="en-I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Achieves </a:t>
            </a:r>
            <a:r>
              <a:rPr lang="en-IL" altLang="en-IL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state-of-the-art accuracy</a:t>
            </a:r>
            <a:r>
              <a:rPr lang="en-IL" altLang="en-I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with fewer parameters and </a:t>
            </a:r>
            <a:r>
              <a:rPr lang="en-IL" altLang="en-IL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FLOPs</a:t>
            </a:r>
            <a:r>
              <a:rPr lang="en-IL" altLang="en-I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than traditional models.</a:t>
            </a:r>
          </a:p>
          <a:p>
            <a:pPr marL="342900" lvl="0" indent="-342900" algn="l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L" altLang="en-IL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Available in multiple versions (B0 to B7) with increasing size and accuracy.</a:t>
            </a:r>
          </a:p>
        </p:txBody>
      </p:sp>
    </p:spTree>
    <p:extLst>
      <p:ext uri="{BB962C8B-B14F-4D97-AF65-F5344CB8AC3E}">
        <p14:creationId xmlns:p14="http://schemas.microsoft.com/office/powerpoint/2010/main" val="1106982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688</Words>
  <Application>Microsoft Office PowerPoint</Application>
  <PresentationFormat>מסך רחב</PresentationFormat>
  <Paragraphs>85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orel yosef</dc:creator>
  <cp:lastModifiedBy>orel yosef</cp:lastModifiedBy>
  <cp:revision>14</cp:revision>
  <dcterms:created xsi:type="dcterms:W3CDTF">2025-06-09T14:29:53Z</dcterms:created>
  <dcterms:modified xsi:type="dcterms:W3CDTF">2025-07-15T15:35:00Z</dcterms:modified>
</cp:coreProperties>
</file>