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61" r:id="rId5"/>
    <p:sldId id="263" r:id="rId6"/>
    <p:sldId id="285" r:id="rId7"/>
    <p:sldId id="258" r:id="rId8"/>
    <p:sldId id="259" r:id="rId9"/>
    <p:sldId id="286" r:id="rId10"/>
    <p:sldId id="276" r:id="rId11"/>
    <p:sldId id="298" r:id="rId12"/>
    <p:sldId id="278" r:id="rId13"/>
    <p:sldId id="279" r:id="rId14"/>
    <p:sldId id="324" r:id="rId15"/>
    <p:sldId id="280" r:id="rId16"/>
    <p:sldId id="281" r:id="rId17"/>
    <p:sldId id="282" r:id="rId18"/>
    <p:sldId id="295" r:id="rId19"/>
    <p:sldId id="311" r:id="rId20"/>
    <p:sldId id="322" r:id="rId21"/>
    <p:sldId id="323" r:id="rId22"/>
    <p:sldId id="325" r:id="rId23"/>
    <p:sldId id="326" r:id="rId24"/>
    <p:sldId id="333" r:id="rId25"/>
    <p:sldId id="328" r:id="rId26"/>
    <p:sldId id="330" r:id="rId27"/>
    <p:sldId id="275" r:id="rId28"/>
    <p:sldId id="33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D4C1-FBAD-4013-B1AF-BC066B5226C9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B63-E761-43F9-9324-F26DE8B276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88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0DCDE-FC42-4D30-9015-3C52431FF6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71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0DCDE-FC42-4D30-9015-3C52431FF62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1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0" name="Espace réservé du numéro de diapositiv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D2431B-670A-4B35-B768-6EA07417004C}" type="slidenum">
              <a:rPr lang="en-US" altLang="fr-F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98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9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9242-6EC0-4B99-965D-A4F47E8E81BA}" type="datetimeFigureOut">
              <a:rPr lang="fr-FR" smtClean="0"/>
              <a:t>17/05/2022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297D-F2DA-4641-A3FA-8AB8DDF31B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0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193530" y="5415188"/>
            <a:ext cx="3481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Ouagadougou, le </a:t>
            </a:r>
            <a:r>
              <a:rPr lang="fr-F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17 </a:t>
            </a:r>
            <a:r>
              <a:rPr lang="fr-F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mai 2022 </a:t>
            </a:r>
          </a:p>
          <a:p>
            <a:pPr algn="ctr"/>
            <a:r>
              <a:rPr lang="fr-F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Salle Conférence de l’ANAM-BF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517250" y="5799909"/>
            <a:ext cx="2263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Grégoire BAKI</a:t>
            </a:r>
          </a:p>
          <a:p>
            <a:r>
              <a:rPr lang="fr-FR" dirty="0" smtClean="0"/>
              <a:t>Thomas BERE</a:t>
            </a:r>
          </a:p>
          <a:p>
            <a:r>
              <a:rPr lang="fr-FR" dirty="0" err="1" smtClean="0"/>
              <a:t>Soumahila</a:t>
            </a:r>
            <a:r>
              <a:rPr lang="fr-FR" dirty="0" smtClean="0"/>
              <a:t> SANKANDE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510216" y="3103568"/>
            <a:ext cx="9488710" cy="1938992"/>
          </a:xfrm>
          <a:prstGeom prst="rect">
            <a:avLst/>
          </a:prstGeom>
          <a:noFill/>
          <a:ln w="28575">
            <a:solidFill>
              <a:srgbClr val="FFC000"/>
            </a:solidFill>
          </a:ln>
          <a:scene3d>
            <a:camera prst="perspectiveRelaxedModerately"/>
            <a:lightRig rig="threePt" dir="t"/>
          </a:scene3d>
          <a:sp3d prstMaterial="softEdge">
            <a:bevelT prst="relaxedInset"/>
            <a:bevelB w="139700" prst="relaxedInse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Prévisions saisonnières </a:t>
            </a:r>
          </a:p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 caractéristiques agro-hydro-climatiques</a:t>
            </a:r>
          </a:p>
          <a:p>
            <a:pPr algn="ctr"/>
            <a:r>
              <a:rPr lang="fr-F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pour la campagne pluvieuse 2022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1978" y="331382"/>
            <a:ext cx="1005038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Agence Nationale de la Météorologie</a:t>
            </a:r>
            <a:endParaRPr lang="fr-FR" sz="5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510215" y="1682632"/>
            <a:ext cx="9035866" cy="1250183"/>
            <a:chOff x="1008158" y="865666"/>
            <a:chExt cx="10226539" cy="1608772"/>
          </a:xfrm>
        </p:grpSpPr>
        <p:pic>
          <p:nvPicPr>
            <p:cNvPr id="10" name="Image 9" descr="Image result for logo acmad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537" y="865666"/>
              <a:ext cx="1280160" cy="14171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Groupe 3"/>
            <p:cNvGrpSpPr/>
            <p:nvPr/>
          </p:nvGrpSpPr>
          <p:grpSpPr>
            <a:xfrm>
              <a:off x="1008158" y="942909"/>
              <a:ext cx="8118940" cy="1531529"/>
              <a:chOff x="1008158" y="942909"/>
              <a:chExt cx="8118940" cy="1531529"/>
            </a:xfrm>
          </p:grpSpPr>
          <p:pic>
            <p:nvPicPr>
              <p:cNvPr id="9" name="Picture 4" descr="logo_mto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0860" y="1024460"/>
                <a:ext cx="2916238" cy="1368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Image 10" descr="C:\Users\agali\AppData\Local\Microsoft\Windows\INetCache\Content.MSO\A8F120F9.tmp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158" y="942909"/>
                <a:ext cx="1265420" cy="15315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1342" y="1058851"/>
                <a:ext cx="2801753" cy="1224000"/>
              </a:xfrm>
              <a:prstGeom prst="rect">
                <a:avLst/>
              </a:prstGeom>
            </p:spPr>
          </p:pic>
        </p:grpSp>
      </p:grp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03"/>
            <a:ext cx="1193074" cy="139615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926" y="153803"/>
            <a:ext cx="1193074" cy="13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8" y="880326"/>
            <a:ext cx="8167798" cy="5774917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V="1">
            <a:off x="2603371" y="3848100"/>
            <a:ext cx="4121279" cy="2162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1972" y="69722"/>
            <a:ext cx="94173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3.1		Evaluation </a:t>
            </a:r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l’installation de la saison des pluies  2021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441" y="1108888"/>
            <a:ext cx="2756262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INSTALLATION NORMALE A PRECOCE PREVUE SUR TOUT LE PAYS</a:t>
            </a:r>
            <a:endParaRPr lang="fr-FR" sz="1920" dirty="0"/>
          </a:p>
        </p:txBody>
      </p:sp>
      <p:sp>
        <p:nvSpPr>
          <p:cNvPr id="9" name="ZoneTexte 8"/>
          <p:cNvSpPr txBox="1"/>
          <p:nvPr/>
        </p:nvSpPr>
        <p:spPr>
          <a:xfrm>
            <a:off x="91441" y="3407258"/>
            <a:ext cx="2351085" cy="1274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sz="1920" dirty="0"/>
              <a:t>T</a:t>
            </a:r>
            <a:r>
              <a:rPr lang="fr-FR" sz="1920" dirty="0" smtClean="0"/>
              <a:t>ARDIVE: </a:t>
            </a:r>
            <a:r>
              <a:rPr lang="fr-FR" sz="1920" b="1" dirty="0" smtClean="0"/>
              <a:t>23 %</a:t>
            </a:r>
          </a:p>
          <a:p>
            <a:r>
              <a:rPr lang="fr-FR" sz="1920" dirty="0" smtClean="0"/>
              <a:t>NORMALE: </a:t>
            </a:r>
            <a:r>
              <a:rPr lang="fr-FR" sz="1920" b="1" dirty="0" smtClean="0"/>
              <a:t>71 %</a:t>
            </a:r>
          </a:p>
          <a:p>
            <a:r>
              <a:rPr lang="fr-FR" sz="1920" dirty="0" smtClean="0"/>
              <a:t>PRECOCE: </a:t>
            </a:r>
            <a:r>
              <a:rPr lang="fr-FR" sz="1920" b="1" dirty="0" smtClean="0"/>
              <a:t>6 %</a:t>
            </a:r>
            <a:endParaRPr lang="fr-FR" sz="192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91441" y="5484036"/>
            <a:ext cx="2051684" cy="978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SITUATION NORMALE  OBSERVEE</a:t>
            </a:r>
            <a:endParaRPr lang="fr-FR" sz="1920" dirty="0"/>
          </a:p>
        </p:txBody>
      </p:sp>
      <p:sp>
        <p:nvSpPr>
          <p:cNvPr id="11" name="Accolade fermante 10"/>
          <p:cNvSpPr/>
          <p:nvPr/>
        </p:nvSpPr>
        <p:spPr>
          <a:xfrm>
            <a:off x="2210076" y="5484036"/>
            <a:ext cx="232450" cy="105522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38" y="859965"/>
            <a:ext cx="7889261" cy="5577982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6081927" y="2816567"/>
            <a:ext cx="833858" cy="730143"/>
            <a:chOff x="5837345" y="2944073"/>
            <a:chExt cx="833858" cy="730143"/>
          </a:xfrm>
        </p:grpSpPr>
        <p:sp>
          <p:nvSpPr>
            <p:cNvPr id="17" name="Ellipse 16"/>
            <p:cNvSpPr/>
            <p:nvPr/>
          </p:nvSpPr>
          <p:spPr>
            <a:xfrm>
              <a:off x="5837345" y="2944073"/>
              <a:ext cx="833858" cy="73014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6009147" y="3053261"/>
                  <a:ext cx="571431" cy="5054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47" y="3053261"/>
                  <a:ext cx="571431" cy="5054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Connecteur droit avec flèche 14"/>
          <p:cNvCxnSpPr/>
          <p:nvPr/>
        </p:nvCxnSpPr>
        <p:spPr>
          <a:xfrm flipH="1" flipV="1">
            <a:off x="6825160" y="3576445"/>
            <a:ext cx="3128739" cy="105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3614239" y="4358500"/>
            <a:ext cx="833858" cy="730143"/>
            <a:chOff x="4593606" y="3651072"/>
            <a:chExt cx="833858" cy="730143"/>
          </a:xfrm>
        </p:grpSpPr>
        <p:sp>
          <p:nvSpPr>
            <p:cNvPr id="10" name="Ellipse 9"/>
            <p:cNvSpPr/>
            <p:nvPr/>
          </p:nvSpPr>
          <p:spPr>
            <a:xfrm>
              <a:off x="4593606" y="3651072"/>
              <a:ext cx="833858" cy="73014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724819" y="3837256"/>
                  <a:ext cx="571431" cy="5054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819" y="3837256"/>
                  <a:ext cx="571431" cy="5054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1186980" y="69722"/>
            <a:ext cx="98473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3.2	Evaluation des séquences sèches de début de saison  </a:t>
            </a:r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2021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0433093" y="4157497"/>
            <a:ext cx="170570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SITUATION          NORMALE  OBSERVEE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7304" y="1044663"/>
            <a:ext cx="1716987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LONGUES A NORMALES PREVUES</a:t>
            </a:r>
            <a:endParaRPr lang="fr-FR" sz="192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304" y="4432572"/>
            <a:ext cx="18928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SITUATIONS NORMALES  A LONGUES  OBSERVEES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329817" y="4224989"/>
            <a:ext cx="1752480" cy="813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1324136" y="4867275"/>
            <a:ext cx="641844" cy="593600"/>
            <a:chOff x="4186729" y="4466293"/>
            <a:chExt cx="833858" cy="730143"/>
          </a:xfrm>
        </p:grpSpPr>
        <p:sp>
          <p:nvSpPr>
            <p:cNvPr id="13" name="Ellipse 12"/>
            <p:cNvSpPr/>
            <p:nvPr/>
          </p:nvSpPr>
          <p:spPr>
            <a:xfrm>
              <a:off x="4186729" y="4466293"/>
              <a:ext cx="833858" cy="73014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4358531" y="4575481"/>
                  <a:ext cx="571431" cy="5054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531" y="4575481"/>
                  <a:ext cx="571431" cy="5054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ZoneTexte 27"/>
          <p:cNvSpPr txBox="1"/>
          <p:nvPr/>
        </p:nvSpPr>
        <p:spPr>
          <a:xfrm>
            <a:off x="10129728" y="1053430"/>
            <a:ext cx="20090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NORMALES A TENDANCE COURTE PREVUES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0353435" y="4224989"/>
            <a:ext cx="584856" cy="749012"/>
            <a:chOff x="5837345" y="2944073"/>
            <a:chExt cx="833858" cy="730143"/>
          </a:xfrm>
        </p:grpSpPr>
        <p:sp>
          <p:nvSpPr>
            <p:cNvPr id="20" name="Ellipse 19"/>
            <p:cNvSpPr/>
            <p:nvPr/>
          </p:nvSpPr>
          <p:spPr>
            <a:xfrm>
              <a:off x="5837345" y="2944073"/>
              <a:ext cx="833858" cy="73014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6009147" y="3053261"/>
                  <a:ext cx="571431" cy="5054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47" y="3053261"/>
                  <a:ext cx="571431" cy="5054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Accolade fermante 22"/>
          <p:cNvSpPr/>
          <p:nvPr/>
        </p:nvSpPr>
        <p:spPr>
          <a:xfrm>
            <a:off x="1809508" y="4472796"/>
            <a:ext cx="365760" cy="1131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colade ouvrante 4"/>
          <p:cNvSpPr/>
          <p:nvPr/>
        </p:nvSpPr>
        <p:spPr>
          <a:xfrm>
            <a:off x="10068184" y="4191119"/>
            <a:ext cx="390913" cy="847535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27304" y="2821843"/>
            <a:ext cx="1892834" cy="12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dirty="0" smtClean="0"/>
              <a:t>LONGUES: </a:t>
            </a:r>
            <a:r>
              <a:rPr lang="fr-FR" b="1" dirty="0" smtClean="0"/>
              <a:t>20%</a:t>
            </a:r>
          </a:p>
          <a:p>
            <a:r>
              <a:rPr lang="fr-FR" dirty="0" smtClean="0"/>
              <a:t>NORMALES:</a:t>
            </a:r>
            <a:r>
              <a:rPr lang="fr-FR" b="1" dirty="0" smtClean="0"/>
              <a:t>67%</a:t>
            </a:r>
          </a:p>
          <a:p>
            <a:r>
              <a:rPr lang="fr-FR" dirty="0" smtClean="0"/>
              <a:t>COURTES:</a:t>
            </a:r>
            <a:r>
              <a:rPr lang="fr-FR" b="1" dirty="0" smtClean="0"/>
              <a:t>13%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0436253" y="2430161"/>
            <a:ext cx="1705706" cy="12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dirty="0" smtClean="0"/>
              <a:t>LONGUES: </a:t>
            </a:r>
            <a:r>
              <a:rPr lang="fr-FR" b="1" dirty="0" smtClean="0"/>
              <a:t>16%</a:t>
            </a:r>
          </a:p>
          <a:p>
            <a:r>
              <a:rPr lang="fr-FR" dirty="0" smtClean="0"/>
              <a:t>NORMALE: </a:t>
            </a:r>
            <a:r>
              <a:rPr lang="fr-FR" b="1" dirty="0" smtClean="0"/>
              <a:t>73%</a:t>
            </a:r>
          </a:p>
          <a:p>
            <a:r>
              <a:rPr lang="fr-FR" dirty="0" smtClean="0"/>
              <a:t>COURTES: </a:t>
            </a:r>
            <a:r>
              <a:rPr lang="fr-FR" b="1" dirty="0" smtClean="0"/>
              <a:t>11%</a:t>
            </a:r>
          </a:p>
        </p:txBody>
      </p:sp>
    </p:spTree>
    <p:extLst>
      <p:ext uri="{BB962C8B-B14F-4D97-AF65-F5344CB8AC3E}">
        <p14:creationId xmlns:p14="http://schemas.microsoft.com/office/powerpoint/2010/main" val="26439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28606" y="69722"/>
            <a:ext cx="89640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3.3	Evaluation des séquences sèches de fin de saison  </a:t>
            </a:r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2021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58" y="683814"/>
            <a:ext cx="8350679" cy="59042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6631" y="1895365"/>
            <a:ext cx="1716987" cy="978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/>
              <a:t>NORMALES A LONGUES </a:t>
            </a:r>
            <a:r>
              <a:rPr lang="fr-FR" sz="1920" dirty="0" smtClean="0"/>
              <a:t>PREVUES</a:t>
            </a:r>
            <a:endParaRPr lang="fr-FR" sz="1920" dirty="0"/>
          </a:p>
        </p:txBody>
      </p:sp>
      <p:sp>
        <p:nvSpPr>
          <p:cNvPr id="9" name="ZoneTexte 8"/>
          <p:cNvSpPr txBox="1"/>
          <p:nvPr/>
        </p:nvSpPr>
        <p:spPr>
          <a:xfrm>
            <a:off x="126631" y="4737153"/>
            <a:ext cx="18928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SITUATIONS NORMALES  A LONGUES  OBSERVEES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491577" y="3779521"/>
            <a:ext cx="4659086" cy="15673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colade fermante 2"/>
          <p:cNvSpPr/>
          <p:nvPr/>
        </p:nvSpPr>
        <p:spPr>
          <a:xfrm>
            <a:off x="2037805" y="4781006"/>
            <a:ext cx="365760" cy="1131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26631" y="3123043"/>
            <a:ext cx="1892834" cy="12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dirty="0" smtClean="0"/>
              <a:t>LONGUES: </a:t>
            </a:r>
            <a:r>
              <a:rPr lang="fr-FR" b="1" dirty="0" smtClean="0"/>
              <a:t>14%</a:t>
            </a:r>
          </a:p>
          <a:p>
            <a:r>
              <a:rPr lang="fr-FR" dirty="0" smtClean="0"/>
              <a:t>NORMALES: </a:t>
            </a:r>
            <a:r>
              <a:rPr lang="fr-FR" b="1" dirty="0" smtClean="0"/>
              <a:t>84%</a:t>
            </a:r>
          </a:p>
          <a:p>
            <a:r>
              <a:rPr lang="fr-FR" dirty="0" smtClean="0"/>
              <a:t>COURTES: </a:t>
            </a:r>
            <a:r>
              <a:rPr lang="fr-FR" b="1" dirty="0" smtClean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15599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28" y="827812"/>
            <a:ext cx="8307136" cy="587343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47386" y="2097306"/>
            <a:ext cx="24199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NORMALE À TARDIVE PRÉVUE SUR L’ENSEMBLE DU PAYS</a:t>
            </a:r>
            <a:endParaRPr lang="fr-FR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48046" y="5128878"/>
            <a:ext cx="198149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NORMALE À TARDIVE OBSERVÉE SUR TOUT LE PAYS</a:t>
            </a:r>
            <a:endParaRPr lang="fr-FR" sz="20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899641" y="3909062"/>
            <a:ext cx="3914904" cy="188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29543" y="69722"/>
            <a:ext cx="79621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3.4	Evaluation </a:t>
            </a:r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</a:t>
            </a:r>
            <a:r>
              <a:rPr lang="fr-F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fin de saison </a:t>
            </a:r>
            <a:r>
              <a:rPr lang="fr-F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 pluies  2021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046" y="3511526"/>
            <a:ext cx="1981497" cy="12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9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dirty="0" smtClean="0"/>
              <a:t>TARDIVE: </a:t>
            </a:r>
            <a:r>
              <a:rPr lang="fr-FR" b="1" dirty="0" smtClean="0"/>
              <a:t>15 %</a:t>
            </a:r>
            <a:endParaRPr lang="fr-FR" b="1" dirty="0"/>
          </a:p>
          <a:p>
            <a:r>
              <a:rPr lang="fr-FR" dirty="0" smtClean="0"/>
              <a:t>NORMALE: </a:t>
            </a:r>
            <a:r>
              <a:rPr lang="fr-FR" b="1" dirty="0" smtClean="0"/>
              <a:t>80 %</a:t>
            </a:r>
            <a:endParaRPr lang="fr-FR" b="1" dirty="0"/>
          </a:p>
          <a:p>
            <a:r>
              <a:rPr lang="fr-FR" dirty="0" smtClean="0"/>
              <a:t>PRECOCE: </a:t>
            </a:r>
            <a:r>
              <a:rPr lang="fr-FR" b="1" dirty="0" smtClean="0"/>
              <a:t>5 %</a:t>
            </a:r>
            <a:endParaRPr lang="fr-FR" b="1" dirty="0"/>
          </a:p>
        </p:txBody>
      </p:sp>
      <p:sp>
        <p:nvSpPr>
          <p:cNvPr id="9" name="Accolade fermante 8"/>
          <p:cNvSpPr/>
          <p:nvPr/>
        </p:nvSpPr>
        <p:spPr>
          <a:xfrm>
            <a:off x="2132055" y="5128878"/>
            <a:ext cx="653286" cy="132343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9565" y="1823696"/>
            <a:ext cx="10615748" cy="323165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3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70000"/>
              </a:lnSpc>
              <a:defRPr/>
            </a:pPr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IV.     Prévision saisonnière </a:t>
            </a:r>
          </a:p>
          <a:p>
            <a:pPr>
              <a:lnSpc>
                <a:spcPct val="170000"/>
              </a:lnSpc>
              <a:defRPr/>
            </a:pPr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des caractéristiques </a:t>
            </a:r>
            <a:r>
              <a:rPr lang="fr-F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agroclimatiques</a:t>
            </a:r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2022</a:t>
            </a:r>
          </a:p>
          <a:p>
            <a:pPr algn="ctr">
              <a:lnSpc>
                <a:spcPct val="170000"/>
              </a:lnSpc>
              <a:defRPr/>
            </a:pPr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 niveau national</a:t>
            </a:r>
          </a:p>
        </p:txBody>
      </p:sp>
    </p:spTree>
    <p:extLst>
      <p:ext uri="{BB962C8B-B14F-4D97-AF65-F5344CB8AC3E}">
        <p14:creationId xmlns:p14="http://schemas.microsoft.com/office/powerpoint/2010/main" val="3188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905546" y="47066"/>
            <a:ext cx="9153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DEBUT PROBABLE D‘INSTALLATION DE LA </a:t>
            </a: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SAISON DES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PLUIES 2022</a:t>
            </a:r>
            <a:endParaRPr lang="de-DE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22603" y="1322038"/>
            <a:ext cx="4336047" cy="967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b="1" dirty="0"/>
              <a:t>I</a:t>
            </a:r>
            <a:r>
              <a:rPr lang="fr-FR" sz="2000" b="1" dirty="0" smtClean="0"/>
              <a:t>nstallation moyenne</a:t>
            </a:r>
            <a:r>
              <a:rPr lang="fr-FR" sz="2000" dirty="0" smtClean="0"/>
              <a:t> </a:t>
            </a:r>
            <a:r>
              <a:rPr lang="fr-FR" sz="2000" b="1" dirty="0" smtClean="0"/>
              <a:t>avec </a:t>
            </a:r>
            <a:r>
              <a:rPr lang="fr-FR" sz="2000" b="1" dirty="0"/>
              <a:t>une tendance précoce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732129" y="2972212"/>
            <a:ext cx="4326521" cy="12772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u="sng" dirty="0"/>
              <a:t>Début normal: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Soudanienne: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Soudano-sahélienne: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mai au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juin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Sahélienne: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21 juin au 10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juillet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22603" y="4759858"/>
            <a:ext cx="4421771" cy="1277273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u="sng" dirty="0" smtClean="0"/>
              <a:t>Début précoce: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Soudanienne: avant le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fr-FR" sz="1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 au 15 mai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Soudano-sahélienne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31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Sahélienne 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 1</a:t>
            </a:r>
            <a:r>
              <a:rPr lang="fr-FR" sz="1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 20 juin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910510"/>
            <a:ext cx="7638486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7672252" y="1737034"/>
            <a:ext cx="4397828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900" b="1" dirty="0"/>
              <a:t>séquences sèches </a:t>
            </a:r>
            <a:r>
              <a:rPr lang="fr-FR" sz="1900" b="1" dirty="0" smtClean="0"/>
              <a:t>moyennes à supérieures </a:t>
            </a:r>
            <a:r>
              <a:rPr lang="fr-FR" sz="1900" b="1" dirty="0"/>
              <a:t>à </a:t>
            </a:r>
            <a:r>
              <a:rPr lang="fr-FR" sz="1900" b="1" dirty="0" smtClean="0"/>
              <a:t>celles-ci </a:t>
            </a:r>
            <a:r>
              <a:rPr lang="fr-FR" sz="1900" b="1" dirty="0"/>
              <a:t>sur tout le pays</a:t>
            </a:r>
            <a:r>
              <a:rPr lang="fr-FR" sz="1900" dirty="0" smtClean="0"/>
              <a:t>.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58004" y="156991"/>
            <a:ext cx="9710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DUREE DES SEQUENCES SECHES EN DEBUT DE SAISON DES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PLUIES 2022</a:t>
            </a:r>
            <a:endParaRPr lang="de-DE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907382" y="3621524"/>
            <a:ext cx="4162697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Durée moyenne des séquences sèches en début saison: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Sahélienne : 13 jours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 Soudano-Sahélienne:11 jours;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Z. Soudanienne : 7 jours.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3" y="924980"/>
            <a:ext cx="7627756" cy="53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212" y="1080390"/>
            <a:ext cx="7659199" cy="5415320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37524" y="-26093"/>
            <a:ext cx="8735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DUREE DES SEQUENCES SECHES EN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FIN DE </a:t>
            </a: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SAISON DES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PLUIES 2022</a:t>
            </a:r>
            <a:endParaRPr lang="de-DE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333032" y="2251681"/>
            <a:ext cx="518458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3986717" y="3635542"/>
            <a:ext cx="518458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7380216" y="3438563"/>
            <a:ext cx="518458" cy="518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1294206" y="5228782"/>
            <a:ext cx="518458" cy="5184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42569" y="4940797"/>
            <a:ext cx="4632010" cy="175432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dirty="0" smtClean="0"/>
              <a:t>Durée normale </a:t>
            </a:r>
            <a:r>
              <a:rPr lang="fr-FR" dirty="0" err="1" smtClean="0"/>
              <a:t>séq</a:t>
            </a:r>
            <a:r>
              <a:rPr lang="fr-FR" dirty="0" smtClean="0"/>
              <a:t> sèches fin de saison: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b="1" dirty="0" err="1" smtClean="0"/>
              <a:t>Z.Sahélienne</a:t>
            </a:r>
            <a:r>
              <a:rPr lang="fr-FR" b="1" dirty="0" smtClean="0"/>
              <a:t>/soudano-sahélienne:14 </a:t>
            </a:r>
            <a:r>
              <a:rPr lang="fr-FR" b="1" dirty="0"/>
              <a:t>jours</a:t>
            </a:r>
            <a:r>
              <a:rPr lang="fr-FR" b="1" dirty="0" smtClean="0"/>
              <a:t>;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b="1" dirty="0" smtClean="0"/>
              <a:t>Z. Soudanienne : 10 jours.</a:t>
            </a:r>
            <a:endParaRPr lang="fr-FR" dirty="0" smtClean="0"/>
          </a:p>
        </p:txBody>
      </p:sp>
      <p:sp>
        <p:nvSpPr>
          <p:cNvPr id="16" name="Ellipse 15"/>
          <p:cNvSpPr/>
          <p:nvPr/>
        </p:nvSpPr>
        <p:spPr>
          <a:xfrm>
            <a:off x="7442985" y="1733223"/>
            <a:ext cx="499232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942217" y="1431311"/>
            <a:ext cx="414848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b="1" dirty="0" smtClean="0"/>
              <a:t>séquences </a:t>
            </a:r>
            <a:r>
              <a:rPr lang="fr-FR" sz="2000" b="1" dirty="0"/>
              <a:t>sèches </a:t>
            </a:r>
            <a:r>
              <a:rPr lang="fr-FR" sz="2000" b="1" dirty="0" smtClean="0"/>
              <a:t>proches de la moyenne avec une tendance courte.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898674" y="3165714"/>
            <a:ext cx="419203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b="1" dirty="0" smtClean="0"/>
              <a:t>séquences </a:t>
            </a:r>
            <a:r>
              <a:rPr lang="fr-FR" sz="2000" b="1" dirty="0"/>
              <a:t>sèches </a:t>
            </a:r>
            <a:r>
              <a:rPr lang="fr-FR" sz="2000" b="1" dirty="0" smtClean="0"/>
              <a:t>proches de la moyenne avec une tendance plus longue </a:t>
            </a:r>
            <a:r>
              <a:rPr lang="fr-FR" sz="2000" b="1" dirty="0"/>
              <a:t>à </a:t>
            </a:r>
            <a:r>
              <a:rPr lang="fr-FR" sz="2000" b="1" dirty="0" smtClean="0"/>
              <a:t>celle-ci</a:t>
            </a:r>
            <a:r>
              <a:rPr lang="fr-FR" sz="2000" b="1" dirty="0"/>
              <a:t>.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890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09769" y="218966"/>
            <a:ext cx="769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 algn="ctr">
              <a:buFont typeface="+mj-lt"/>
              <a:buAutoNum type="romanUcPeriod" startAt="4"/>
            </a:pP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DATE </a:t>
            </a: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PROBABLE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DE FIN DE LA </a:t>
            </a: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SAISON DES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PLUIES 2022</a:t>
            </a:r>
            <a:endParaRPr lang="de-DE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188881" y="1309621"/>
            <a:ext cx="10898617" cy="5016641"/>
            <a:chOff x="1197590" y="1353164"/>
            <a:chExt cx="10898617" cy="5016641"/>
          </a:xfrm>
        </p:grpSpPr>
        <p:sp>
          <p:nvSpPr>
            <p:cNvPr id="17" name="ZoneTexte 16"/>
            <p:cNvSpPr txBox="1"/>
            <p:nvPr/>
          </p:nvSpPr>
          <p:spPr>
            <a:xfrm>
              <a:off x="7712763" y="1353164"/>
              <a:ext cx="4383444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fr-FR" sz="2000" b="1" dirty="0" smtClean="0"/>
                <a:t>fin moyenne avec une tendance tardive</a:t>
              </a:r>
              <a:r>
                <a:rPr lang="fr-FR" sz="2000" dirty="0" smtClean="0"/>
                <a:t>.</a:t>
              </a:r>
              <a:endParaRPr lang="fr-FR" sz="20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895405" y="3506624"/>
              <a:ext cx="518458" cy="5184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80" b="1" dirty="0"/>
                <a:t>1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4787699" y="2207325"/>
              <a:ext cx="518458" cy="5184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80" b="1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1197590" y="5160457"/>
              <a:ext cx="518458" cy="51845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80" b="1" dirty="0"/>
                <a:t>1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712763" y="4800145"/>
              <a:ext cx="4347970" cy="15696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fr-FR" sz="2000" b="1" u="sng" dirty="0"/>
                <a:t>Fin tardive: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900" dirty="0"/>
                <a:t>Sahélienne </a:t>
              </a:r>
              <a:r>
                <a:rPr lang="fr-FR" sz="1900" b="1" dirty="0"/>
                <a:t>du 15 au 30 septembre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900" dirty="0"/>
                <a:t>Soudano-sahélienne </a:t>
              </a:r>
              <a:r>
                <a:rPr lang="fr-FR" sz="1900" b="1" dirty="0"/>
                <a:t>du 1</a:t>
              </a:r>
              <a:r>
                <a:rPr lang="fr-FR" sz="1900" b="1" baseline="30000" dirty="0"/>
                <a:t>er</a:t>
              </a:r>
              <a:r>
                <a:rPr lang="fr-FR" sz="1900" b="1" dirty="0"/>
                <a:t> au 20 octobre</a:t>
              </a:r>
              <a:endParaRPr lang="fr-FR" sz="1900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900" dirty="0"/>
                <a:t>Soudanienne: après le</a:t>
              </a:r>
              <a:r>
                <a:rPr lang="fr-FR" sz="1900" b="1" dirty="0"/>
                <a:t> 20 </a:t>
              </a:r>
              <a:r>
                <a:rPr lang="fr-FR" sz="1900" b="1" dirty="0" smtClean="0"/>
                <a:t>octobre</a:t>
              </a:r>
              <a:endParaRPr lang="fr-FR" sz="1900" b="1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704054" y="2727959"/>
            <a:ext cx="4383444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u="sng" dirty="0"/>
              <a:t>Fin normale: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/>
              <a:t>Sahélienne: </a:t>
            </a:r>
            <a:r>
              <a:rPr lang="fr-FR" sz="1900" b="1" dirty="0" smtClean="0"/>
              <a:t>du 05 au 20 septembre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/>
              <a:t>Soudano-sahélienne du </a:t>
            </a:r>
            <a:r>
              <a:rPr lang="fr-FR" sz="1900" b="1" dirty="0" smtClean="0"/>
              <a:t>21 sept au 10 octobre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900" dirty="0" smtClean="0"/>
              <a:t>Soudanienne </a:t>
            </a:r>
            <a:r>
              <a:rPr lang="fr-FR" sz="1900" b="1" dirty="0" smtClean="0"/>
              <a:t>du 11 au  25 octobre</a:t>
            </a:r>
            <a:endParaRPr lang="fr-FR" sz="1900" b="1" u="sng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" y="1193074"/>
            <a:ext cx="7568818" cy="53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5920" y="1870776"/>
            <a:ext cx="9283337" cy="354558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3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70000"/>
              </a:lnSpc>
              <a:defRPr/>
            </a:pPr>
            <a:r>
              <a:rPr lang="fr-FR" sz="2000" b="1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fr-FR" sz="4400" b="1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Prévision </a:t>
            </a:r>
            <a:r>
              <a:rPr lang="fr-FR" sz="4400" b="1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saisonnière des écoulements</a:t>
            </a:r>
          </a:p>
          <a:p>
            <a:pPr>
              <a:lnSpc>
                <a:spcPct val="170000"/>
              </a:lnSpc>
              <a:defRPr/>
            </a:pPr>
            <a:r>
              <a:rPr lang="fr-FR" sz="4400" b="1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2022 dans </a:t>
            </a:r>
            <a:r>
              <a:rPr lang="fr-FR" sz="4400" b="1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les bassins fluviaux </a:t>
            </a:r>
          </a:p>
          <a:p>
            <a:pPr algn="ctr">
              <a:lnSpc>
                <a:spcPct val="170000"/>
              </a:lnSpc>
              <a:defRPr/>
            </a:pPr>
            <a:r>
              <a:rPr lang="fr-FR" sz="4400" b="1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au niveau national</a:t>
            </a:r>
          </a:p>
        </p:txBody>
      </p:sp>
    </p:spTree>
    <p:extLst>
      <p:ext uri="{BB962C8B-B14F-4D97-AF65-F5344CB8AC3E}">
        <p14:creationId xmlns:p14="http://schemas.microsoft.com/office/powerpoint/2010/main" val="22267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38472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Evaluation de la prévision saisonnière des cumuls pluviométriques 2021</a:t>
            </a:r>
          </a:p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Prévision saisonnière des cumuls pluviométriques 2022</a:t>
            </a:r>
          </a:p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Evaluation de la prévision saisonnière des caractéristiques </a:t>
            </a:r>
            <a:r>
              <a:rPr lang="fr-FR" sz="28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agroclimatiques</a:t>
            </a:r>
            <a:r>
              <a:rPr lang="fr-FR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 2021</a:t>
            </a:r>
          </a:p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Prévision saisonnière des caractéristiques </a:t>
            </a:r>
            <a:r>
              <a:rPr lang="fr-FR" sz="2800" b="1" dirty="0" err="1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agroclimatiques</a:t>
            </a:r>
            <a:r>
              <a:rPr lang="fr-FR" sz="28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  2022</a:t>
            </a:r>
          </a:p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Prévision </a:t>
            </a:r>
            <a:r>
              <a:rPr lang="fr-FR" sz="28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saisonnière des </a:t>
            </a:r>
            <a:r>
              <a:rPr lang="fr-FR" sz="28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écoulements hydrologiques 2022</a:t>
            </a:r>
          </a:p>
          <a:p>
            <a:pPr marL="514350" indent="-514350">
              <a:lnSpc>
                <a:spcPct val="250000"/>
              </a:lnSpc>
              <a:buFont typeface="+mj-lt"/>
              <a:buAutoNum type="romanUcPeriod"/>
            </a:pPr>
            <a:r>
              <a:rPr lang="fr-FR" sz="2800" b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Avis et conseils agrométéorologiques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1397" y="0"/>
            <a:ext cx="25235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sommaire</a:t>
            </a:r>
            <a:endParaRPr lang="fr-FR" sz="4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00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0" t="1674" r="9447" b="-4662"/>
          <a:stretch/>
        </p:blipFill>
        <p:spPr>
          <a:xfrm>
            <a:off x="-43541" y="957943"/>
            <a:ext cx="7765436" cy="5621383"/>
          </a:xfrm>
          <a:prstGeom prst="rect">
            <a:avLst/>
          </a:prstGeom>
          <a:scene3d>
            <a:camera prst="orthographicFront">
              <a:rot lat="0" lon="600000" rev="0"/>
            </a:camera>
            <a:lightRig rig="threePt" dir="t"/>
          </a:scene3d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0917" y="123172"/>
            <a:ext cx="8452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V.    ECOULEMENTS PREVUS POUR DE LA </a:t>
            </a:r>
            <a:r>
              <a:rPr lang="de-DE" sz="2400" b="1" dirty="0">
                <a:solidFill>
                  <a:srgbClr val="000000"/>
                </a:solidFill>
                <a:latin typeface="Calibri" pitchFamily="34" charset="0"/>
              </a:rPr>
              <a:t>SAISON DES </a:t>
            </a:r>
            <a:r>
              <a:rPr lang="de-DE" sz="2400" b="1" dirty="0" smtClean="0">
                <a:solidFill>
                  <a:srgbClr val="000000"/>
                </a:solidFill>
                <a:latin typeface="Calibri" pitchFamily="34" charset="0"/>
              </a:rPr>
              <a:t>PLUIES 2022</a:t>
            </a:r>
            <a:endParaRPr lang="de-DE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16968" y="971636"/>
            <a:ext cx="447923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/>
              <a:t>Ecoulements </a:t>
            </a:r>
            <a:r>
              <a:rPr lang="fr-FR" sz="2000" b="1" dirty="0"/>
              <a:t>supérieurs avec une tendance </a:t>
            </a:r>
            <a:r>
              <a:rPr lang="fr-FR" sz="2000" b="1" dirty="0" smtClean="0"/>
              <a:t>équivalente à </a:t>
            </a:r>
            <a:r>
              <a:rPr lang="fr-FR" sz="2000" b="1" dirty="0"/>
              <a:t>la moyenne de la période de référence (1991-2020) </a:t>
            </a:r>
            <a:r>
              <a:rPr lang="fr-FR" sz="2000" b="1" dirty="0" smtClean="0"/>
              <a:t>;</a:t>
            </a:r>
            <a:endParaRPr lang="en-US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616968" y="4578401"/>
            <a:ext cx="447923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b="1" dirty="0" smtClean="0"/>
              <a:t>Ecoulements </a:t>
            </a:r>
            <a:r>
              <a:rPr lang="fr-FR" sz="2000" b="1" dirty="0"/>
              <a:t>moyens avec une tendance supérieure à la moyenne de la période de référence (1991-2020) </a:t>
            </a:r>
          </a:p>
        </p:txBody>
      </p:sp>
      <p:sp>
        <p:nvSpPr>
          <p:cNvPr id="7" name="Ellipse 6"/>
          <p:cNvSpPr/>
          <p:nvPr/>
        </p:nvSpPr>
        <p:spPr>
          <a:xfrm>
            <a:off x="7175664" y="1567760"/>
            <a:ext cx="499232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4409352" y="3768634"/>
            <a:ext cx="499232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4469008" y="2251681"/>
            <a:ext cx="499232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2270094" y="3353017"/>
            <a:ext cx="499232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12" name="Ellipse 11"/>
          <p:cNvSpPr/>
          <p:nvPr/>
        </p:nvSpPr>
        <p:spPr>
          <a:xfrm>
            <a:off x="1412300" y="5451565"/>
            <a:ext cx="486169" cy="488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7312357" y="5049114"/>
            <a:ext cx="486169" cy="4881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34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134417" y="1705474"/>
            <a:ext cx="8552633" cy="3228476"/>
          </a:xfrm>
          <a:prstGeom prst="rect">
            <a:avLst/>
          </a:prstGeom>
          <a:ln w="41275">
            <a:solidFill>
              <a:srgbClr val="92D050"/>
            </a:solidFill>
            <a:miter lim="800000"/>
            <a:headEnd/>
            <a:tailEnd/>
          </a:ln>
          <a:scene3d>
            <a:camera prst="perspectiveRelaxedModerately"/>
            <a:lightRig rig="threePt" dir="t"/>
          </a:scene3d>
          <a:sp3d>
            <a:bevelT prst="slope"/>
          </a:sp3d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altLang="fr-FR" sz="3200" dirty="0" smtClean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/>
            <a:endParaRPr lang="fr-FR" altLang="fr-FR" sz="3200" dirty="0" smtClean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 algn="ctr"/>
            <a:r>
              <a:rPr lang="fr-FR" altLang="fr-FR" sz="32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AVIS ET CONSEILS </a:t>
            </a:r>
          </a:p>
          <a:p>
            <a:pPr algn="ctr"/>
            <a:r>
              <a:rPr lang="fr-FR" altLang="fr-FR" sz="3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AGRO-HYDRO-METEOROLOGIQUES</a:t>
            </a:r>
            <a:r>
              <a:rPr lang="fr-FR" altLang="fr-FR" sz="36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</a:p>
          <a:p>
            <a:pPr algn="ctr"/>
            <a:r>
              <a:rPr lang="fr-FR" altLang="fr-FR" sz="4000" dirty="0" smtClean="0">
                <a:solidFill>
                  <a:srgbClr val="FFC000"/>
                </a:solidFill>
                <a:latin typeface="Algerian" panose="04020705040A02060702" pitchFamily="82" charset="0"/>
              </a:rPr>
              <a:t>Lies aux résultats de la </a:t>
            </a:r>
            <a:r>
              <a:rPr lang="fr-FR" altLang="fr-FR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prevision</a:t>
            </a:r>
            <a:r>
              <a:rPr lang="fr-FR" altLang="fr-FR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fr-FR" altLang="fr-FR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saisonniere</a:t>
            </a:r>
            <a:r>
              <a:rPr lang="fr-FR" altLang="fr-FR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2022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51133" y="5689237"/>
            <a:ext cx="8674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fr-FR" altLang="fr-FR" sz="1800" dirty="0" smtClean="0">
                <a:latin typeface="Colonna MT" panose="04020805060202030203" pitchFamily="82" charset="0"/>
              </a:rPr>
              <a:t>Compte tenu </a:t>
            </a:r>
            <a:r>
              <a:rPr lang="fr-FR" altLang="fr-FR" sz="1800" dirty="0">
                <a:latin typeface="Colonna MT" panose="04020805060202030203" pitchFamily="82" charset="0"/>
              </a:rPr>
              <a:t>de tout ce qui précède, il est formulé quelques avis et conseils agro-hydro-météorologiques aux utilisateurs des prévisions saisonnières :</a:t>
            </a:r>
          </a:p>
        </p:txBody>
      </p:sp>
    </p:spTree>
    <p:extLst>
      <p:ext uri="{BB962C8B-B14F-4D97-AF65-F5344CB8AC3E}">
        <p14:creationId xmlns:p14="http://schemas.microsoft.com/office/powerpoint/2010/main" val="20609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266" y="899332"/>
            <a:ext cx="11756148" cy="5482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50000"/>
              </a:lnSpc>
              <a:defRPr/>
            </a:pP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Le caractère globalement 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pluvieux attendu sur le pays présage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des risques élevés d’inondations pouvant entrainer des 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pertes de cultures,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de récoltes, de biens matériels et 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des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vies animales et humaines dans 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certaines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localités exposées. 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A cet effet,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il est recommandé de : </a:t>
            </a:r>
            <a:endParaRPr lang="fr-FR" sz="2400" dirty="0" smtClean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250000"/>
              </a:lnSpc>
              <a:buFont typeface="Wingdings" panose="05000000000000000000" pitchFamily="2" charset="2"/>
              <a:buChar char="v"/>
              <a:defRPr/>
            </a:pP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renforcer </a:t>
            </a:r>
            <a:r>
              <a:rPr lang="fr-FR" sz="2400" dirty="0">
                <a:latin typeface="Constantia" panose="02030602050306030303" pitchFamily="18" charset="0"/>
                <a:cs typeface="Arial" panose="020B0604020202020204" pitchFamily="34" charset="0"/>
              </a:rPr>
              <a:t>la veille et les capacités d’intervention des agences en charge du suivi des inondations, de la réduction des risques de catastrophes et des aides humanitaires</a:t>
            </a:r>
            <a:r>
              <a:rPr lang="fr-FR" sz="2400" dirty="0" smtClean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  <a:endParaRPr lang="en-US" sz="2400" dirty="0"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2963168" y="0"/>
            <a:ext cx="6645137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fr-FR" sz="2400" b="1" u="sng" dirty="0" smtClean="0">
                <a:solidFill>
                  <a:srgbClr val="0070C0"/>
                </a:solidFill>
              </a:rPr>
              <a:t>AVIS ET CONSEILS AGRO-HYDRO-METEOROLOGIQUES </a:t>
            </a:r>
          </a:p>
        </p:txBody>
      </p:sp>
      <p:sp>
        <p:nvSpPr>
          <p:cNvPr id="7" name="Rectangle 6">
            <a:extLst/>
          </p:cNvPr>
          <p:cNvSpPr/>
          <p:nvPr/>
        </p:nvSpPr>
        <p:spPr>
          <a:xfrm>
            <a:off x="3514558" y="638396"/>
            <a:ext cx="5542355" cy="523220"/>
          </a:xfrm>
          <a:prstGeom prst="rect">
            <a:avLst/>
          </a:prstGeom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  <a:defRPr/>
            </a:pPr>
            <a:r>
              <a:rPr lang="fr-FR" sz="2800" b="1" dirty="0">
                <a:solidFill>
                  <a:schemeClr val="accent6"/>
                </a:solidFill>
              </a:rPr>
              <a:t>Au regard du risque d’inondation</a:t>
            </a:r>
          </a:p>
        </p:txBody>
      </p:sp>
    </p:spTree>
    <p:extLst>
      <p:ext uri="{BB962C8B-B14F-4D97-AF65-F5344CB8AC3E}">
        <p14:creationId xmlns:p14="http://schemas.microsoft.com/office/powerpoint/2010/main" val="35858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13" y="994139"/>
            <a:ext cx="1196557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éviter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l’occupation anarchique des zones inondables par les habitations et les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cultures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  <a:endParaRPr lang="en-US" sz="22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renforcer les digues de protection et assurer la maintenance des barrages et des infrastructures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routières;</a:t>
            </a:r>
            <a:endParaRPr lang="en-US" sz="22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curer les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caniveaux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pour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l’évacuation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des eaux de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pluies; </a:t>
            </a:r>
          </a:p>
          <a:p>
            <a:pPr marL="342900" indent="-34290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suivre de près les seuils d’alerte dans les sites à haut risque d’inondation, notamment dans les zones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des différents bassins fluviaux du pays;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p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révoir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des sites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d’accueil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pour les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populations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exposées au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sinistre;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4098034" y="27135"/>
            <a:ext cx="5542355" cy="523220"/>
          </a:xfrm>
          <a:prstGeom prst="rect">
            <a:avLst/>
          </a:prstGeom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  <a:defRPr/>
            </a:pPr>
            <a:r>
              <a:rPr lang="fr-FR" sz="2800" b="1" dirty="0">
                <a:solidFill>
                  <a:schemeClr val="accent6"/>
                </a:solidFill>
              </a:rPr>
              <a:t>Au regard du risque d’inondation</a:t>
            </a:r>
          </a:p>
        </p:txBody>
      </p:sp>
    </p:spTree>
    <p:extLst>
      <p:ext uri="{BB962C8B-B14F-4D97-AF65-F5344CB8AC3E}">
        <p14:creationId xmlns:p14="http://schemas.microsoft.com/office/powerpoint/2010/main" val="401097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92987" y="1149935"/>
            <a:ext cx="11176986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veiller à éviter aux animaux les risques de noyades;</a:t>
            </a:r>
            <a:endParaRPr lang="en-US" sz="22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cultiver des spéculations adaptées à la persistance des situations d’excès d’eau dans le sol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  <a:endParaRPr lang="fr-FR" altLang="fr-FR" sz="2200" dirty="0" smtClean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fr-FR" alt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éviter </a:t>
            </a:r>
            <a:r>
              <a:rPr lang="fr-FR" alt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de </a:t>
            </a:r>
            <a:r>
              <a:rPr lang="fr-FR" alt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semer le maïs, le </a:t>
            </a:r>
            <a:r>
              <a:rPr lang="fr-FR" alt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mil et le sorgho dans les </a:t>
            </a:r>
            <a:r>
              <a:rPr lang="fr-FR" alt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bas-fonds;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fr-FR" alt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réserver </a:t>
            </a:r>
            <a:r>
              <a:rPr lang="fr-FR" alt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les bas-fonds principalement pour le riz pluvial; </a:t>
            </a:r>
            <a:endParaRPr lang="fr-FR" altLang="fr-FR" sz="2200" dirty="0" smtClean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v"/>
              <a:defRPr/>
            </a:pPr>
            <a:r>
              <a:rPr lang="fr-FR" alt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semer le maïs et le sorgho dans les champs qui peuvent garder l’humidité pendant plusieurs jours sans être </a:t>
            </a:r>
            <a:r>
              <a:rPr lang="fr-FR" alt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inondés</a:t>
            </a:r>
            <a:r>
              <a:rPr lang="fr-FR" alt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>
            <a:extLst/>
          </p:cNvPr>
          <p:cNvSpPr/>
          <p:nvPr/>
        </p:nvSpPr>
        <p:spPr>
          <a:xfrm>
            <a:off x="4098034" y="27135"/>
            <a:ext cx="5542355" cy="523220"/>
          </a:xfrm>
          <a:prstGeom prst="rect">
            <a:avLst/>
          </a:prstGeom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  <a:defRPr/>
            </a:pPr>
            <a:r>
              <a:rPr lang="fr-FR" sz="2800" b="1" dirty="0">
                <a:solidFill>
                  <a:schemeClr val="accent6"/>
                </a:solidFill>
              </a:rPr>
              <a:t>Au regard du risque d’inondation</a:t>
            </a:r>
          </a:p>
        </p:txBody>
      </p:sp>
    </p:spTree>
    <p:extLst>
      <p:ext uri="{BB962C8B-B14F-4D97-AF65-F5344CB8AC3E}">
        <p14:creationId xmlns:p14="http://schemas.microsoft.com/office/powerpoint/2010/main" val="42159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85" y="305551"/>
            <a:ext cx="12000411" cy="676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Les zones humides et celles inondées peuvent être favorables au développement des germes de maladies (Cholera, malaria, dengue, bilharziose, </a:t>
            </a:r>
            <a:r>
              <a:rPr lang="fr-FR" sz="2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etc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). </a:t>
            </a:r>
          </a:p>
          <a:p>
            <a:pPr algn="just">
              <a:lnSpc>
                <a:spcPct val="200000"/>
              </a:lnSpc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De même les séquences sèches moyennes attendues sur le pays, pourraient occasionner une persistance de hautes températures favorables à la prolifération de germes et ennemies de cultures. </a:t>
            </a:r>
          </a:p>
          <a:p>
            <a:pPr algn="just">
              <a:lnSpc>
                <a:spcPct val="200000"/>
              </a:lnSpc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A cet effet, il est recommandé de 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sensibiliser et diffuser des informations d’alerte sur les maladies à germes climato-sensibles;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prévenir les maladies en vaccinant populations et animaux 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disponibiliser les moustiquaires, les antipaludéens et les produits anti-moustiques 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renforcer la vigilance contre les maladies et les ravageurs des cultures (chenille légionnaire et autres insectes nuisibles).</a:t>
            </a:r>
            <a:endParaRPr lang="fr-FR" sz="2200" dirty="0"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/>
          </p:cNvPr>
          <p:cNvSpPr/>
          <p:nvPr/>
        </p:nvSpPr>
        <p:spPr>
          <a:xfrm>
            <a:off x="3917059" y="74719"/>
            <a:ext cx="4956975" cy="461665"/>
          </a:xfrm>
          <a:prstGeom prst="rect">
            <a:avLst/>
          </a:prstGeom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  <a:defRPr/>
            </a:pPr>
            <a:r>
              <a:rPr lang="fr-FR" sz="2400" b="1" dirty="0">
                <a:solidFill>
                  <a:schemeClr val="accent6"/>
                </a:solidFill>
              </a:rPr>
              <a:t>Au regard du risque </a:t>
            </a:r>
            <a:r>
              <a:rPr lang="fr-FR" sz="2400" b="1" dirty="0" smtClean="0">
                <a:solidFill>
                  <a:schemeClr val="accent6"/>
                </a:solidFill>
              </a:rPr>
              <a:t>de maladies</a:t>
            </a:r>
            <a:endParaRPr lang="fr-FR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69" y="571218"/>
            <a:ext cx="1172173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Il n’est pas exclu d’observer des séquences sèches relativement longues pouvant entrainer des déficits hydriques dans certaines localités du pays. Pour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atténuer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les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risques sur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les semis et la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croissance des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cultures, il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est recommandé de : </a:t>
            </a:r>
            <a:endParaRPr lang="fr-FR" sz="2200" dirty="0" smtClean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prendre en compte les critères et les dates prévisionnelles de semis afin d’éviter les </a:t>
            </a:r>
            <a:r>
              <a:rPr lang="fr-FR" sz="2200" dirty="0" err="1" smtClean="0">
                <a:latin typeface="Constantia" panose="02030602050306030303" pitchFamily="18" charset="0"/>
                <a:cs typeface="Arial" panose="020B0604020202020204" pitchFamily="34" charset="0"/>
              </a:rPr>
              <a:t>resemis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choisir les espèces et variétés de cultures tolérantes au déficit hydrique, dans les zones exposées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adopter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des techniques culturales de conservation des eaux et des sols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diversifier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les pratiques agricoles,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par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la promotion de l’irrigation et du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maraîchage;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prévenir </a:t>
            </a:r>
            <a:r>
              <a:rPr lang="fr-FR" sz="2200" dirty="0">
                <a:latin typeface="Constantia" panose="02030602050306030303" pitchFamily="18" charset="0"/>
                <a:cs typeface="Arial" panose="020B0604020202020204" pitchFamily="34" charset="0"/>
              </a:rPr>
              <a:t>la prolifération de la chenille mineuse de l’épi du </a:t>
            </a:r>
            <a:r>
              <a:rPr lang="fr-FR" sz="2200" dirty="0" smtClean="0">
                <a:latin typeface="Constantia" panose="02030602050306030303" pitchFamily="18" charset="0"/>
                <a:cs typeface="Arial" panose="020B0604020202020204" pitchFamily="34" charset="0"/>
              </a:rPr>
              <a:t>mil.</a:t>
            </a:r>
          </a:p>
        </p:txBody>
      </p:sp>
      <p:sp>
        <p:nvSpPr>
          <p:cNvPr id="5" name="Rectangle 4">
            <a:extLst/>
          </p:cNvPr>
          <p:cNvSpPr/>
          <p:nvPr/>
        </p:nvSpPr>
        <p:spPr>
          <a:xfrm>
            <a:off x="3716764" y="109553"/>
            <a:ext cx="5105020" cy="461665"/>
          </a:xfrm>
          <a:prstGeom prst="rect">
            <a:avLst/>
          </a:prstGeom>
          <a:ln w="38100">
            <a:solidFill>
              <a:srgbClr val="FF0000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  <a:defRPr/>
            </a:pPr>
            <a:r>
              <a:rPr lang="fr-FR" sz="2400" b="1" dirty="0">
                <a:solidFill>
                  <a:schemeClr val="accent6"/>
                </a:solidFill>
              </a:rPr>
              <a:t>Au regard du risque </a:t>
            </a:r>
            <a:r>
              <a:rPr lang="fr-FR" sz="2400" b="1" dirty="0" smtClean="0">
                <a:solidFill>
                  <a:schemeClr val="accent6"/>
                </a:solidFill>
              </a:rPr>
              <a:t>de sécheresse</a:t>
            </a:r>
            <a:endParaRPr lang="fr-FR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4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28070" y="584775"/>
            <a:ext cx="11798468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askerville Old Face" panose="02020602080505020303" pitchFamily="18" charset="0"/>
              </a:rPr>
              <a:t>Une situation globalement humide attendue pour la saison  pluvieuse </a:t>
            </a:r>
            <a:r>
              <a:rPr lang="fr-FR" sz="2400" dirty="0">
                <a:latin typeface="Baskerville Old Face" panose="02020602080505020303" pitchFamily="18" charset="0"/>
              </a:rPr>
              <a:t>2022 ;</a:t>
            </a:r>
            <a:endParaRPr lang="fr-FR" sz="24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askerville Old Face" panose="02020602080505020303" pitchFamily="18" charset="0"/>
              </a:rPr>
              <a:t>Un début normal et une fin normale à tardive de la saison  pluvieuse sont </a:t>
            </a:r>
            <a:r>
              <a:rPr lang="fr-FR" sz="2400" dirty="0">
                <a:latin typeface="Baskerville Old Face" panose="02020602080505020303" pitchFamily="18" charset="0"/>
              </a:rPr>
              <a:t>attendus ;</a:t>
            </a:r>
            <a:endParaRPr lang="fr-FR" sz="2400" dirty="0" smtClean="0">
              <a:latin typeface="Baskerville Old Face" panose="020206020805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askerville Old Face" panose="02020602080505020303" pitchFamily="18" charset="0"/>
              </a:rPr>
              <a:t>Des séquences sèches moyennes à longues sur l’ensemble du territoire en début de saison des pluies;</a:t>
            </a:r>
            <a:endParaRPr lang="fr-FR" sz="2400" dirty="0">
              <a:latin typeface="Baskerville Old Face" panose="020206020805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askerville Old Face" panose="02020602080505020303" pitchFamily="18" charset="0"/>
              </a:rPr>
              <a:t>Des séquences </a:t>
            </a:r>
            <a:r>
              <a:rPr lang="fr-FR" sz="2400" dirty="0">
                <a:latin typeface="Baskerville Old Face" panose="02020602080505020303" pitchFamily="18" charset="0"/>
              </a:rPr>
              <a:t>sèches globalement </a:t>
            </a:r>
            <a:r>
              <a:rPr lang="fr-FR" sz="2400" dirty="0" smtClean="0">
                <a:latin typeface="Baskerville Old Face" panose="02020602080505020303" pitchFamily="18" charset="0"/>
              </a:rPr>
              <a:t>moyennes à longues en fin de saison des pluies sur la partie sud-ouest du pays et des durées moyennes à courtes sur le reste du territoire;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Baskerville Old Face" panose="02020602080505020303" pitchFamily="18" charset="0"/>
              </a:rPr>
              <a:t>Des écoulements globalement excédentaires à normaux sur les principaux bassins fluviaux.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5726" y="0"/>
            <a:ext cx="4874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Points importants à retenir:</a:t>
            </a:r>
            <a:endParaRPr lang="fr-FR" sz="3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070" y="4687199"/>
            <a:ext cx="1179846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i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Ces prévisions sont susceptibles d’évoluer au cours de la saison des pluies. Par conséquent, il est fortement recommandé</a:t>
            </a:r>
            <a:r>
              <a:rPr lang="fr-FR" sz="2400" b="1" i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  <a:r>
              <a:rPr lang="fr-FR" sz="2400" b="1" i="1" dirty="0" smtClean="0">
                <a:solidFill>
                  <a:srgbClr val="00B050"/>
                </a:solidFill>
                <a:latin typeface="Baskerville Old Face" panose="02020602080505020303" pitchFamily="18" charset="0"/>
              </a:rPr>
              <a:t>de suivre les mises à jours qui seront faites en juin et juillet par l’ANAM et la DGRE.</a:t>
            </a:r>
          </a:p>
        </p:txBody>
      </p:sp>
    </p:spTree>
    <p:extLst>
      <p:ext uri="{BB962C8B-B14F-4D97-AF65-F5344CB8AC3E}">
        <p14:creationId xmlns:p14="http://schemas.microsoft.com/office/powerpoint/2010/main" val="2594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452688" y="188914"/>
            <a:ext cx="8215312" cy="6669087"/>
          </a:xfrm>
        </p:spPr>
        <p:txBody>
          <a:bodyPr/>
          <a:lstStyle/>
          <a:p>
            <a:pPr marL="812800" indent="-812800">
              <a:spcBef>
                <a:spcPct val="0"/>
              </a:spcBef>
              <a:buNone/>
            </a:pPr>
            <a:endParaRPr lang="fr-FR" altLang="fr-FR" sz="2400" b="1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z="2200" b="1">
              <a:cs typeface="Arial" panose="020B0604020202020204" pitchFamily="34" charset="0"/>
            </a:endParaRPr>
          </a:p>
          <a:p>
            <a:pPr marL="812800" indent="-812800">
              <a:spcBef>
                <a:spcPct val="0"/>
              </a:spcBef>
              <a:buNone/>
            </a:pPr>
            <a:endParaRPr lang="fr-FR" altLang="fr-FR" smtClean="0"/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0"/>
          <a:stretch>
            <a:fillRect/>
          </a:stretch>
        </p:blipFill>
        <p:spPr bwMode="auto">
          <a:xfrm>
            <a:off x="1576389" y="42864"/>
            <a:ext cx="9039225" cy="677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>
            <a:extLst/>
          </p:cNvPr>
          <p:cNvSpPr txBox="1">
            <a:spLocks/>
          </p:cNvSpPr>
          <p:nvPr/>
        </p:nvSpPr>
        <p:spPr>
          <a:xfrm>
            <a:off x="2063552" y="3034125"/>
            <a:ext cx="8064896" cy="17105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  <a:defRPr/>
            </a:pPr>
            <a:r>
              <a:rPr lang="fr-FR" sz="44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Merci de votre </a:t>
            </a:r>
            <a:r>
              <a:rPr lang="fr-FR" sz="44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aimable attention</a:t>
            </a:r>
            <a:endParaRPr lang="fr-FR" sz="44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defRPr/>
            </a:pPr>
            <a:endParaRPr lang="fr-FR" sz="4400" kern="0" dirty="0"/>
          </a:p>
          <a:p>
            <a:pPr algn="ctr">
              <a:buFontTx/>
              <a:buNone/>
              <a:defRPr/>
            </a:pPr>
            <a:endParaRPr lang="fr-FR" sz="4400" b="1" kern="0" dirty="0"/>
          </a:p>
          <a:p>
            <a:pPr algn="ctr">
              <a:buFontTx/>
              <a:buNone/>
              <a:defRPr/>
            </a:pPr>
            <a:endParaRPr lang="fr-FR" sz="4400" b="1" kern="0" dirty="0"/>
          </a:p>
          <a:p>
            <a:pPr>
              <a:defRPr/>
            </a:pPr>
            <a:endParaRPr lang="fr-FR" sz="4400" kern="0" dirty="0"/>
          </a:p>
        </p:txBody>
      </p:sp>
      <p:pic>
        <p:nvPicPr>
          <p:cNvPr id="6" name="Picture 3" descr="logo_m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4276" r="2409"/>
          <a:stretch>
            <a:fillRect/>
          </a:stretch>
        </p:blipFill>
        <p:spPr bwMode="auto">
          <a:xfrm>
            <a:off x="4797425" y="188913"/>
            <a:ext cx="25971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20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576" y="1981217"/>
            <a:ext cx="9500742" cy="22159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Evaluation </a:t>
            </a:r>
            <a:endParaRPr lang="fr-FR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</a:t>
            </a:r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la prévision des cumuls pluviométriques </a:t>
            </a:r>
            <a:endParaRPr lang="fr-FR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2021</a:t>
            </a:r>
            <a:endParaRPr lang="fr-F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7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78" y="1027645"/>
            <a:ext cx="8081758" cy="571425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3346089"/>
            <a:ext cx="2215102" cy="1274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 </a:t>
            </a:r>
            <a:r>
              <a:rPr lang="fr-FR" sz="1920" dirty="0"/>
              <a:t>NORMALE </a:t>
            </a:r>
            <a:r>
              <a:rPr lang="fr-FR" sz="1920" dirty="0" smtClean="0"/>
              <a:t>A EXCEDENTAIRE  PREVUE SUR TOUT LE PAYS</a:t>
            </a:r>
            <a:endParaRPr lang="fr-FR" sz="1920" dirty="0"/>
          </a:p>
        </p:txBody>
      </p:sp>
      <p:sp>
        <p:nvSpPr>
          <p:cNvPr id="6" name="ZoneTexte 5"/>
          <p:cNvSpPr txBox="1"/>
          <p:nvPr/>
        </p:nvSpPr>
        <p:spPr>
          <a:xfrm>
            <a:off x="9802975" y="1578316"/>
            <a:ext cx="2351085" cy="1274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  </a:t>
            </a:r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sz="1920" dirty="0" smtClean="0"/>
              <a:t> NORMALE: 83.6 %</a:t>
            </a:r>
          </a:p>
          <a:p>
            <a:r>
              <a:rPr lang="fr-FR" sz="1920" dirty="0" smtClean="0"/>
              <a:t>EXCEDENTAIRE: 8.2%</a:t>
            </a:r>
          </a:p>
          <a:p>
            <a:r>
              <a:rPr lang="fr-FR" sz="1920" dirty="0" smtClean="0"/>
              <a:t>DEFICITAIRE: 8.2%</a:t>
            </a:r>
            <a:endParaRPr lang="fr-FR" sz="1920" dirty="0"/>
          </a:p>
        </p:txBody>
      </p:sp>
      <p:sp>
        <p:nvSpPr>
          <p:cNvPr id="7" name="ZoneTexte 6"/>
          <p:cNvSpPr txBox="1"/>
          <p:nvPr/>
        </p:nvSpPr>
        <p:spPr>
          <a:xfrm>
            <a:off x="9735780" y="5372185"/>
            <a:ext cx="2418280" cy="68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SITUATION NORMALE  OBSERVEE</a:t>
            </a:r>
            <a:endParaRPr lang="fr-FR" sz="1920" dirty="0"/>
          </a:p>
        </p:txBody>
      </p:sp>
      <p:sp>
        <p:nvSpPr>
          <p:cNvPr id="4" name="Rectangle 3"/>
          <p:cNvSpPr/>
          <p:nvPr/>
        </p:nvSpPr>
        <p:spPr>
          <a:xfrm>
            <a:off x="3489877" y="83735"/>
            <a:ext cx="5016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 smtClean="0"/>
              <a:t>Evaluation prévision du cumul pluviométrique 2021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518278" y="1027645"/>
            <a:ext cx="336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Période </a:t>
            </a:r>
            <a:r>
              <a:rPr lang="fr-FR" sz="2000" dirty="0"/>
              <a:t>Juin-Juillet-Août, </a:t>
            </a:r>
            <a:r>
              <a:rPr lang="fr-FR" sz="2000" dirty="0" smtClean="0"/>
              <a:t>2021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754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33" y="1278792"/>
            <a:ext cx="7580826" cy="53600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537802" y="1637174"/>
            <a:ext cx="2585095" cy="6832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EXCEDENTAIRE A NORMALE PREVU</a:t>
            </a:r>
            <a:endParaRPr lang="fr-FR" sz="1920" dirty="0"/>
          </a:p>
        </p:txBody>
      </p:sp>
      <p:sp>
        <p:nvSpPr>
          <p:cNvPr id="11" name="ZoneTexte 10"/>
          <p:cNvSpPr txBox="1"/>
          <p:nvPr/>
        </p:nvSpPr>
        <p:spPr>
          <a:xfrm>
            <a:off x="3993601" y="917501"/>
            <a:ext cx="410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Période </a:t>
            </a:r>
            <a:r>
              <a:rPr lang="fr-FR" sz="2000" dirty="0"/>
              <a:t>Juillet-Août-Septembre, </a:t>
            </a:r>
            <a:r>
              <a:rPr lang="fr-FR" sz="2000" dirty="0" smtClean="0"/>
              <a:t>2021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537801" y="4318795"/>
            <a:ext cx="2585096" cy="216059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sz="1920" dirty="0" smtClean="0"/>
              <a:t>EXCEDENTAIRE: 14%</a:t>
            </a:r>
          </a:p>
          <a:p>
            <a:r>
              <a:rPr lang="fr-FR" sz="1920" dirty="0" smtClean="0"/>
              <a:t>NORMALE:76%</a:t>
            </a:r>
          </a:p>
          <a:p>
            <a:r>
              <a:rPr lang="fr-FR" sz="1920" dirty="0" smtClean="0"/>
              <a:t>DEFICITAIRE:10%</a:t>
            </a:r>
          </a:p>
          <a:p>
            <a:endParaRPr lang="fr-FR" sz="1920" dirty="0"/>
          </a:p>
          <a:p>
            <a:r>
              <a:rPr lang="fr-FR" sz="1920" dirty="0" smtClean="0"/>
              <a:t>  SITUATION NORMALE  OBSERVEE</a:t>
            </a:r>
            <a:endParaRPr lang="fr-FR" sz="1920" dirty="0"/>
          </a:p>
        </p:txBody>
      </p:sp>
      <p:sp>
        <p:nvSpPr>
          <p:cNvPr id="14" name="Rectangle 13"/>
          <p:cNvSpPr/>
          <p:nvPr/>
        </p:nvSpPr>
        <p:spPr>
          <a:xfrm>
            <a:off x="3489877" y="83735"/>
            <a:ext cx="5016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400" b="1" dirty="0" smtClean="0"/>
              <a:t>Evaluation prévision du cumul pluviométrique 2021</a:t>
            </a:r>
            <a:endParaRPr lang="fr-FR" sz="2400" b="1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280160" y="3331029"/>
            <a:ext cx="2713441" cy="17765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413863" y="3840480"/>
            <a:ext cx="4696221" cy="1183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" y="1475669"/>
            <a:ext cx="2180270" cy="10062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920" dirty="0" smtClean="0"/>
              <a:t>NORMALE A EXCEDENTAIRE PREVUE</a:t>
            </a:r>
            <a:endParaRPr lang="fr-FR" sz="1920" dirty="0"/>
          </a:p>
        </p:txBody>
      </p:sp>
      <p:sp>
        <p:nvSpPr>
          <p:cNvPr id="17" name="ZoneTexte 16"/>
          <p:cNvSpPr txBox="1"/>
          <p:nvPr/>
        </p:nvSpPr>
        <p:spPr>
          <a:xfrm>
            <a:off x="1" y="4193177"/>
            <a:ext cx="2403565" cy="24560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92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OBSERVATION:</a:t>
            </a:r>
          </a:p>
          <a:p>
            <a:r>
              <a:rPr lang="fr-FR" sz="1920" dirty="0" smtClean="0"/>
              <a:t>EXCEDENTAIRE: 40%</a:t>
            </a:r>
          </a:p>
          <a:p>
            <a:r>
              <a:rPr lang="fr-FR" sz="1920" dirty="0" smtClean="0"/>
              <a:t>NORMALE:60%</a:t>
            </a:r>
          </a:p>
          <a:p>
            <a:r>
              <a:rPr lang="fr-FR" sz="1920" dirty="0" smtClean="0"/>
              <a:t>DEFICITAIRE:0%</a:t>
            </a:r>
          </a:p>
          <a:p>
            <a:endParaRPr lang="fr-FR" sz="1920" dirty="0"/>
          </a:p>
          <a:p>
            <a:r>
              <a:rPr lang="fr-FR" sz="1920" dirty="0" smtClean="0"/>
              <a:t> SITUATION NORMALE A EXCEDENTAIRE  OBSERVEE</a:t>
            </a:r>
            <a:endParaRPr lang="fr-FR" sz="1920" dirty="0"/>
          </a:p>
        </p:txBody>
      </p:sp>
    </p:spTree>
    <p:extLst>
      <p:ext uri="{BB962C8B-B14F-4D97-AF65-F5344CB8AC3E}">
        <p14:creationId xmlns:p14="http://schemas.microsoft.com/office/powerpoint/2010/main" val="40480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2512" y="2019317"/>
            <a:ext cx="8969338" cy="2585323"/>
          </a:xfrm>
          <a:prstGeom prst="rect">
            <a:avLst/>
          </a:prstGeom>
          <a:noFill/>
          <a:ln w="28575">
            <a:solidFill>
              <a:srgbClr val="FFC000"/>
            </a:solidFill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II	</a:t>
            </a:r>
            <a:r>
              <a:rPr lang="fr-FR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Prévision </a:t>
            </a:r>
          </a:p>
          <a:p>
            <a:pPr algn="ctr"/>
            <a:r>
              <a:rPr lang="fr-FR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 </a:t>
            </a:r>
            <a:r>
              <a:rPr lang="fr-F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cumuls pluviométriques </a:t>
            </a:r>
            <a:endParaRPr lang="fr-FR" sz="48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fr-FR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2022 </a:t>
            </a:r>
            <a:endParaRPr lang="fr-FR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41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" y="1440873"/>
            <a:ext cx="6648183" cy="4701309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2624171" y="3445192"/>
            <a:ext cx="518458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1902379" y="4929612"/>
            <a:ext cx="518458" cy="518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6621108" y="1815737"/>
            <a:ext cx="5484482" cy="4010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14" name="Ellipse 13"/>
          <p:cNvSpPr/>
          <p:nvPr/>
        </p:nvSpPr>
        <p:spPr>
          <a:xfrm>
            <a:off x="6626611" y="2284534"/>
            <a:ext cx="603023" cy="61552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1481" y="1918157"/>
            <a:ext cx="4757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Durant la période Juin-Juillet-Août (JJA) </a:t>
            </a:r>
            <a:r>
              <a:rPr lang="fr-FR" sz="2000" dirty="0" smtClean="0"/>
              <a:t>2022, </a:t>
            </a:r>
            <a:r>
              <a:rPr lang="fr-FR" sz="2000" dirty="0"/>
              <a:t>il est prévu des cumuls pluviométriques supérieurs à la moyenne </a:t>
            </a:r>
            <a:r>
              <a:rPr lang="fr-FR" sz="2000" dirty="0" smtClean="0"/>
              <a:t>1991-2020</a:t>
            </a:r>
            <a:r>
              <a:rPr lang="fr-FR" sz="2000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6384" y="4119971"/>
            <a:ext cx="47573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Durant la même période des cumuls pluviométriques  </a:t>
            </a:r>
            <a:r>
              <a:rPr lang="fr-FR" sz="2000" dirty="0" smtClean="0"/>
              <a:t>proches </a:t>
            </a:r>
            <a:r>
              <a:rPr lang="fr-FR" sz="2000" dirty="0"/>
              <a:t>de la moyenne </a:t>
            </a:r>
            <a:r>
              <a:rPr lang="fr-FR" sz="2000" dirty="0" smtClean="0"/>
              <a:t>1991-2020 </a:t>
            </a:r>
            <a:r>
              <a:rPr lang="fr-FR" sz="2000" dirty="0"/>
              <a:t>à tendance </a:t>
            </a:r>
            <a:r>
              <a:rPr lang="fr-FR" sz="2000" dirty="0" smtClean="0"/>
              <a:t>excédentaire sont attendus. 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90297" y="-22164"/>
            <a:ext cx="5027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400" b="1" dirty="0" smtClean="0"/>
              <a:t>Prévision cumul pluviométrique juin-juillet-août 2022</a:t>
            </a:r>
            <a:endParaRPr lang="fr-FR" sz="2400" b="1" dirty="0"/>
          </a:p>
        </p:txBody>
      </p:sp>
      <p:sp>
        <p:nvSpPr>
          <p:cNvPr id="22" name="Ellipse 21"/>
          <p:cNvSpPr/>
          <p:nvPr/>
        </p:nvSpPr>
        <p:spPr>
          <a:xfrm>
            <a:off x="4777421" y="3704421"/>
            <a:ext cx="518458" cy="5184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6651532" y="4524556"/>
            <a:ext cx="603023" cy="6155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82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1" y="803512"/>
            <a:ext cx="6413152" cy="4535106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3150177" y="2539536"/>
            <a:ext cx="518458" cy="5184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80" b="1" dirty="0"/>
              <a:t>1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265628" y="1202799"/>
            <a:ext cx="5807384" cy="3735978"/>
            <a:chOff x="6268819" y="1095941"/>
            <a:chExt cx="5836771" cy="4988220"/>
          </a:xfrm>
        </p:grpSpPr>
        <p:sp>
          <p:nvSpPr>
            <p:cNvPr id="5" name="Rectangle 4"/>
            <p:cNvSpPr/>
            <p:nvPr/>
          </p:nvSpPr>
          <p:spPr>
            <a:xfrm>
              <a:off x="6268819" y="1095941"/>
              <a:ext cx="5836771" cy="4988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6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333104" y="2978403"/>
              <a:ext cx="550383" cy="73891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80" b="1" dirty="0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84360" y="2517436"/>
              <a:ext cx="4958212" cy="1767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fr-FR" sz="2000" dirty="0"/>
                <a:t>Durant la période Juillet-Août-Septembre (JAS) </a:t>
              </a:r>
              <a:r>
                <a:rPr lang="fr-FR" sz="2000" dirty="0" smtClean="0"/>
                <a:t>2022, </a:t>
              </a:r>
              <a:r>
                <a:rPr lang="fr-FR" sz="2000" dirty="0"/>
                <a:t>il est prévu des cumuls pluviométriques supérieurs à la moyenne </a:t>
              </a:r>
              <a:r>
                <a:rPr lang="fr-FR" sz="2000" dirty="0" smtClean="0"/>
                <a:t>1991-2020</a:t>
              </a:r>
              <a:r>
                <a:rPr lang="fr-FR" sz="2000" dirty="0"/>
                <a:t>.</a:t>
              </a: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3409406" y="-27485"/>
            <a:ext cx="518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II.2   Prévision cumul pluviométrique juillet-août-septembre 2022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628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0087" y="1704992"/>
            <a:ext cx="9529136" cy="1723549"/>
          </a:xfrm>
          <a:prstGeom prst="rect">
            <a:avLst/>
          </a:prstGeom>
          <a:noFill/>
          <a:ln w="28575">
            <a:solidFill>
              <a:srgbClr val="00B050"/>
            </a:solidFill>
          </a:ln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III	Evaluation de la prévision saisonnière des caractéristiques </a:t>
            </a:r>
            <a:r>
              <a:rPr lang="fr-FR" sz="4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agroclimatiques</a:t>
            </a:r>
            <a:r>
              <a:rPr lang="fr-FR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2021</a:t>
            </a:r>
            <a:r>
              <a:rPr lang="fr-FR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fr-FR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2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1183</Words>
  <Application>Microsoft Office PowerPoint</Application>
  <PresentationFormat>Grand écran</PresentationFormat>
  <Paragraphs>209</Paragraphs>
  <Slides>28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0" baseType="lpstr">
      <vt:lpstr>Algerian</vt:lpstr>
      <vt:lpstr>Arial</vt:lpstr>
      <vt:lpstr>Baskerville Old Face</vt:lpstr>
      <vt:lpstr>Calibri</vt:lpstr>
      <vt:lpstr>Calibri Light</vt:lpstr>
      <vt:lpstr>Cambria Math</vt:lpstr>
      <vt:lpstr>Colonna MT</vt:lpstr>
      <vt:lpstr>Constantia</vt:lpstr>
      <vt:lpstr>Tahoma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Blandine</dc:creator>
  <cp:lastModifiedBy>HP</cp:lastModifiedBy>
  <cp:revision>276</cp:revision>
  <dcterms:created xsi:type="dcterms:W3CDTF">2020-05-07T10:30:04Z</dcterms:created>
  <dcterms:modified xsi:type="dcterms:W3CDTF">2022-05-17T10:54:13Z</dcterms:modified>
</cp:coreProperties>
</file>