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94" r:id="rId1"/>
  </p:sldMasterIdLst>
  <p:notesMasterIdLst>
    <p:notesMasterId r:id="rId25"/>
  </p:notesMasterIdLst>
  <p:handoutMasterIdLst>
    <p:handoutMasterId r:id="rId26"/>
  </p:handoutMasterIdLst>
  <p:sldIdLst>
    <p:sldId id="516" r:id="rId2"/>
    <p:sldId id="502" r:id="rId3"/>
    <p:sldId id="508" r:id="rId4"/>
    <p:sldId id="490" r:id="rId5"/>
    <p:sldId id="393" r:id="rId6"/>
    <p:sldId id="394" r:id="rId7"/>
    <p:sldId id="410" r:id="rId8"/>
    <p:sldId id="429" r:id="rId9"/>
    <p:sldId id="443" r:id="rId10"/>
    <p:sldId id="517" r:id="rId11"/>
    <p:sldId id="503" r:id="rId12"/>
    <p:sldId id="518" r:id="rId13"/>
    <p:sldId id="489" r:id="rId14"/>
    <p:sldId id="431" r:id="rId15"/>
    <p:sldId id="460" r:id="rId16"/>
    <p:sldId id="430" r:id="rId17"/>
    <p:sldId id="492" r:id="rId18"/>
    <p:sldId id="437" r:id="rId19"/>
    <p:sldId id="461" r:id="rId20"/>
    <p:sldId id="515" r:id="rId21"/>
    <p:sldId id="469" r:id="rId22"/>
    <p:sldId id="462" r:id="rId23"/>
    <p:sldId id="438" r:id="rId24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4663"/>
  </p:normalViewPr>
  <p:slideViewPr>
    <p:cSldViewPr snapToGrid="0">
      <p:cViewPr varScale="1">
        <p:scale>
          <a:sx n="117" d="100"/>
          <a:sy n="117" d="100"/>
        </p:scale>
        <p:origin x="1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EC89A3E-1321-0B4E-A3B2-DDFB87EE80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52608B6-BC50-214E-925E-C1267327BF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 smtClean="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21F5D208-FDE9-DC41-9389-23CBAD65129A}" type="datetime1">
              <a:rPr lang="en-US" altLang="en-US"/>
              <a:pPr>
                <a:defRPr/>
              </a:pPr>
              <a:t>12/31/19</a:t>
            </a:fld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C78DD72-7BF9-5C4B-AD3F-27EB9BA3E4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en-US"/>
              <a:t>Copyright 2000, Kevin Wayne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E6309EF-BC85-AF4E-AD54-16B8BF8473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 smtClean="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61DA9F36-29F9-4B41-9E50-643D8CEA5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A275DDFB-B1DC-3C42-A154-E846C586F0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9">
            <a:extLst>
              <a:ext uri="{FF2B5EF4-FFF2-40B4-BE49-F238E27FC236}">
                <a16:creationId xmlns:a16="http://schemas.microsoft.com/office/drawing/2014/main" id="{2FAE9022-0A66-2C49-92EB-D03202957B6B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5A57F632-5078-534C-B807-EA109045EA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3F1B9836-B4C9-BD48-AAE3-76A0F162D6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 smtClean="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28997CB9-D0E7-BF4F-9C9C-5B63B6551786}" type="datetime1">
              <a:rPr lang="en-US" altLang="en-US"/>
              <a:pPr>
                <a:defRPr/>
              </a:pPr>
              <a:t>12/31/19</a:t>
            </a:fld>
            <a:endParaRPr lang="en-US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4692297C-04DF-1B41-A182-C5095DCEEE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en-US"/>
              <a:t>Copyright 2000, Kevin Wayne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276473C9-0327-D543-8BBE-54FE5FF981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 smtClean="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797A9023-0C43-D54B-82DE-13603A2253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4FDE5520-12B4-2044-A227-87FF4980D0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EC87D6F-1EE1-FE4A-A5EA-19EAF86D578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236663" y="3333750"/>
            <a:ext cx="6796087" cy="31591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C2047F5F-FB9D-044F-9D54-A170F8351E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FB14EC9C-5606-A847-BF39-34ADDFA4A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E7A7FCBD-A035-2341-B861-04583646D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233EECEF-61B2-E440-99D5-B00165D17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3F719239-D7DD-AA4F-B398-F9647DA542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30919460-5AE7-E94F-91BB-9C5DA9845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5FD893CF-37EE-734C-B5BB-9B10B1C67D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25246F2D-927F-864B-955E-1B6CF7D64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4F3D880-C42C-E340-A4FB-E2875C4D19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9F2AD02-6BFE-1D42-BF16-99E334528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FA2638D-4776-A645-A2CC-87BF598C07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5464FDE6-28CD-9142-91E7-B58A81CE71E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>
                <a:latin typeface="Comic Sans MS" panose="030F0902030302020204" pitchFamily="66" charset="0"/>
              </a:rPr>
              <a:t>1-24,26-37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D808F89D-77F2-8344-B0BB-64DCC92057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8B81ED43-6CE7-FF40-A95C-AEB22177D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02278482-CB86-1040-B477-BAE07CC971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F5582F76-23BC-7D42-A69A-0CC3D2AF2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357E861A-0B2C-9446-8F0F-E2E735B97E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6810DA1A-86CF-4747-8014-DD1CC52EF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F5F18B63-F0ED-B147-8F16-FFFDB88D8D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E87DBAC5-C879-EF48-8CAB-F2D95E197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1B7EB9E-C399-C64B-AC2A-C908D3C7E5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8CEF06F0-1227-EF4A-9305-832A3029C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902030302020204" pitchFamily="66" charset="0"/>
              </a:rPr>
              <a:t>overlapping sub-problem = sub-problem whose results can be reused several times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034B0EC3-7C92-E244-B631-C2D9855DDC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6496ADAD-5EE5-594C-8E6D-3084C3BAC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4A8A81F2-823D-4C4B-A07D-0EAED4B4F9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C13154A-A6D8-4540-9307-E74BE6A34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7CCAD84-CEE8-C94F-AEA8-C3D2D2FDB5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BA83E448-7CA2-7C43-8A97-5E2871DC7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CA37B84-0A46-C74B-8A86-2EF2D41F7F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D0E83439-B07B-F442-8251-FCEE941CE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902030302020204" pitchFamily="66" charset="0"/>
              </a:rPr>
              <a:t>1-24,26-37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261F507-46F4-224C-8E18-66CD23A9B4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266BD66-B4E0-1840-9AFD-5104B2503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0F2A47D4-B836-8E40-8CD7-531356B862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25EF47C7-AF9D-4D4A-851D-0EF2B6585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F63CF18D-D825-1843-B378-A86CFE2238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5763B5FB-9206-F647-9949-05259E69B42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CC82400-741F-A14D-A9CD-640BEBAE30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2BF021F7-70A1-6541-8D9B-A1536D0B0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C2A00E2-10A9-7841-9D96-0B0B7EC170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D5FB079B-618D-BF4F-96F7-75D0D176C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6C97CF97-AE37-5348-9536-866232473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 algn="ctr" rtl="1">
              <a:lnSpc>
                <a:spcPct val="80000"/>
              </a:lnSpc>
              <a:defRPr sz="3200">
                <a:solidFill>
                  <a:srgbClr val="0033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686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09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D22ECB-8E4C-A140-990B-D701980541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2F57-AC03-4944-AC09-A1EEAD891BBA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8023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C61C9B-604B-F248-BEBF-ADAF7A163D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806D4-8C3B-D041-A077-A7DB9ADD7C82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1479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C1ED46-EC74-AF4B-9E47-0C6769890F98}"/>
              </a:ext>
            </a:extLst>
          </p:cNvPr>
          <p:cNvCxnSpPr/>
          <p:nvPr userDrawn="1"/>
        </p:nvCxnSpPr>
        <p:spPr bwMode="auto">
          <a:xfrm>
            <a:off x="609600" y="620713"/>
            <a:ext cx="7848600" cy="0"/>
          </a:xfrm>
          <a:prstGeom prst="line">
            <a:avLst/>
          </a:prstGeom>
          <a:ln w="15875">
            <a:headEnd type="none" w="med" len="med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52400"/>
            <a:ext cx="7848601" cy="457200"/>
          </a:xfrm>
          <a:ln>
            <a:noFill/>
          </a:ln>
        </p:spPr>
        <p:txBody>
          <a:bodyPr/>
          <a:lstStyle>
            <a:lvl1pPr algn="r" rtl="1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CB943-AB95-9046-BCC1-A188E14053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85856-ADB9-574F-8560-7AEB69FE4A4C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7995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A62571-8529-434D-9EB9-2551357F98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5ADC4-FEE8-EF4C-9499-26C6711800FE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653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0D73A-1011-484E-9938-6108A84FF0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9AC05-CA27-4948-9FA1-B088627BCB17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363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D9C144B-28BF-B648-8934-8711FF4D9B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8183F-614B-6A4D-9D89-CD8B3F056CD7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3372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D9F90B-CBF8-6840-9E37-FAEC462C71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3FA4B-E1BF-564D-AA7A-145BCE72A2F2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9605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BFE679-13D8-E341-91CE-AEB4E87338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C59A-3885-7C4D-9279-E23927BCEDF7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3016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FBC7A-D1A8-0E4C-9209-46EFA93786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2A84C-E6A2-6D4F-A936-B8BDD1FF9CAE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710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5FF52-0109-D248-9A85-A3F2F9D1C7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6323B-5343-B248-AEB4-2B71B121DEDF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784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C6A75C-9FF1-DD4C-AD51-510F905CC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7B5710-270F-CF4D-8C9F-01EA782B9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7652" name="Rectangle 4">
            <a:extLst>
              <a:ext uri="{FF2B5EF4-FFF2-40B4-BE49-F238E27FC236}">
                <a16:creationId xmlns:a16="http://schemas.microsoft.com/office/drawing/2014/main" id="{A926FBA3-CEA9-5345-9E20-446B21E2C9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574D4A37-FEC2-F741-9B91-2C24087817FF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Open Sans Hebrew" pitchFamily="2" charset="-79"/>
          <a:ea typeface="ＭＳ Ｐゴシック" panose="020B0600070205080204" pitchFamily="34" charset="-128"/>
          <a:cs typeface="Open Sans Hebrew" pitchFamily="2" charset="-79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Open Sans Hebrew" pitchFamily="2" charset="-79"/>
          <a:ea typeface="ＭＳ Ｐゴシック" panose="020B0600070205080204" pitchFamily="34" charset="-128"/>
          <a:cs typeface="Open Sans Hebrew" pitchFamily="2" charset="-79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Open Sans Hebrew" pitchFamily="2" charset="-79"/>
          <a:ea typeface="ＭＳ Ｐゴシック" panose="020B0600070205080204" pitchFamily="34" charset="-128"/>
          <a:cs typeface="Open Sans Hebrew" pitchFamily="2" charset="-79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Open Sans Hebrew" pitchFamily="2" charset="-79"/>
          <a:ea typeface="ＭＳ Ｐゴシック" panose="020B0600070205080204" pitchFamily="34" charset="-128"/>
          <a:cs typeface="Open Sans Hebrew" pitchFamily="2" charset="-79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Open Sans Hebrew" pitchFamily="2" charset="-79"/>
          <a:ea typeface="ＭＳ Ｐゴシック" panose="020B0600070205080204" pitchFamily="34" charset="-128"/>
          <a:cs typeface="Open Sans Hebrew" pitchFamily="2" charset="-79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-84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-84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-84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-84" charset="0"/>
        </a:defRPr>
      </a:lvl9pPr>
    </p:titleStyle>
    <p:bodyStyle>
      <a:lvl1pPr marL="342900" indent="-342900" algn="r" rtl="1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>
          <a:solidFill>
            <a:srgbClr val="003399"/>
          </a:solidFill>
          <a:latin typeface="Open Sans Hebrew" pitchFamily="2" charset="-79"/>
          <a:ea typeface="ＭＳ Ｐゴシック" panose="020B0600070205080204" pitchFamily="34" charset="-128"/>
          <a:cs typeface="Open Sans Hebrew" pitchFamily="2" charset="-79"/>
        </a:defRPr>
      </a:lvl1pPr>
      <a:lvl2pPr marL="346075" indent="-231775" algn="r" rtl="1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>
          <a:solidFill>
            <a:schemeClr val="tx1"/>
          </a:solidFill>
          <a:latin typeface="Open Sans Hebrew" pitchFamily="2" charset="-79"/>
          <a:ea typeface="ＭＳ Ｐゴシック" pitchFamily="-84" charset="-128"/>
          <a:cs typeface="Open Sans Hebrew" pitchFamily="2" charset="-79"/>
        </a:defRPr>
      </a:lvl2pPr>
      <a:lvl3pPr marL="627063" indent="-166688" algn="r" rtl="1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Open Sans Hebrew" pitchFamily="2" charset="-79"/>
          <a:ea typeface="ＭＳ Ｐゴシック" pitchFamily="-84" charset="-128"/>
          <a:cs typeface="Open Sans Hebrew" pitchFamily="2" charset="-79"/>
        </a:defRPr>
      </a:lvl3pPr>
      <a:lvl4pPr marL="1147763" indent="-404813" algn="r" rtl="1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!"/>
        <a:defRPr kumimoji="1">
          <a:solidFill>
            <a:schemeClr val="tx1"/>
          </a:solidFill>
          <a:latin typeface="Open Sans Hebrew" pitchFamily="2" charset="-79"/>
          <a:ea typeface="ＭＳ Ｐゴシック" pitchFamily="-84" charset="-128"/>
          <a:cs typeface="Open Sans Hebrew" pitchFamily="2" charset="-79"/>
        </a:defRPr>
      </a:lvl4pPr>
      <a:lvl5pPr marL="1539875" indent="-169863" algn="r" rtl="1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Open Sans Hebrew" pitchFamily="2" charset="-79"/>
          <a:ea typeface="ＭＳ Ｐゴシック" pitchFamily="-84" charset="-128"/>
          <a:cs typeface="Open Sans Hebrew" pitchFamily="2" charset="-79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pitchFamily="-84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pitchFamily="-84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pitchFamily="-84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pitchFamily="-8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-activity-selection.ppt#-1,1,Activity%20Selection%20(Interval%20Scheduling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>
            <a:extLst>
              <a:ext uri="{FF2B5EF4-FFF2-40B4-BE49-F238E27FC236}">
                <a16:creationId xmlns:a16="http://schemas.microsoft.com/office/drawing/2014/main" id="{BA811A74-906A-E44B-8C9B-EF3BA1B39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2BC2AE66-6B45-C44C-8020-2F9885A051C8}" type="slidenum">
              <a:rPr lang="en-US" altLang="en-US" sz="800"/>
              <a:pPr/>
              <a:t>1</a:t>
            </a:fld>
            <a:endParaRPr lang="en-US" altLang="en-US" sz="1400"/>
          </a:p>
        </p:txBody>
      </p:sp>
      <p:pic>
        <p:nvPicPr>
          <p:cNvPr id="15363" name="Picture 2" descr="aw_logo">
            <a:extLst>
              <a:ext uri="{FF2B5EF4-FFF2-40B4-BE49-F238E27FC236}">
                <a16:creationId xmlns:a16="http://schemas.microsoft.com/office/drawing/2014/main" id="{BF9AE913-BD40-3949-A9C5-60F4E603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238750"/>
            <a:ext cx="6540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>
            <a:extLst>
              <a:ext uri="{FF2B5EF4-FFF2-40B4-BE49-F238E27FC236}">
                <a16:creationId xmlns:a16="http://schemas.microsoft.com/office/drawing/2014/main" id="{91DF3E7C-A057-144F-9367-B1A99A8E4F3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615113" y="1270000"/>
            <a:ext cx="2051050" cy="1231900"/>
          </a:xfrm>
          <a:noFill/>
        </p:spPr>
        <p:txBody>
          <a:bodyPr wrap="none" anchor="t">
            <a:spAutoFit/>
          </a:bodyPr>
          <a:lstStyle/>
          <a:p>
            <a:pPr algn="r" rtl="1">
              <a:lnSpc>
                <a:spcPct val="80000"/>
              </a:lnSpc>
            </a:pPr>
            <a:r>
              <a:rPr lang="he-IL" altLang="en-US" sz="3200">
                <a:solidFill>
                  <a:schemeClr val="bg1"/>
                </a:solidFill>
              </a:rPr>
              <a:t>פרק </a:t>
            </a:r>
            <a:r>
              <a:rPr lang="en-US" altLang="en-US" sz="3200">
                <a:solidFill>
                  <a:schemeClr val="bg1"/>
                </a:solidFill>
              </a:rPr>
              <a:t> 6</a:t>
            </a:r>
            <a:br>
              <a:rPr lang="en-US" altLang="en-US" sz="3200">
                <a:solidFill>
                  <a:schemeClr val="bg1"/>
                </a:solidFill>
              </a:rPr>
            </a:br>
            <a:br>
              <a:rPr lang="en-US" altLang="en-US" sz="3200">
                <a:solidFill>
                  <a:srgbClr val="003399"/>
                </a:solidFill>
              </a:rPr>
            </a:br>
            <a:r>
              <a:rPr lang="he-IL" altLang="en-US" sz="2800">
                <a:solidFill>
                  <a:schemeClr val="tx2"/>
                </a:solidFill>
              </a:rPr>
              <a:t>תכנות דינאמי</a:t>
            </a:r>
            <a:endParaRPr lang="en-US" altLang="en-US" sz="3200">
              <a:solidFill>
                <a:srgbClr val="003399"/>
              </a:solidFill>
            </a:endParaRPr>
          </a:p>
        </p:txBody>
      </p:sp>
      <p:pic>
        <p:nvPicPr>
          <p:cNvPr id="15365" name="Picture 5" descr="0321295358">
            <a:extLst>
              <a:ext uri="{FF2B5EF4-FFF2-40B4-BE49-F238E27FC236}">
                <a16:creationId xmlns:a16="http://schemas.microsoft.com/office/drawing/2014/main" id="{2475EAED-132D-A047-86F0-53560E85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41425"/>
            <a:ext cx="391795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6">
            <a:extLst>
              <a:ext uri="{FF2B5EF4-FFF2-40B4-BE49-F238E27FC236}">
                <a16:creationId xmlns:a16="http://schemas.microsoft.com/office/drawing/2014/main" id="{5E40FCDE-94B3-3642-819E-29ACB1F8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5187950"/>
            <a:ext cx="25114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kumimoji="0" lang="en-US" altLang="en-US" sz="900">
                <a:solidFill>
                  <a:schemeClr val="tx2"/>
                </a:solidFill>
              </a:rPr>
              <a:t>Slides by Kevin Wayne.</a:t>
            </a:r>
            <a:br>
              <a:rPr kumimoji="0" lang="en-US" altLang="en-US" sz="900">
                <a:solidFill>
                  <a:schemeClr val="tx2"/>
                </a:solidFill>
              </a:rPr>
            </a:br>
            <a:r>
              <a:rPr kumimoji="0" lang="en-US" altLang="en-US" sz="900">
                <a:solidFill>
                  <a:schemeClr val="tx2"/>
                </a:solidFill>
              </a:rPr>
              <a:t>Copyright © 2005 Pearson-Addison Wesley.</a:t>
            </a:r>
            <a:br>
              <a:rPr kumimoji="0" lang="en-US" altLang="en-US" sz="900">
                <a:solidFill>
                  <a:schemeClr val="tx2"/>
                </a:solidFill>
              </a:rPr>
            </a:br>
            <a:r>
              <a:rPr kumimoji="0" lang="en-US" altLang="en-US" sz="900">
                <a:solidFill>
                  <a:schemeClr val="tx2"/>
                </a:solidFill>
              </a:rPr>
              <a:t>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1678A7-C4D0-8040-B5CA-667FE34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>
              <a:defRPr/>
            </a:pPr>
            <a:r>
              <a:rPr lang="he-IL" dirty="0"/>
              <a:t>מה זמן הריצה של האלגוריתם במקרה הגרוע ביותר?</a:t>
            </a:r>
            <a:endParaRPr lang="en-US" dirty="0"/>
          </a:p>
        </p:txBody>
      </p:sp>
      <p:sp>
        <p:nvSpPr>
          <p:cNvPr id="95234" name="Text Placeholder 5">
            <a:extLst>
              <a:ext uri="{FF2B5EF4-FFF2-40B4-BE49-F238E27FC236}">
                <a16:creationId xmlns:a16="http://schemas.microsoft.com/office/drawing/2014/main" id="{D3255F5F-4A91-3548-BF16-C0F2708DF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/>
              <a:t>אלג'</a:t>
            </a:r>
            <a:r>
              <a:rPr lang="en-CA" altLang="en-US"/>
              <a:t>Brute Force </a:t>
            </a: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922BBCE3-FA40-5840-985F-4B014E9834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A8C81BD-9DB3-8E48-9DC3-B9D36DC4A1F3}" type="slidenum">
              <a:rPr lang="en-US" altLang="en-US" sz="800"/>
              <a:pPr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CCB9A7F8-385A-8844-98EE-E60491434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4E120EB5-C8EC-4A43-B91B-D14DF43F0A6C}" type="slidenum">
              <a:rPr lang="en-US" altLang="en-US" sz="800"/>
              <a:pPr/>
              <a:t>11</a:t>
            </a:fld>
            <a:endParaRPr lang="en-US" altLang="en-US" sz="1400"/>
          </a:p>
        </p:txBody>
      </p:sp>
      <p:sp>
        <p:nvSpPr>
          <p:cNvPr id="33794" name="Rectangle 4">
            <a:extLst>
              <a:ext uri="{FF2B5EF4-FFF2-40B4-BE49-F238E27FC236}">
                <a16:creationId xmlns:a16="http://schemas.microsoft.com/office/drawing/2014/main" id="{6EB729A2-4E09-054B-89D2-D826D9DD0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הפעילויות הממושקלות: אלג' </a:t>
            </a:r>
            <a:r>
              <a:rPr lang="en-US" altLang="en-US"/>
              <a:t>  Brute Force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E867867D-C9BA-5E4D-99C9-AB20F4E85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e-IL" altLang="en-US"/>
              <a:t>אבחנה. </a:t>
            </a:r>
            <a:r>
              <a:rPr lang="he-IL" altLang="en-US">
                <a:solidFill>
                  <a:schemeClr val="tx1"/>
                </a:solidFill>
              </a:rPr>
              <a:t>האלגוריתם הרקורסיבי נכשל כישלון חרוץ בגלל קריאות מיותרות לתתי בעיות</a:t>
            </a:r>
            <a:r>
              <a:rPr lang="en-US" altLang="en-US">
                <a:solidFill>
                  <a:schemeClr val="tx1"/>
                </a:solidFill>
              </a:rPr>
              <a:t>  </a:t>
            </a:r>
            <a:r>
              <a:rPr lang="he-IL" altLang="en-US">
                <a:solidFill>
                  <a:schemeClr val="tx1"/>
                </a:solidFill>
                <a:sym typeface="Symbol" pitchFamily="2" charset="2"/>
              </a:rPr>
              <a:t>=&gt; האלגוריתם רץ בזמן מעריכי.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/>
            <a:endParaRPr lang="he-IL" altLang="en-US"/>
          </a:p>
          <a:p>
            <a:pPr marL="0" indent="0"/>
            <a:r>
              <a:rPr lang="he-IL" altLang="en-US"/>
              <a:t>דוגמא. </a:t>
            </a:r>
            <a:r>
              <a:rPr lang="he-IL" altLang="en-US">
                <a:solidFill>
                  <a:schemeClr val="tx1"/>
                </a:solidFill>
              </a:rPr>
              <a:t>מספר הקריאות הרקורסיביות מגדלות עץ בינארי</a:t>
            </a:r>
            <a:r>
              <a:rPr lang="en-US" altLang="en-US">
                <a:solidFill>
                  <a:schemeClr val="tx1"/>
                </a:solidFill>
              </a:rPr>
              <a:t>.</a:t>
            </a:r>
            <a:endParaRPr lang="en-US" altLang="en-US"/>
          </a:p>
        </p:txBody>
      </p:sp>
      <p:sp>
        <p:nvSpPr>
          <p:cNvPr id="35845" name="Line 6">
            <a:extLst>
              <a:ext uri="{FF2B5EF4-FFF2-40B4-BE49-F238E27FC236}">
                <a16:creationId xmlns:a16="http://schemas.microsoft.com/office/drawing/2014/main" id="{1B4EB687-A981-3943-A8CF-31681660E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075" y="4916488"/>
            <a:ext cx="405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846" name="Rectangle 33">
            <a:extLst>
              <a:ext uri="{FF2B5EF4-FFF2-40B4-BE49-F238E27FC236}">
                <a16:creationId xmlns:a16="http://schemas.microsoft.com/office/drawing/2014/main" id="{8C86A0EA-90A9-824F-99BE-89ABA869C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4086225"/>
            <a:ext cx="1041400" cy="20478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5847" name="Rectangle 34">
            <a:extLst>
              <a:ext uri="{FF2B5EF4-FFF2-40B4-BE49-F238E27FC236}">
                <a16:creationId xmlns:a16="http://schemas.microsoft.com/office/drawing/2014/main" id="{19ED05DA-9D65-EC48-809C-EF7F870E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4395788"/>
            <a:ext cx="1038225" cy="2079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4</a:t>
            </a:r>
          </a:p>
        </p:txBody>
      </p:sp>
      <p:grpSp>
        <p:nvGrpSpPr>
          <p:cNvPr id="35848" name="Group 42">
            <a:extLst>
              <a:ext uri="{FF2B5EF4-FFF2-40B4-BE49-F238E27FC236}">
                <a16:creationId xmlns:a16="http://schemas.microsoft.com/office/drawing/2014/main" id="{3DF87FB3-7F65-FE44-8DE1-3D10261069A8}"/>
              </a:ext>
            </a:extLst>
          </p:cNvPr>
          <p:cNvGrpSpPr>
            <a:grpSpLocks/>
          </p:cNvGrpSpPr>
          <p:nvPr/>
        </p:nvGrpSpPr>
        <p:grpSpPr bwMode="auto">
          <a:xfrm>
            <a:off x="1108075" y="3346450"/>
            <a:ext cx="3802063" cy="1570038"/>
            <a:chOff x="903" y="1920"/>
            <a:chExt cx="3357" cy="2006"/>
          </a:xfrm>
        </p:grpSpPr>
        <p:sp>
          <p:nvSpPr>
            <p:cNvPr id="33834" name="Line 11">
              <a:extLst>
                <a:ext uri="{FF2B5EF4-FFF2-40B4-BE49-F238E27FC236}">
                  <a16:creationId xmlns:a16="http://schemas.microsoft.com/office/drawing/2014/main" id="{43C366FA-B0E3-B646-955A-21742B28F5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5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35" name="Line 12">
              <a:extLst>
                <a:ext uri="{FF2B5EF4-FFF2-40B4-BE49-F238E27FC236}">
                  <a16:creationId xmlns:a16="http://schemas.microsoft.com/office/drawing/2014/main" id="{32B89412-44B4-624F-83E2-BFF0458EB3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-100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36" name="Line 13">
              <a:extLst>
                <a:ext uri="{FF2B5EF4-FFF2-40B4-BE49-F238E27FC236}">
                  <a16:creationId xmlns:a16="http://schemas.microsoft.com/office/drawing/2014/main" id="{CC24E6E3-DC0E-8145-A2D9-8447D9F824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1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37" name="Line 14">
              <a:extLst>
                <a:ext uri="{FF2B5EF4-FFF2-40B4-BE49-F238E27FC236}">
                  <a16:creationId xmlns:a16="http://schemas.microsoft.com/office/drawing/2014/main" id="{01E1BB86-BE1F-9B4E-8696-2AFED67DD2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0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38" name="Line 15">
              <a:extLst>
                <a:ext uri="{FF2B5EF4-FFF2-40B4-BE49-F238E27FC236}">
                  <a16:creationId xmlns:a16="http://schemas.microsoft.com/office/drawing/2014/main" id="{3AFADE54-6BFE-6846-9F10-7999751E49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21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39" name="Line 16">
              <a:extLst>
                <a:ext uri="{FF2B5EF4-FFF2-40B4-BE49-F238E27FC236}">
                  <a16:creationId xmlns:a16="http://schemas.microsoft.com/office/drawing/2014/main" id="{40030CBA-7208-554A-8A7D-4825EBD57E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3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40" name="Line 17">
              <a:extLst>
                <a:ext uri="{FF2B5EF4-FFF2-40B4-BE49-F238E27FC236}">
                  <a16:creationId xmlns:a16="http://schemas.microsoft.com/office/drawing/2014/main" id="{055D238B-2C7A-A944-ABB6-216046835D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731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41" name="Line 18">
              <a:extLst>
                <a:ext uri="{FF2B5EF4-FFF2-40B4-BE49-F238E27FC236}">
                  <a16:creationId xmlns:a16="http://schemas.microsoft.com/office/drawing/2014/main" id="{39EDA3B9-851D-214C-BC18-EA2DE98436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4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42" name="Line 19">
              <a:extLst>
                <a:ext uri="{FF2B5EF4-FFF2-40B4-BE49-F238E27FC236}">
                  <a16:creationId xmlns:a16="http://schemas.microsoft.com/office/drawing/2014/main" id="{5918961D-C742-C847-84AF-2BAD26D792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41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43" name="Line 20">
              <a:extLst>
                <a:ext uri="{FF2B5EF4-FFF2-40B4-BE49-F238E27FC236}">
                  <a16:creationId xmlns:a16="http://schemas.microsoft.com/office/drawing/2014/main" id="{628D7504-071E-4F49-B324-922B8473CC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57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44" name="Line 21">
              <a:extLst>
                <a:ext uri="{FF2B5EF4-FFF2-40B4-BE49-F238E27FC236}">
                  <a16:creationId xmlns:a16="http://schemas.microsoft.com/office/drawing/2014/main" id="{42E2752C-428A-5D40-A924-B3D1448C7D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52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3845" name="Line 35">
              <a:extLst>
                <a:ext uri="{FF2B5EF4-FFF2-40B4-BE49-F238E27FC236}">
                  <a16:creationId xmlns:a16="http://schemas.microsoft.com/office/drawing/2014/main" id="{FF61B5B5-ABC1-8B4C-8CC9-7B04054227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2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35849" name="Rectangle 36">
            <a:extLst>
              <a:ext uri="{FF2B5EF4-FFF2-40B4-BE49-F238E27FC236}">
                <a16:creationId xmlns:a16="http://schemas.microsoft.com/office/drawing/2014/main" id="{C68A9701-46CE-1647-89A9-3F985F83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4705350"/>
            <a:ext cx="1036638" cy="2079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5850" name="Rectangle 37">
            <a:extLst>
              <a:ext uri="{FF2B5EF4-FFF2-40B4-BE49-F238E27FC236}">
                <a16:creationId xmlns:a16="http://schemas.microsoft.com/office/drawing/2014/main" id="{A2968BC3-B462-8E40-81EF-F16102452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3498850"/>
            <a:ext cx="1036637" cy="2095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5851" name="Rectangle 41">
            <a:extLst>
              <a:ext uri="{FF2B5EF4-FFF2-40B4-BE49-F238E27FC236}">
                <a16:creationId xmlns:a16="http://schemas.microsoft.com/office/drawing/2014/main" id="{98774C01-7F8A-AD45-A9FD-B6268D71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3" y="3805238"/>
            <a:ext cx="1035050" cy="2079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5852" name="Rectangle 43">
            <a:extLst>
              <a:ext uri="{FF2B5EF4-FFF2-40B4-BE49-F238E27FC236}">
                <a16:creationId xmlns:a16="http://schemas.microsoft.com/office/drawing/2014/main" id="{B9826327-742B-284E-8B83-629948AD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5062538"/>
            <a:ext cx="1646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p(1) = 0, p(j) = j-2</a:t>
            </a:r>
          </a:p>
        </p:txBody>
      </p:sp>
      <p:grpSp>
        <p:nvGrpSpPr>
          <p:cNvPr id="35853" name="Group 79">
            <a:extLst>
              <a:ext uri="{FF2B5EF4-FFF2-40B4-BE49-F238E27FC236}">
                <a16:creationId xmlns:a16="http://schemas.microsoft.com/office/drawing/2014/main" id="{42FC0817-E35F-FB42-B154-FC5DC4480009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2974975"/>
            <a:ext cx="2943225" cy="2225675"/>
            <a:chOff x="384" y="1344"/>
            <a:chExt cx="1968" cy="1488"/>
          </a:xfrm>
        </p:grpSpPr>
        <p:sp>
          <p:nvSpPr>
            <p:cNvPr id="33805" name="Oval 45">
              <a:extLst>
                <a:ext uri="{FF2B5EF4-FFF2-40B4-BE49-F238E27FC236}">
                  <a16:creationId xmlns:a16="http://schemas.microsoft.com/office/drawing/2014/main" id="{3B95283C-5C39-C941-9FDE-034D2A6B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4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3806" name="Oval 46">
              <a:extLst>
                <a:ext uri="{FF2B5EF4-FFF2-40B4-BE49-F238E27FC236}">
                  <a16:creationId xmlns:a16="http://schemas.microsoft.com/office/drawing/2014/main" id="{6FEEC192-4128-8D48-988C-669C39791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4</a:t>
              </a:r>
            </a:p>
          </p:txBody>
        </p:sp>
        <p:cxnSp>
          <p:nvCxnSpPr>
            <p:cNvPr id="33807" name="AutoShape 47">
              <a:extLst>
                <a:ext uri="{FF2B5EF4-FFF2-40B4-BE49-F238E27FC236}">
                  <a16:creationId xmlns:a16="http://schemas.microsoft.com/office/drawing/2014/main" id="{8625A4BF-341B-2B4E-B58C-A209CEC85566}"/>
                </a:ext>
              </a:extLst>
            </p:cNvPr>
            <p:cNvCxnSpPr>
              <a:cxnSpLocks noChangeShapeType="1"/>
              <a:stCxn id="33805" idx="3"/>
              <a:endCxn id="33806" idx="7"/>
            </p:cNvCxnSpPr>
            <p:nvPr/>
          </p:nvCxnSpPr>
          <p:spPr bwMode="auto">
            <a:xfrm flipH="1">
              <a:off x="1083" y="1467"/>
              <a:ext cx="474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8" name="Oval 48">
              <a:extLst>
                <a:ext uri="{FF2B5EF4-FFF2-40B4-BE49-F238E27FC236}">
                  <a16:creationId xmlns:a16="http://schemas.microsoft.com/office/drawing/2014/main" id="{357B861A-8272-5A45-81A9-4512F91E2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33809" name="AutoShape 49">
              <a:extLst>
                <a:ext uri="{FF2B5EF4-FFF2-40B4-BE49-F238E27FC236}">
                  <a16:creationId xmlns:a16="http://schemas.microsoft.com/office/drawing/2014/main" id="{3AE6980A-6758-874D-A487-483DF5DF5326}"/>
                </a:ext>
              </a:extLst>
            </p:cNvPr>
            <p:cNvCxnSpPr>
              <a:cxnSpLocks noChangeShapeType="1"/>
              <a:stCxn id="33805" idx="5"/>
              <a:endCxn id="33808" idx="1"/>
            </p:cNvCxnSpPr>
            <p:nvPr/>
          </p:nvCxnSpPr>
          <p:spPr bwMode="auto">
            <a:xfrm>
              <a:off x="1659" y="1467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0" name="Oval 50">
              <a:extLst>
                <a:ext uri="{FF2B5EF4-FFF2-40B4-BE49-F238E27FC236}">
                  <a16:creationId xmlns:a16="http://schemas.microsoft.com/office/drawing/2014/main" id="{D77783FA-1CD4-6D47-953A-F15498D73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01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33811" name="AutoShape 51">
              <a:extLst>
                <a:ext uri="{FF2B5EF4-FFF2-40B4-BE49-F238E27FC236}">
                  <a16:creationId xmlns:a16="http://schemas.microsoft.com/office/drawing/2014/main" id="{663599B2-305F-8D41-B41D-09CC534B0C5E}"/>
                </a:ext>
              </a:extLst>
            </p:cNvPr>
            <p:cNvCxnSpPr>
              <a:cxnSpLocks noChangeShapeType="1"/>
              <a:stCxn id="33806" idx="3"/>
              <a:endCxn id="33810" idx="0"/>
            </p:cNvCxnSpPr>
            <p:nvPr/>
          </p:nvCxnSpPr>
          <p:spPr bwMode="auto">
            <a:xfrm flipH="1">
              <a:off x="744" y="1803"/>
              <a:ext cx="237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2" name="Oval 52">
              <a:extLst>
                <a:ext uri="{FF2B5EF4-FFF2-40B4-BE49-F238E27FC236}">
                  <a16:creationId xmlns:a16="http://schemas.microsoft.com/office/drawing/2014/main" id="{435AEEA0-CE93-AE4B-980F-E4F8C0CEA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3813" name="AutoShape 53">
              <a:extLst>
                <a:ext uri="{FF2B5EF4-FFF2-40B4-BE49-F238E27FC236}">
                  <a16:creationId xmlns:a16="http://schemas.microsoft.com/office/drawing/2014/main" id="{D6B5472A-1167-264C-9721-1C65A0B9F496}"/>
                </a:ext>
              </a:extLst>
            </p:cNvPr>
            <p:cNvCxnSpPr>
              <a:cxnSpLocks noChangeShapeType="1"/>
              <a:stCxn id="33806" idx="5"/>
              <a:endCxn id="33812" idx="0"/>
            </p:cNvCxnSpPr>
            <p:nvPr/>
          </p:nvCxnSpPr>
          <p:spPr bwMode="auto">
            <a:xfrm>
              <a:off x="1083" y="1803"/>
              <a:ext cx="237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4" name="Oval 54">
              <a:extLst>
                <a:ext uri="{FF2B5EF4-FFF2-40B4-BE49-F238E27FC236}">
                  <a16:creationId xmlns:a16="http://schemas.microsoft.com/office/drawing/2014/main" id="{13BE5CCA-6C9F-164A-9FE5-1BE1A5C7A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3815" name="AutoShape 55">
              <a:extLst>
                <a:ext uri="{FF2B5EF4-FFF2-40B4-BE49-F238E27FC236}">
                  <a16:creationId xmlns:a16="http://schemas.microsoft.com/office/drawing/2014/main" id="{3EDC859F-E70D-D443-A662-B053B9FA9F1A}"/>
                </a:ext>
              </a:extLst>
            </p:cNvPr>
            <p:cNvCxnSpPr>
              <a:cxnSpLocks noChangeShapeType="1"/>
              <a:stCxn id="33808" idx="3"/>
              <a:endCxn id="33814" idx="0"/>
            </p:cNvCxnSpPr>
            <p:nvPr/>
          </p:nvCxnSpPr>
          <p:spPr bwMode="auto">
            <a:xfrm flipH="1">
              <a:off x="1896" y="1803"/>
              <a:ext cx="14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6" name="Oval 56">
              <a:extLst>
                <a:ext uri="{FF2B5EF4-FFF2-40B4-BE49-F238E27FC236}">
                  <a16:creationId xmlns:a16="http://schemas.microsoft.com/office/drawing/2014/main" id="{106A45CD-EABF-A24A-AC2F-07EE760A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1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1</a:t>
              </a:r>
            </a:p>
          </p:txBody>
        </p:sp>
        <p:cxnSp>
          <p:nvCxnSpPr>
            <p:cNvPr id="33817" name="AutoShape 57">
              <a:extLst>
                <a:ext uri="{FF2B5EF4-FFF2-40B4-BE49-F238E27FC236}">
                  <a16:creationId xmlns:a16="http://schemas.microsoft.com/office/drawing/2014/main" id="{3D7EFA48-D874-BA4E-B89C-C5F52CCDA0F2}"/>
                </a:ext>
              </a:extLst>
            </p:cNvPr>
            <p:cNvCxnSpPr>
              <a:cxnSpLocks noChangeShapeType="1"/>
              <a:stCxn id="33808" idx="5"/>
              <a:endCxn id="33816" idx="0"/>
            </p:cNvCxnSpPr>
            <p:nvPr/>
          </p:nvCxnSpPr>
          <p:spPr bwMode="auto">
            <a:xfrm>
              <a:off x="2139" y="1803"/>
              <a:ext cx="14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8" name="Oval 58">
              <a:extLst>
                <a:ext uri="{FF2B5EF4-FFF2-40B4-BE49-F238E27FC236}">
                  <a16:creationId xmlns:a16="http://schemas.microsoft.com/office/drawing/2014/main" id="{3288DC88-BDD6-0548-8726-D4CEDA2C7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3819" name="AutoShape 59">
              <a:extLst>
                <a:ext uri="{FF2B5EF4-FFF2-40B4-BE49-F238E27FC236}">
                  <a16:creationId xmlns:a16="http://schemas.microsoft.com/office/drawing/2014/main" id="{A41F2DD8-84EA-9440-A898-D0125A272103}"/>
                </a:ext>
              </a:extLst>
            </p:cNvPr>
            <p:cNvCxnSpPr>
              <a:cxnSpLocks noChangeShapeType="1"/>
              <a:stCxn id="33810" idx="3"/>
              <a:endCxn id="33818" idx="0"/>
            </p:cNvCxnSpPr>
            <p:nvPr/>
          </p:nvCxnSpPr>
          <p:spPr bwMode="auto">
            <a:xfrm flipH="1">
              <a:off x="600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20" name="Oval 60">
              <a:extLst>
                <a:ext uri="{FF2B5EF4-FFF2-40B4-BE49-F238E27FC236}">
                  <a16:creationId xmlns:a16="http://schemas.microsoft.com/office/drawing/2014/main" id="{4A08F70F-5AB5-A845-ACCF-EE26A8C5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1</a:t>
              </a:r>
            </a:p>
          </p:txBody>
        </p:sp>
        <p:cxnSp>
          <p:nvCxnSpPr>
            <p:cNvPr id="33821" name="AutoShape 61">
              <a:extLst>
                <a:ext uri="{FF2B5EF4-FFF2-40B4-BE49-F238E27FC236}">
                  <a16:creationId xmlns:a16="http://schemas.microsoft.com/office/drawing/2014/main" id="{E17B6BE0-02C7-314E-8ADF-77AF812DD635}"/>
                </a:ext>
              </a:extLst>
            </p:cNvPr>
            <p:cNvCxnSpPr>
              <a:cxnSpLocks noChangeShapeType="1"/>
              <a:stCxn id="33810" idx="5"/>
              <a:endCxn id="33820" idx="0"/>
            </p:cNvCxnSpPr>
            <p:nvPr/>
          </p:nvCxnSpPr>
          <p:spPr bwMode="auto">
            <a:xfrm>
              <a:off x="795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22" name="Oval 62">
              <a:extLst>
                <a:ext uri="{FF2B5EF4-FFF2-40B4-BE49-F238E27FC236}">
                  <a16:creationId xmlns:a16="http://schemas.microsoft.com/office/drawing/2014/main" id="{DDD9744E-CBE3-2E47-BF6D-8680914A6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68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1</a:t>
              </a:r>
            </a:p>
          </p:txBody>
        </p:sp>
        <p:cxnSp>
          <p:nvCxnSpPr>
            <p:cNvPr id="33823" name="AutoShape 63">
              <a:extLst>
                <a:ext uri="{FF2B5EF4-FFF2-40B4-BE49-F238E27FC236}">
                  <a16:creationId xmlns:a16="http://schemas.microsoft.com/office/drawing/2014/main" id="{9AEBAADA-CF86-1748-9358-CC30C4307065}"/>
                </a:ext>
              </a:extLst>
            </p:cNvPr>
            <p:cNvCxnSpPr>
              <a:cxnSpLocks noChangeShapeType="1"/>
              <a:stCxn id="33818" idx="3"/>
              <a:endCxn id="33822" idx="0"/>
            </p:cNvCxnSpPr>
            <p:nvPr/>
          </p:nvCxnSpPr>
          <p:spPr bwMode="auto">
            <a:xfrm flipH="1">
              <a:off x="456" y="2475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24" name="Oval 64">
              <a:extLst>
                <a:ext uri="{FF2B5EF4-FFF2-40B4-BE49-F238E27FC236}">
                  <a16:creationId xmlns:a16="http://schemas.microsoft.com/office/drawing/2014/main" id="{010F0028-41F2-D249-BB12-4C6BBBBFF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33825" name="AutoShape 65">
              <a:extLst>
                <a:ext uri="{FF2B5EF4-FFF2-40B4-BE49-F238E27FC236}">
                  <a16:creationId xmlns:a16="http://schemas.microsoft.com/office/drawing/2014/main" id="{8D149242-B444-ED42-99DC-FD35CB99AD07}"/>
                </a:ext>
              </a:extLst>
            </p:cNvPr>
            <p:cNvCxnSpPr>
              <a:cxnSpLocks noChangeShapeType="1"/>
              <a:stCxn id="33818" idx="5"/>
              <a:endCxn id="33824" idx="0"/>
            </p:cNvCxnSpPr>
            <p:nvPr/>
          </p:nvCxnSpPr>
          <p:spPr bwMode="auto">
            <a:xfrm>
              <a:off x="651" y="2475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26" name="Oval 70">
              <a:extLst>
                <a:ext uri="{FF2B5EF4-FFF2-40B4-BE49-F238E27FC236}">
                  <a16:creationId xmlns:a16="http://schemas.microsoft.com/office/drawing/2014/main" id="{1262C9DF-6442-134F-88E2-B67D7EC1C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1</a:t>
              </a:r>
            </a:p>
          </p:txBody>
        </p:sp>
        <p:cxnSp>
          <p:nvCxnSpPr>
            <p:cNvPr id="33827" name="AutoShape 71">
              <a:extLst>
                <a:ext uri="{FF2B5EF4-FFF2-40B4-BE49-F238E27FC236}">
                  <a16:creationId xmlns:a16="http://schemas.microsoft.com/office/drawing/2014/main" id="{5FD00E0B-D279-9F4C-A373-3FC2DA33A896}"/>
                </a:ext>
              </a:extLst>
            </p:cNvPr>
            <p:cNvCxnSpPr>
              <a:cxnSpLocks noChangeShapeType="1"/>
              <a:stCxn id="33812" idx="3"/>
              <a:endCxn id="33826" idx="0"/>
            </p:cNvCxnSpPr>
            <p:nvPr/>
          </p:nvCxnSpPr>
          <p:spPr bwMode="auto">
            <a:xfrm flipH="1">
              <a:off x="1176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28" name="Oval 72">
              <a:extLst>
                <a:ext uri="{FF2B5EF4-FFF2-40B4-BE49-F238E27FC236}">
                  <a16:creationId xmlns:a16="http://schemas.microsoft.com/office/drawing/2014/main" id="{1BF94C56-697A-F249-BB38-28C2EB32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33829" name="AutoShape 73">
              <a:extLst>
                <a:ext uri="{FF2B5EF4-FFF2-40B4-BE49-F238E27FC236}">
                  <a16:creationId xmlns:a16="http://schemas.microsoft.com/office/drawing/2014/main" id="{15439355-845D-434A-A6AF-DE6B46D424F0}"/>
                </a:ext>
              </a:extLst>
            </p:cNvPr>
            <p:cNvCxnSpPr>
              <a:cxnSpLocks noChangeShapeType="1"/>
              <a:stCxn id="33812" idx="5"/>
              <a:endCxn id="33828" idx="0"/>
            </p:cNvCxnSpPr>
            <p:nvPr/>
          </p:nvCxnSpPr>
          <p:spPr bwMode="auto">
            <a:xfrm>
              <a:off x="1371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0" name="Oval 74">
              <a:extLst>
                <a:ext uri="{FF2B5EF4-FFF2-40B4-BE49-F238E27FC236}">
                  <a16:creationId xmlns:a16="http://schemas.microsoft.com/office/drawing/2014/main" id="{A0A145E9-06A8-EC44-AF39-3F6DD2E6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1</a:t>
              </a:r>
            </a:p>
          </p:txBody>
        </p:sp>
        <p:cxnSp>
          <p:nvCxnSpPr>
            <p:cNvPr id="33831" name="AutoShape 75">
              <a:extLst>
                <a:ext uri="{FF2B5EF4-FFF2-40B4-BE49-F238E27FC236}">
                  <a16:creationId xmlns:a16="http://schemas.microsoft.com/office/drawing/2014/main" id="{920E9BCC-EFC6-2246-910B-02593814F9F4}"/>
                </a:ext>
              </a:extLst>
            </p:cNvPr>
            <p:cNvCxnSpPr>
              <a:cxnSpLocks noChangeShapeType="1"/>
              <a:stCxn id="33814" idx="3"/>
              <a:endCxn id="33830" idx="0"/>
            </p:cNvCxnSpPr>
            <p:nvPr/>
          </p:nvCxnSpPr>
          <p:spPr bwMode="auto">
            <a:xfrm flipH="1">
              <a:off x="1752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2" name="Oval 76">
              <a:extLst>
                <a:ext uri="{FF2B5EF4-FFF2-40B4-BE49-F238E27FC236}">
                  <a16:creationId xmlns:a16="http://schemas.microsoft.com/office/drawing/2014/main" id="{17775D26-66C1-5947-8220-DE1E82A58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 b="1">
                  <a:latin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33833" name="AutoShape 77">
              <a:extLst>
                <a:ext uri="{FF2B5EF4-FFF2-40B4-BE49-F238E27FC236}">
                  <a16:creationId xmlns:a16="http://schemas.microsoft.com/office/drawing/2014/main" id="{D4C4E2EE-407F-9249-8CDC-97CE6B8815AE}"/>
                </a:ext>
              </a:extLst>
            </p:cNvPr>
            <p:cNvCxnSpPr>
              <a:cxnSpLocks noChangeShapeType="1"/>
              <a:stCxn id="33814" idx="5"/>
              <a:endCxn id="33832" idx="0"/>
            </p:cNvCxnSpPr>
            <p:nvPr/>
          </p:nvCxnSpPr>
          <p:spPr bwMode="auto">
            <a:xfrm>
              <a:off x="1947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4" grpId="0" build="p"/>
      <p:bldP spid="35846" grpId="0" animBg="1"/>
      <p:bldP spid="35847" grpId="0" animBg="1"/>
      <p:bldP spid="35849" grpId="0" animBg="1"/>
      <p:bldP spid="35850" grpId="0" animBg="1"/>
      <p:bldP spid="35851" grpId="0" animBg="1"/>
      <p:bldP spid="358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8E0CFC-BDE0-874A-8EA7-CE3ABB20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133725"/>
            <a:ext cx="7772400" cy="1362075"/>
          </a:xfrm>
        </p:spPr>
        <p:txBody>
          <a:bodyPr/>
          <a:lstStyle/>
          <a:p>
            <a:pPr algn="r">
              <a:defRPr/>
            </a:pPr>
            <a:r>
              <a:rPr lang="he-IL" dirty="0"/>
              <a:t>אלו שלא זוכרים את העבר נידונו לחזור עליו.</a:t>
            </a:r>
            <a:endParaRPr lang="en-US" dirty="0"/>
          </a:p>
        </p:txBody>
      </p:sp>
      <p:sp>
        <p:nvSpPr>
          <p:cNvPr id="96258" name="Text Placeholder 5">
            <a:extLst>
              <a:ext uri="{FF2B5EF4-FFF2-40B4-BE49-F238E27FC236}">
                <a16:creationId xmlns:a16="http://schemas.microsoft.com/office/drawing/2014/main" id="{DAF859A2-1C68-B243-9081-11C72F413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/>
              <a:t>- תכנות דינאמי</a:t>
            </a:r>
            <a:endParaRPr lang="en-CA" altLang="en-US"/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BBD71701-577C-B947-AE55-10EBB952A0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9C0027DA-D569-0B4C-9D84-A6BFACEF690C}" type="slidenum">
              <a:rPr lang="en-US" altLang="en-US" sz="800"/>
              <a:pPr/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3207E819-3977-4442-9AC0-4469A860D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DE4BCE78-D94B-A245-96ED-8BCA227074B6}" type="slidenum">
              <a:rPr lang="en-US" altLang="en-US" sz="800"/>
              <a:pPr/>
              <a:t>13</a:t>
            </a:fld>
            <a:endParaRPr lang="en-US" altLang="en-US" sz="1400"/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id="{7EE33BAB-0381-E04D-AF0C-14790FFD2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2092325"/>
            <a:ext cx="8001000" cy="36068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Input</a:t>
            </a:r>
            <a:r>
              <a:rPr lang="en-US" altLang="en-US" b="1">
                <a:latin typeface="Courier New" panose="02070309020205020404" pitchFamily="49" charset="0"/>
              </a:rPr>
              <a:t>: n, s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,…,s</a:t>
            </a:r>
            <a:r>
              <a:rPr lang="en-US" altLang="en-US" b="1" baseline="-25000">
                <a:latin typeface="Courier New" panose="02070309020205020404" pitchFamily="49" charset="0"/>
              </a:rPr>
              <a:t>n , </a:t>
            </a:r>
            <a:r>
              <a:rPr lang="en-US" altLang="en-US" b="1">
                <a:latin typeface="Courier New" panose="02070309020205020404" pitchFamily="49" charset="0"/>
              </a:rPr>
              <a:t>f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,…,f</a:t>
            </a:r>
            <a:r>
              <a:rPr lang="en-US" altLang="en-US" b="1" baseline="-25000">
                <a:latin typeface="Courier New" panose="02070309020205020404" pitchFamily="49" charset="0"/>
              </a:rPr>
              <a:t>n , </a:t>
            </a:r>
            <a:r>
              <a:rPr lang="en-US" altLang="en-US" b="1">
                <a:latin typeface="Courier New" panose="02070309020205020404" pitchFamily="49" charset="0"/>
              </a:rPr>
              <a:t>v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,…,v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jobs by finish times so that f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...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Compute</a:t>
            </a:r>
            <a:r>
              <a:rPr lang="en-US" altLang="en-US" b="1">
                <a:latin typeface="Courier New" panose="02070309020205020404" pitchFamily="49" charset="0"/>
              </a:rPr>
              <a:t> p(1), p(2), …, p(n)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j = 1 to n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M[j] = empty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M[0] = 0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M-Compute-Opt(j)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b="1">
                <a:latin typeface="Courier New" panose="02070309020205020404" pitchFamily="49" charset="0"/>
              </a:rPr>
              <a:t>(M[j] is empty)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M[j] = max(v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  <a:r>
              <a:rPr lang="en-US" altLang="en-US" b="1">
                <a:latin typeface="Courier New" panose="02070309020205020404" pitchFamily="49" charset="0"/>
              </a:rPr>
              <a:t> + M-Compute-Opt(p(j)), M-Compute-Opt(j-1))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M[j]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3A3E88A2-0D72-4E4A-AE9A-F8576887D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3856038"/>
            <a:ext cx="8429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101917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he-IL" altLang="en-US" sz="1200">
                <a:solidFill>
                  <a:schemeClr val="accent1"/>
                </a:solidFill>
                <a:sym typeface="Symbol" pitchFamily="2" charset="2"/>
              </a:rPr>
              <a:t>המערך המיוחל</a:t>
            </a:r>
            <a:endParaRPr lang="en-US" altLang="en-US" sz="1200">
              <a:solidFill>
                <a:schemeClr val="accent1"/>
              </a:solidFill>
              <a:sym typeface="Symbol" pitchFamily="2" charset="2"/>
            </a:endParaRPr>
          </a:p>
        </p:txBody>
      </p:sp>
      <p:sp>
        <p:nvSpPr>
          <p:cNvPr id="37893" name="Line 6">
            <a:extLst>
              <a:ext uri="{FF2B5EF4-FFF2-40B4-BE49-F238E27FC236}">
                <a16:creationId xmlns:a16="http://schemas.microsoft.com/office/drawing/2014/main" id="{FC84E72A-F63A-414C-8A71-9604A9139B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65438" y="3784600"/>
            <a:ext cx="287337" cy="1349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AAFA243A-EA44-D649-8C77-95991CC61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04788"/>
            <a:ext cx="7848600" cy="457200"/>
          </a:xfrm>
        </p:spPr>
        <p:txBody>
          <a:bodyPr/>
          <a:lstStyle/>
          <a:p>
            <a:r>
              <a:rPr lang="he-IL" altLang="en-US"/>
              <a:t>בעיית הפעילויות הממושקלות: </a:t>
            </a:r>
            <a:r>
              <a:rPr lang="en-US" altLang="en-US"/>
              <a:t>Memoization</a:t>
            </a:r>
          </a:p>
        </p:txBody>
      </p:sp>
      <p:sp>
        <p:nvSpPr>
          <p:cNvPr id="37895" name="Rectangle 8">
            <a:extLst>
              <a:ext uri="{FF2B5EF4-FFF2-40B4-BE49-F238E27FC236}">
                <a16:creationId xmlns:a16="http://schemas.microsoft.com/office/drawing/2014/main" id="{E7497A85-43F2-264B-BCFE-7BD950A8C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901700"/>
          </a:xfrm>
        </p:spPr>
        <p:txBody>
          <a:bodyPr/>
          <a:lstStyle/>
          <a:p>
            <a:pPr marL="0" indent="0"/>
            <a:r>
              <a:rPr lang="en-US" altLang="en-US"/>
              <a:t>Memoization</a:t>
            </a:r>
            <a:r>
              <a:rPr lang="he-IL" altLang="en-US"/>
              <a:t>. </a:t>
            </a:r>
            <a:r>
              <a:rPr lang="he-IL" altLang="en-US">
                <a:solidFill>
                  <a:schemeClr val="tx1"/>
                </a:solidFill>
              </a:rPr>
              <a:t>שמור חישובים של תת בעיות שכבר חושבו בזכרון. שלוף במידת הצורך.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/>
      <p:bldP spid="378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57EAE8F1-0C38-B249-9A49-A93A230D6E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8DBC1F1E-78FA-3D4D-8D43-D9D5DC18F941}" type="slidenum">
              <a:rPr lang="en-US" altLang="en-US" sz="800"/>
              <a:pPr/>
              <a:t>14</a:t>
            </a:fld>
            <a:endParaRPr lang="en-US" altLang="en-US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B6918BC-C304-AD4D-964D-39F9578FF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הפעילויות הממושקלות: זמן ריצה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9F17DA3-A7DE-A647-B545-C7B29BC19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e-IL" altLang="en-US"/>
              <a:t>טענה. </a:t>
            </a:r>
            <a:r>
              <a:rPr lang="he-IL" altLang="en-US">
                <a:solidFill>
                  <a:schemeClr val="tx1"/>
                </a:solidFill>
              </a:rPr>
              <a:t>האלגוריתם עם ה-</a:t>
            </a:r>
            <a:r>
              <a:rPr lang="en-US" altLang="en-US">
                <a:solidFill>
                  <a:schemeClr val="tx1"/>
                </a:solidFill>
              </a:rPr>
              <a:t>Memoized</a:t>
            </a:r>
            <a:r>
              <a:rPr lang="he-IL" altLang="en-US">
                <a:solidFill>
                  <a:schemeClr val="tx1"/>
                </a:solidFill>
              </a:rPr>
              <a:t> רץ בזמן של </a:t>
            </a:r>
            <a:r>
              <a:rPr lang="en-US" altLang="en-US">
                <a:solidFill>
                  <a:schemeClr val="tx1"/>
                </a:solidFill>
              </a:rPr>
              <a:t>O(n log n)</a:t>
            </a:r>
            <a:r>
              <a:rPr lang="he-IL" altLang="en-US">
                <a:solidFill>
                  <a:schemeClr val="tx1"/>
                </a:solidFill>
              </a:rPr>
              <a:t>.</a:t>
            </a:r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מיון לפי זמני סיום: </a:t>
            </a:r>
            <a:r>
              <a:rPr lang="en-US" altLang="en-US">
                <a:ea typeface="ＭＳ Ｐゴシック" panose="020B0600070205080204" pitchFamily="34" charset="-128"/>
              </a:rPr>
              <a:t>O(n log n)</a:t>
            </a:r>
            <a:r>
              <a:rPr lang="he-IL" altLang="en-US">
                <a:ea typeface="ＭＳ Ｐゴシック" panose="020B0600070205080204" pitchFamily="34" charset="-128"/>
              </a:rPr>
              <a:t>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חישוב </a:t>
            </a:r>
            <a:r>
              <a:rPr lang="en-US" altLang="en-US">
                <a:ea typeface="ＭＳ Ｐゴシック" panose="020B0600070205080204" pitchFamily="34" charset="-128"/>
              </a:rPr>
              <a:t> p(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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  <a:r>
              <a:rPr lang="he-IL" altLang="en-US" sz="2000">
                <a:ea typeface="ＭＳ Ｐゴシック" panose="020B0600070205080204" pitchFamily="34" charset="-128"/>
              </a:rPr>
              <a:t>: לכל </a:t>
            </a:r>
            <a:r>
              <a:rPr lang="en-US" altLang="en-US" sz="2000">
                <a:ea typeface="ＭＳ Ｐゴシック" panose="020B0600070205080204" pitchFamily="34" charset="-128"/>
              </a:rPr>
              <a:t>j</a:t>
            </a:r>
            <a:r>
              <a:rPr lang="he-IL" altLang="en-US" sz="2000">
                <a:ea typeface="ＭＳ Ｐゴシック" panose="020B0600070205080204" pitchFamily="34" charset="-128"/>
              </a:rPr>
              <a:t> נבצע חיפוש בינארי. סה"כ </a:t>
            </a:r>
            <a:r>
              <a:rPr lang="en-US" altLang="en-US">
                <a:ea typeface="ＭＳ Ｐゴシック" panose="020B0600070205080204" pitchFamily="34" charset="-128"/>
              </a:rPr>
              <a:t>O(n log n)</a:t>
            </a:r>
            <a:r>
              <a:rPr lang="he-IL" altLang="en-US">
                <a:ea typeface="ＭＳ Ｐゴシック" panose="020B0600070205080204" pitchFamily="34" charset="-128"/>
              </a:rPr>
              <a:t>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M-Compute-Opt(j)</a:t>
            </a:r>
            <a:r>
              <a:rPr lang="he-IL" altLang="en-US">
                <a:ea typeface="ＭＳ Ｐゴシック" panose="020B0600070205080204" pitchFamily="34" charset="-128"/>
              </a:rPr>
              <a:t>: כל הפעלה לוקחת זמן ריצה של </a:t>
            </a:r>
            <a:r>
              <a:rPr lang="en-US" altLang="en-US">
                <a:ea typeface="ＭＳ Ｐゴシック" panose="020B0600070205080204" pitchFamily="34" charset="-128"/>
              </a:rPr>
              <a:t>O(1)</a:t>
            </a:r>
            <a:r>
              <a:rPr lang="he-IL" altLang="en-US">
                <a:ea typeface="ＭＳ Ｐゴシック" panose="020B0600070205080204" pitchFamily="34" charset="-128"/>
              </a:rPr>
              <a:t> ובנוסף אחד משני המקרים: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r>
              <a:rPr lang="he-IL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(1) מחזירה ערך שמאותחל ב-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M[j]</a:t>
            </a:r>
          </a:p>
          <a:p>
            <a:pPr lvl="2"/>
            <a:r>
              <a:rPr lang="he-IL" altLang="en-US">
                <a:ea typeface="ＭＳ Ｐゴシック" panose="020B0600070205080204" pitchFamily="34" charset="-128"/>
              </a:rPr>
              <a:t>(2) מאתחלת את 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M[j]</a:t>
            </a:r>
            <a:r>
              <a:rPr lang="he-IL" altLang="en-US">
                <a:ea typeface="ＭＳ Ｐゴシック" panose="020B0600070205080204" pitchFamily="34" charset="-128"/>
              </a:rPr>
              <a:t> ועושה עוד שני קריאות רקורסיביות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  <a:sym typeface="Symbol" pitchFamily="2" charset="2"/>
              </a:rPr>
              <a:t>ישנם לכל היותר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O(n)</a:t>
            </a:r>
            <a:r>
              <a:rPr lang="he-IL" altLang="en-US">
                <a:ea typeface="ＭＳ Ｐゴシック" panose="020B0600070205080204" pitchFamily="34" charset="-128"/>
                <a:sym typeface="Symbol" pitchFamily="2" charset="2"/>
              </a:rPr>
              <a:t> קריאות רקורסיביות 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  <a:sym typeface="Symbol" pitchFamily="2" charset="2"/>
              </a:rPr>
              <a:t>סה"כ זמן ריצה של האלגוריתם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O(n logn)</a:t>
            </a:r>
            <a:endParaRPr lang="en-US" altLang="en-US">
              <a:ea typeface="ＭＳ Ｐゴシック" panose="020B0600070205080204" pitchFamily="34" charset="-128"/>
              <a:cs typeface="Lucida Grande" panose="020B0600040502020204" pitchFamily="34" charset="0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  <a:cs typeface="Lucida Grande" panose="020B0600040502020204" pitchFamily="34" charset="0"/>
            </a:endParaRPr>
          </a:p>
          <a:p>
            <a:pPr marL="0" indent="0"/>
            <a:r>
              <a:rPr lang="he-IL" altLang="en-US"/>
              <a:t>הערה. </a:t>
            </a:r>
            <a:r>
              <a:rPr lang="he-IL" altLang="en-US">
                <a:solidFill>
                  <a:schemeClr val="tx1"/>
                </a:solidFill>
              </a:rPr>
              <a:t>זמן הריצה הוא O</a:t>
            </a:r>
            <a:r>
              <a:rPr lang="en-US" altLang="en-US">
                <a:solidFill>
                  <a:schemeClr val="tx1"/>
                </a:solidFill>
              </a:rPr>
              <a:t>(n)</a:t>
            </a:r>
            <a:r>
              <a:rPr lang="he-IL" altLang="en-US">
                <a:solidFill>
                  <a:schemeClr val="tx1"/>
                </a:solidFill>
              </a:rPr>
              <a:t> במידה והפעיליות מגיעות ממיונות לפי זמני סיום.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F8A6BBEF-21AD-7140-AEE0-B130E4F5A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9B961A06-7FEA-E54F-8423-6A4AACF87765}" type="slidenum">
              <a:rPr lang="en-US" altLang="en-US" sz="800"/>
              <a:pPr/>
              <a:t>15</a:t>
            </a:fld>
            <a:endParaRPr lang="en-US" altLang="en-US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34D1451-A2E6-3943-A82A-A36A904D3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הפעילויות הממושקלות:  </a:t>
            </a:r>
            <a:r>
              <a:rPr lang="en-US" altLang="en-US"/>
              <a:t>Bottom-Up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1FD52CF-E07B-CE4A-A9A5-74CC71104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e-IL" altLang="en-US">
                <a:solidFill>
                  <a:schemeClr val="tx1"/>
                </a:solidFill>
              </a:rPr>
              <a:t>אלגוריתם איטרטיבי שבונה את הפתרון מלמטה-למעלה (מבעיות קטנות לגדולות)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9940" name="Text Box 7">
            <a:extLst>
              <a:ext uri="{FF2B5EF4-FFF2-40B4-BE49-F238E27FC236}">
                <a16:creationId xmlns:a16="http://schemas.microsoft.com/office/drawing/2014/main" id="{AF1AAEDE-9783-2D4E-A3BD-35249B37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6983413" cy="2873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Input</a:t>
            </a:r>
            <a:r>
              <a:rPr lang="en-US" altLang="en-US" b="1">
                <a:latin typeface="Courier New" panose="02070309020205020404" pitchFamily="49" charset="0"/>
              </a:rPr>
              <a:t>: n, s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,…,s</a:t>
            </a:r>
            <a:r>
              <a:rPr lang="en-US" altLang="en-US" b="1" baseline="-25000">
                <a:latin typeface="Courier New" panose="02070309020205020404" pitchFamily="49" charset="0"/>
              </a:rPr>
              <a:t>n , </a:t>
            </a:r>
            <a:r>
              <a:rPr lang="en-US" altLang="en-US" b="1">
                <a:latin typeface="Courier New" panose="02070309020205020404" pitchFamily="49" charset="0"/>
              </a:rPr>
              <a:t>f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,…,f</a:t>
            </a:r>
            <a:r>
              <a:rPr lang="en-US" altLang="en-US" b="1" baseline="-25000">
                <a:latin typeface="Courier New" panose="02070309020205020404" pitchFamily="49" charset="0"/>
              </a:rPr>
              <a:t>n , </a:t>
            </a:r>
            <a:r>
              <a:rPr lang="en-US" altLang="en-US" b="1">
                <a:latin typeface="Courier New" panose="02070309020205020404" pitchFamily="49" charset="0"/>
              </a:rPr>
              <a:t>v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,…,v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jobs by finish times so that f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...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Compute</a:t>
            </a:r>
            <a:r>
              <a:rPr lang="en-US" altLang="en-US" b="1">
                <a:latin typeface="Courier New" panose="02070309020205020404" pitchFamily="49" charset="0"/>
              </a:rPr>
              <a:t> p(1), p(2), …, p(n)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Iterative-Compute-Opt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M[0] = 0</a:t>
            </a:r>
            <a:endParaRPr lang="en-US" altLang="en-US" b="1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j = 1 to n</a:t>
            </a:r>
          </a:p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b="1">
                <a:latin typeface="Courier New" panose="02070309020205020404" pitchFamily="49" charset="0"/>
              </a:rPr>
              <a:t>M[j] = max(v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  <a:r>
              <a:rPr lang="en-US" altLang="en-US" b="1">
                <a:latin typeface="Courier New" panose="02070309020205020404" pitchFamily="49" charset="0"/>
              </a:rPr>
              <a:t> + M[p(j)], M[j-1])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7003FBC6-71CF-8F4B-919B-9BAA20700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8BCD46C7-A6AC-1847-9D92-4493307E8ADB}" type="slidenum">
              <a:rPr lang="en-US" altLang="en-US" sz="800"/>
              <a:pPr/>
              <a:t>16</a:t>
            </a:fld>
            <a:endParaRPr lang="en-US" altLang="en-US" sz="1400"/>
          </a:p>
        </p:txBody>
      </p:sp>
      <p:sp>
        <p:nvSpPr>
          <p:cNvPr id="41986" name="Rectangle 7">
            <a:extLst>
              <a:ext uri="{FF2B5EF4-FFF2-40B4-BE49-F238E27FC236}">
                <a16:creationId xmlns:a16="http://schemas.microsoft.com/office/drawing/2014/main" id="{E254F9EA-8F6A-A243-9B5E-24372DBA9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הפעילויות הממושקלות: שחזור הפתרון</a:t>
            </a:r>
            <a:endParaRPr lang="en-US" altLang="en-US"/>
          </a:p>
        </p:txBody>
      </p:sp>
      <p:sp>
        <p:nvSpPr>
          <p:cNvPr id="41988" name="Rectangle 8">
            <a:extLst>
              <a:ext uri="{FF2B5EF4-FFF2-40B4-BE49-F238E27FC236}">
                <a16:creationId xmlns:a16="http://schemas.microsoft.com/office/drawing/2014/main" id="{47E34D61-EF3A-EE4A-94E9-914AAAA6AF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>
            <a:blip r:embed="rId3"/>
            <a:stretch>
              <a:fillRect r="-48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1989" name="Text Box 9">
            <a:extLst>
              <a:ext uri="{FF2B5EF4-FFF2-40B4-BE49-F238E27FC236}">
                <a16:creationId xmlns:a16="http://schemas.microsoft.com/office/drawing/2014/main" id="{044BACF7-B6D6-4A47-A312-B96C1706B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62200"/>
            <a:ext cx="5048250" cy="32162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endParaRPr kumimoji="0" lang="en-US" altLang="en-US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b="1">
                <a:latin typeface="Courier New" panose="02070309020205020404" pitchFamily="49" charset="0"/>
              </a:rPr>
              <a:t> M-Compute-Opt(n)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b="1">
                <a:latin typeface="Courier New" panose="02070309020205020404" pitchFamily="49" charset="0"/>
              </a:rPr>
              <a:t> Find-Solution(n)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Find-Solution(j)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(j = 0)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output nothing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else if </a:t>
            </a:r>
            <a:r>
              <a:rPr lang="en-US" altLang="en-US" b="1">
                <a:latin typeface="Courier New" panose="02070309020205020404" pitchFamily="49" charset="0"/>
              </a:rPr>
              <a:t>(v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  <a:r>
              <a:rPr lang="en-US" altLang="en-US" b="1">
                <a:latin typeface="Courier New" panose="02070309020205020404" pitchFamily="49" charset="0"/>
              </a:rPr>
              <a:t> + M[p(j)] &gt; M[j-1])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print j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Find-Solution(p(j))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Find-Solution(j-1)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32EC893F-03D6-E149-BEA1-6589E7DE6AD8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6.2  </a:t>
            </a:r>
            <a:r>
              <a:rPr lang="he-IL" altLang="en-US"/>
              <a:t> בעיית התרמיל (</a:t>
            </a:r>
            <a:r>
              <a:rPr lang="en-US" altLang="en-US"/>
              <a:t>Knapsack</a:t>
            </a:r>
            <a:r>
              <a:rPr lang="he-IL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CE53BF95-499F-5F40-A701-9F713E9532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957638" y="6942138"/>
            <a:ext cx="1905000" cy="207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B8A30A0-150A-824E-A0AC-89DFDE82059C}" type="slidenum">
              <a:rPr lang="en-US" altLang="en-US" sz="800"/>
              <a:pPr/>
              <a:t>18</a:t>
            </a:fld>
            <a:endParaRPr lang="en-US" altLang="en-US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79DF708-FE28-0B40-9DDD-A41E5E9B3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התרמיל</a:t>
            </a:r>
            <a:endParaRPr lang="en-US" altLang="en-US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3CC5E88-0598-1D4E-A608-A4F155AB6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e-IL" altLang="en-US"/>
              <a:t>בעיית התרמיל</a:t>
            </a:r>
            <a:r>
              <a:rPr lang="en-US" altLang="en-US"/>
              <a:t>.</a:t>
            </a: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נתונים </a:t>
            </a:r>
            <a:r>
              <a:rPr lang="en-US" altLang="en-US">
                <a:ea typeface="ＭＳ Ｐゴシック" panose="020B0600070205080204" pitchFamily="34" charset="-128"/>
              </a:rPr>
              <a:t>n</a:t>
            </a:r>
            <a:r>
              <a:rPr lang="he-IL" altLang="en-US">
                <a:ea typeface="ＭＳ Ｐゴシック" panose="020B0600070205080204" pitchFamily="34" charset="-128"/>
              </a:rPr>
              <a:t> איברים</a:t>
            </a: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לכל איבר יש משקל </a:t>
            </a:r>
            <a:r>
              <a:rPr lang="en-US" altLang="en-US">
                <a:ea typeface="ＭＳ Ｐゴシック" panose="020B0600070205080204" pitchFamily="34" charset="-128"/>
              </a:rPr>
              <a:t>w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  </a:t>
            </a:r>
            <a:r>
              <a:rPr lang="en-US" altLang="en-US">
                <a:ea typeface="ＭＳ Ｐゴシック" panose="020B0600070205080204" pitchFamily="34" charset="-128"/>
              </a:rPr>
              <a:t>&gt; 0</a:t>
            </a:r>
            <a:r>
              <a:rPr lang="he-IL" altLang="en-US">
                <a:ea typeface="ＭＳ Ｐゴシック" panose="020B0600070205080204" pitchFamily="34" charset="-128"/>
              </a:rPr>
              <a:t> וערך </a:t>
            </a:r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 </a:t>
            </a:r>
            <a:r>
              <a:rPr lang="en-US" altLang="en-US">
                <a:ea typeface="ＭＳ Ｐゴシック" panose="020B0600070205080204" pitchFamily="34" charset="-128"/>
              </a:rPr>
              <a:t>&gt; 0</a:t>
            </a:r>
            <a:r>
              <a:rPr lang="he-IL" altLang="en-US">
                <a:ea typeface="ＭＳ Ｐゴシック" panose="020B0600070205080204" pitchFamily="34" charset="-128"/>
              </a:rPr>
              <a:t>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ישנו משקל חוסם (של השק) של W. </a:t>
            </a: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המטרה: למצוא תת קבוצה של איברים ממשקל כולל קטן שווה מ-W מערך מקסימלי.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marL="0" indent="0"/>
            <a:r>
              <a:rPr lang="he-IL" altLang="en-US"/>
              <a:t>דוגמא: 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{ 3, 4 } </a:t>
            </a:r>
            <a:r>
              <a:rPr lang="he-IL" altLang="en-US">
                <a:solidFill>
                  <a:schemeClr val="tx1"/>
                </a:solidFill>
              </a:rPr>
              <a:t>בעלי ערך 40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 marL="0" indent="0"/>
            <a:endParaRPr lang="en-US" altLang="en-US">
              <a:solidFill>
                <a:schemeClr val="tx1"/>
              </a:solidFill>
            </a:endParaRP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he-IL" altLang="en-US"/>
              <a:t>נסיון חמדני: </a:t>
            </a:r>
            <a:r>
              <a:rPr lang="he-IL" altLang="en-US">
                <a:solidFill>
                  <a:schemeClr val="tx1"/>
                </a:solidFill>
              </a:rPr>
              <a:t>הוסף כל פעם מוצר עם יחס הכי טוב של </a:t>
            </a:r>
            <a:r>
              <a:rPr lang="en-US" altLang="en-US">
                <a:solidFill>
                  <a:schemeClr val="tx1"/>
                </a:solidFill>
              </a:rPr>
              <a:t> v</a:t>
            </a:r>
            <a:r>
              <a:rPr lang="en-US" altLang="en-US" baseline="-25000">
                <a:solidFill>
                  <a:schemeClr val="tx1"/>
                </a:solidFill>
              </a:rPr>
              <a:t>i</a:t>
            </a:r>
            <a:r>
              <a:rPr lang="en-US" altLang="en-US">
                <a:solidFill>
                  <a:schemeClr val="tx1"/>
                </a:solidFill>
              </a:rPr>
              <a:t> / w</a:t>
            </a:r>
            <a:r>
              <a:rPr lang="en-US" altLang="en-US" baseline="-25000">
                <a:solidFill>
                  <a:schemeClr val="tx1"/>
                </a:solidFill>
              </a:rPr>
              <a:t>i</a:t>
            </a:r>
            <a:r>
              <a:rPr lang="he-IL" altLang="en-US" baseline="-25000">
                <a:solidFill>
                  <a:schemeClr val="tx1"/>
                </a:solidFill>
              </a:rPr>
              <a:t>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/>
            <a:r>
              <a:rPr lang="he-IL" altLang="en-US"/>
              <a:t>דוגמא: </a:t>
            </a:r>
            <a:r>
              <a:rPr lang="en-US" altLang="en-US">
                <a:solidFill>
                  <a:schemeClr val="tx1"/>
                </a:solidFill>
              </a:rPr>
              <a:t>  { 5, 2, 1 } </a:t>
            </a:r>
            <a:r>
              <a:rPr lang="he-IL" altLang="en-US">
                <a:solidFill>
                  <a:schemeClr val="tx1"/>
                </a:solidFill>
              </a:rPr>
              <a:t>משיגים ערך לא מקסימלי של 35 =&gt; האלג' החמדני לא עובד.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0421" name="Rectangle 29">
            <a:extLst>
              <a:ext uri="{FF2B5EF4-FFF2-40B4-BE49-F238E27FC236}">
                <a16:creationId xmlns:a16="http://schemas.microsoft.com/office/drawing/2014/main" id="{83997F39-1651-A749-B8D8-C2B10713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557588"/>
            <a:ext cx="84455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1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22" name="Rectangle 30">
            <a:extLst>
              <a:ext uri="{FF2B5EF4-FFF2-40B4-BE49-F238E27FC236}">
                <a16:creationId xmlns:a16="http://schemas.microsoft.com/office/drawing/2014/main" id="{97A6C9CE-5EC4-7A4E-9FF9-F4E2F69C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141663"/>
            <a:ext cx="84455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he-IL" altLang="en-US" sz="1400">
                <a:solidFill>
                  <a:schemeClr val="bg1"/>
                </a:solidFill>
              </a:rPr>
              <a:t>ערך</a:t>
            </a:r>
            <a:endParaRPr lang="en-US" altLang="en-US" sz="1400" baseline="-25000">
              <a:solidFill>
                <a:schemeClr val="bg1"/>
              </a:solidFill>
            </a:endParaRPr>
          </a:p>
        </p:txBody>
      </p:sp>
      <p:sp>
        <p:nvSpPr>
          <p:cNvPr id="60423" name="Rectangle 31">
            <a:extLst>
              <a:ext uri="{FF2B5EF4-FFF2-40B4-BE49-F238E27FC236}">
                <a16:creationId xmlns:a16="http://schemas.microsoft.com/office/drawing/2014/main" id="{984FC4B1-6C6F-A749-9134-56CF8FC0B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4256088"/>
            <a:ext cx="84455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18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24" name="Rectangle 32">
            <a:extLst>
              <a:ext uri="{FF2B5EF4-FFF2-40B4-BE49-F238E27FC236}">
                <a16:creationId xmlns:a16="http://schemas.microsoft.com/office/drawing/2014/main" id="{ED3057F8-6BB9-5B4B-8FE9-D331482C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4605338"/>
            <a:ext cx="84455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22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25" name="Rectangle 33">
            <a:extLst>
              <a:ext uri="{FF2B5EF4-FFF2-40B4-BE49-F238E27FC236}">
                <a16:creationId xmlns:a16="http://schemas.microsoft.com/office/drawing/2014/main" id="{4982816B-ABE5-5343-929C-B49290DB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4954588"/>
            <a:ext cx="84455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28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26" name="Rectangle 34">
            <a:extLst>
              <a:ext uri="{FF2B5EF4-FFF2-40B4-BE49-F238E27FC236}">
                <a16:creationId xmlns:a16="http://schemas.microsoft.com/office/drawing/2014/main" id="{4BBACD6E-E56B-144F-B9FD-9BB62BF83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3557588"/>
            <a:ext cx="90805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1</a:t>
            </a:r>
            <a:endParaRPr kumimoji="0"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60427" name="Rectangle 35">
            <a:extLst>
              <a:ext uri="{FF2B5EF4-FFF2-40B4-BE49-F238E27FC236}">
                <a16:creationId xmlns:a16="http://schemas.microsoft.com/office/drawing/2014/main" id="{A5FF5F4E-EE41-2B4F-A503-F52C45FA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3141663"/>
            <a:ext cx="90805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he-IL" altLang="en-US" sz="1400">
                <a:solidFill>
                  <a:schemeClr val="bg1"/>
                </a:solidFill>
              </a:rPr>
              <a:t>משקל</a:t>
            </a:r>
            <a:endParaRPr kumimoji="0" lang="en-US" altLang="en-US" sz="1400">
              <a:solidFill>
                <a:schemeClr val="bg1"/>
              </a:solidFill>
            </a:endParaRPr>
          </a:p>
        </p:txBody>
      </p:sp>
      <p:sp>
        <p:nvSpPr>
          <p:cNvPr id="60428" name="Rectangle 36">
            <a:extLst>
              <a:ext uri="{FF2B5EF4-FFF2-40B4-BE49-F238E27FC236}">
                <a16:creationId xmlns:a16="http://schemas.microsoft.com/office/drawing/2014/main" id="{C5156212-C7A1-5C41-8DB8-78140CDB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4256088"/>
            <a:ext cx="90805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5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29" name="Rectangle 37">
            <a:extLst>
              <a:ext uri="{FF2B5EF4-FFF2-40B4-BE49-F238E27FC236}">
                <a16:creationId xmlns:a16="http://schemas.microsoft.com/office/drawing/2014/main" id="{03CA7FB3-DB61-DE4F-8518-100E6EA0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4605338"/>
            <a:ext cx="90805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6</a:t>
            </a:r>
            <a:endParaRPr kumimoji="0"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60430" name="Rectangle 38">
            <a:extLst>
              <a:ext uri="{FF2B5EF4-FFF2-40B4-BE49-F238E27FC236}">
                <a16:creationId xmlns:a16="http://schemas.microsoft.com/office/drawing/2014/main" id="{B456F168-7565-A24B-88F3-33708698C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906838"/>
            <a:ext cx="84455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6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1" name="Rectangle 39">
            <a:extLst>
              <a:ext uri="{FF2B5EF4-FFF2-40B4-BE49-F238E27FC236}">
                <a16:creationId xmlns:a16="http://schemas.microsoft.com/office/drawing/2014/main" id="{F977A3B6-25ED-A744-A5F6-373213C0C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3906838"/>
            <a:ext cx="90805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2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2" name="Rectangle 40">
            <a:extLst>
              <a:ext uri="{FF2B5EF4-FFF2-40B4-BE49-F238E27FC236}">
                <a16:creationId xmlns:a16="http://schemas.microsoft.com/office/drawing/2014/main" id="{A99791A8-68D5-164A-8FBC-08F830D7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4954588"/>
            <a:ext cx="90805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7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3" name="Rectangle 41">
            <a:extLst>
              <a:ext uri="{FF2B5EF4-FFF2-40B4-BE49-F238E27FC236}">
                <a16:creationId xmlns:a16="http://schemas.microsoft.com/office/drawing/2014/main" id="{2AB39AF5-F047-6E46-86C4-C8B2006ED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3141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60434" name="Rectangle 42">
            <a:extLst>
              <a:ext uri="{FF2B5EF4-FFF2-40B4-BE49-F238E27FC236}">
                <a16:creationId xmlns:a16="http://schemas.microsoft.com/office/drawing/2014/main" id="{D48E9AE5-12EC-3B44-8A0E-6B45435A4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3557588"/>
            <a:ext cx="76200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1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5" name="Rectangle 43">
            <a:extLst>
              <a:ext uri="{FF2B5EF4-FFF2-40B4-BE49-F238E27FC236}">
                <a16:creationId xmlns:a16="http://schemas.microsoft.com/office/drawing/2014/main" id="{50C83556-DC51-1546-81E4-A734B27C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4256088"/>
            <a:ext cx="76200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3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6" name="Rectangle 44">
            <a:extLst>
              <a:ext uri="{FF2B5EF4-FFF2-40B4-BE49-F238E27FC236}">
                <a16:creationId xmlns:a16="http://schemas.microsoft.com/office/drawing/2014/main" id="{6BD052BB-C43D-DD45-AF0D-F976619B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4605338"/>
            <a:ext cx="76200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4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7" name="Rectangle 45">
            <a:extLst>
              <a:ext uri="{FF2B5EF4-FFF2-40B4-BE49-F238E27FC236}">
                <a16:creationId xmlns:a16="http://schemas.microsoft.com/office/drawing/2014/main" id="{9A5CB028-DA8E-C247-9FEA-01CD2C8E0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4954588"/>
            <a:ext cx="76200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5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8" name="Rectangle 46">
            <a:extLst>
              <a:ext uri="{FF2B5EF4-FFF2-40B4-BE49-F238E27FC236}">
                <a16:creationId xmlns:a16="http://schemas.microsoft.com/office/drawing/2014/main" id="{ACCAB4DB-8695-5A4A-93AB-43DEC485B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3906838"/>
            <a:ext cx="762000" cy="3175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2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9" name="Rectangle 47">
            <a:extLst>
              <a:ext uri="{FF2B5EF4-FFF2-40B4-BE49-F238E27FC236}">
                <a16:creationId xmlns:a16="http://schemas.microsoft.com/office/drawing/2014/main" id="{1DD944B3-5120-5046-8734-FF561CF0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994150"/>
            <a:ext cx="982662" cy="3698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137160" tIns="91440" rIns="137160" bIns="91440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400" b="1">
                <a:latin typeface="Courier New" panose="02070309020205020404" pitchFamily="49" charset="0"/>
              </a:rPr>
              <a:t>W = 11</a:t>
            </a:r>
            <a:endParaRPr kumimoji="0" lang="en-US" altLang="en-US" sz="1400" b="1" baseline="30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20" grpId="0" uiExpand="1" build="p"/>
      <p:bldP spid="60421" grpId="0" animBg="1"/>
      <p:bldP spid="60422" grpId="0" animBg="1"/>
      <p:bldP spid="60423" grpId="0" animBg="1"/>
      <p:bldP spid="60424" grpId="0" animBg="1"/>
      <p:bldP spid="60425" grpId="0" animBg="1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29634037-9C30-7A4B-A943-D4A88E29A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1DD3C74-3B10-4C40-80F0-A6911788407B}" type="slidenum">
              <a:rPr lang="en-US" altLang="en-US" sz="800"/>
              <a:pPr/>
              <a:t>19</a:t>
            </a:fld>
            <a:endParaRPr lang="en-US" altLang="en-US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BC4E30B6-2114-3A44-A00F-287AB4EE8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ניסיון ראשון וכושל</a:t>
            </a:r>
            <a:endParaRPr lang="en-US" altLang="en-US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73250FD-8E50-E542-99E4-3FB5A7CD7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pPr marL="0" indent="0"/>
            <a:r>
              <a:rPr lang="he-IL" altLang="en-US"/>
              <a:t>הגדרה. </a:t>
            </a:r>
            <a:r>
              <a:rPr lang="en-US" altLang="en-US">
                <a:solidFill>
                  <a:schemeClr val="tx1"/>
                </a:solidFill>
              </a:rPr>
              <a:t>OPT(i)</a:t>
            </a:r>
            <a:r>
              <a:rPr lang="he-IL" altLang="en-US">
                <a:solidFill>
                  <a:schemeClr val="tx1"/>
                </a:solidFill>
              </a:rPr>
              <a:t> ערך פתרון אופטימלי עבור האיברים </a:t>
            </a:r>
            <a:r>
              <a:rPr lang="en-US" altLang="en-US">
                <a:solidFill>
                  <a:schemeClr val="tx1"/>
                </a:solidFill>
              </a:rPr>
              <a:t>1, …, i</a:t>
            </a:r>
            <a:r>
              <a:rPr lang="he-IL" altLang="en-US">
                <a:solidFill>
                  <a:schemeClr val="tx1"/>
                </a:solidFill>
              </a:rPr>
              <a:t>.</a:t>
            </a:r>
            <a:endParaRPr lang="en-US" altLang="en-US">
              <a:solidFill>
                <a:schemeClr val="tx1"/>
              </a:solidFill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מקרה 1: </a:t>
            </a:r>
            <a:r>
              <a:rPr lang="en-US" altLang="en-US"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OPT </a:t>
            </a:r>
            <a:r>
              <a:rPr lang="he-IL" altLang="en-US">
                <a:ea typeface="ＭＳ Ｐゴシック" panose="020B0600070205080204" pitchFamily="34" charset="-128"/>
              </a:rPr>
              <a:t>לא משתמש באיבר </a:t>
            </a:r>
            <a:r>
              <a:rPr lang="en-US" altLang="en-US">
                <a:ea typeface="ＭＳ Ｐゴシック" panose="020B0600070205080204" pitchFamily="34" charset="-128"/>
              </a:rPr>
              <a:t> i</a:t>
            </a:r>
            <a:r>
              <a:rPr lang="he-IL" altLang="en-US">
                <a:ea typeface="ＭＳ Ｐゴシック" panose="020B0600070205080204" pitchFamily="34" charset="-128"/>
              </a:rPr>
              <a:t>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OPT </a:t>
            </a:r>
            <a:r>
              <a:rPr lang="he-IL" altLang="en-US">
                <a:ea typeface="ＭＳ Ｐゴシック" panose="020B0600070205080204" pitchFamily="34" charset="-128"/>
              </a:rPr>
              <a:t> בוחר את הטוב ביותר מבין האיברים</a:t>
            </a:r>
            <a:r>
              <a:rPr lang="en-US" altLang="en-US">
                <a:ea typeface="ＭＳ Ｐゴシック" panose="020B0600070205080204" pitchFamily="34" charset="-128"/>
              </a:rPr>
              <a:t> { 1, 2, …, i-1 } 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מקרה 2: </a:t>
            </a:r>
            <a:r>
              <a:rPr lang="en-US" altLang="en-US"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OPT</a:t>
            </a:r>
            <a:r>
              <a:rPr lang="he-IL" altLang="en-US">
                <a:ea typeface="ＭＳ Ｐゴシック" panose="020B0600070205080204" pitchFamily="34" charset="-128"/>
              </a:rPr>
              <a:t>משתמש באיבר </a:t>
            </a:r>
            <a:r>
              <a:rPr lang="en-US" altLang="en-US">
                <a:ea typeface="ＭＳ Ｐゴシック" panose="020B0600070205080204" pitchFamily="34" charset="-128"/>
              </a:rPr>
              <a:t> i</a:t>
            </a:r>
            <a:r>
              <a:rPr lang="he-IL" altLang="en-US">
                <a:ea typeface="ＭＳ Ｐゴシック" panose="020B0600070205080204" pitchFamily="34" charset="-128"/>
              </a:rPr>
              <a:t>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r>
              <a:rPr lang="he-IL" altLang="en-US">
                <a:ea typeface="ＭＳ Ｐゴシック" panose="020B0600070205080204" pitchFamily="34" charset="-128"/>
              </a:rPr>
              <a:t>קבלה של איבר </a:t>
            </a:r>
            <a:r>
              <a:rPr lang="en-US" altLang="en-US">
                <a:ea typeface="ＭＳ Ｐゴシック" panose="020B0600070205080204" pitchFamily="34" charset="-128"/>
              </a:rPr>
              <a:t>i</a:t>
            </a:r>
            <a:r>
              <a:rPr lang="he-IL" altLang="en-US">
                <a:ea typeface="ＭＳ Ｐゴシック" panose="020B0600070205080204" pitchFamily="34" charset="-128"/>
              </a:rPr>
              <a:t> לא גורר ישירות שאנחנו צריכים לדחות איברים אחרים</a:t>
            </a:r>
          </a:p>
          <a:p>
            <a:pPr lvl="2"/>
            <a:r>
              <a:rPr lang="he-IL" altLang="en-US">
                <a:ea typeface="ＭＳ Ｐゴシック" panose="020B0600070205080204" pitchFamily="34" charset="-128"/>
              </a:rPr>
              <a:t>ללא ידע מוקדם מה האיברים שבחרנו לפני, אנחנו אפילו לא יודעים אם יש לנו מספיק מקום עבור איבר </a:t>
            </a:r>
            <a:r>
              <a:rPr lang="en-US" altLang="en-US">
                <a:ea typeface="ＭＳ Ｐゴシック" panose="020B0600070205080204" pitchFamily="34" charset="-128"/>
              </a:rPr>
              <a:t>i</a:t>
            </a:r>
          </a:p>
          <a:p>
            <a:pPr marL="0" indent="0"/>
            <a:endParaRPr lang="en-US" altLang="en-US"/>
          </a:p>
          <a:p>
            <a:pPr marL="0" indent="0"/>
            <a:r>
              <a:rPr lang="he-IL" altLang="en-US"/>
              <a:t>מסקנה. </a:t>
            </a:r>
            <a:r>
              <a:rPr lang="he-IL" altLang="en-US">
                <a:solidFill>
                  <a:schemeClr val="tx1"/>
                </a:solidFill>
              </a:rPr>
              <a:t>אנחנו צריכים להגדיר עוד תתי בעיות!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BE9036E1-737C-604E-B0BA-667BD28BE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B1FB3B6-D606-E946-8780-E9710210C2A2}" type="slidenum">
              <a:rPr lang="en-US" altLang="en-US" sz="800"/>
              <a:pPr/>
              <a:t>2</a:t>
            </a:fld>
            <a:endParaRPr lang="en-US" altLang="en-US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2C2E585-E062-2A43-A787-0D3C2E073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pPr rtl="0"/>
            <a:r>
              <a:rPr lang="he-IL" altLang="en-US"/>
              <a:t>שיטות אלגוריתמיות</a:t>
            </a:r>
            <a:endParaRPr lang="en-US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16F7CC2-F49B-5541-B39F-C8B0D1EEC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e-IL" altLang="en-US"/>
              <a:t>חמדני. </a:t>
            </a:r>
            <a:r>
              <a:rPr lang="he-IL" altLang="en-US">
                <a:solidFill>
                  <a:schemeClr val="tx1"/>
                </a:solidFill>
              </a:rPr>
              <a:t>בנה פתרון בהדרגה, תוך בחירה במקסום כלל מקומי.</a:t>
            </a:r>
          </a:p>
          <a:p>
            <a:pPr marL="0" indent="0"/>
            <a:endParaRPr lang="he-IL" altLang="en-US">
              <a:solidFill>
                <a:schemeClr val="tx1"/>
              </a:solidFill>
            </a:endParaRPr>
          </a:p>
          <a:p>
            <a:pPr marL="0" indent="0"/>
            <a:r>
              <a:rPr lang="he-IL" altLang="en-US"/>
              <a:t>הפרד ומשול. </a:t>
            </a:r>
            <a:r>
              <a:rPr lang="he-IL" altLang="en-US">
                <a:solidFill>
                  <a:schemeClr val="tx1"/>
                </a:solidFill>
              </a:rPr>
              <a:t>פרק את הבעיה לתתי בעיות </a:t>
            </a:r>
            <a:r>
              <a:rPr lang="he-IL" altLang="en-US">
                <a:solidFill>
                  <a:srgbClr val="C00000"/>
                </a:solidFill>
              </a:rPr>
              <a:t>בלתי תלויות</a:t>
            </a:r>
            <a:r>
              <a:rPr lang="he-IL" altLang="en-US">
                <a:solidFill>
                  <a:schemeClr val="tx1"/>
                </a:solidFill>
              </a:rPr>
              <a:t>, פתור כל תת בעיה בצורה נפרדת, חבר את הפתרונות של תתי הבעיות לכדיי פתרון של הבעיה המקורית.</a:t>
            </a:r>
          </a:p>
          <a:p>
            <a:pPr marL="0" indent="0"/>
            <a:endParaRPr lang="he-IL" altLang="en-US">
              <a:solidFill>
                <a:schemeClr val="accent1"/>
              </a:solidFill>
            </a:endParaRPr>
          </a:p>
          <a:p>
            <a:pPr marL="0" indent="0"/>
            <a:r>
              <a:rPr lang="he-IL" altLang="en-US"/>
              <a:t>תכנון דינאמי. </a:t>
            </a:r>
            <a:r>
              <a:rPr lang="he-IL" altLang="en-US">
                <a:solidFill>
                  <a:schemeClr val="tx1"/>
                </a:solidFill>
              </a:rPr>
              <a:t>פרק את הבעיה לסדרה של תתי בעיות </a:t>
            </a:r>
            <a:r>
              <a:rPr lang="he-IL" altLang="en-US">
                <a:solidFill>
                  <a:srgbClr val="C00000"/>
                </a:solidFill>
              </a:rPr>
              <a:t>חופפות</a:t>
            </a:r>
            <a:r>
              <a:rPr lang="en-US" altLang="en-US">
                <a:solidFill>
                  <a:schemeClr val="tx1"/>
                </a:solidFill>
              </a:rPr>
              <a:t>; </a:t>
            </a:r>
            <a:r>
              <a:rPr lang="he-IL" altLang="en-US">
                <a:solidFill>
                  <a:schemeClr val="tx1"/>
                </a:solidFill>
              </a:rPr>
              <a:t> בנה מהפתרונות של תתי הבעיות הקטנות פתרונות לתתי בעיות גדולות יותר.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88B6373A-AC65-C44A-BE72-21BC3D250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35A34D95-128A-DF48-80B0-7B7C7EC2A74B}" type="slidenum">
              <a:rPr lang="en-US" altLang="en-US" sz="800"/>
              <a:pPr/>
              <a:t>20</a:t>
            </a:fld>
            <a:endParaRPr lang="en-US" altLang="en-US" sz="14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8CA6B7F-D25A-F840-86A2-A958FDE1F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pPr rtl="0"/>
            <a:r>
              <a:rPr lang="he-IL" altLang="en-US"/>
              <a:t>תכנות דינאמי: הוספת משתנה נוסף</a:t>
            </a:r>
            <a:endParaRPr lang="en-US" altLang="en-US"/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2A130097-FA78-CC49-818F-AA4EE3F39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pPr marL="0" indent="0">
              <a:defRPr/>
            </a:pPr>
            <a:r>
              <a:rPr lang="he-IL" altLang="en-US" dirty="0"/>
              <a:t>הגדרה. </a:t>
            </a:r>
            <a:r>
              <a:rPr lang="en-US" altLang="en-US" dirty="0">
                <a:solidFill>
                  <a:schemeClr val="tx1"/>
                </a:solidFill>
              </a:rPr>
              <a:t>OPT(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w)</a:t>
            </a:r>
            <a:r>
              <a:rPr lang="he-IL" altLang="en-US" dirty="0">
                <a:solidFill>
                  <a:schemeClr val="tx1"/>
                </a:solidFill>
              </a:rPr>
              <a:t> = הערך האופטימלי של תת קבוצה של איברים מתוך </a:t>
            </a:r>
            <a:r>
              <a:rPr lang="en-US" altLang="en-US" dirty="0">
                <a:solidFill>
                  <a:schemeClr val="tx1"/>
                </a:solidFill>
              </a:rPr>
              <a:t>1, …,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he-IL" altLang="en-US" dirty="0">
                <a:solidFill>
                  <a:schemeClr val="accent1"/>
                </a:solidFill>
              </a:rPr>
              <a:t> עם הגבלה למשקל</a:t>
            </a:r>
            <a:r>
              <a:rPr lang="en-US" altLang="en-US" dirty="0">
                <a:solidFill>
                  <a:schemeClr val="accent1"/>
                </a:solidFill>
              </a:rPr>
              <a:t>w </a:t>
            </a:r>
            <a:r>
              <a:rPr lang="he-IL" altLang="en-US" dirty="0">
                <a:solidFill>
                  <a:schemeClr val="accent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he-IL" altLang="en-US" dirty="0">
                <a:ea typeface="ＭＳ Ｐゴシック" panose="020B0600070205080204" pitchFamily="34" charset="-128"/>
              </a:rPr>
              <a:t>מקרה 1: </a:t>
            </a: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OPT </a:t>
            </a:r>
            <a:r>
              <a:rPr lang="he-IL" altLang="en-US" dirty="0">
                <a:ea typeface="ＭＳ Ｐゴシック" panose="020B0600070205080204" pitchFamily="34" charset="-128"/>
              </a:rPr>
              <a:t>לא משתמש באיבר 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he-IL" altLang="en-US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OPT </a:t>
            </a:r>
            <a:r>
              <a:rPr lang="he-IL" altLang="en-US" dirty="0">
                <a:ea typeface="ＭＳ Ｐゴシック" panose="020B0600070205080204" pitchFamily="34" charset="-128"/>
              </a:rPr>
              <a:t> בוחר את הפתרון האופטימלי של האיברים</a:t>
            </a:r>
            <a:r>
              <a:rPr lang="en-US" altLang="en-US" dirty="0">
                <a:ea typeface="ＭＳ Ｐゴシック" panose="020B0600070205080204" pitchFamily="34" charset="-128"/>
              </a:rPr>
              <a:t> { 1, 2, …, i-1 } </a:t>
            </a:r>
            <a:r>
              <a:rPr lang="he-IL" altLang="en-US" dirty="0">
                <a:ea typeface="ＭＳ Ｐゴシック" panose="020B0600070205080204" pitchFamily="34" charset="-128"/>
              </a:rPr>
              <a:t> עם הגבלה למשקל כולל של </a:t>
            </a:r>
            <a:r>
              <a:rPr lang="en-US" altLang="en-US" dirty="0">
                <a:ea typeface="ＭＳ Ｐゴシック" panose="020B0600070205080204" pitchFamily="34" charset="-128"/>
              </a:rPr>
              <a:t>w</a:t>
            </a:r>
          </a:p>
          <a:p>
            <a:pPr lvl="2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he-IL" altLang="en-US" dirty="0">
                <a:ea typeface="ＭＳ Ｐゴシック" panose="020B0600070205080204" pitchFamily="34" charset="-128"/>
              </a:rPr>
              <a:t>מקרה 2: </a:t>
            </a: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OPT</a:t>
            </a:r>
            <a:r>
              <a:rPr lang="he-IL" altLang="en-US" dirty="0">
                <a:ea typeface="ＭＳ Ｐゴシック" panose="020B0600070205080204" pitchFamily="34" charset="-128"/>
              </a:rPr>
              <a:t>משתמש באיבר 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he-IL" altLang="en-US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defRPr/>
            </a:pPr>
            <a:r>
              <a:rPr lang="he-IL" altLang="en-US" dirty="0">
                <a:ea typeface="ＭＳ Ｐゴシック" panose="020B0600070205080204" pitchFamily="34" charset="-128"/>
              </a:rPr>
              <a:t>הגבלת משקל חדשה של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he-IL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w-</a:t>
            </a:r>
            <a:r>
              <a:rPr lang="en-US" altLang="en-US" dirty="0" err="1"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i</a:t>
            </a:r>
            <a:endParaRPr lang="he-IL" altLang="en-US" baseline="-25000" dirty="0">
              <a:ea typeface="ＭＳ Ｐゴシック" panose="020B0600070205080204" pitchFamily="34" charset="-128"/>
            </a:endParaRPr>
          </a:p>
          <a:p>
            <a:pPr lvl="2">
              <a:defRPr/>
            </a:pPr>
            <a:r>
              <a:rPr lang="he-IL" altLang="en-US" dirty="0">
                <a:ea typeface="ＭＳ Ｐゴシック" panose="020B0600070205080204" pitchFamily="34" charset="-128"/>
              </a:rPr>
              <a:t>OPT בוחר את הפתרון האופטימלי של האיברים</a:t>
            </a:r>
            <a:r>
              <a:rPr lang="en-US" altLang="en-US" dirty="0">
                <a:ea typeface="ＭＳ Ｐゴシック" panose="020B0600070205080204" pitchFamily="34" charset="-128"/>
              </a:rPr>
              <a:t> { 1, 2, …, i-1 } </a:t>
            </a:r>
            <a:r>
              <a:rPr lang="he-IL" altLang="en-US" dirty="0">
                <a:ea typeface="ＭＳ Ｐゴシック" panose="020B0600070205080204" pitchFamily="34" charset="-128"/>
              </a:rPr>
              <a:t>עם הגבלת המשקל החדשה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460375" lvl="2" indent="0">
              <a:buFontTx/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DE4EC20-D894-084B-98C5-8F0B72F7733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00100" y="5106337"/>
            <a:ext cx="7391400" cy="1096390"/>
          </a:xfrm>
          <a:prstGeom prst="rect">
            <a:avLst/>
          </a:prstGeom>
          <a:blipFill>
            <a:blip r:embed="rId3"/>
            <a:stretch>
              <a:fillRect l="-2058" t="-186207" b="-268966"/>
            </a:stretch>
          </a:blipFill>
          <a:ln>
            <a:noFill/>
          </a:ln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0C761630-B339-EA46-B6FE-70ED5BBAF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554C361-ED3D-774F-BABD-D8038910BFD1}" type="slidenum">
              <a:rPr lang="en-US" altLang="en-US" sz="800"/>
              <a:pPr/>
              <a:t>21</a:t>
            </a:fld>
            <a:endParaRPr lang="en-US" altLang="en-US" sz="1400"/>
          </a:p>
        </p:txBody>
      </p:sp>
      <p:sp>
        <p:nvSpPr>
          <p:cNvPr id="52226" name="Text Box 7">
            <a:extLst>
              <a:ext uri="{FF2B5EF4-FFF2-40B4-BE49-F238E27FC236}">
                <a16:creationId xmlns:a16="http://schemas.microsoft.com/office/drawing/2014/main" id="{387ED62D-5113-7944-8265-174511B98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05000"/>
            <a:ext cx="6918325" cy="34607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endParaRPr kumimoji="0" lang="en-US" altLang="en-US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Input</a:t>
            </a:r>
            <a:r>
              <a:rPr lang="en-US" altLang="en-US" b="1">
                <a:latin typeface="Courier New" panose="02070309020205020404" pitchFamily="49" charset="0"/>
              </a:rPr>
              <a:t>: n, W, w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,…,w</a:t>
            </a:r>
            <a:r>
              <a:rPr lang="en-US" altLang="en-US" b="1" baseline="-25000">
                <a:latin typeface="Courier New" panose="02070309020205020404" pitchFamily="49" charset="0"/>
              </a:rPr>
              <a:t>N, </a:t>
            </a:r>
            <a:r>
              <a:rPr lang="en-US" altLang="en-US" b="1">
                <a:latin typeface="Courier New" panose="02070309020205020404" pitchFamily="49" charset="0"/>
              </a:rPr>
              <a:t>v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,…,v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b="1">
                <a:latin typeface="Courier New" panose="02070309020205020404" pitchFamily="49" charset="0"/>
              </a:rPr>
              <a:t> w = 0 to W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M[0, w] = 0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b="1">
                <a:latin typeface="Courier New" panose="02070309020205020404" pitchFamily="49" charset="0"/>
              </a:rPr>
              <a:t> i = 1 to n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en-US" b="1">
                <a:latin typeface="Courier New" panose="02070309020205020404" pitchFamily="49" charset="0"/>
              </a:rPr>
              <a:t> w = 1 to W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   if</a:t>
            </a:r>
            <a:r>
              <a:rPr lang="en-US" altLang="en-US" b="1">
                <a:latin typeface="Courier New" panose="02070309020205020404" pitchFamily="49" charset="0"/>
              </a:rPr>
              <a:t> (w</a:t>
            </a:r>
            <a:r>
              <a:rPr lang="en-US" altLang="en-US" b="1" baseline="-25000">
                <a:latin typeface="Courier New" panose="02070309020205020404" pitchFamily="49" charset="0"/>
              </a:rPr>
              <a:t>i</a:t>
            </a:r>
            <a:r>
              <a:rPr lang="en-US" altLang="en-US" b="1">
                <a:latin typeface="Courier New" panose="02070309020205020404" pitchFamily="49" charset="0"/>
              </a:rPr>
              <a:t> &gt; w)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   M[i, w] = M[i-1, w]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   M[i, w] = max {M[i-1, w], v</a:t>
            </a:r>
            <a:r>
              <a:rPr lang="en-US" altLang="en-US" b="1" baseline="-25000">
                <a:latin typeface="Courier New" panose="02070309020205020404" pitchFamily="49" charset="0"/>
              </a:rPr>
              <a:t>i </a:t>
            </a:r>
            <a:r>
              <a:rPr lang="en-US" altLang="en-US" b="1">
                <a:latin typeface="Courier New" panose="02070309020205020404" pitchFamily="49" charset="0"/>
              </a:rPr>
              <a:t>+ M[i-1, w-w</a:t>
            </a:r>
            <a:r>
              <a:rPr lang="en-US" altLang="en-US" b="1" baseline="-25000">
                <a:latin typeface="Courier New" panose="02070309020205020404" pitchFamily="49" charset="0"/>
              </a:rPr>
              <a:t>i </a:t>
            </a:r>
            <a:r>
              <a:rPr lang="en-US" altLang="en-US" b="1">
                <a:latin typeface="Courier New" panose="02070309020205020404" pitchFamily="49" charset="0"/>
              </a:rPr>
              <a:t>]}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M[n, W]</a:t>
            </a:r>
          </a:p>
        </p:txBody>
      </p:sp>
      <p:sp>
        <p:nvSpPr>
          <p:cNvPr id="52227" name="Rectangle 8">
            <a:extLst>
              <a:ext uri="{FF2B5EF4-FFF2-40B4-BE49-F238E27FC236}">
                <a16:creationId xmlns:a16="http://schemas.microsoft.com/office/drawing/2014/main" id="{E3524E0E-C2E5-9444-8684-BAED02E45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התרמיל: </a:t>
            </a:r>
            <a:r>
              <a:rPr lang="en-US" altLang="en-US"/>
              <a:t>Bottom-Up</a:t>
            </a:r>
          </a:p>
        </p:txBody>
      </p:sp>
      <p:sp>
        <p:nvSpPr>
          <p:cNvPr id="52228" name="Rectangle 9">
            <a:extLst>
              <a:ext uri="{FF2B5EF4-FFF2-40B4-BE49-F238E27FC236}">
                <a16:creationId xmlns:a16="http://schemas.microsoft.com/office/drawing/2014/main" id="{7E6B1ABD-6B5A-5143-A96D-D6D9217FC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e-IL" altLang="en-US"/>
              <a:t>מלא מערך של </a:t>
            </a:r>
            <a:r>
              <a:rPr lang="en-US" altLang="en-US"/>
              <a:t>n</a:t>
            </a:r>
            <a:r>
              <a:rPr lang="he-IL" altLang="en-US"/>
              <a:t> על W: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C76D3580-BCAE-6244-83DF-E90079362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C5BCC0C5-E7BD-494D-BA48-62B4D16B2A34}" type="slidenum">
              <a:rPr lang="en-US" altLang="en-US" sz="800"/>
              <a:pPr/>
              <a:t>22</a:t>
            </a:fld>
            <a:endParaRPr lang="en-US" altLang="en-US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6620281-6ED0-2043-8A2F-4E54E8E93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התרמיל</a:t>
            </a:r>
            <a:endParaRPr lang="en-US" altLang="en-US"/>
          </a:p>
        </p:txBody>
      </p:sp>
      <p:sp>
        <p:nvSpPr>
          <p:cNvPr id="54275" name="Line 198">
            <a:extLst>
              <a:ext uri="{FF2B5EF4-FFF2-40B4-BE49-F238E27FC236}">
                <a16:creationId xmlns:a16="http://schemas.microsoft.com/office/drawing/2014/main" id="{03E3EB9A-B0E1-164C-BDBF-97D36945A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513" y="1970088"/>
            <a:ext cx="0" cy="2220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6" name="Text Box 199">
            <a:extLst>
              <a:ext uri="{FF2B5EF4-FFF2-40B4-BE49-F238E27FC236}">
                <a16:creationId xmlns:a16="http://schemas.microsoft.com/office/drawing/2014/main" id="{F91C1297-87CA-B74E-86C8-CB388A6FC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2819400"/>
            <a:ext cx="7889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n + 1</a:t>
            </a:r>
            <a:endParaRPr lang="en-US" altLang="en-US" sz="1400" baseline="-25000"/>
          </a:p>
        </p:txBody>
      </p:sp>
      <p:grpSp>
        <p:nvGrpSpPr>
          <p:cNvPr id="54277" name="Group 313">
            <a:extLst>
              <a:ext uri="{FF2B5EF4-FFF2-40B4-BE49-F238E27FC236}">
                <a16:creationId xmlns:a16="http://schemas.microsoft.com/office/drawing/2014/main" id="{C982CBE0-50B8-014C-B2D8-941A2C23B6B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524375"/>
            <a:ext cx="2347913" cy="2022475"/>
            <a:chOff x="3927" y="2760"/>
            <a:chExt cx="1584" cy="1364"/>
          </a:xfrm>
        </p:grpSpPr>
        <p:sp>
          <p:nvSpPr>
            <p:cNvPr id="54373" name="Rectangle 202">
              <a:extLst>
                <a:ext uri="{FF2B5EF4-FFF2-40B4-BE49-F238E27FC236}">
                  <a16:creationId xmlns:a16="http://schemas.microsoft.com/office/drawing/2014/main" id="{292E5EB9-A7E2-904E-9564-EA5F4A21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024"/>
              <a:ext cx="532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74" name="Rectangle 203">
              <a:extLst>
                <a:ext uri="{FF2B5EF4-FFF2-40B4-BE49-F238E27FC236}">
                  <a16:creationId xmlns:a16="http://schemas.microsoft.com/office/drawing/2014/main" id="{53952128-E1E5-6548-ABD0-24EEE4BD6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760"/>
              <a:ext cx="532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Value</a:t>
              </a:r>
              <a:endParaRPr lang="en-US" altLang="en-US" baseline="-25000">
                <a:solidFill>
                  <a:schemeClr val="bg1"/>
                </a:solidFill>
              </a:endParaRPr>
            </a:p>
          </p:txBody>
        </p:sp>
        <p:sp>
          <p:nvSpPr>
            <p:cNvPr id="54375" name="Rectangle 204">
              <a:extLst>
                <a:ext uri="{FF2B5EF4-FFF2-40B4-BE49-F238E27FC236}">
                  <a16:creationId xmlns:a16="http://schemas.microsoft.com/office/drawing/2014/main" id="{CBFBD697-1458-E343-B36E-26765A0C9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464"/>
              <a:ext cx="532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18</a:t>
              </a:r>
              <a:endParaRPr kumimoji="0" lang="en-US" altLang="en-US" baseline="30000"/>
            </a:p>
          </p:txBody>
        </p:sp>
        <p:sp>
          <p:nvSpPr>
            <p:cNvPr id="54376" name="Rectangle 205">
              <a:extLst>
                <a:ext uri="{FF2B5EF4-FFF2-40B4-BE49-F238E27FC236}">
                  <a16:creationId xmlns:a16="http://schemas.microsoft.com/office/drawing/2014/main" id="{D97BB8BB-C154-354E-A29A-B5C80938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684"/>
              <a:ext cx="532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22</a:t>
              </a:r>
              <a:endParaRPr kumimoji="0" lang="en-US" altLang="en-US" baseline="30000"/>
            </a:p>
          </p:txBody>
        </p:sp>
        <p:sp>
          <p:nvSpPr>
            <p:cNvPr id="54377" name="Rectangle 206">
              <a:extLst>
                <a:ext uri="{FF2B5EF4-FFF2-40B4-BE49-F238E27FC236}">
                  <a16:creationId xmlns:a16="http://schemas.microsoft.com/office/drawing/2014/main" id="{20486C5F-033A-5842-A1E9-7808171CD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904"/>
              <a:ext cx="532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28</a:t>
              </a:r>
              <a:endParaRPr kumimoji="0" lang="en-US" altLang="en-US" baseline="30000"/>
            </a:p>
          </p:txBody>
        </p:sp>
        <p:sp>
          <p:nvSpPr>
            <p:cNvPr id="54378" name="Rectangle 207">
              <a:extLst>
                <a:ext uri="{FF2B5EF4-FFF2-40B4-BE49-F238E27FC236}">
                  <a16:creationId xmlns:a16="http://schemas.microsoft.com/office/drawing/2014/main" id="{05DDF423-10E3-1446-A88A-0F9AF7A46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024"/>
              <a:ext cx="572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  <a:endParaRPr kumimoji="0" lang="en-US" altLang="en-US"/>
            </a:p>
          </p:txBody>
        </p:sp>
        <p:sp>
          <p:nvSpPr>
            <p:cNvPr id="54379" name="Rectangle 208">
              <a:extLst>
                <a:ext uri="{FF2B5EF4-FFF2-40B4-BE49-F238E27FC236}">
                  <a16:creationId xmlns:a16="http://schemas.microsoft.com/office/drawing/2014/main" id="{A0A13E69-57E1-0E4A-B4CB-09543F21D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760"/>
              <a:ext cx="572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Weight</a:t>
              </a:r>
            </a:p>
          </p:txBody>
        </p:sp>
        <p:sp>
          <p:nvSpPr>
            <p:cNvPr id="54380" name="Rectangle 209">
              <a:extLst>
                <a:ext uri="{FF2B5EF4-FFF2-40B4-BE49-F238E27FC236}">
                  <a16:creationId xmlns:a16="http://schemas.microsoft.com/office/drawing/2014/main" id="{A2BB4E95-51A8-9447-82CE-28610B394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464"/>
              <a:ext cx="572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5</a:t>
              </a:r>
              <a:endParaRPr kumimoji="0" lang="en-US" altLang="en-US" baseline="30000"/>
            </a:p>
          </p:txBody>
        </p:sp>
        <p:sp>
          <p:nvSpPr>
            <p:cNvPr id="54381" name="Rectangle 210">
              <a:extLst>
                <a:ext uri="{FF2B5EF4-FFF2-40B4-BE49-F238E27FC236}">
                  <a16:creationId xmlns:a16="http://schemas.microsoft.com/office/drawing/2014/main" id="{01A1C778-9582-E64D-8479-5F8869E16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684"/>
              <a:ext cx="572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  <a:endParaRPr kumimoji="0" lang="en-US" altLang="en-US"/>
            </a:p>
          </p:txBody>
        </p:sp>
        <p:sp>
          <p:nvSpPr>
            <p:cNvPr id="54382" name="Rectangle 211">
              <a:extLst>
                <a:ext uri="{FF2B5EF4-FFF2-40B4-BE49-F238E27FC236}">
                  <a16:creationId xmlns:a16="http://schemas.microsoft.com/office/drawing/2014/main" id="{2701D209-B579-4149-9EB3-2B08B0E30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244"/>
              <a:ext cx="532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6</a:t>
              </a:r>
              <a:endParaRPr kumimoji="0" lang="en-US" altLang="en-US" baseline="30000"/>
            </a:p>
          </p:txBody>
        </p:sp>
        <p:sp>
          <p:nvSpPr>
            <p:cNvPr id="54383" name="Rectangle 212">
              <a:extLst>
                <a:ext uri="{FF2B5EF4-FFF2-40B4-BE49-F238E27FC236}">
                  <a16:creationId xmlns:a16="http://schemas.microsoft.com/office/drawing/2014/main" id="{ED6EF057-2A52-8F46-A738-7C9DEE0DB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244"/>
              <a:ext cx="572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  <a:endParaRPr kumimoji="0" lang="en-US" altLang="en-US" baseline="30000"/>
            </a:p>
          </p:txBody>
        </p:sp>
        <p:sp>
          <p:nvSpPr>
            <p:cNvPr id="54384" name="Rectangle 213">
              <a:extLst>
                <a:ext uri="{FF2B5EF4-FFF2-40B4-BE49-F238E27FC236}">
                  <a16:creationId xmlns:a16="http://schemas.microsoft.com/office/drawing/2014/main" id="{0840D04B-A851-B14E-97A9-A3C873C26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904"/>
              <a:ext cx="572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85" name="Rectangle 214">
              <a:extLst>
                <a:ext uri="{FF2B5EF4-FFF2-40B4-BE49-F238E27FC236}">
                  <a16:creationId xmlns:a16="http://schemas.microsoft.com/office/drawing/2014/main" id="{219D520D-C0AC-C749-B27B-DDBB49D5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760"/>
              <a:ext cx="480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Item</a:t>
              </a:r>
            </a:p>
          </p:txBody>
        </p:sp>
        <p:sp>
          <p:nvSpPr>
            <p:cNvPr id="54386" name="Rectangle 215">
              <a:extLst>
                <a:ext uri="{FF2B5EF4-FFF2-40B4-BE49-F238E27FC236}">
                  <a16:creationId xmlns:a16="http://schemas.microsoft.com/office/drawing/2014/main" id="{C6AB4463-0946-6649-853C-81950296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024"/>
              <a:ext cx="480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87" name="Rectangle 216">
              <a:extLst>
                <a:ext uri="{FF2B5EF4-FFF2-40B4-BE49-F238E27FC236}">
                  <a16:creationId xmlns:a16="http://schemas.microsoft.com/office/drawing/2014/main" id="{B1AD0D78-F247-FA4B-9D0C-17E96F547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464"/>
              <a:ext cx="480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3</a:t>
              </a:r>
              <a:endParaRPr kumimoji="0" lang="en-US" altLang="en-US" baseline="30000"/>
            </a:p>
          </p:txBody>
        </p:sp>
        <p:sp>
          <p:nvSpPr>
            <p:cNvPr id="54388" name="Rectangle 217">
              <a:extLst>
                <a:ext uri="{FF2B5EF4-FFF2-40B4-BE49-F238E27FC236}">
                  <a16:creationId xmlns:a16="http://schemas.microsoft.com/office/drawing/2014/main" id="{5B09B3E3-05C8-F94C-804D-EDCBF179E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684"/>
              <a:ext cx="480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4</a:t>
              </a:r>
              <a:endParaRPr kumimoji="0" lang="en-US" altLang="en-US" baseline="30000"/>
            </a:p>
          </p:txBody>
        </p:sp>
        <p:sp>
          <p:nvSpPr>
            <p:cNvPr id="54389" name="Rectangle 218">
              <a:extLst>
                <a:ext uri="{FF2B5EF4-FFF2-40B4-BE49-F238E27FC236}">
                  <a16:creationId xmlns:a16="http://schemas.microsoft.com/office/drawing/2014/main" id="{EE635593-6D51-D44E-8AF8-19A03EB7B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904"/>
              <a:ext cx="480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5</a:t>
              </a:r>
              <a:endParaRPr kumimoji="0" lang="en-US" altLang="en-US" baseline="30000"/>
            </a:p>
          </p:txBody>
        </p:sp>
        <p:sp>
          <p:nvSpPr>
            <p:cNvPr id="54390" name="Rectangle 219">
              <a:extLst>
                <a:ext uri="{FF2B5EF4-FFF2-40B4-BE49-F238E27FC236}">
                  <a16:creationId xmlns:a16="http://schemas.microsoft.com/office/drawing/2014/main" id="{669A261E-874B-BA47-BC7E-4F776CAF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244"/>
              <a:ext cx="480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</a:t>
              </a:r>
              <a:endParaRPr kumimoji="0" lang="en-US" altLang="en-US" baseline="30000"/>
            </a:p>
          </p:txBody>
        </p:sp>
      </p:grpSp>
      <p:grpSp>
        <p:nvGrpSpPr>
          <p:cNvPr id="54278" name="Group 312">
            <a:extLst>
              <a:ext uri="{FF2B5EF4-FFF2-40B4-BE49-F238E27FC236}">
                <a16:creationId xmlns:a16="http://schemas.microsoft.com/office/drawing/2014/main" id="{1DA942DA-AFD5-E949-A8AB-BC46DDEE96B5}"/>
              </a:ext>
            </a:extLst>
          </p:cNvPr>
          <p:cNvGrpSpPr>
            <a:grpSpLocks/>
          </p:cNvGrpSpPr>
          <p:nvPr/>
        </p:nvGrpSpPr>
        <p:grpSpPr bwMode="auto">
          <a:xfrm>
            <a:off x="979488" y="1525588"/>
            <a:ext cx="7707312" cy="2665412"/>
            <a:chOff x="471" y="673"/>
            <a:chExt cx="5088" cy="1584"/>
          </a:xfrm>
        </p:grpSpPr>
        <p:sp>
          <p:nvSpPr>
            <p:cNvPr id="54283" name="Rectangle 222">
              <a:extLst>
                <a:ext uri="{FF2B5EF4-FFF2-40B4-BE49-F238E27FC236}">
                  <a16:creationId xmlns:a16="http://schemas.microsoft.com/office/drawing/2014/main" id="{FA823E2F-9971-1741-A09D-F2D0801A1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937"/>
              <a:ext cx="105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ym typeface="Symbol" pitchFamily="2" charset="2"/>
                </a:rPr>
                <a:t></a:t>
              </a:r>
            </a:p>
          </p:txBody>
        </p:sp>
        <p:sp>
          <p:nvSpPr>
            <p:cNvPr id="54284" name="Rectangle 223">
              <a:extLst>
                <a:ext uri="{FF2B5EF4-FFF2-40B4-BE49-F238E27FC236}">
                  <a16:creationId xmlns:a16="http://schemas.microsoft.com/office/drawing/2014/main" id="{847B4DD4-049A-FD43-A043-159AF539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377"/>
              <a:ext cx="105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{ 1, 2 }</a:t>
              </a:r>
            </a:p>
          </p:txBody>
        </p:sp>
        <p:sp>
          <p:nvSpPr>
            <p:cNvPr id="54285" name="Rectangle 224">
              <a:extLst>
                <a:ext uri="{FF2B5EF4-FFF2-40B4-BE49-F238E27FC236}">
                  <a16:creationId xmlns:a16="http://schemas.microsoft.com/office/drawing/2014/main" id="{DC7DCC3A-32C1-F74B-8EAB-DD79A149D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597"/>
              <a:ext cx="105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{ 1, 2, 3 }</a:t>
              </a:r>
              <a:endParaRPr kumimoji="0" lang="en-US" altLang="en-US" baseline="30000"/>
            </a:p>
          </p:txBody>
        </p:sp>
        <p:sp>
          <p:nvSpPr>
            <p:cNvPr id="54286" name="Rectangle 225">
              <a:extLst>
                <a:ext uri="{FF2B5EF4-FFF2-40B4-BE49-F238E27FC236}">
                  <a16:creationId xmlns:a16="http://schemas.microsoft.com/office/drawing/2014/main" id="{F3D3B2E0-BC4E-3146-B2B8-59F4945BB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817"/>
              <a:ext cx="105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{ 1, 2, 3, 4 }</a:t>
              </a:r>
              <a:endParaRPr kumimoji="0" lang="en-US" altLang="en-US" baseline="30000"/>
            </a:p>
          </p:txBody>
        </p:sp>
        <p:sp>
          <p:nvSpPr>
            <p:cNvPr id="54287" name="Rectangle 226">
              <a:extLst>
                <a:ext uri="{FF2B5EF4-FFF2-40B4-BE49-F238E27FC236}">
                  <a16:creationId xmlns:a16="http://schemas.microsoft.com/office/drawing/2014/main" id="{C91ECB6D-7B77-E941-BB32-C9CA92BFC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157"/>
              <a:ext cx="105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{ 1 }</a:t>
              </a:r>
              <a:endParaRPr kumimoji="0" lang="en-US" altLang="en-US" baseline="30000"/>
            </a:p>
          </p:txBody>
        </p:sp>
        <p:sp>
          <p:nvSpPr>
            <p:cNvPr id="54288" name="Rectangle 227">
              <a:extLst>
                <a:ext uri="{FF2B5EF4-FFF2-40B4-BE49-F238E27FC236}">
                  <a16:creationId xmlns:a16="http://schemas.microsoft.com/office/drawing/2014/main" id="{5C7879DE-728B-F64E-8C21-25EFAA97F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037"/>
              <a:ext cx="105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{ 1, 2, 3, 4, 5 }</a:t>
              </a:r>
              <a:endParaRPr kumimoji="0" lang="en-US" altLang="en-US" baseline="30000"/>
            </a:p>
          </p:txBody>
        </p:sp>
        <p:sp>
          <p:nvSpPr>
            <p:cNvPr id="54289" name="Rectangle 228">
              <a:extLst>
                <a:ext uri="{FF2B5EF4-FFF2-40B4-BE49-F238E27FC236}">
                  <a16:creationId xmlns:a16="http://schemas.microsoft.com/office/drawing/2014/main" id="{987C89B1-0468-3745-A90A-C9C18AD0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290" name="Rectangle 229">
              <a:extLst>
                <a:ext uri="{FF2B5EF4-FFF2-40B4-BE49-F238E27FC236}">
                  <a16:creationId xmlns:a16="http://schemas.microsoft.com/office/drawing/2014/main" id="{AC78F98E-2AEA-B744-82DB-CE45B7A8B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93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291" name="Rectangle 230">
              <a:extLst>
                <a:ext uri="{FF2B5EF4-FFF2-40B4-BE49-F238E27FC236}">
                  <a16:creationId xmlns:a16="http://schemas.microsoft.com/office/drawing/2014/main" id="{8416F7CB-BC03-5A4D-8CF7-41171F8A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37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292" name="Rectangle 231">
              <a:extLst>
                <a:ext uri="{FF2B5EF4-FFF2-40B4-BE49-F238E27FC236}">
                  <a16:creationId xmlns:a16="http://schemas.microsoft.com/office/drawing/2014/main" id="{0B58AD27-4780-CD4E-912C-050F361B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293" name="Rectangle 232">
              <a:extLst>
                <a:ext uri="{FF2B5EF4-FFF2-40B4-BE49-F238E27FC236}">
                  <a16:creationId xmlns:a16="http://schemas.microsoft.com/office/drawing/2014/main" id="{95CA1852-1F0C-A748-8815-594549B1D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294" name="Rectangle 233">
              <a:extLst>
                <a:ext uri="{FF2B5EF4-FFF2-40B4-BE49-F238E27FC236}">
                  <a16:creationId xmlns:a16="http://schemas.microsoft.com/office/drawing/2014/main" id="{BED411CD-7F5D-234C-9BEC-465CB717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15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295" name="Rectangle 234">
              <a:extLst>
                <a:ext uri="{FF2B5EF4-FFF2-40B4-BE49-F238E27FC236}">
                  <a16:creationId xmlns:a16="http://schemas.microsoft.com/office/drawing/2014/main" id="{1668D65A-3F4E-BB4D-A335-7C838C9E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296" name="Rectangle 235">
              <a:extLst>
                <a:ext uri="{FF2B5EF4-FFF2-40B4-BE49-F238E27FC236}">
                  <a16:creationId xmlns:a16="http://schemas.microsoft.com/office/drawing/2014/main" id="{AA4B7508-F88C-0049-99BF-1AFE209A3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297" name="Rectangle 236">
              <a:extLst>
                <a:ext uri="{FF2B5EF4-FFF2-40B4-BE49-F238E27FC236}">
                  <a16:creationId xmlns:a16="http://schemas.microsoft.com/office/drawing/2014/main" id="{981FADC3-9872-5F40-9C47-3884EAAE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298" name="Rectangle 237">
              <a:extLst>
                <a:ext uri="{FF2B5EF4-FFF2-40B4-BE49-F238E27FC236}">
                  <a16:creationId xmlns:a16="http://schemas.microsoft.com/office/drawing/2014/main" id="{05983994-A5EF-9F4D-AF32-5714BAC78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299" name="Rectangle 238">
              <a:extLst>
                <a:ext uri="{FF2B5EF4-FFF2-40B4-BE49-F238E27FC236}">
                  <a16:creationId xmlns:a16="http://schemas.microsoft.com/office/drawing/2014/main" id="{1E02C6EB-9D23-1C41-82C5-F17A78912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00" name="Rectangle 239">
              <a:extLst>
                <a:ext uri="{FF2B5EF4-FFF2-40B4-BE49-F238E27FC236}">
                  <a16:creationId xmlns:a16="http://schemas.microsoft.com/office/drawing/2014/main" id="{28A0DACC-61B3-804D-A71B-9D391E1C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01" name="Rectangle 240">
              <a:extLst>
                <a:ext uri="{FF2B5EF4-FFF2-40B4-BE49-F238E27FC236}">
                  <a16:creationId xmlns:a16="http://schemas.microsoft.com/office/drawing/2014/main" id="{1132D9A6-EB01-F945-939F-B839466F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02" name="Rectangle 241">
              <a:extLst>
                <a:ext uri="{FF2B5EF4-FFF2-40B4-BE49-F238E27FC236}">
                  <a16:creationId xmlns:a16="http://schemas.microsoft.com/office/drawing/2014/main" id="{29F9EB66-2535-9949-A229-18D3D53E1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03" name="Rectangle 242">
              <a:extLst>
                <a:ext uri="{FF2B5EF4-FFF2-40B4-BE49-F238E27FC236}">
                  <a16:creationId xmlns:a16="http://schemas.microsoft.com/office/drawing/2014/main" id="{D709F301-ED18-894D-A0C7-8E3996433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304" name="Rectangle 243">
              <a:extLst>
                <a:ext uri="{FF2B5EF4-FFF2-40B4-BE49-F238E27FC236}">
                  <a16:creationId xmlns:a16="http://schemas.microsoft.com/office/drawing/2014/main" id="{BD50A5FA-CBB7-CE4D-AC7D-58205C14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305" name="Rectangle 244">
              <a:extLst>
                <a:ext uri="{FF2B5EF4-FFF2-40B4-BE49-F238E27FC236}">
                  <a16:creationId xmlns:a16="http://schemas.microsoft.com/office/drawing/2014/main" id="{560B6140-B11A-7647-A0FD-06043DDF8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6</a:t>
              </a:r>
              <a:endParaRPr kumimoji="0" lang="en-US" altLang="en-US" baseline="30000"/>
            </a:p>
          </p:txBody>
        </p:sp>
        <p:sp>
          <p:nvSpPr>
            <p:cNvPr id="54306" name="Rectangle 245">
              <a:extLst>
                <a:ext uri="{FF2B5EF4-FFF2-40B4-BE49-F238E27FC236}">
                  <a16:creationId xmlns:a16="http://schemas.microsoft.com/office/drawing/2014/main" id="{5F2420BF-58ED-2340-A138-789B3AD38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6</a:t>
              </a:r>
              <a:endParaRPr kumimoji="0" lang="en-US" altLang="en-US" baseline="30000"/>
            </a:p>
          </p:txBody>
        </p:sp>
        <p:sp>
          <p:nvSpPr>
            <p:cNvPr id="54307" name="Rectangle 246">
              <a:extLst>
                <a:ext uri="{FF2B5EF4-FFF2-40B4-BE49-F238E27FC236}">
                  <a16:creationId xmlns:a16="http://schemas.microsoft.com/office/drawing/2014/main" id="{31F3F1D9-A39D-BF45-BA2D-5B0542A6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6</a:t>
              </a:r>
              <a:endParaRPr kumimoji="0" lang="en-US" altLang="en-US" baseline="30000"/>
            </a:p>
          </p:txBody>
        </p:sp>
        <p:sp>
          <p:nvSpPr>
            <p:cNvPr id="54308" name="Rectangle 247">
              <a:extLst>
                <a:ext uri="{FF2B5EF4-FFF2-40B4-BE49-F238E27FC236}">
                  <a16:creationId xmlns:a16="http://schemas.microsoft.com/office/drawing/2014/main" id="{9336B7BC-7933-AA44-ADD4-096DAEEF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09" name="Rectangle 248">
              <a:extLst>
                <a:ext uri="{FF2B5EF4-FFF2-40B4-BE49-F238E27FC236}">
                  <a16:creationId xmlns:a16="http://schemas.microsoft.com/office/drawing/2014/main" id="{C1EE284C-0FBB-C345-9375-4C6688184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6</a:t>
              </a:r>
              <a:endParaRPr kumimoji="0" lang="en-US" altLang="en-US" baseline="30000"/>
            </a:p>
          </p:txBody>
        </p:sp>
        <p:sp>
          <p:nvSpPr>
            <p:cNvPr id="54310" name="Rectangle 249">
              <a:extLst>
                <a:ext uri="{FF2B5EF4-FFF2-40B4-BE49-F238E27FC236}">
                  <a16:creationId xmlns:a16="http://schemas.microsoft.com/office/drawing/2014/main" id="{AD3139BD-5CE7-1C4E-BE5F-F4191546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4311" name="Rectangle 250">
              <a:extLst>
                <a:ext uri="{FF2B5EF4-FFF2-40B4-BE49-F238E27FC236}">
                  <a16:creationId xmlns:a16="http://schemas.microsoft.com/office/drawing/2014/main" id="{6E747D85-418C-EC4A-BB8C-FDFC95218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312" name="Rectangle 251">
              <a:extLst>
                <a:ext uri="{FF2B5EF4-FFF2-40B4-BE49-F238E27FC236}">
                  <a16:creationId xmlns:a16="http://schemas.microsoft.com/office/drawing/2014/main" id="{6BEBF310-63EF-DB47-ABF3-215F7E429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13" name="Rectangle 252">
              <a:extLst>
                <a:ext uri="{FF2B5EF4-FFF2-40B4-BE49-F238E27FC236}">
                  <a16:creationId xmlns:a16="http://schemas.microsoft.com/office/drawing/2014/main" id="{E3DFBDD7-3CB2-1B46-8595-B15C4DA6F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14" name="Rectangle 253">
              <a:extLst>
                <a:ext uri="{FF2B5EF4-FFF2-40B4-BE49-F238E27FC236}">
                  <a16:creationId xmlns:a16="http://schemas.microsoft.com/office/drawing/2014/main" id="{EFB07999-EA6F-584E-BC30-41412173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15" name="Rectangle 254">
              <a:extLst>
                <a:ext uri="{FF2B5EF4-FFF2-40B4-BE49-F238E27FC236}">
                  <a16:creationId xmlns:a16="http://schemas.microsoft.com/office/drawing/2014/main" id="{BDE11F9F-EFAF-CD4C-8358-86467583B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16" name="Rectangle 255">
              <a:extLst>
                <a:ext uri="{FF2B5EF4-FFF2-40B4-BE49-F238E27FC236}">
                  <a16:creationId xmlns:a16="http://schemas.microsoft.com/office/drawing/2014/main" id="{249A81E3-4FF0-C244-B8E5-25580143E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17" name="Rectangle 256">
              <a:extLst>
                <a:ext uri="{FF2B5EF4-FFF2-40B4-BE49-F238E27FC236}">
                  <a16:creationId xmlns:a16="http://schemas.microsoft.com/office/drawing/2014/main" id="{0415B4D0-3501-B844-9DD4-BB03E3375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4318" name="Rectangle 257">
              <a:extLst>
                <a:ext uri="{FF2B5EF4-FFF2-40B4-BE49-F238E27FC236}">
                  <a16:creationId xmlns:a16="http://schemas.microsoft.com/office/drawing/2014/main" id="{57EE811A-B66B-C643-9710-20397E2C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319" name="Rectangle 258">
              <a:extLst>
                <a:ext uri="{FF2B5EF4-FFF2-40B4-BE49-F238E27FC236}">
                  <a16:creationId xmlns:a16="http://schemas.microsoft.com/office/drawing/2014/main" id="{9C749437-84FF-FA47-8E5A-B268C04EF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20" name="Rectangle 259">
              <a:extLst>
                <a:ext uri="{FF2B5EF4-FFF2-40B4-BE49-F238E27FC236}">
                  <a16:creationId xmlns:a16="http://schemas.microsoft.com/office/drawing/2014/main" id="{9C1C11B5-B42E-AF4B-B3C8-8FFFD6CD2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21" name="Rectangle 260">
              <a:extLst>
                <a:ext uri="{FF2B5EF4-FFF2-40B4-BE49-F238E27FC236}">
                  <a16:creationId xmlns:a16="http://schemas.microsoft.com/office/drawing/2014/main" id="{89E2C958-19ED-5A4F-BB42-A7402B6F8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22" name="Rectangle 261">
              <a:extLst>
                <a:ext uri="{FF2B5EF4-FFF2-40B4-BE49-F238E27FC236}">
                  <a16:creationId xmlns:a16="http://schemas.microsoft.com/office/drawing/2014/main" id="{CDBF991A-09E1-564B-B184-92FF57D7C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23" name="Rectangle 262">
              <a:extLst>
                <a:ext uri="{FF2B5EF4-FFF2-40B4-BE49-F238E27FC236}">
                  <a16:creationId xmlns:a16="http://schemas.microsoft.com/office/drawing/2014/main" id="{1855783D-32A3-D948-A3EC-7B755987C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24" name="Rectangle 263">
              <a:extLst>
                <a:ext uri="{FF2B5EF4-FFF2-40B4-BE49-F238E27FC236}">
                  <a16:creationId xmlns:a16="http://schemas.microsoft.com/office/drawing/2014/main" id="{DA19C5F5-B5E8-2841-A0F7-81FA0ADED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4325" name="Rectangle 264">
              <a:extLst>
                <a:ext uri="{FF2B5EF4-FFF2-40B4-BE49-F238E27FC236}">
                  <a16:creationId xmlns:a16="http://schemas.microsoft.com/office/drawing/2014/main" id="{6252312D-ACE9-7942-9F0C-AF638E1AF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326" name="Rectangle 265">
              <a:extLst>
                <a:ext uri="{FF2B5EF4-FFF2-40B4-BE49-F238E27FC236}">
                  <a16:creationId xmlns:a16="http://schemas.microsoft.com/office/drawing/2014/main" id="{987007FF-2E5B-5B41-96CF-50E0AD18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27" name="Rectangle 266">
              <a:extLst>
                <a:ext uri="{FF2B5EF4-FFF2-40B4-BE49-F238E27FC236}">
                  <a16:creationId xmlns:a16="http://schemas.microsoft.com/office/drawing/2014/main" id="{CCAE4F77-7BE8-DB40-A4B7-632B72246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59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18</a:t>
              </a:r>
              <a:endParaRPr kumimoji="0" lang="en-US" altLang="en-US" baseline="30000"/>
            </a:p>
          </p:txBody>
        </p:sp>
        <p:sp>
          <p:nvSpPr>
            <p:cNvPr id="54328" name="Rectangle 267">
              <a:extLst>
                <a:ext uri="{FF2B5EF4-FFF2-40B4-BE49-F238E27FC236}">
                  <a16:creationId xmlns:a16="http://schemas.microsoft.com/office/drawing/2014/main" id="{83E72479-EB07-2C4E-ABF3-CF9CA3D94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18</a:t>
              </a:r>
              <a:endParaRPr kumimoji="0" lang="en-US" altLang="en-US" baseline="30000"/>
            </a:p>
          </p:txBody>
        </p:sp>
        <p:sp>
          <p:nvSpPr>
            <p:cNvPr id="54329" name="Rectangle 268">
              <a:extLst>
                <a:ext uri="{FF2B5EF4-FFF2-40B4-BE49-F238E27FC236}">
                  <a16:creationId xmlns:a16="http://schemas.microsoft.com/office/drawing/2014/main" id="{1157E559-22E4-C348-9D84-5EC529352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30" name="Rectangle 269">
              <a:extLst>
                <a:ext uri="{FF2B5EF4-FFF2-40B4-BE49-F238E27FC236}">
                  <a16:creationId xmlns:a16="http://schemas.microsoft.com/office/drawing/2014/main" id="{629FB19D-4BF0-3B44-8FA5-47B73C16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18</a:t>
              </a:r>
              <a:endParaRPr kumimoji="0" lang="en-US" altLang="en-US" baseline="30000"/>
            </a:p>
          </p:txBody>
        </p:sp>
        <p:sp>
          <p:nvSpPr>
            <p:cNvPr id="54331" name="Rectangle 270">
              <a:extLst>
                <a:ext uri="{FF2B5EF4-FFF2-40B4-BE49-F238E27FC236}">
                  <a16:creationId xmlns:a16="http://schemas.microsoft.com/office/drawing/2014/main" id="{CCD26BB9-6533-8E4F-9764-958D233EF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4332" name="Rectangle 271">
              <a:extLst>
                <a:ext uri="{FF2B5EF4-FFF2-40B4-BE49-F238E27FC236}">
                  <a16:creationId xmlns:a16="http://schemas.microsoft.com/office/drawing/2014/main" id="{046E5AA4-33F6-704E-AAE2-DE5957B8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333" name="Rectangle 272">
              <a:extLst>
                <a:ext uri="{FF2B5EF4-FFF2-40B4-BE49-F238E27FC236}">
                  <a16:creationId xmlns:a16="http://schemas.microsoft.com/office/drawing/2014/main" id="{F6C998C0-D11D-7F4B-B842-ED7AF6F1F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34" name="Rectangle 273">
              <a:extLst>
                <a:ext uri="{FF2B5EF4-FFF2-40B4-BE49-F238E27FC236}">
                  <a16:creationId xmlns:a16="http://schemas.microsoft.com/office/drawing/2014/main" id="{DAA125C7-B673-8042-B196-1EA3CCB0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19</a:t>
              </a:r>
              <a:endParaRPr kumimoji="0" lang="en-US" altLang="en-US" baseline="30000"/>
            </a:p>
          </p:txBody>
        </p:sp>
        <p:sp>
          <p:nvSpPr>
            <p:cNvPr id="54335" name="Rectangle 274">
              <a:extLst>
                <a:ext uri="{FF2B5EF4-FFF2-40B4-BE49-F238E27FC236}">
                  <a16:creationId xmlns:a16="http://schemas.microsoft.com/office/drawing/2014/main" id="{6231F6A4-139D-6C46-917C-C3377CDA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22</a:t>
              </a:r>
              <a:endParaRPr kumimoji="0" lang="en-US" altLang="en-US" baseline="30000"/>
            </a:p>
          </p:txBody>
        </p:sp>
        <p:sp>
          <p:nvSpPr>
            <p:cNvPr id="54336" name="Rectangle 275">
              <a:extLst>
                <a:ext uri="{FF2B5EF4-FFF2-40B4-BE49-F238E27FC236}">
                  <a16:creationId xmlns:a16="http://schemas.microsoft.com/office/drawing/2014/main" id="{F479F1A4-2054-674C-BFDC-053B8ABDC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37" name="Rectangle 276">
              <a:extLst>
                <a:ext uri="{FF2B5EF4-FFF2-40B4-BE49-F238E27FC236}">
                  <a16:creationId xmlns:a16="http://schemas.microsoft.com/office/drawing/2014/main" id="{0DC47208-94F1-1E4F-9331-A2EBD61A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22</a:t>
              </a:r>
              <a:endParaRPr kumimoji="0" lang="en-US" altLang="en-US" baseline="30000"/>
            </a:p>
          </p:txBody>
        </p:sp>
        <p:sp>
          <p:nvSpPr>
            <p:cNvPr id="54338" name="Rectangle 277">
              <a:extLst>
                <a:ext uri="{FF2B5EF4-FFF2-40B4-BE49-F238E27FC236}">
                  <a16:creationId xmlns:a16="http://schemas.microsoft.com/office/drawing/2014/main" id="{6AE21BEB-9BD9-F84D-A915-0D51BD4D7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54339" name="Rectangle 278">
              <a:extLst>
                <a:ext uri="{FF2B5EF4-FFF2-40B4-BE49-F238E27FC236}">
                  <a16:creationId xmlns:a16="http://schemas.microsoft.com/office/drawing/2014/main" id="{B0675AAB-3185-F748-8526-49532ADE0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340" name="Rectangle 279">
              <a:extLst>
                <a:ext uri="{FF2B5EF4-FFF2-40B4-BE49-F238E27FC236}">
                  <a16:creationId xmlns:a16="http://schemas.microsoft.com/office/drawing/2014/main" id="{F48239F7-75BC-2B41-8BE2-FE8468D2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41" name="Rectangle 280">
              <a:extLst>
                <a:ext uri="{FF2B5EF4-FFF2-40B4-BE49-F238E27FC236}">
                  <a16:creationId xmlns:a16="http://schemas.microsoft.com/office/drawing/2014/main" id="{42EE951E-96C5-1847-88D3-F2607C9B0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24</a:t>
              </a:r>
              <a:endParaRPr kumimoji="0" lang="en-US" altLang="en-US" baseline="30000"/>
            </a:p>
          </p:txBody>
        </p:sp>
        <p:sp>
          <p:nvSpPr>
            <p:cNvPr id="54342" name="Rectangle 281">
              <a:extLst>
                <a:ext uri="{FF2B5EF4-FFF2-40B4-BE49-F238E27FC236}">
                  <a16:creationId xmlns:a16="http://schemas.microsoft.com/office/drawing/2014/main" id="{817AD736-D830-C349-95B2-48AADDBB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24</a:t>
              </a:r>
              <a:endParaRPr kumimoji="0" lang="en-US" altLang="en-US" baseline="30000"/>
            </a:p>
          </p:txBody>
        </p:sp>
        <p:sp>
          <p:nvSpPr>
            <p:cNvPr id="54343" name="Rectangle 282">
              <a:extLst>
                <a:ext uri="{FF2B5EF4-FFF2-40B4-BE49-F238E27FC236}">
                  <a16:creationId xmlns:a16="http://schemas.microsoft.com/office/drawing/2014/main" id="{4310592A-F149-3A45-8ED6-39C491E66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44" name="Rectangle 283">
              <a:extLst>
                <a:ext uri="{FF2B5EF4-FFF2-40B4-BE49-F238E27FC236}">
                  <a16:creationId xmlns:a16="http://schemas.microsoft.com/office/drawing/2014/main" id="{1C87C8B9-3558-4D41-B330-807D95F3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28</a:t>
              </a:r>
              <a:endParaRPr kumimoji="0" lang="en-US" altLang="en-US" baseline="30000"/>
            </a:p>
          </p:txBody>
        </p:sp>
        <p:sp>
          <p:nvSpPr>
            <p:cNvPr id="54345" name="Rectangle 284">
              <a:extLst>
                <a:ext uri="{FF2B5EF4-FFF2-40B4-BE49-F238E27FC236}">
                  <a16:creationId xmlns:a16="http://schemas.microsoft.com/office/drawing/2014/main" id="{F0036266-2375-374B-8B33-413C53419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4346" name="Rectangle 285">
              <a:extLst>
                <a:ext uri="{FF2B5EF4-FFF2-40B4-BE49-F238E27FC236}">
                  <a16:creationId xmlns:a16="http://schemas.microsoft.com/office/drawing/2014/main" id="{74C0FD9E-6978-D642-8849-DAA32A671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347" name="Rectangle 286">
              <a:extLst>
                <a:ext uri="{FF2B5EF4-FFF2-40B4-BE49-F238E27FC236}">
                  <a16:creationId xmlns:a16="http://schemas.microsoft.com/office/drawing/2014/main" id="{DF64CDFA-9289-1847-8A33-EB5A84BAF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48" name="Rectangle 287">
              <a:extLst>
                <a:ext uri="{FF2B5EF4-FFF2-40B4-BE49-F238E27FC236}">
                  <a16:creationId xmlns:a16="http://schemas.microsoft.com/office/drawing/2014/main" id="{A02CE154-80FA-A842-99BA-126A0320F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25</a:t>
              </a:r>
              <a:endParaRPr kumimoji="0" lang="en-US" altLang="en-US" baseline="30000"/>
            </a:p>
          </p:txBody>
        </p:sp>
        <p:sp>
          <p:nvSpPr>
            <p:cNvPr id="54349" name="Rectangle 288">
              <a:extLst>
                <a:ext uri="{FF2B5EF4-FFF2-40B4-BE49-F238E27FC236}">
                  <a16:creationId xmlns:a16="http://schemas.microsoft.com/office/drawing/2014/main" id="{4096FA29-FCC6-854F-8000-DA19061A1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28</a:t>
              </a:r>
              <a:endParaRPr kumimoji="0" lang="en-US" altLang="en-US" baseline="30000"/>
            </a:p>
          </p:txBody>
        </p:sp>
        <p:sp>
          <p:nvSpPr>
            <p:cNvPr id="54350" name="Rectangle 289">
              <a:extLst>
                <a:ext uri="{FF2B5EF4-FFF2-40B4-BE49-F238E27FC236}">
                  <a16:creationId xmlns:a16="http://schemas.microsoft.com/office/drawing/2014/main" id="{9BC109DE-1F09-3E49-9A2A-512CBDA0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51" name="Rectangle 290">
              <a:extLst>
                <a:ext uri="{FF2B5EF4-FFF2-40B4-BE49-F238E27FC236}">
                  <a16:creationId xmlns:a16="http://schemas.microsoft.com/office/drawing/2014/main" id="{BC39C869-BF95-904C-A66D-697114E36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29</a:t>
              </a:r>
              <a:endParaRPr kumimoji="0" lang="en-US" altLang="en-US" baseline="30000"/>
            </a:p>
          </p:txBody>
        </p:sp>
        <p:sp>
          <p:nvSpPr>
            <p:cNvPr id="54352" name="Rectangle 291">
              <a:extLst>
                <a:ext uri="{FF2B5EF4-FFF2-40B4-BE49-F238E27FC236}">
                  <a16:creationId xmlns:a16="http://schemas.microsoft.com/office/drawing/2014/main" id="{22CE8FF1-98AE-2C48-893A-FD98A4FDB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54353" name="Rectangle 292">
              <a:extLst>
                <a:ext uri="{FF2B5EF4-FFF2-40B4-BE49-F238E27FC236}">
                  <a16:creationId xmlns:a16="http://schemas.microsoft.com/office/drawing/2014/main" id="{E603E225-5C00-1849-9FA0-C66820DD5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354" name="Rectangle 293">
              <a:extLst>
                <a:ext uri="{FF2B5EF4-FFF2-40B4-BE49-F238E27FC236}">
                  <a16:creationId xmlns:a16="http://schemas.microsoft.com/office/drawing/2014/main" id="{1FC8E0D5-8B7A-E845-BF09-588BAD52C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55" name="Rectangle 294">
              <a:extLst>
                <a:ext uri="{FF2B5EF4-FFF2-40B4-BE49-F238E27FC236}">
                  <a16:creationId xmlns:a16="http://schemas.microsoft.com/office/drawing/2014/main" id="{3665D66E-F39B-554E-AC68-32B10C6DD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25</a:t>
              </a:r>
              <a:endParaRPr kumimoji="0" lang="en-US" altLang="en-US" baseline="30000"/>
            </a:p>
          </p:txBody>
        </p:sp>
        <p:sp>
          <p:nvSpPr>
            <p:cNvPr id="54356" name="Rectangle 295">
              <a:extLst>
                <a:ext uri="{FF2B5EF4-FFF2-40B4-BE49-F238E27FC236}">
                  <a16:creationId xmlns:a16="http://schemas.microsoft.com/office/drawing/2014/main" id="{BBA576DD-DFD5-DF4F-BC12-8FAB293D4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29</a:t>
              </a:r>
              <a:endParaRPr kumimoji="0" lang="en-US" altLang="en-US" baseline="30000"/>
            </a:p>
          </p:txBody>
        </p:sp>
        <p:sp>
          <p:nvSpPr>
            <p:cNvPr id="54357" name="Rectangle 296">
              <a:extLst>
                <a:ext uri="{FF2B5EF4-FFF2-40B4-BE49-F238E27FC236}">
                  <a16:creationId xmlns:a16="http://schemas.microsoft.com/office/drawing/2014/main" id="{1E4EBA45-309D-574F-B1A4-48F86A81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58" name="Rectangle 297">
              <a:extLst>
                <a:ext uri="{FF2B5EF4-FFF2-40B4-BE49-F238E27FC236}">
                  <a16:creationId xmlns:a16="http://schemas.microsoft.com/office/drawing/2014/main" id="{EB393A91-1393-4346-AD26-94BB487AA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34</a:t>
              </a:r>
              <a:endParaRPr kumimoji="0" lang="en-US" altLang="en-US" baseline="30000"/>
            </a:p>
          </p:txBody>
        </p:sp>
        <p:sp>
          <p:nvSpPr>
            <p:cNvPr id="54359" name="Rectangle 298">
              <a:extLst>
                <a:ext uri="{FF2B5EF4-FFF2-40B4-BE49-F238E27FC236}">
                  <a16:creationId xmlns:a16="http://schemas.microsoft.com/office/drawing/2014/main" id="{B2972995-9347-3B40-AE14-A61FF12D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4360" name="Rectangle 299">
              <a:extLst>
                <a:ext uri="{FF2B5EF4-FFF2-40B4-BE49-F238E27FC236}">
                  <a16:creationId xmlns:a16="http://schemas.microsoft.com/office/drawing/2014/main" id="{30A1AE72-DF3A-C149-B0C8-05E1DD80D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361" name="Rectangle 300">
              <a:extLst>
                <a:ext uri="{FF2B5EF4-FFF2-40B4-BE49-F238E27FC236}">
                  <a16:creationId xmlns:a16="http://schemas.microsoft.com/office/drawing/2014/main" id="{3991A248-28F0-D641-9C47-3561DE7C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62" name="Rectangle 301">
              <a:extLst>
                <a:ext uri="{FF2B5EF4-FFF2-40B4-BE49-F238E27FC236}">
                  <a16:creationId xmlns:a16="http://schemas.microsoft.com/office/drawing/2014/main" id="{2F1C00CF-0C1F-A945-9404-C01C487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25</a:t>
              </a:r>
              <a:endParaRPr kumimoji="0" lang="en-US" altLang="en-US" baseline="30000"/>
            </a:p>
          </p:txBody>
        </p:sp>
        <p:sp>
          <p:nvSpPr>
            <p:cNvPr id="54363" name="Rectangle 302">
              <a:extLst>
                <a:ext uri="{FF2B5EF4-FFF2-40B4-BE49-F238E27FC236}">
                  <a16:creationId xmlns:a16="http://schemas.microsoft.com/office/drawing/2014/main" id="{1E743AD9-8359-A540-A1AE-1EA8074D4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81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29</a:t>
              </a:r>
              <a:endParaRPr kumimoji="0" lang="en-US" altLang="en-US" baseline="30000"/>
            </a:p>
          </p:txBody>
        </p:sp>
        <p:sp>
          <p:nvSpPr>
            <p:cNvPr id="54364" name="Rectangle 303">
              <a:extLst>
                <a:ext uri="{FF2B5EF4-FFF2-40B4-BE49-F238E27FC236}">
                  <a16:creationId xmlns:a16="http://schemas.microsoft.com/office/drawing/2014/main" id="{A40415E1-580C-4648-BA3A-72A7A84C2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65" name="Rectangle 304">
              <a:extLst>
                <a:ext uri="{FF2B5EF4-FFF2-40B4-BE49-F238E27FC236}">
                  <a16:creationId xmlns:a16="http://schemas.microsoft.com/office/drawing/2014/main" id="{7CF9A963-78F3-D342-8872-C08F985AF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20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34</a:t>
              </a:r>
              <a:endParaRPr kumimoji="0" lang="en-US" altLang="en-US" baseline="30000"/>
            </a:p>
          </p:txBody>
        </p:sp>
        <p:sp>
          <p:nvSpPr>
            <p:cNvPr id="54366" name="Rectangle 305">
              <a:extLst>
                <a:ext uri="{FF2B5EF4-FFF2-40B4-BE49-F238E27FC236}">
                  <a16:creationId xmlns:a16="http://schemas.microsoft.com/office/drawing/2014/main" id="{28CD8EE3-A0FE-E542-9DC0-ED454D19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54367" name="Rectangle 306">
              <a:extLst>
                <a:ext uri="{FF2B5EF4-FFF2-40B4-BE49-F238E27FC236}">
                  <a16:creationId xmlns:a16="http://schemas.microsoft.com/office/drawing/2014/main" id="{2F3AEDFC-64F2-6D40-89D5-39BF6676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93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0</a:t>
              </a:r>
              <a:endParaRPr kumimoji="0" lang="en-US" altLang="en-US" baseline="30000"/>
            </a:p>
          </p:txBody>
        </p:sp>
        <p:sp>
          <p:nvSpPr>
            <p:cNvPr id="54368" name="Rectangle 307">
              <a:extLst>
                <a:ext uri="{FF2B5EF4-FFF2-40B4-BE49-F238E27FC236}">
                  <a16:creationId xmlns:a16="http://schemas.microsoft.com/office/drawing/2014/main" id="{00C1DC59-8AE7-064B-9053-CEF236038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137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7</a:t>
              </a:r>
              <a:endParaRPr kumimoji="0" lang="en-US" altLang="en-US" baseline="30000"/>
            </a:p>
          </p:txBody>
        </p:sp>
        <p:sp>
          <p:nvSpPr>
            <p:cNvPr id="54369" name="Rectangle 308">
              <a:extLst>
                <a:ext uri="{FF2B5EF4-FFF2-40B4-BE49-F238E27FC236}">
                  <a16:creationId xmlns:a16="http://schemas.microsoft.com/office/drawing/2014/main" id="{EFAC4A3C-5E8F-EC43-95B8-28F33C7FE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159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25</a:t>
              </a:r>
              <a:endParaRPr kumimoji="0" lang="en-US" altLang="en-US" baseline="30000"/>
            </a:p>
          </p:txBody>
        </p:sp>
        <p:sp>
          <p:nvSpPr>
            <p:cNvPr id="54370" name="Rectangle 309">
              <a:extLst>
                <a:ext uri="{FF2B5EF4-FFF2-40B4-BE49-F238E27FC236}">
                  <a16:creationId xmlns:a16="http://schemas.microsoft.com/office/drawing/2014/main" id="{FDCC920C-EA8E-194B-A353-6021D095E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181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40</a:t>
              </a:r>
              <a:endParaRPr kumimoji="0" lang="en-US" altLang="en-US" baseline="30000"/>
            </a:p>
          </p:txBody>
        </p:sp>
        <p:sp>
          <p:nvSpPr>
            <p:cNvPr id="54371" name="Rectangle 310">
              <a:extLst>
                <a:ext uri="{FF2B5EF4-FFF2-40B4-BE49-F238E27FC236}">
                  <a16:creationId xmlns:a16="http://schemas.microsoft.com/office/drawing/2014/main" id="{60899292-2F1B-F94D-9301-BD6463DE3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1157"/>
              <a:ext cx="336" cy="22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1</a:t>
              </a:r>
              <a:endParaRPr kumimoji="0" lang="en-US" altLang="en-US" baseline="30000"/>
            </a:p>
          </p:txBody>
        </p:sp>
        <p:sp>
          <p:nvSpPr>
            <p:cNvPr id="54372" name="Rectangle 311">
              <a:extLst>
                <a:ext uri="{FF2B5EF4-FFF2-40B4-BE49-F238E27FC236}">
                  <a16:creationId xmlns:a16="http://schemas.microsoft.com/office/drawing/2014/main" id="{A0721CD7-0B77-D442-999F-EFB82930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203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en-US"/>
                <a:t>40</a:t>
              </a:r>
              <a:endParaRPr kumimoji="0" lang="en-US" altLang="en-US" baseline="30000"/>
            </a:p>
          </p:txBody>
        </p:sp>
      </p:grpSp>
      <p:sp>
        <p:nvSpPr>
          <p:cNvPr id="54279" name="Line 314">
            <a:extLst>
              <a:ext uri="{FF2B5EF4-FFF2-40B4-BE49-F238E27FC236}">
                <a16:creationId xmlns:a16="http://schemas.microsoft.com/office/drawing/2014/main" id="{DB5C32E4-3E79-0548-8F43-C8B4C94A5B5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644357" y="-1986757"/>
            <a:ext cx="0" cy="6107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80" name="Text Box 201">
            <a:extLst>
              <a:ext uri="{FF2B5EF4-FFF2-40B4-BE49-F238E27FC236}">
                <a16:creationId xmlns:a16="http://schemas.microsoft.com/office/drawing/2014/main" id="{A5BF2955-AD0E-2D44-8438-FABE070B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914400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W + 1</a:t>
            </a:r>
            <a:endParaRPr lang="en-US" altLang="en-US" sz="1400" baseline="-25000"/>
          </a:p>
        </p:txBody>
      </p:sp>
      <p:sp>
        <p:nvSpPr>
          <p:cNvPr id="54281" name="Rectangle 315">
            <a:extLst>
              <a:ext uri="{FF2B5EF4-FFF2-40B4-BE49-F238E27FC236}">
                <a16:creationId xmlns:a16="http://schemas.microsoft.com/office/drawing/2014/main" id="{F83BF719-6B4B-4047-8DA9-C237B91C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5556250"/>
            <a:ext cx="873125" cy="3460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/>
              <a:t>W = 11</a:t>
            </a:r>
            <a:endParaRPr kumimoji="0" lang="en-US" altLang="en-US" baseline="30000"/>
          </a:p>
        </p:txBody>
      </p:sp>
      <p:sp>
        <p:nvSpPr>
          <p:cNvPr id="54282" name="Rectangle 316">
            <a:extLst>
              <a:ext uri="{FF2B5EF4-FFF2-40B4-BE49-F238E27FC236}">
                <a16:creationId xmlns:a16="http://schemas.microsoft.com/office/drawing/2014/main" id="{523BDF57-CF50-C745-AE21-81F2D2F9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5146675"/>
            <a:ext cx="20399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OPT:  { 4, 3 }</a:t>
            </a:r>
          </a:p>
          <a:p>
            <a:r>
              <a:rPr lang="en-US" altLang="en-US"/>
              <a:t>value = 22 + 18 = 40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1973F6BE-1222-1949-85CF-8DB0A2328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E060421-EEDA-1F49-AFE9-0D27D96C7234}" type="slidenum">
              <a:rPr lang="en-US" altLang="en-US" sz="800"/>
              <a:pPr/>
              <a:t>23</a:t>
            </a:fld>
            <a:endParaRPr lang="en-US" altLang="en-US" sz="14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E95F61B2-2078-6C4E-B5E5-E392462D4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התרמיל: זמן ריצה</a:t>
            </a:r>
            <a:endParaRPr lang="en-US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2FA9F73-3D63-BA41-ACDF-07B712F8F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e-IL" altLang="en-US"/>
              <a:t>זמן ריצה. </a:t>
            </a:r>
            <a:r>
              <a:rPr lang="en-US" altLang="en-US">
                <a:solidFill>
                  <a:schemeClr val="tx1"/>
                </a:solidFill>
                <a:sym typeface="Symbol" pitchFamily="2" charset="2"/>
              </a:rPr>
              <a:t></a:t>
            </a:r>
            <a:r>
              <a:rPr lang="en-US" altLang="en-US">
                <a:solidFill>
                  <a:schemeClr val="tx1"/>
                </a:solidFill>
              </a:rPr>
              <a:t>(n W)</a:t>
            </a:r>
            <a:r>
              <a:rPr lang="he-IL" altLang="en-US">
                <a:solidFill>
                  <a:schemeClr val="tx1"/>
                </a:solidFill>
              </a:rPr>
              <a:t>.</a:t>
            </a:r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לא פולינומי בגודל הקלט.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"</a:t>
            </a:r>
            <a:r>
              <a:rPr lang="he-IL" altLang="en-US">
                <a:ea typeface="ＭＳ Ｐゴシック" panose="020B0600070205080204" pitchFamily="34" charset="-128"/>
              </a:rPr>
              <a:t>פסאודו-פולינומי</a:t>
            </a:r>
            <a:r>
              <a:rPr lang="en-US" altLang="en-US">
                <a:ea typeface="ＭＳ Ｐゴシック" panose="020B0600070205080204" pitchFamily="34" charset="-128"/>
              </a:rPr>
              <a:t>"</a:t>
            </a: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גרסת ההכרעה של בעיית התרמיל </a:t>
            </a:r>
            <a:r>
              <a:rPr lang="en-US" altLang="en-US">
                <a:ea typeface="ＭＳ Ｐゴシック" panose="020B0600070205080204" pitchFamily="34" charset="-128"/>
              </a:rPr>
              <a:t>Knapsack </a:t>
            </a:r>
            <a:r>
              <a:rPr lang="he-IL" altLang="en-US">
                <a:ea typeface="ＭＳ Ｐゴシック" panose="020B0600070205080204" pitchFamily="34" charset="-128"/>
              </a:rPr>
              <a:t> היא </a:t>
            </a:r>
            <a:r>
              <a:rPr lang="en-US" altLang="en-US">
                <a:ea typeface="ＭＳ Ｐゴシック" panose="020B0600070205080204" pitchFamily="34" charset="-128"/>
              </a:rPr>
              <a:t> NP-complete</a:t>
            </a:r>
            <a:r>
              <a:rPr lang="he-IL" altLang="en-US">
                <a:ea typeface="ＭＳ Ｐゴシック" panose="020B0600070205080204" pitchFamily="34" charset="-128"/>
              </a:rPr>
              <a:t>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0BE69AA5-0A87-3F40-9F85-30628E864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4394D858-04D8-A04E-B2DF-87FA419967F1}" type="slidenum">
              <a:rPr lang="en-US" altLang="en-US" sz="800"/>
              <a:pPr/>
              <a:t>3</a:t>
            </a:fld>
            <a:endParaRPr lang="en-US" altLang="en-US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900CF08-BF2B-BE40-B3DF-076F300C9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pPr rtl="0"/>
            <a:r>
              <a:rPr lang="he-IL" altLang="en-US"/>
              <a:t>היסטוריית תכנות דינאמי</a:t>
            </a:r>
            <a:endParaRPr lang="en-US" altLang="en-US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62604D5-E7C8-934A-AA6D-FEB4314F1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51813" cy="5410200"/>
          </a:xfrm>
        </p:spPr>
        <p:txBody>
          <a:bodyPr/>
          <a:lstStyle/>
          <a:p>
            <a:pPr marL="0" indent="0"/>
            <a:r>
              <a:rPr lang="en-US" altLang="en-US"/>
              <a:t>Bellman. </a:t>
            </a:r>
            <a:r>
              <a:rPr lang="en-US" altLang="en-US">
                <a:solidFill>
                  <a:schemeClr val="hlink"/>
                </a:solidFill>
              </a:rPr>
              <a:t>[1950s]</a:t>
            </a:r>
            <a:r>
              <a:rPr lang="he-IL" altLang="en-US">
                <a:solidFill>
                  <a:schemeClr val="hlink"/>
                </a:solidFill>
              </a:rPr>
              <a:t>  - חלוץ בפיתוח השיטות לתכנות דינאמי.</a:t>
            </a:r>
          </a:p>
          <a:p>
            <a:pPr marL="0" indent="0"/>
            <a:endParaRPr lang="en-US" altLang="en-US"/>
          </a:p>
          <a:p>
            <a:pPr marL="0" indent="0"/>
            <a:r>
              <a:rPr lang="he-IL" altLang="en-US"/>
              <a:t>משמעות השם</a:t>
            </a:r>
            <a:r>
              <a:rPr lang="en-US" altLang="en-US"/>
              <a:t>.</a:t>
            </a: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תכנות דינאמי – תכנון מעודכן בזמן.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מזכיר המדינה היה נגד מחקר מתמטי.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בלמן בחר שם "מפוצץ" כדיי להימנע מעימותים.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98D24943-DCFD-0443-A140-C20EC5CE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4306888"/>
            <a:ext cx="39703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solidFill>
                  <a:schemeClr val="hlin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Reference:  Bellman, R. E. </a:t>
            </a:r>
            <a:r>
              <a:rPr lang="en-US" altLang="en-US" sz="1000" i="1">
                <a:solidFill>
                  <a:schemeClr val="hlin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Eye of the Hurricane, An Autobiography.</a:t>
            </a:r>
            <a:endParaRPr lang="en-US" altLang="en-US" sz="1000">
              <a:solidFill>
                <a:schemeClr val="hlin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BF2AB0A0-069D-1543-AE23-6B85F026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3271838"/>
            <a:ext cx="5441950" cy="906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182880" tIns="137160" rIns="182880" bIns="18288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  <a:buSzPct val="80000"/>
            </a:pPr>
            <a:r>
              <a:rPr lang="en-US" altLang="en-US"/>
              <a:t>"</a:t>
            </a:r>
            <a:r>
              <a:rPr lang="en-US" altLang="en-US">
                <a:latin typeface="Open Sans Hebrew" pitchFamily="2" charset="-79"/>
                <a:cs typeface="Open Sans Hebrew" pitchFamily="2" charset="-79"/>
              </a:rPr>
              <a:t>it's impossible to use dynamic in a pejorative sense"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Pct val="80000"/>
            </a:pPr>
            <a:r>
              <a:rPr lang="en-US" altLang="en-US">
                <a:latin typeface="Open Sans Hebrew" pitchFamily="2" charset="-79"/>
                <a:cs typeface="Open Sans Hebrew" pitchFamily="2" charset="-79"/>
              </a:rPr>
              <a:t>"something not even a Congressman could object to</a:t>
            </a:r>
            <a:r>
              <a:rPr lang="en-US" altLang="en-US"/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  <p:bldP spid="19461" grpId="0"/>
      <p:bldP spid="194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D87CAC97-4755-9F4C-999B-13DE83B0350E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6.1  </a:t>
            </a:r>
            <a:r>
              <a:rPr lang="he-IL" altLang="en-US"/>
              <a:t> בעיית הפעילויות הממושקלות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58201511-00C8-F648-96BB-37715BBFD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F34CFCA-37D0-5943-A0F4-1738D8046491}" type="slidenum">
              <a:rPr lang="en-US" altLang="en-US" sz="800"/>
              <a:pPr/>
              <a:t>5</a:t>
            </a:fld>
            <a:endParaRPr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8BD4FFD-48E3-944A-B6EB-E073F17DB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הפעילויות הממושקלות</a:t>
            </a:r>
            <a:endParaRPr lang="en-US" altLang="en-US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46438F2-827D-484E-AB87-C880E06EE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e-IL" altLang="en-US"/>
              <a:t>בעיית הפעילויות הממושקלות.</a:t>
            </a:r>
            <a:r>
              <a:rPr lang="en-US" altLang="en-US"/>
              <a:t> </a:t>
            </a:r>
          </a:p>
          <a:p>
            <a:pPr lvl="1"/>
            <a:endParaRPr lang="he-IL" altLang="en-US">
              <a:ea typeface="ＭＳ Ｐゴシック" panose="020B0600070205080204" pitchFamily="34" charset="-128"/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עבודה </a:t>
            </a:r>
            <a:r>
              <a:rPr lang="en-US" altLang="en-US">
                <a:ea typeface="ＭＳ Ｐゴシック" panose="020B0600070205080204" pitchFamily="34" charset="-128"/>
              </a:rPr>
              <a:t>j</a:t>
            </a:r>
            <a:r>
              <a:rPr lang="he-IL" altLang="en-US">
                <a:ea typeface="ＭＳ Ｐゴシック" panose="020B0600070205080204" pitchFamily="34" charset="-128"/>
              </a:rPr>
              <a:t> מתחילה בזמן </a:t>
            </a:r>
            <a:r>
              <a:rPr lang="en-US" altLang="en-US">
                <a:ea typeface="ＭＳ Ｐゴシック" panose="020B0600070205080204" pitchFamily="34" charset="-128"/>
              </a:rPr>
              <a:t>s</a:t>
            </a:r>
            <a:r>
              <a:rPr lang="en-US" altLang="en-US" baseline="-25000">
                <a:ea typeface="ＭＳ Ｐゴシック" panose="020B0600070205080204" pitchFamily="34" charset="-128"/>
              </a:rPr>
              <a:t>j</a:t>
            </a:r>
            <a:r>
              <a:rPr lang="he-IL" altLang="en-US">
                <a:ea typeface="ＭＳ Ｐゴシック" panose="020B0600070205080204" pitchFamily="34" charset="-128"/>
              </a:rPr>
              <a:t>, ומסתיימת בזמן </a:t>
            </a:r>
            <a:r>
              <a:rPr lang="en-US" altLang="en-US">
                <a:ea typeface="ＭＳ Ｐゴシック" panose="020B0600070205080204" pitchFamily="34" charset="-128"/>
              </a:rPr>
              <a:t>f</a:t>
            </a:r>
            <a:r>
              <a:rPr lang="en-US" altLang="en-US" baseline="-25000">
                <a:ea typeface="ＭＳ Ｐゴシック" panose="020B0600070205080204" pitchFamily="34" charset="-128"/>
              </a:rPr>
              <a:t>j</a:t>
            </a:r>
            <a:r>
              <a:rPr lang="he-IL" altLang="en-US">
                <a:ea typeface="ＭＳ Ｐゴシック" panose="020B0600070205080204" pitchFamily="34" charset="-128"/>
              </a:rPr>
              <a:t>, במשקל או בעלת ערך </a:t>
            </a:r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j</a:t>
            </a:r>
            <a:r>
              <a:rPr lang="he-IL" altLang="en-US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פתרון חוקי: קבוצת עבודות </a:t>
            </a:r>
            <a:r>
              <a:rPr lang="he-IL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זרות</a:t>
            </a:r>
            <a:r>
              <a:rPr lang="he-IL" altLang="en-US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מטרה: קבוצה חוקית </a:t>
            </a:r>
            <a:r>
              <a:rPr lang="he-IL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ממשקל</a:t>
            </a:r>
            <a:r>
              <a:rPr lang="he-IL" altLang="en-US">
                <a:ea typeface="ＭＳ Ｐゴシック" panose="020B0600070205080204" pitchFamily="34" charset="-128"/>
              </a:rPr>
              <a:t> מקסימלי.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5" name="Line 67">
            <a:extLst>
              <a:ext uri="{FF2B5EF4-FFF2-40B4-BE49-F238E27FC236}">
                <a16:creationId xmlns:a16="http://schemas.microsoft.com/office/drawing/2014/main" id="{D53D95C9-B7B9-C344-A7BA-3CD8B4F7F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06" name="Text Box 69">
            <a:extLst>
              <a:ext uri="{FF2B5EF4-FFF2-40B4-BE49-F238E27FC236}">
                <a16:creationId xmlns:a16="http://schemas.microsoft.com/office/drawing/2014/main" id="{7C3BE31B-A04C-6B4E-993B-3BDEA2A2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2456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25607" name="Line 72">
            <a:extLst>
              <a:ext uri="{FF2B5EF4-FFF2-40B4-BE49-F238E27FC236}">
                <a16:creationId xmlns:a16="http://schemas.microsoft.com/office/drawing/2014/main" id="{6AB6E2EC-7DF1-7549-8519-E12DA0929DF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54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08" name="Line 73">
            <a:extLst>
              <a:ext uri="{FF2B5EF4-FFF2-40B4-BE49-F238E27FC236}">
                <a16:creationId xmlns:a16="http://schemas.microsoft.com/office/drawing/2014/main" id="{50200362-014B-364D-9287-8BF24A76B64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1587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09" name="Line 74">
            <a:extLst>
              <a:ext uri="{FF2B5EF4-FFF2-40B4-BE49-F238E27FC236}">
                <a16:creationId xmlns:a16="http://schemas.microsoft.com/office/drawing/2014/main" id="{62C6752F-0EAC-614E-9299-63F3875B944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2954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10" name="Line 75">
            <a:extLst>
              <a:ext uri="{FF2B5EF4-FFF2-40B4-BE49-F238E27FC236}">
                <a16:creationId xmlns:a16="http://schemas.microsoft.com/office/drawing/2014/main" id="{FC13A8C9-1C75-3B40-9FBC-A0872914156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096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11" name="Line 76">
            <a:extLst>
              <a:ext uri="{FF2B5EF4-FFF2-40B4-BE49-F238E27FC236}">
                <a16:creationId xmlns:a16="http://schemas.microsoft.com/office/drawing/2014/main" id="{97ABCB12-139B-DF48-B53F-1A0A79092E0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7795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12" name="Line 77">
            <a:extLst>
              <a:ext uri="{FF2B5EF4-FFF2-40B4-BE49-F238E27FC236}">
                <a16:creationId xmlns:a16="http://schemas.microsoft.com/office/drawing/2014/main" id="{492234D7-919C-514C-A65B-5205B22B064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321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13" name="Line 78">
            <a:extLst>
              <a:ext uri="{FF2B5EF4-FFF2-40B4-BE49-F238E27FC236}">
                <a16:creationId xmlns:a16="http://schemas.microsoft.com/office/drawing/2014/main" id="{13C78CB6-794B-D94F-9051-79FAF5A76E1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74796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14" name="Line 79">
            <a:extLst>
              <a:ext uri="{FF2B5EF4-FFF2-40B4-BE49-F238E27FC236}">
                <a16:creationId xmlns:a16="http://schemas.microsoft.com/office/drawing/2014/main" id="{A2460864-CCF5-F04C-B8F1-D79EF16300A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05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15" name="Line 80">
            <a:extLst>
              <a:ext uri="{FF2B5EF4-FFF2-40B4-BE49-F238E27FC236}">
                <a16:creationId xmlns:a16="http://schemas.microsoft.com/office/drawing/2014/main" id="{4B24E987-CD78-A645-8CA4-F2733047685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7163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16" name="Line 81">
            <a:extLst>
              <a:ext uri="{FF2B5EF4-FFF2-40B4-BE49-F238E27FC236}">
                <a16:creationId xmlns:a16="http://schemas.microsoft.com/office/drawing/2014/main" id="{433C8AC7-CFF8-A142-8B7C-3B2B8D98830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704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17" name="Line 82">
            <a:extLst>
              <a:ext uri="{FF2B5EF4-FFF2-40B4-BE49-F238E27FC236}">
                <a16:creationId xmlns:a16="http://schemas.microsoft.com/office/drawing/2014/main" id="{43335818-6E99-7D4E-8744-347A03B79D0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6863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18" name="Rectangle 94">
            <a:extLst>
              <a:ext uri="{FF2B5EF4-FFF2-40B4-BE49-F238E27FC236}">
                <a16:creationId xmlns:a16="http://schemas.microsoft.com/office/drawing/2014/main" id="{2C9EE008-8B16-E343-B759-3D6D372C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51244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f,5</a:t>
            </a:r>
          </a:p>
        </p:txBody>
      </p:sp>
      <p:sp>
        <p:nvSpPr>
          <p:cNvPr id="25619" name="Rectangle 95">
            <a:extLst>
              <a:ext uri="{FF2B5EF4-FFF2-40B4-BE49-F238E27FC236}">
                <a16:creationId xmlns:a16="http://schemas.microsoft.com/office/drawing/2014/main" id="{D62DABA1-0515-6A49-8C65-8219865F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5403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g,3</a:t>
            </a:r>
          </a:p>
        </p:txBody>
      </p:sp>
      <p:sp>
        <p:nvSpPr>
          <p:cNvPr id="25620" name="Line 96">
            <a:extLst>
              <a:ext uri="{FF2B5EF4-FFF2-40B4-BE49-F238E27FC236}">
                <a16:creationId xmlns:a16="http://schemas.microsoft.com/office/drawing/2014/main" id="{7D2490E5-B949-924C-A458-252ED6E0D58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6377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621" name="Rectangle 97">
            <a:extLst>
              <a:ext uri="{FF2B5EF4-FFF2-40B4-BE49-F238E27FC236}">
                <a16:creationId xmlns:a16="http://schemas.microsoft.com/office/drawing/2014/main" id="{9454A557-41A5-1E4D-8967-41BA63C9E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595312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h,1</a:t>
            </a:r>
          </a:p>
        </p:txBody>
      </p:sp>
      <p:sp>
        <p:nvSpPr>
          <p:cNvPr id="25622" name="Rectangle 98">
            <a:extLst>
              <a:ext uri="{FF2B5EF4-FFF2-40B4-BE49-F238E27FC236}">
                <a16:creationId xmlns:a16="http://schemas.microsoft.com/office/drawing/2014/main" id="{F85FEFE0-37D4-334A-A424-CFE756F91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708525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e,2</a:t>
            </a:r>
          </a:p>
        </p:txBody>
      </p:sp>
      <p:sp>
        <p:nvSpPr>
          <p:cNvPr id="25623" name="Rectangle 99">
            <a:extLst>
              <a:ext uri="{FF2B5EF4-FFF2-40B4-BE49-F238E27FC236}">
                <a16:creationId xmlns:a16="http://schemas.microsoft.com/office/drawing/2014/main" id="{2B47B480-57B0-C246-BF02-27F7A94A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048000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a,4</a:t>
            </a:r>
          </a:p>
        </p:txBody>
      </p:sp>
      <p:sp>
        <p:nvSpPr>
          <p:cNvPr id="25624" name="Rectangle 100">
            <a:extLst>
              <a:ext uri="{FF2B5EF4-FFF2-40B4-BE49-F238E27FC236}">
                <a16:creationId xmlns:a16="http://schemas.microsoft.com/office/drawing/2014/main" id="{67EAD7EB-5B8E-AF43-9E9F-02FF586A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3463925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b,2</a:t>
            </a:r>
          </a:p>
        </p:txBody>
      </p:sp>
      <p:sp>
        <p:nvSpPr>
          <p:cNvPr id="25625" name="Rectangle 101">
            <a:extLst>
              <a:ext uri="{FF2B5EF4-FFF2-40B4-BE49-F238E27FC236}">
                <a16:creationId xmlns:a16="http://schemas.microsoft.com/office/drawing/2014/main" id="{41495031-D820-494D-A326-EB7D51538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878263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c,4</a:t>
            </a:r>
          </a:p>
        </p:txBody>
      </p:sp>
      <p:sp>
        <p:nvSpPr>
          <p:cNvPr id="25626" name="Rectangle 102">
            <a:extLst>
              <a:ext uri="{FF2B5EF4-FFF2-40B4-BE49-F238E27FC236}">
                <a16:creationId xmlns:a16="http://schemas.microsoft.com/office/drawing/2014/main" id="{CD129EF5-B2A5-F04F-9A62-7766393F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4294188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d,8</a:t>
            </a:r>
          </a:p>
        </p:txBody>
      </p:sp>
      <p:sp>
        <p:nvSpPr>
          <p:cNvPr id="25627" name="Text Box 103">
            <a:extLst>
              <a:ext uri="{FF2B5EF4-FFF2-40B4-BE49-F238E27FC236}">
                <a16:creationId xmlns:a16="http://schemas.microsoft.com/office/drawing/2014/main" id="{988D269E-F622-594A-BD58-43A2FCF2C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6313488"/>
            <a:ext cx="1592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2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5628" name="Text Box 104">
            <a:extLst>
              <a:ext uri="{FF2B5EF4-FFF2-40B4-BE49-F238E27FC236}">
                <a16:creationId xmlns:a16="http://schemas.microsoft.com/office/drawing/2014/main" id="{BBB28C51-0C4A-F849-8A13-630630D5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629" name="Text Box 105">
            <a:extLst>
              <a:ext uri="{FF2B5EF4-FFF2-40B4-BE49-F238E27FC236}">
                <a16:creationId xmlns:a16="http://schemas.microsoft.com/office/drawing/2014/main" id="{18028861-2E72-8B41-B0F3-30FCEE053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5630" name="Text Box 106">
            <a:extLst>
              <a:ext uri="{FF2B5EF4-FFF2-40B4-BE49-F238E27FC236}">
                <a16:creationId xmlns:a16="http://schemas.microsoft.com/office/drawing/2014/main" id="{3A29CD90-0FAD-294B-827B-FFF618DB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5631" name="Text Box 107">
            <a:extLst>
              <a:ext uri="{FF2B5EF4-FFF2-40B4-BE49-F238E27FC236}">
                <a16:creationId xmlns:a16="http://schemas.microsoft.com/office/drawing/2014/main" id="{23B47530-C388-9640-9B9C-9EEFB1483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5632" name="Text Box 108">
            <a:extLst>
              <a:ext uri="{FF2B5EF4-FFF2-40B4-BE49-F238E27FC236}">
                <a16:creationId xmlns:a16="http://schemas.microsoft.com/office/drawing/2014/main" id="{8ACDB094-D810-6D4D-B42B-06BD3A9C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6232525"/>
            <a:ext cx="414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5633" name="Text Box 109">
            <a:extLst>
              <a:ext uri="{FF2B5EF4-FFF2-40B4-BE49-F238E27FC236}">
                <a16:creationId xmlns:a16="http://schemas.microsoft.com/office/drawing/2014/main" id="{12FE70AB-D3DA-D444-907A-104078FB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6232525"/>
            <a:ext cx="414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5634" name="Text Box 110">
            <a:extLst>
              <a:ext uri="{FF2B5EF4-FFF2-40B4-BE49-F238E27FC236}">
                <a16:creationId xmlns:a16="http://schemas.microsoft.com/office/drawing/2014/main" id="{D6953D0A-EF27-8045-A23F-D7704836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6232525"/>
            <a:ext cx="414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635" name="Text Box 111">
            <a:extLst>
              <a:ext uri="{FF2B5EF4-FFF2-40B4-BE49-F238E27FC236}">
                <a16:creationId xmlns:a16="http://schemas.microsoft.com/office/drawing/2014/main" id="{BA424086-D19A-0748-A6AA-CFC65219D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25636" name="Text Box 112">
            <a:extLst>
              <a:ext uri="{FF2B5EF4-FFF2-40B4-BE49-F238E27FC236}">
                <a16:creationId xmlns:a16="http://schemas.microsoft.com/office/drawing/2014/main" id="{FC94CBAB-8089-BC4E-8237-DD17E67E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5637" name="Text Box 113">
            <a:extLst>
              <a:ext uri="{FF2B5EF4-FFF2-40B4-BE49-F238E27FC236}">
                <a16:creationId xmlns:a16="http://schemas.microsoft.com/office/drawing/2014/main" id="{34910ED4-EC2E-E546-AE5B-A5817A9B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5638" name="Text Box 114">
            <a:extLst>
              <a:ext uri="{FF2B5EF4-FFF2-40B4-BE49-F238E27FC236}">
                <a16:creationId xmlns:a16="http://schemas.microsoft.com/office/drawing/2014/main" id="{A5B3662D-5AFF-444B-A1FA-284DE2EC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6232525"/>
            <a:ext cx="414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25639" name="Line 115">
            <a:extLst>
              <a:ext uri="{FF2B5EF4-FFF2-40B4-BE49-F238E27FC236}">
                <a16:creationId xmlns:a16="http://schemas.microsoft.com/office/drawing/2014/main" id="{9C042002-B77A-354A-B238-25FB16E24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4" grpId="0" uiExpand="1" build="p"/>
      <p:bldP spid="25606" grpId="0"/>
      <p:bldP spid="25618" grpId="0" animBg="1"/>
      <p:bldP spid="25619" grpId="0" animBg="1"/>
      <p:bldP spid="25621" grpId="0" animBg="1"/>
      <p:bldP spid="25622" grpId="0" animBg="1"/>
      <p:bldP spid="25623" grpId="0" animBg="1"/>
      <p:bldP spid="25624" grpId="0" animBg="1"/>
      <p:bldP spid="25625" grpId="0" animBg="1"/>
      <p:bldP spid="25626" grpId="0" animBg="1"/>
      <p:bldP spid="25627" grpId="0"/>
      <p:bldP spid="25628" grpId="0"/>
      <p:bldP spid="25629" grpId="0"/>
      <p:bldP spid="25630" grpId="0"/>
      <p:bldP spid="25631" grpId="0"/>
      <p:bldP spid="25632" grpId="0"/>
      <p:bldP spid="25633" grpId="0"/>
      <p:bldP spid="25634" grpId="0"/>
      <p:bldP spid="25635" grpId="0"/>
      <p:bldP spid="25636" grpId="0"/>
      <p:bldP spid="25637" grpId="0"/>
      <p:bldP spid="256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AAD188AE-6071-B144-AEBC-7B7688D8C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D13CD2C7-3427-5048-B427-76FB4819C4CA}" type="slidenum">
              <a:rPr lang="en-US" altLang="en-US" sz="800"/>
              <a:pPr/>
              <a:t>6</a:t>
            </a:fld>
            <a:endParaRPr lang="en-US" altLang="en-US" sz="1400"/>
          </a:p>
        </p:txBody>
      </p:sp>
      <p:sp>
        <p:nvSpPr>
          <p:cNvPr id="25602" name="Rectangle 46">
            <a:extLst>
              <a:ext uri="{FF2B5EF4-FFF2-40B4-BE49-F238E27FC236}">
                <a16:creationId xmlns:a16="http://schemas.microsoft.com/office/drawing/2014/main" id="{E7166582-6622-B949-9482-43C2A2007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הפעיליות (הלא ממושקלות</a:t>
            </a:r>
            <a:r>
              <a:rPr lang="en-US" altLang="en-US"/>
              <a:t>(</a:t>
            </a:r>
          </a:p>
        </p:txBody>
      </p:sp>
      <p:sp>
        <p:nvSpPr>
          <p:cNvPr id="27652" name="Rectangle 47">
            <a:extLst>
              <a:ext uri="{FF2B5EF4-FFF2-40B4-BE49-F238E27FC236}">
                <a16:creationId xmlns:a16="http://schemas.microsoft.com/office/drawing/2014/main" id="{003BD026-8EAA-914E-8838-5613AA22C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e-IL" altLang="en-US"/>
              <a:t>תזכורת</a:t>
            </a:r>
            <a:r>
              <a:rPr lang="en-US" altLang="en-US"/>
              <a:t>.</a:t>
            </a:r>
            <a:r>
              <a:rPr lang="he-IL" altLang="en-US"/>
              <a:t> </a:t>
            </a:r>
            <a:r>
              <a:rPr lang="he-IL" altLang="en-US">
                <a:solidFill>
                  <a:schemeClr val="tx1"/>
                </a:solidFill>
              </a:rPr>
              <a:t>כאשר כל המשקולות הן 1, האלגוריתם החמדני עובד:</a:t>
            </a:r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נמיין את העבודות לפי זמן סיום בצורה עולה.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he-IL" altLang="en-US">
                <a:ea typeface="ＭＳ Ｐゴシック" panose="020B0600070205080204" pitchFamily="34" charset="-128"/>
              </a:rPr>
              <a:t>נוסיף עבודה לקבוצה אם הוא זר עם כל שאר העבודות שנוספו עד כה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marL="0" indent="0"/>
            <a:endParaRPr lang="en-US" altLang="en-US">
              <a:solidFill>
                <a:schemeClr val="tx1"/>
              </a:solidFill>
            </a:endParaRPr>
          </a:p>
          <a:p>
            <a:pPr marL="0" indent="0"/>
            <a:endParaRPr lang="en-US" altLang="en-US">
              <a:solidFill>
                <a:schemeClr val="tx1"/>
              </a:solidFill>
            </a:endParaRPr>
          </a:p>
          <a:p>
            <a:pPr marL="0" indent="0"/>
            <a:endParaRPr lang="en-US" altLang="en-US">
              <a:solidFill>
                <a:schemeClr val="tx1"/>
              </a:solidFill>
            </a:endParaRPr>
          </a:p>
          <a:p>
            <a:pPr marL="0" indent="0"/>
            <a:r>
              <a:rPr lang="he-IL" altLang="en-US"/>
              <a:t>אבחנה. </a:t>
            </a:r>
            <a:r>
              <a:rPr lang="he-IL" altLang="en-US">
                <a:solidFill>
                  <a:schemeClr val="tx1"/>
                </a:solidFill>
              </a:rPr>
              <a:t>כאשר מאפשרים משקלים שונים מ-1 האלגוריתם החמדני יכול להיכשל.</a:t>
            </a:r>
            <a:endParaRPr lang="en-US" altLang="en-US">
              <a:solidFill>
                <a:schemeClr val="tx1"/>
              </a:solidFill>
            </a:endParaRPr>
          </a:p>
          <a:p>
            <a:pPr marL="0" indent="0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7653" name="Line 51">
            <a:extLst>
              <a:ext uri="{FF2B5EF4-FFF2-40B4-BE49-F238E27FC236}">
                <a16:creationId xmlns:a16="http://schemas.microsoft.com/office/drawing/2014/main" id="{D7441449-5345-C94A-BD90-AF60185D9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54" name="Text Box 52">
            <a:extLst>
              <a:ext uri="{FF2B5EF4-FFF2-40B4-BE49-F238E27FC236}">
                <a16:creationId xmlns:a16="http://schemas.microsoft.com/office/drawing/2014/main" id="{9CF1327A-1F8B-BE48-8EBF-1B8C0C6B6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6313488"/>
            <a:ext cx="1592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2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7655" name="Text Box 53">
            <a:extLst>
              <a:ext uri="{FF2B5EF4-FFF2-40B4-BE49-F238E27FC236}">
                <a16:creationId xmlns:a16="http://schemas.microsoft.com/office/drawing/2014/main" id="{2B1E36B2-88CB-0E4A-BF93-2C6222C48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2456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27656" name="Text Box 55">
            <a:extLst>
              <a:ext uri="{FF2B5EF4-FFF2-40B4-BE49-F238E27FC236}">
                <a16:creationId xmlns:a16="http://schemas.microsoft.com/office/drawing/2014/main" id="{81AE6E7D-E8C9-9440-A4D2-0409E4E35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657" name="Text Box 67">
            <a:extLst>
              <a:ext uri="{FF2B5EF4-FFF2-40B4-BE49-F238E27FC236}">
                <a16:creationId xmlns:a16="http://schemas.microsoft.com/office/drawing/2014/main" id="{A7EC5C88-6348-A94C-A9EA-CD1C73F65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7658" name="Text Box 68">
            <a:extLst>
              <a:ext uri="{FF2B5EF4-FFF2-40B4-BE49-F238E27FC236}">
                <a16:creationId xmlns:a16="http://schemas.microsoft.com/office/drawing/2014/main" id="{A0BB5ABC-E00E-ED4C-ADC0-9CC00E77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7659" name="Text Box 69">
            <a:extLst>
              <a:ext uri="{FF2B5EF4-FFF2-40B4-BE49-F238E27FC236}">
                <a16:creationId xmlns:a16="http://schemas.microsoft.com/office/drawing/2014/main" id="{43C99F66-7DA6-F243-8294-1A2B0909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7660" name="Text Box 70">
            <a:extLst>
              <a:ext uri="{FF2B5EF4-FFF2-40B4-BE49-F238E27FC236}">
                <a16:creationId xmlns:a16="http://schemas.microsoft.com/office/drawing/2014/main" id="{32AD18EE-6239-9C4E-9BE7-F7DCF8649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6232525"/>
            <a:ext cx="414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7661" name="Text Box 71">
            <a:extLst>
              <a:ext uri="{FF2B5EF4-FFF2-40B4-BE49-F238E27FC236}">
                <a16:creationId xmlns:a16="http://schemas.microsoft.com/office/drawing/2014/main" id="{8779B799-3E5A-B24C-881B-38098E38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6232525"/>
            <a:ext cx="414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7662" name="Text Box 72">
            <a:extLst>
              <a:ext uri="{FF2B5EF4-FFF2-40B4-BE49-F238E27FC236}">
                <a16:creationId xmlns:a16="http://schemas.microsoft.com/office/drawing/2014/main" id="{3AD4441C-B6A4-6040-A8CE-5D70B724F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6232525"/>
            <a:ext cx="414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663" name="Text Box 73">
            <a:extLst>
              <a:ext uri="{FF2B5EF4-FFF2-40B4-BE49-F238E27FC236}">
                <a16:creationId xmlns:a16="http://schemas.microsoft.com/office/drawing/2014/main" id="{FCA763B2-CF37-FE49-8D81-69D257074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27664" name="Text Box 74">
            <a:extLst>
              <a:ext uri="{FF2B5EF4-FFF2-40B4-BE49-F238E27FC236}">
                <a16:creationId xmlns:a16="http://schemas.microsoft.com/office/drawing/2014/main" id="{D64DD0A5-50BC-4C49-ADE9-890B7BFB6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7665" name="Text Box 75">
            <a:extLst>
              <a:ext uri="{FF2B5EF4-FFF2-40B4-BE49-F238E27FC236}">
                <a16:creationId xmlns:a16="http://schemas.microsoft.com/office/drawing/2014/main" id="{6C865F75-5F67-7749-863F-A9AC44D7D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7666" name="Text Box 76">
            <a:extLst>
              <a:ext uri="{FF2B5EF4-FFF2-40B4-BE49-F238E27FC236}">
                <a16:creationId xmlns:a16="http://schemas.microsoft.com/office/drawing/2014/main" id="{CD03E20F-94F5-464D-8D87-A6632C0BD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6232525"/>
            <a:ext cx="414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27667" name="Text Box 77">
            <a:extLst>
              <a:ext uri="{FF2B5EF4-FFF2-40B4-BE49-F238E27FC236}">
                <a16:creationId xmlns:a16="http://schemas.microsoft.com/office/drawing/2014/main" id="{AF2657C2-C35C-2C4C-A3A5-87D767F40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6232525"/>
            <a:ext cx="414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27668" name="Rectangle 78">
            <a:extLst>
              <a:ext uri="{FF2B5EF4-FFF2-40B4-BE49-F238E27FC236}">
                <a16:creationId xmlns:a16="http://schemas.microsoft.com/office/drawing/2014/main" id="{F40FB51A-BC83-1E45-B58F-EB06A4B09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38" y="5216525"/>
            <a:ext cx="4860925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7669" name="Line 54">
            <a:extLst>
              <a:ext uri="{FF2B5EF4-FFF2-40B4-BE49-F238E27FC236}">
                <a16:creationId xmlns:a16="http://schemas.microsoft.com/office/drawing/2014/main" id="{929EDF00-8FD2-5245-BE76-4727CDA36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70" name="Line 56">
            <a:extLst>
              <a:ext uri="{FF2B5EF4-FFF2-40B4-BE49-F238E27FC236}">
                <a16:creationId xmlns:a16="http://schemas.microsoft.com/office/drawing/2014/main" id="{E719D6E6-20B3-104E-8826-0E46CAE827D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264444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71" name="Line 57">
            <a:extLst>
              <a:ext uri="{FF2B5EF4-FFF2-40B4-BE49-F238E27FC236}">
                <a16:creationId xmlns:a16="http://schemas.microsoft.com/office/drawing/2014/main" id="{580183E5-F7A2-8F48-8363-0B92CF5B556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0257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72" name="Line 58">
            <a:extLst>
              <a:ext uri="{FF2B5EF4-FFF2-40B4-BE49-F238E27FC236}">
                <a16:creationId xmlns:a16="http://schemas.microsoft.com/office/drawing/2014/main" id="{93E7F3D4-EF57-104B-BFB9-0CF848893E2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34407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73" name="Line 59">
            <a:extLst>
              <a:ext uri="{FF2B5EF4-FFF2-40B4-BE49-F238E27FC236}">
                <a16:creationId xmlns:a16="http://schemas.microsoft.com/office/drawing/2014/main" id="{A47E8A63-A2FD-474C-8733-84953AF1013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748632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74" name="Line 60">
            <a:extLst>
              <a:ext uri="{FF2B5EF4-FFF2-40B4-BE49-F238E27FC236}">
                <a16:creationId xmlns:a16="http://schemas.microsoft.com/office/drawing/2014/main" id="{4650C7F7-8C1C-F545-A456-3D82DBBD596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718594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75" name="Line 61">
            <a:extLst>
              <a:ext uri="{FF2B5EF4-FFF2-40B4-BE49-F238E27FC236}">
                <a16:creationId xmlns:a16="http://schemas.microsoft.com/office/drawing/2014/main" id="{27D51EDD-EAEB-E448-9712-321D3929942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171157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76" name="Line 62">
            <a:extLst>
              <a:ext uri="{FF2B5EF4-FFF2-40B4-BE49-F238E27FC236}">
                <a16:creationId xmlns:a16="http://schemas.microsoft.com/office/drawing/2014/main" id="{9D3DB9BC-A6E2-444B-924E-5B0CB06A1FE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686969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77" name="Line 63">
            <a:extLst>
              <a:ext uri="{FF2B5EF4-FFF2-40B4-BE49-F238E27FC236}">
                <a16:creationId xmlns:a16="http://schemas.microsoft.com/office/drawing/2014/main" id="{66D3B9F2-D9E4-B048-8DA4-61C112B3CC3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39532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78" name="Line 64">
            <a:extLst>
              <a:ext uri="{FF2B5EF4-FFF2-40B4-BE49-F238E27FC236}">
                <a16:creationId xmlns:a16="http://schemas.microsoft.com/office/drawing/2014/main" id="{726F3A84-D9EC-3341-8BFE-D3EB7C21ABC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655344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79" name="Line 65">
            <a:extLst>
              <a:ext uri="{FF2B5EF4-FFF2-40B4-BE49-F238E27FC236}">
                <a16:creationId xmlns:a16="http://schemas.microsoft.com/office/drawing/2014/main" id="{08942199-758C-D541-A648-138B18AF812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09494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80" name="Line 66">
            <a:extLst>
              <a:ext uri="{FF2B5EF4-FFF2-40B4-BE49-F238E27FC236}">
                <a16:creationId xmlns:a16="http://schemas.microsoft.com/office/drawing/2014/main" id="{7C2C368C-11AD-334B-80DB-3C243687FCC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625307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81" name="Line 80">
            <a:extLst>
              <a:ext uri="{FF2B5EF4-FFF2-40B4-BE49-F238E27FC236}">
                <a16:creationId xmlns:a16="http://schemas.microsoft.com/office/drawing/2014/main" id="{99C7410C-EF31-7944-B949-655EBF932DA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02782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682" name="Rectangle 82">
            <a:extLst>
              <a:ext uri="{FF2B5EF4-FFF2-40B4-BE49-F238E27FC236}">
                <a16:creationId xmlns:a16="http://schemas.microsoft.com/office/drawing/2014/main" id="{3F555F84-9BA0-9B43-A98D-F73FE3FA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5708650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7683" name="Rectangle 88">
            <a:extLst>
              <a:ext uri="{FF2B5EF4-FFF2-40B4-BE49-F238E27FC236}">
                <a16:creationId xmlns:a16="http://schemas.microsoft.com/office/drawing/2014/main" id="{55D8C3F2-3D34-3546-AC81-41353076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5203825"/>
            <a:ext cx="1103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weight = 999</a:t>
            </a:r>
          </a:p>
        </p:txBody>
      </p:sp>
      <p:sp>
        <p:nvSpPr>
          <p:cNvPr id="27684" name="Rectangle 89">
            <a:extLst>
              <a:ext uri="{FF2B5EF4-FFF2-40B4-BE49-F238E27FC236}">
                <a16:creationId xmlns:a16="http://schemas.microsoft.com/office/drawing/2014/main" id="{7AE02D79-E8AC-2345-9D3D-11D85F35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5689600"/>
            <a:ext cx="892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weight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2" grpId="0" uiExpand="1" build="p"/>
      <p:bldP spid="27654" grpId="0"/>
      <p:bldP spid="27655" grpId="0"/>
      <p:bldP spid="27656" grpId="0"/>
      <p:bldP spid="27657" grpId="0"/>
      <p:bldP spid="27658" grpId="0"/>
      <p:bldP spid="27659" grpId="0"/>
      <p:bldP spid="27660" grpId="0"/>
      <p:bldP spid="27661" grpId="0"/>
      <p:bldP spid="27662" grpId="0"/>
      <p:bldP spid="27663" grpId="0"/>
      <p:bldP spid="27664" grpId="0"/>
      <p:bldP spid="27665" grpId="0"/>
      <p:bldP spid="27666" grpId="0"/>
      <p:bldP spid="27667" grpId="0"/>
      <p:bldP spid="27668" grpId="0" animBg="1"/>
      <p:bldP spid="27682" grpId="0" animBg="1"/>
      <p:bldP spid="27683" grpId="0"/>
      <p:bldP spid="276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9B2AC1E1-2DBF-1D49-884C-FDD2995FB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B6083A6-2515-5D4B-8E87-54B48D06EEB4}" type="slidenum">
              <a:rPr lang="en-US" altLang="en-US" sz="800"/>
              <a:pPr/>
              <a:t>7</a:t>
            </a:fld>
            <a:endParaRPr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77AA5B0-BB47-EC47-BDC5-9CD519789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הפעילויות הממושקלות</a:t>
            </a:r>
            <a:endParaRPr lang="en-US" altLang="en-US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8213AEB-B6E1-D148-875F-8C4A4DB4E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rPr lang="he-IL" altLang="en-US"/>
              <a:t>סימון. </a:t>
            </a:r>
            <a:r>
              <a:rPr lang="he-IL" altLang="en-US">
                <a:solidFill>
                  <a:schemeClr val="tx1"/>
                </a:solidFill>
              </a:rPr>
              <a:t>נחליט כי הפעילויות ממויינות לפי זמני סיום וממוספרים לפי סדר המיון: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f</a:t>
            </a:r>
            <a:r>
              <a:rPr lang="en-US" altLang="en-US" baseline="-25000">
                <a:solidFill>
                  <a:schemeClr val="tx1"/>
                </a:solidFill>
              </a:rPr>
              <a:t>1  </a:t>
            </a:r>
            <a:r>
              <a:rPr lang="en-US" altLang="en-US">
                <a:solidFill>
                  <a:schemeClr val="tx1"/>
                </a:solidFill>
                <a:sym typeface="Symbol" pitchFamily="2" charset="2"/>
              </a:rPr>
              <a:t>  </a:t>
            </a:r>
            <a:r>
              <a:rPr lang="en-US" altLang="en-US">
                <a:solidFill>
                  <a:schemeClr val="tx1"/>
                </a:solidFill>
              </a:rPr>
              <a:t>f</a:t>
            </a:r>
            <a:r>
              <a:rPr lang="en-US" altLang="en-US" baseline="-25000">
                <a:solidFill>
                  <a:schemeClr val="tx1"/>
                </a:solidFill>
              </a:rPr>
              <a:t>2  </a:t>
            </a:r>
            <a:r>
              <a:rPr lang="en-US" altLang="en-US">
                <a:solidFill>
                  <a:schemeClr val="tx1"/>
                </a:solidFill>
                <a:sym typeface="Symbol" pitchFamily="2" charset="2"/>
              </a:rPr>
              <a:t> . . . </a:t>
            </a:r>
            <a:r>
              <a:rPr lang="en-US" altLang="en-US">
                <a:solidFill>
                  <a:schemeClr val="tx1"/>
                </a:solidFill>
              </a:rPr>
              <a:t> f</a:t>
            </a:r>
            <a:r>
              <a:rPr lang="en-US" altLang="en-US" baseline="-25000">
                <a:solidFill>
                  <a:schemeClr val="tx1"/>
                </a:solidFill>
              </a:rPr>
              <a:t>n</a:t>
            </a:r>
            <a:r>
              <a:rPr lang="he-IL" altLang="en-US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SzTx/>
              <a:buFontTx/>
              <a:buNone/>
            </a:pPr>
            <a:r>
              <a:rPr lang="he-IL" altLang="en-US"/>
              <a:t>הגדרה. </a:t>
            </a:r>
            <a:r>
              <a:rPr lang="en-US" altLang="en-US">
                <a:solidFill>
                  <a:schemeClr val="tx1"/>
                </a:solidFill>
              </a:rPr>
              <a:t>p(j)</a:t>
            </a:r>
            <a:r>
              <a:rPr lang="he-IL" altLang="en-US">
                <a:solidFill>
                  <a:schemeClr val="tx1"/>
                </a:solidFill>
              </a:rPr>
              <a:t>=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he-IL" altLang="en-US">
                <a:solidFill>
                  <a:schemeClr val="tx1"/>
                </a:solidFill>
              </a:rPr>
              <a:t>האינדקס הגדול ביותר </a:t>
            </a:r>
            <a:r>
              <a:rPr lang="en-US" altLang="en-US">
                <a:solidFill>
                  <a:schemeClr val="tx1"/>
                </a:solidFill>
              </a:rPr>
              <a:t>i</a:t>
            </a:r>
            <a:r>
              <a:rPr lang="he-IL" altLang="en-US">
                <a:solidFill>
                  <a:schemeClr val="tx1"/>
                </a:solidFill>
              </a:rPr>
              <a:t> שקטן מ-</a:t>
            </a:r>
            <a:r>
              <a:rPr lang="en-US" altLang="en-US">
                <a:solidFill>
                  <a:schemeClr val="tx1"/>
                </a:solidFill>
              </a:rPr>
              <a:t>j</a:t>
            </a:r>
            <a:r>
              <a:rPr lang="he-IL" altLang="en-US">
                <a:solidFill>
                  <a:schemeClr val="tx1"/>
                </a:solidFill>
              </a:rPr>
              <a:t> עבור פעילות שזרה ל-</a:t>
            </a:r>
            <a:r>
              <a:rPr lang="en-US" altLang="en-US">
                <a:solidFill>
                  <a:schemeClr val="tx1"/>
                </a:solidFill>
              </a:rPr>
              <a:t>j</a:t>
            </a:r>
            <a:r>
              <a:rPr lang="he-IL" altLang="en-US">
                <a:solidFill>
                  <a:schemeClr val="tx1"/>
                </a:solidFill>
              </a:rPr>
              <a:t>.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/>
          </a:p>
          <a:p>
            <a:pPr marL="0" indent="0">
              <a:buClrTx/>
              <a:buSzTx/>
              <a:buFontTx/>
              <a:buNone/>
            </a:pPr>
            <a:r>
              <a:rPr lang="he-IL" altLang="en-US"/>
              <a:t>דוגמא: </a:t>
            </a:r>
            <a:r>
              <a:rPr lang="en-US" altLang="en-US">
                <a:solidFill>
                  <a:schemeClr val="tx1"/>
                </a:solidFill>
              </a:rPr>
              <a:t>p(8) = 5, p(7) = 3, p(2) = 0</a:t>
            </a:r>
            <a:r>
              <a:rPr lang="he-IL" altLang="en-US">
                <a:solidFill>
                  <a:schemeClr val="tx1"/>
                </a:solidFill>
              </a:rPr>
              <a:t>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9701" name="Line 74">
            <a:extLst>
              <a:ext uri="{FF2B5EF4-FFF2-40B4-BE49-F238E27FC236}">
                <a16:creationId xmlns:a16="http://schemas.microsoft.com/office/drawing/2014/main" id="{20CD4A3F-8A21-3A41-A591-322EEA9C8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02" name="Text Box 75">
            <a:extLst>
              <a:ext uri="{FF2B5EF4-FFF2-40B4-BE49-F238E27FC236}">
                <a16:creationId xmlns:a16="http://schemas.microsoft.com/office/drawing/2014/main" id="{193B5552-C93B-E947-BEE2-8B3643A71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6313488"/>
            <a:ext cx="1592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2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703" name="Text Box 76">
            <a:extLst>
              <a:ext uri="{FF2B5EF4-FFF2-40B4-BE49-F238E27FC236}">
                <a16:creationId xmlns:a16="http://schemas.microsoft.com/office/drawing/2014/main" id="{7382EB1C-157D-0946-9A14-BC2085F1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24563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Time</a:t>
            </a:r>
          </a:p>
        </p:txBody>
      </p:sp>
      <p:sp>
        <p:nvSpPr>
          <p:cNvPr id="29704" name="Line 77">
            <a:extLst>
              <a:ext uri="{FF2B5EF4-FFF2-40B4-BE49-F238E27FC236}">
                <a16:creationId xmlns:a16="http://schemas.microsoft.com/office/drawing/2014/main" id="{CA3B44F2-E2A6-FD4E-956E-D43E4B078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05" name="Text Box 78">
            <a:extLst>
              <a:ext uri="{FF2B5EF4-FFF2-40B4-BE49-F238E27FC236}">
                <a16:creationId xmlns:a16="http://schemas.microsoft.com/office/drawing/2014/main" id="{9C71D73B-CBC1-6745-B5A8-70FFB5353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9706" name="Line 79">
            <a:extLst>
              <a:ext uri="{FF2B5EF4-FFF2-40B4-BE49-F238E27FC236}">
                <a16:creationId xmlns:a16="http://schemas.microsoft.com/office/drawing/2014/main" id="{0CC38356-55C4-F847-BFBF-42E38D90ECA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54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07" name="Line 80">
            <a:extLst>
              <a:ext uri="{FF2B5EF4-FFF2-40B4-BE49-F238E27FC236}">
                <a16:creationId xmlns:a16="http://schemas.microsoft.com/office/drawing/2014/main" id="{0D70E9DE-2938-654B-A74E-4F40422ADA1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1587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08" name="Line 81">
            <a:extLst>
              <a:ext uri="{FF2B5EF4-FFF2-40B4-BE49-F238E27FC236}">
                <a16:creationId xmlns:a16="http://schemas.microsoft.com/office/drawing/2014/main" id="{D721C097-38B1-7548-8C64-3AB599A151D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2954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09" name="Line 82">
            <a:extLst>
              <a:ext uri="{FF2B5EF4-FFF2-40B4-BE49-F238E27FC236}">
                <a16:creationId xmlns:a16="http://schemas.microsoft.com/office/drawing/2014/main" id="{F0A82B01-F495-A043-A363-D9D19187EA6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096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10" name="Line 83">
            <a:extLst>
              <a:ext uri="{FF2B5EF4-FFF2-40B4-BE49-F238E27FC236}">
                <a16:creationId xmlns:a16="http://schemas.microsoft.com/office/drawing/2014/main" id="{300E06DB-714A-DB44-AC40-B40E1DA462A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7795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11" name="Line 84">
            <a:extLst>
              <a:ext uri="{FF2B5EF4-FFF2-40B4-BE49-F238E27FC236}">
                <a16:creationId xmlns:a16="http://schemas.microsoft.com/office/drawing/2014/main" id="{6EA4361B-DD14-0F42-B3AE-9E02FFB38DA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321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12" name="Line 85">
            <a:extLst>
              <a:ext uri="{FF2B5EF4-FFF2-40B4-BE49-F238E27FC236}">
                <a16:creationId xmlns:a16="http://schemas.microsoft.com/office/drawing/2014/main" id="{C3F19CFE-9555-C844-94D0-B157A26E176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74796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13" name="Line 86">
            <a:extLst>
              <a:ext uri="{FF2B5EF4-FFF2-40B4-BE49-F238E27FC236}">
                <a16:creationId xmlns:a16="http://schemas.microsoft.com/office/drawing/2014/main" id="{B0DEDDB7-55FF-5049-A844-AEEA70A1945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05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14" name="Line 87">
            <a:extLst>
              <a:ext uri="{FF2B5EF4-FFF2-40B4-BE49-F238E27FC236}">
                <a16:creationId xmlns:a16="http://schemas.microsoft.com/office/drawing/2014/main" id="{0DB124A7-032B-8E42-8EF7-1B8CB713603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7163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15" name="Line 88">
            <a:extLst>
              <a:ext uri="{FF2B5EF4-FFF2-40B4-BE49-F238E27FC236}">
                <a16:creationId xmlns:a16="http://schemas.microsoft.com/office/drawing/2014/main" id="{58C8B348-5DBA-3144-994C-E1C0483780D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704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16" name="Line 89">
            <a:extLst>
              <a:ext uri="{FF2B5EF4-FFF2-40B4-BE49-F238E27FC236}">
                <a16:creationId xmlns:a16="http://schemas.microsoft.com/office/drawing/2014/main" id="{EBD7B7D6-F2F0-3242-8CC6-B028177A70C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6863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17" name="Text Box 90">
            <a:extLst>
              <a:ext uri="{FF2B5EF4-FFF2-40B4-BE49-F238E27FC236}">
                <a16:creationId xmlns:a16="http://schemas.microsoft.com/office/drawing/2014/main" id="{E7C9160A-EDD1-CE48-AF34-7687965B2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9718" name="Text Box 91">
            <a:extLst>
              <a:ext uri="{FF2B5EF4-FFF2-40B4-BE49-F238E27FC236}">
                <a16:creationId xmlns:a16="http://schemas.microsoft.com/office/drawing/2014/main" id="{67AA0E30-CB81-8E45-B840-78630C037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9719" name="Text Box 92">
            <a:extLst>
              <a:ext uri="{FF2B5EF4-FFF2-40B4-BE49-F238E27FC236}">
                <a16:creationId xmlns:a16="http://schemas.microsoft.com/office/drawing/2014/main" id="{7008C35D-CAF3-974B-870C-CF6DFF93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9720" name="Text Box 93">
            <a:extLst>
              <a:ext uri="{FF2B5EF4-FFF2-40B4-BE49-F238E27FC236}">
                <a16:creationId xmlns:a16="http://schemas.microsoft.com/office/drawing/2014/main" id="{964E4118-FBB5-5F4D-9B50-B1D77450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6232525"/>
            <a:ext cx="414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9721" name="Text Box 94">
            <a:extLst>
              <a:ext uri="{FF2B5EF4-FFF2-40B4-BE49-F238E27FC236}">
                <a16:creationId xmlns:a16="http://schemas.microsoft.com/office/drawing/2014/main" id="{2BEDBF41-679D-7E48-B641-D3FD2A14F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6232525"/>
            <a:ext cx="414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9722" name="Text Box 95">
            <a:extLst>
              <a:ext uri="{FF2B5EF4-FFF2-40B4-BE49-F238E27FC236}">
                <a16:creationId xmlns:a16="http://schemas.microsoft.com/office/drawing/2014/main" id="{B83523BF-4B8A-2B43-A082-1C32AA21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6232525"/>
            <a:ext cx="414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723" name="Text Box 96">
            <a:extLst>
              <a:ext uri="{FF2B5EF4-FFF2-40B4-BE49-F238E27FC236}">
                <a16:creationId xmlns:a16="http://schemas.microsoft.com/office/drawing/2014/main" id="{F9CE7FBB-954C-7947-B70C-F003D9AE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29724" name="Text Box 97">
            <a:extLst>
              <a:ext uri="{FF2B5EF4-FFF2-40B4-BE49-F238E27FC236}">
                <a16:creationId xmlns:a16="http://schemas.microsoft.com/office/drawing/2014/main" id="{4C64B85A-AA00-7D40-A06A-4EE2E7CA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9725" name="Text Box 98">
            <a:extLst>
              <a:ext uri="{FF2B5EF4-FFF2-40B4-BE49-F238E27FC236}">
                <a16:creationId xmlns:a16="http://schemas.microsoft.com/office/drawing/2014/main" id="{5DD4949D-7B71-C740-B224-4B2AEBDC4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6232525"/>
            <a:ext cx="415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9726" name="Text Box 99">
            <a:extLst>
              <a:ext uri="{FF2B5EF4-FFF2-40B4-BE49-F238E27FC236}">
                <a16:creationId xmlns:a16="http://schemas.microsoft.com/office/drawing/2014/main" id="{FFFC5382-D809-CA45-8C3A-3C2D373A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6232525"/>
            <a:ext cx="414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29727" name="Text Box 100">
            <a:extLst>
              <a:ext uri="{FF2B5EF4-FFF2-40B4-BE49-F238E27FC236}">
                <a16:creationId xmlns:a16="http://schemas.microsoft.com/office/drawing/2014/main" id="{6DAEF6E5-3FD0-1C4C-A771-632BE4590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6232525"/>
            <a:ext cx="414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hlink"/>
                </a:solidFill>
                <a:latin typeface="Courier New" panose="02070309020205020404" pitchFamily="49" charset="0"/>
              </a:rPr>
              <a:t>11</a:t>
            </a:r>
          </a:p>
        </p:txBody>
      </p:sp>
      <p:sp>
        <p:nvSpPr>
          <p:cNvPr id="29728" name="Rectangle 101">
            <a:extLst>
              <a:ext uri="{FF2B5EF4-FFF2-40B4-BE49-F238E27FC236}">
                <a16:creationId xmlns:a16="http://schemas.microsoft.com/office/drawing/2014/main" id="{3557958C-376B-7F4C-8C12-14598E9F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51244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729" name="Rectangle 102">
            <a:extLst>
              <a:ext uri="{FF2B5EF4-FFF2-40B4-BE49-F238E27FC236}">
                <a16:creationId xmlns:a16="http://schemas.microsoft.com/office/drawing/2014/main" id="{F925DC2A-0591-CD4F-8920-BF972B79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5403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29730" name="Line 103">
            <a:extLst>
              <a:ext uri="{FF2B5EF4-FFF2-40B4-BE49-F238E27FC236}">
                <a16:creationId xmlns:a16="http://schemas.microsoft.com/office/drawing/2014/main" id="{E780190E-4397-3046-BC2B-A8271D707EE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6377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9731" name="Rectangle 104">
            <a:extLst>
              <a:ext uri="{FF2B5EF4-FFF2-40B4-BE49-F238E27FC236}">
                <a16:creationId xmlns:a16="http://schemas.microsoft.com/office/drawing/2014/main" id="{BF14F1BC-F78B-D64D-907E-235FBD1B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5943600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9732" name="Rectangle 105">
            <a:extLst>
              <a:ext uri="{FF2B5EF4-FFF2-40B4-BE49-F238E27FC236}">
                <a16:creationId xmlns:a16="http://schemas.microsoft.com/office/drawing/2014/main" id="{9A292559-14DF-6740-93D7-6872A05AF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343400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9733" name="Rectangle 106">
            <a:extLst>
              <a:ext uri="{FF2B5EF4-FFF2-40B4-BE49-F238E27FC236}">
                <a16:creationId xmlns:a16="http://schemas.microsoft.com/office/drawing/2014/main" id="{D86FFD6B-107E-B54C-B5D9-5BDF43356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914775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9734" name="Rectangle 107">
            <a:extLst>
              <a:ext uri="{FF2B5EF4-FFF2-40B4-BE49-F238E27FC236}">
                <a16:creationId xmlns:a16="http://schemas.microsoft.com/office/drawing/2014/main" id="{CE92309F-0CE6-F84A-91F3-A4739EB8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3049588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9735" name="Rectangle 108">
            <a:extLst>
              <a:ext uri="{FF2B5EF4-FFF2-40B4-BE49-F238E27FC236}">
                <a16:creationId xmlns:a16="http://schemas.microsoft.com/office/drawing/2014/main" id="{50B8857B-1DCF-2D40-8F26-725A157D9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505200"/>
            <a:ext cx="968375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9736" name="Rectangle 109">
            <a:extLst>
              <a:ext uri="{FF2B5EF4-FFF2-40B4-BE49-F238E27FC236}">
                <a16:creationId xmlns:a16="http://schemas.microsoft.com/office/drawing/2014/main" id="{161CECB9-5401-7545-8B02-AD5AF015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4752975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0" grpId="0" uiExpand="1" build="p"/>
      <p:bldP spid="29702" grpId="0"/>
      <p:bldP spid="29703" grpId="0"/>
      <p:bldP spid="29705" grpId="0"/>
      <p:bldP spid="29717" grpId="0"/>
      <p:bldP spid="29718" grpId="0"/>
      <p:bldP spid="29719" grpId="0"/>
      <p:bldP spid="29720" grpId="0"/>
      <p:bldP spid="29721" grpId="0"/>
      <p:bldP spid="29722" grpId="0"/>
      <p:bldP spid="29723" grpId="0"/>
      <p:bldP spid="29724" grpId="0"/>
      <p:bldP spid="29725" grpId="0"/>
      <p:bldP spid="29726" grpId="0"/>
      <p:bldP spid="29727" grpId="0"/>
      <p:bldP spid="29728" grpId="0" animBg="1"/>
      <p:bldP spid="29729" grpId="0" animBg="1"/>
      <p:bldP spid="29731" grpId="0" animBg="1"/>
      <p:bldP spid="29732" grpId="0" animBg="1"/>
      <p:bldP spid="29733" grpId="0" animBg="1"/>
      <p:bldP spid="29734" grpId="0" animBg="1"/>
      <p:bldP spid="29735" grpId="0" animBg="1"/>
      <p:bldP spid="297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51B56270-DCDD-7346-B376-BEF6B757A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434513F8-5369-E14C-A3F2-05BD12DA9CD5}" type="slidenum">
              <a:rPr lang="en-US" altLang="en-US" sz="800"/>
              <a:pPr/>
              <a:t>8</a:t>
            </a:fld>
            <a:endParaRPr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B4C8C57-FBBB-EA40-8942-B31D5E388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pPr rtl="0"/>
            <a:r>
              <a:rPr lang="he-IL" altLang="en-US"/>
              <a:t>תכנות דינאמי: בחירה בינארית</a:t>
            </a:r>
            <a:endParaRPr lang="en-US" altLang="en-US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6EED19F0-0844-DE40-9C60-92B3E6B13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he-IL" altLang="en-US" dirty="0"/>
              <a:t>סימון.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OPT(j)</a:t>
            </a:r>
            <a:r>
              <a:rPr lang="he-IL" altLang="en-US" dirty="0">
                <a:solidFill>
                  <a:schemeClr val="tx1"/>
                </a:solidFill>
              </a:rPr>
              <a:t> = ערך פתרון אופטימלי עבור תת-הבעיה שמכילה את הפעילות </a:t>
            </a:r>
            <a:r>
              <a:rPr lang="en-US" altLang="en-US" dirty="0">
                <a:solidFill>
                  <a:schemeClr val="tx1"/>
                </a:solidFill>
              </a:rPr>
              <a:t> 1, 2, ..., j</a:t>
            </a:r>
            <a:r>
              <a:rPr lang="he-IL" altLang="en-US" dirty="0">
                <a:solidFill>
                  <a:schemeClr val="tx1"/>
                </a:solidFill>
              </a:rPr>
              <a:t> בלבד.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he-IL" altLang="en-US" dirty="0">
                <a:ea typeface="ＭＳ Ｐゴシック" panose="020B0600070205080204" pitchFamily="34" charset="-128"/>
              </a:rPr>
              <a:t>מקרה 1: </a:t>
            </a:r>
            <a:r>
              <a:rPr lang="en-US" altLang="en-US" dirty="0">
                <a:ea typeface="ＭＳ Ｐゴシック" panose="020B0600070205080204" pitchFamily="34" charset="-128"/>
              </a:rPr>
              <a:t>j</a:t>
            </a:r>
            <a:r>
              <a:rPr lang="he-IL" altLang="en-US" dirty="0">
                <a:ea typeface="ＭＳ Ｐゴシック" panose="020B0600070205080204" pitchFamily="34" charset="-128"/>
              </a:rPr>
              <a:t> חלק מהפתרון שמוגדר ע"י </a:t>
            </a:r>
            <a:r>
              <a:rPr lang="en-US" altLang="en-US" dirty="0">
                <a:ea typeface="ＭＳ Ｐゴシック" panose="020B0600070205080204" pitchFamily="34" charset="-128"/>
              </a:rPr>
              <a:t>OPT(j)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  <a:p>
            <a:pPr lvl="2">
              <a:defRPr/>
            </a:pPr>
            <a:r>
              <a:rPr lang="he-IL" altLang="en-US" dirty="0">
                <a:ea typeface="ＭＳ Ｐゴシック" panose="020B0600070205080204" pitchFamily="34" charset="-128"/>
              </a:rPr>
              <a:t>הערך </a:t>
            </a:r>
            <a:r>
              <a:rPr lang="en-US" altLang="en-US" dirty="0" err="1">
                <a:ea typeface="ＭＳ Ｐゴシック" panose="020B0600070205080204" pitchFamily="34" charset="-128"/>
              </a:rPr>
              <a:t>v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j</a:t>
            </a:r>
            <a:r>
              <a:rPr lang="he-IL" altLang="en-US" dirty="0">
                <a:ea typeface="ＭＳ Ｐゴシック" panose="020B0600070205080204" pitchFamily="34" charset="-128"/>
              </a:rPr>
              <a:t> נוסף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defRPr/>
            </a:pPr>
            <a:r>
              <a:rPr lang="he-IL" altLang="en-US" dirty="0">
                <a:ea typeface="ＭＳ Ｐゴシック" panose="020B0600070205080204" pitchFamily="34" charset="-128"/>
              </a:rPr>
              <a:t>לא ניתן להשתמש בפעילויות המתנגשות </a:t>
            </a:r>
            <a:r>
              <a:rPr lang="en-US" altLang="en-US" dirty="0">
                <a:ea typeface="ＭＳ Ｐゴシック" panose="020B0600070205080204" pitchFamily="34" charset="-128"/>
              </a:rPr>
              <a:t>{ p(j) + 1, p(j) + 2, ..., j - 1 }</a:t>
            </a:r>
          </a:p>
          <a:p>
            <a:pPr lvl="2">
              <a:defRPr/>
            </a:pPr>
            <a:r>
              <a:rPr lang="he-IL" altLang="en-US" dirty="0">
                <a:ea typeface="ＭＳ Ｐゴシック" panose="020B0600070205080204" pitchFamily="34" charset="-128"/>
              </a:rPr>
              <a:t>חייב להכיל פתרון אופטימלי לבעיה המורכבת משאר הפעילויות הזרות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1, 2, ...,  p(j)</a:t>
            </a:r>
          </a:p>
          <a:p>
            <a:pPr marL="460375" lvl="2" indent="0">
              <a:buFontTx/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he-IL" altLang="en-US" dirty="0">
                <a:ea typeface="ＭＳ Ｐゴシック" panose="020B0600070205080204" pitchFamily="34" charset="-128"/>
              </a:rPr>
              <a:t>מקרה 2: </a:t>
            </a:r>
            <a:r>
              <a:rPr lang="en-US" altLang="en-US" dirty="0">
                <a:ea typeface="ＭＳ Ｐゴシック" panose="020B0600070205080204" pitchFamily="34" charset="-128"/>
              </a:rPr>
              <a:t>j </a:t>
            </a:r>
            <a:r>
              <a:rPr lang="he-IL" altLang="en-US" dirty="0">
                <a:ea typeface="ＭＳ Ｐゴシック" panose="020B0600070205080204" pitchFamily="34" charset="-128"/>
              </a:rPr>
              <a:t> אינו חלק מהפתרון שמוגדר ע"י OPT.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>
              <a:defRPr/>
            </a:pPr>
            <a:r>
              <a:rPr lang="he-IL" altLang="en-US" dirty="0">
                <a:ea typeface="ＭＳ Ｐゴシック" panose="020B0600070205080204" pitchFamily="34" charset="-128"/>
              </a:rPr>
              <a:t>חייב להכיל פתרון אופטימלי לבעיה שכוללת את שאר </a:t>
            </a:r>
            <a:r>
              <a:rPr lang="en-US" altLang="en-US" dirty="0">
                <a:ea typeface="ＭＳ Ｐゴシック" panose="020B0600070205080204" pitchFamily="34" charset="-128"/>
              </a:rPr>
              <a:t> 1, 2, ...,  j-1</a:t>
            </a:r>
            <a:r>
              <a:rPr lang="he-IL" altLang="en-US" dirty="0">
                <a:ea typeface="ＭＳ Ｐゴシック" panose="020B0600070205080204" pitchFamily="34" charset="-128"/>
              </a:rPr>
              <a:t>הפעילויות.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1750" name="Rectangle 8">
            <a:extLst>
              <a:ext uri="{FF2B5EF4-FFF2-40B4-BE49-F238E27FC236}">
                <a16:creationId xmlns:a16="http://schemas.microsoft.com/office/drawing/2014/main" id="{E190C0A9-676B-AC45-8C14-063B4A738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3556000"/>
            <a:ext cx="1911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he-IL" altLang="en-US" sz="1200">
                <a:solidFill>
                  <a:schemeClr val="accent1"/>
                </a:solidFill>
                <a:latin typeface="Open Sans Hebrew" pitchFamily="2" charset="-79"/>
                <a:ea typeface="Open Sans" panose="020B0606030504020204" pitchFamily="34" charset="0"/>
                <a:cs typeface="Open Sans Hebrew" pitchFamily="2" charset="-79"/>
              </a:rPr>
              <a:t>מבנה תת הבעיות האופטימלי</a:t>
            </a:r>
            <a:endParaRPr lang="en-US" altLang="en-US" sz="1200">
              <a:solidFill>
                <a:schemeClr val="accent1"/>
              </a:solidFill>
              <a:latin typeface="Open Sans Hebrew" pitchFamily="2" charset="-79"/>
              <a:ea typeface="Open Sans" panose="020B0606030504020204" pitchFamily="34" charset="0"/>
              <a:cs typeface="Open Sans Hebrew" pitchFamily="2" charset="-79"/>
            </a:endParaRPr>
          </a:p>
        </p:txBody>
      </p:sp>
      <p:sp>
        <p:nvSpPr>
          <p:cNvPr id="31751" name="Line 9">
            <a:extLst>
              <a:ext uri="{FF2B5EF4-FFF2-40B4-BE49-F238E27FC236}">
                <a16:creationId xmlns:a16="http://schemas.microsoft.com/office/drawing/2014/main" id="{8682DE2D-4262-BE47-B502-DEE9B8F1A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9175" y="3402013"/>
            <a:ext cx="830263" cy="1746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1752" name="Line 10">
            <a:extLst>
              <a:ext uri="{FF2B5EF4-FFF2-40B4-BE49-F238E27FC236}">
                <a16:creationId xmlns:a16="http://schemas.microsoft.com/office/drawing/2014/main" id="{047AED91-BFF5-0544-A4C8-043ADAC1D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175" y="3816350"/>
            <a:ext cx="855663" cy="1873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068139D-C143-644E-A1A1-3A49C12C31D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00100" y="5106337"/>
            <a:ext cx="7391400" cy="824200"/>
          </a:xfrm>
          <a:prstGeom prst="rect">
            <a:avLst/>
          </a:prstGeom>
          <a:blipFill>
            <a:blip r:embed="rId3"/>
            <a:stretch>
              <a:fillRect t="-166667" b="-243939"/>
            </a:stretch>
          </a:blipFill>
          <a:ln>
            <a:noFill/>
          </a:ln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uiExpand="1" build="p"/>
      <p:bldP spid="317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9686F7EC-69DA-C148-8020-67C18B7DB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7C7310D-9706-BA4B-BB43-E52F1D999F76}" type="slidenum">
              <a:rPr lang="en-US" altLang="en-US" sz="800"/>
              <a:pPr/>
              <a:t>9</a:t>
            </a:fld>
            <a:endParaRPr lang="en-US" altLang="en-US" sz="1400"/>
          </a:p>
        </p:txBody>
      </p:sp>
      <p:sp>
        <p:nvSpPr>
          <p:cNvPr id="31746" name="AutoShape 7">
            <a:hlinkClick r:id="rId3" action="ppaction://hlinkpres?slideindex=1&amp;slidetitle=Activity%20Selection%20(Interval%20Scheduling)" highlightClick="1"/>
            <a:extLst>
              <a:ext uri="{FF2B5EF4-FFF2-40B4-BE49-F238E27FC236}">
                <a16:creationId xmlns:a16="http://schemas.microsoft.com/office/drawing/2014/main" id="{FDA49D88-F5B2-CF4C-8F10-FFDB9A824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3119438"/>
            <a:ext cx="569912" cy="414337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747" name="Text Box 8">
            <a:extLst>
              <a:ext uri="{FF2B5EF4-FFF2-40B4-BE49-F238E27FC236}">
                <a16:creationId xmlns:a16="http://schemas.microsoft.com/office/drawing/2014/main" id="{9D2EA56A-C3B0-644F-A67E-E5281AF20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7391400" cy="31178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Input</a:t>
            </a:r>
            <a:r>
              <a:rPr lang="en-US" altLang="en-US" b="1">
                <a:latin typeface="Courier New" panose="02070309020205020404" pitchFamily="49" charset="0"/>
              </a:rPr>
              <a:t>: n, s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,…,s</a:t>
            </a:r>
            <a:r>
              <a:rPr lang="en-US" altLang="en-US" b="1" baseline="-25000">
                <a:latin typeface="Courier New" panose="02070309020205020404" pitchFamily="49" charset="0"/>
              </a:rPr>
              <a:t>n , </a:t>
            </a:r>
            <a:r>
              <a:rPr lang="en-US" altLang="en-US" b="1">
                <a:latin typeface="Courier New" panose="02070309020205020404" pitchFamily="49" charset="0"/>
              </a:rPr>
              <a:t>f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,…,f</a:t>
            </a:r>
            <a:r>
              <a:rPr lang="en-US" altLang="en-US" b="1" baseline="-25000">
                <a:latin typeface="Courier New" panose="02070309020205020404" pitchFamily="49" charset="0"/>
              </a:rPr>
              <a:t>n , </a:t>
            </a:r>
            <a:r>
              <a:rPr lang="en-US" altLang="en-US" b="1">
                <a:latin typeface="Courier New" panose="02070309020205020404" pitchFamily="49" charset="0"/>
              </a:rPr>
              <a:t>v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,…,v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jobs by finish times so that f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...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</a:p>
          <a:p>
            <a:endParaRPr lang="en-US" altLang="en-US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Compute</a:t>
            </a:r>
            <a:r>
              <a:rPr lang="en-US" altLang="en-US" b="1">
                <a:latin typeface="Courier New" panose="02070309020205020404" pitchFamily="49" charset="0"/>
              </a:rPr>
              <a:t> p(1), p(2), …, p(n)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Compute-Opt(j)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(j = 0)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0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max(v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  <a:r>
              <a:rPr lang="en-US" altLang="en-US" b="1">
                <a:latin typeface="Courier New" panose="02070309020205020404" pitchFamily="49" charset="0"/>
              </a:rPr>
              <a:t> + Compute-Opt(p(j)), Compute-Opt(j-1))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ECC910A2-246B-4C44-B291-BE55C7C8D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457200"/>
          </a:xfrm>
        </p:spPr>
        <p:txBody>
          <a:bodyPr/>
          <a:lstStyle/>
          <a:p>
            <a:r>
              <a:rPr lang="he-IL" altLang="en-US"/>
              <a:t>בעיית הפעילויות הממושקלות: אלג' </a:t>
            </a:r>
            <a:r>
              <a:rPr lang="en-US" altLang="en-US"/>
              <a:t>  Brute Force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itchFamily="-84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WAYNE:public_html:kleinberg-tardos:alg-design.pot</Template>
  <TotalTime>13763</TotalTime>
  <Words>1780</Words>
  <Application>Microsoft Macintosh PowerPoint</Application>
  <PresentationFormat>On-screen Show (4:3)</PresentationFormat>
  <Paragraphs>424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Comic Sans MS</vt:lpstr>
      <vt:lpstr>ＭＳ Ｐゴシック</vt:lpstr>
      <vt:lpstr>Arial</vt:lpstr>
      <vt:lpstr>Open Sans Hebrew</vt:lpstr>
      <vt:lpstr>Monotype Sorts</vt:lpstr>
      <vt:lpstr>Wingdings</vt:lpstr>
      <vt:lpstr>Rockwell</vt:lpstr>
      <vt:lpstr>Open Sans</vt:lpstr>
      <vt:lpstr>Courier New</vt:lpstr>
      <vt:lpstr>Symbol</vt:lpstr>
      <vt:lpstr>David</vt:lpstr>
      <vt:lpstr>Lucida Grande</vt:lpstr>
      <vt:lpstr>alg-design</vt:lpstr>
      <vt:lpstr>פרק  6  תכנות דינאמי</vt:lpstr>
      <vt:lpstr>שיטות אלגוריתמיות</vt:lpstr>
      <vt:lpstr>היסטוריית תכנות דינאמי</vt:lpstr>
      <vt:lpstr>6.1   בעיית הפעילויות הממושקלות</vt:lpstr>
      <vt:lpstr>בעיית הפעילויות הממושקלות</vt:lpstr>
      <vt:lpstr>בעיית הפעיליות (הלא ממושקלות(</vt:lpstr>
      <vt:lpstr>בעיית הפעילויות הממושקלות</vt:lpstr>
      <vt:lpstr>תכנות דינאמי: בחירה בינארית</vt:lpstr>
      <vt:lpstr>בעיית הפעילויות הממושקלות: אלג'   Brute Force</vt:lpstr>
      <vt:lpstr>מה זמן הריצה של האלגוריתם במקרה הגרוע ביותר?</vt:lpstr>
      <vt:lpstr>בעיית הפעילויות הממושקלות: אלג'   Brute Force</vt:lpstr>
      <vt:lpstr>אלו שלא זוכרים את העבר נידונו לחזור עליו.</vt:lpstr>
      <vt:lpstr>בעיית הפעילויות הממושקלות: Memoization</vt:lpstr>
      <vt:lpstr>בעיית הפעילויות הממושקלות: זמן ריצה</vt:lpstr>
      <vt:lpstr>בעיית הפעילויות הממושקלות:  Bottom-Up</vt:lpstr>
      <vt:lpstr>בעיית הפעילויות הממושקלות: שחזור הפתרון</vt:lpstr>
      <vt:lpstr>6.2   בעיית התרמיל (Knapsack)</vt:lpstr>
      <vt:lpstr>בעיית התרמיל</vt:lpstr>
      <vt:lpstr>ניסיון ראשון וכושל</vt:lpstr>
      <vt:lpstr>תכנות דינאמי: הוספת משתנה נוסף</vt:lpstr>
      <vt:lpstr>בעיית התרמיל: Bottom-Up</vt:lpstr>
      <vt:lpstr>בעיית התרמיל</vt:lpstr>
      <vt:lpstr>בעיית התרמיל: זמן ריצה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Microsoft Office User</cp:lastModifiedBy>
  <cp:revision>1248</cp:revision>
  <cp:lastPrinted>2008-12-18T12:36:55Z</cp:lastPrinted>
  <dcterms:created xsi:type="dcterms:W3CDTF">1999-12-31T01:41:01Z</dcterms:created>
  <dcterms:modified xsi:type="dcterms:W3CDTF">2019-12-31T15:32:57Z</dcterms:modified>
</cp:coreProperties>
</file>