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39" r:id="rId2"/>
    <p:sldId id="306" r:id="rId3"/>
    <p:sldId id="263" r:id="rId4"/>
    <p:sldId id="266" r:id="rId5"/>
    <p:sldId id="338" r:id="rId6"/>
    <p:sldId id="296" r:id="rId7"/>
    <p:sldId id="295" r:id="rId8"/>
    <p:sldId id="340" r:id="rId9"/>
    <p:sldId id="324" r:id="rId10"/>
    <p:sldId id="342" r:id="rId11"/>
    <p:sldId id="343" r:id="rId12"/>
    <p:sldId id="328" r:id="rId13"/>
    <p:sldId id="274" r:id="rId14"/>
    <p:sldId id="336" r:id="rId15"/>
    <p:sldId id="272" r:id="rId16"/>
    <p:sldId id="304" r:id="rId17"/>
    <p:sldId id="273" r:id="rId18"/>
    <p:sldId id="299" r:id="rId19"/>
    <p:sldId id="281" r:id="rId20"/>
    <p:sldId id="287" r:id="rId21"/>
    <p:sldId id="288" r:id="rId22"/>
    <p:sldId id="293" r:id="rId23"/>
    <p:sldId id="315" r:id="rId24"/>
    <p:sldId id="311" r:id="rId25"/>
    <p:sldId id="334" r:id="rId26"/>
    <p:sldId id="341" r:id="rId27"/>
    <p:sldId id="344" r:id="rId28"/>
    <p:sldId id="345"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5855"/>
    <a:srgbClr val="8AAC46"/>
    <a:srgbClr val="ECF1F8"/>
    <a:srgbClr val="F3F6FB"/>
    <a:srgbClr val="E6EDF6"/>
    <a:srgbClr val="00FFFF"/>
    <a:srgbClr val="66FFFF"/>
    <a:srgbClr val="66CCFF"/>
    <a:srgbClr val="0099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82033" autoAdjust="0"/>
  </p:normalViewPr>
  <p:slideViewPr>
    <p:cSldViewPr snapToGrid="0" snapToObjects="1">
      <p:cViewPr>
        <p:scale>
          <a:sx n="66" d="100"/>
          <a:sy n="66" d="100"/>
        </p:scale>
        <p:origin x="-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18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21.xml"/><Relationship Id="rId1" Type="http://schemas.openxmlformats.org/officeDocument/2006/relationships/slide" Target="../slides/slide20.xml"/><Relationship Id="rId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C9C47-5D46-4BE3-9FAE-C8950CA94DB5}" type="doc">
      <dgm:prSet loTypeId="urn:microsoft.com/office/officeart/2005/8/layout/hProcess9" loCatId="process" qsTypeId="urn:microsoft.com/office/officeart/2005/8/quickstyle/simple1" qsCatId="simple" csTypeId="urn:microsoft.com/office/officeart/2005/8/colors/colorful1" csCatId="colorful" phldr="1"/>
      <dgm:spPr/>
    </dgm:pt>
    <dgm:pt modelId="{915DFB7A-01A4-47AF-AA59-A0950BF12E9E}" type="pres">
      <dgm:prSet presAssocID="{E5AC9C47-5D46-4BE3-9FAE-C8950CA94DB5}" presName="CompostProcess" presStyleCnt="0">
        <dgm:presLayoutVars>
          <dgm:dir/>
          <dgm:resizeHandles val="exact"/>
        </dgm:presLayoutVars>
      </dgm:prSet>
      <dgm:spPr/>
    </dgm:pt>
    <dgm:pt modelId="{6530C6B3-F951-4612-AE9A-832E99B65E7D}" type="pres">
      <dgm:prSet presAssocID="{E5AC9C47-5D46-4BE3-9FAE-C8950CA94DB5}" presName="arrow" presStyleLbl="bgShp" presStyleIdx="0" presStyleCnt="1" custLinFactNeighborY="411"/>
      <dgm:spPr/>
    </dgm:pt>
    <dgm:pt modelId="{4B7FCF1F-A735-4886-B984-F9FBC7781E0F}" type="pres">
      <dgm:prSet presAssocID="{E5AC9C47-5D46-4BE3-9FAE-C8950CA94DB5}" presName="linearProcess" presStyleCnt="0"/>
      <dgm:spPr/>
    </dgm:pt>
  </dgm:ptLst>
  <dgm:cxnLst>
    <dgm:cxn modelId="{582C2093-B61D-4868-91D7-5D5735B66784}" type="presOf" srcId="{E5AC9C47-5D46-4BE3-9FAE-C8950CA94DB5}" destId="{915DFB7A-01A4-47AF-AA59-A0950BF12E9E}" srcOrd="0" destOrd="0" presId="urn:microsoft.com/office/officeart/2005/8/layout/hProcess9"/>
    <dgm:cxn modelId="{CC39EE97-6E88-4E94-BE97-D58F0037EAE5}" type="presParOf" srcId="{915DFB7A-01A4-47AF-AA59-A0950BF12E9E}" destId="{6530C6B3-F951-4612-AE9A-832E99B65E7D}" srcOrd="0" destOrd="0" presId="urn:microsoft.com/office/officeart/2005/8/layout/hProcess9"/>
    <dgm:cxn modelId="{EF7099F2-B0B6-427A-AD82-5BC194E8B088}" type="presParOf" srcId="{915DFB7A-01A4-47AF-AA59-A0950BF12E9E}" destId="{4B7FCF1F-A735-4886-B984-F9FBC7781E0F}" srcOrd="1"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790F5-9FBF-4536-B797-E62168BABAEC}" type="doc">
      <dgm:prSet loTypeId="urn:microsoft.com/office/officeart/2005/8/layout/process1" loCatId="process" qsTypeId="urn:microsoft.com/office/officeart/2005/8/quickstyle/simple1" qsCatId="simple" csTypeId="urn:microsoft.com/office/officeart/2005/8/colors/colorful1" csCatId="colorful" phldr="1"/>
      <dgm:spPr/>
    </dgm:pt>
    <dgm:pt modelId="{39F5309E-35F2-44C3-8317-E0F498E44FD0}">
      <dgm:prSet phldrT="[Text]" custT="1"/>
      <dgm:spPr/>
      <dgm:t>
        <a:bodyPr/>
        <a:lstStyle/>
        <a:p>
          <a:r>
            <a:rPr lang="en-US" sz="2000" b="1" dirty="0" smtClean="0"/>
            <a:t>Pedigree-based Imputation</a:t>
          </a:r>
          <a:endParaRPr lang="en-US" sz="2000" b="1" dirty="0"/>
        </a:p>
      </dgm:t>
    </dgm:pt>
    <dgm:pt modelId="{619630DE-9914-49B6-8323-792194DDD2C8}" type="parTrans" cxnId="{E5B3D40E-CB1E-44C6-BD1B-609E0DA46CFA}">
      <dgm:prSet/>
      <dgm:spPr/>
      <dgm:t>
        <a:bodyPr/>
        <a:lstStyle/>
        <a:p>
          <a:endParaRPr lang="en-US" sz="2000"/>
        </a:p>
      </dgm:t>
    </dgm:pt>
    <dgm:pt modelId="{EC72582C-4846-4606-BB21-E06DF0714CCB}" type="sibTrans" cxnId="{E5B3D40E-CB1E-44C6-BD1B-609E0DA46CFA}">
      <dgm:prSet custT="1"/>
      <dgm:spPr/>
      <dgm:t>
        <a:bodyPr/>
        <a:lstStyle/>
        <a:p>
          <a:endParaRPr lang="en-US" sz="1600"/>
        </a:p>
      </dgm:t>
    </dgm:pt>
    <dgm:pt modelId="{E30027BB-95A0-47A0-9551-70755BE27180}">
      <dgm:prSet phldrT="[Text]" custT="1"/>
      <dgm:spPr>
        <a:solidFill>
          <a:schemeClr val="accent3">
            <a:lumMod val="75000"/>
          </a:schemeClr>
        </a:solidFill>
      </dgm:spPr>
      <dgm:t>
        <a:bodyPr/>
        <a:lstStyle/>
        <a:p>
          <a:r>
            <a:rPr lang="en-US" sz="2000" b="1" dirty="0" smtClean="0"/>
            <a:t>Phased Haplotypes</a:t>
          </a:r>
          <a:endParaRPr lang="en-US" sz="2000" b="1" dirty="0"/>
        </a:p>
      </dgm:t>
    </dgm:pt>
    <dgm:pt modelId="{404BE6F7-9AC8-4593-BCE7-3BD78640D67F}" type="parTrans" cxnId="{12FF5B93-5882-4B95-B813-C85100C0A6B4}">
      <dgm:prSet/>
      <dgm:spPr/>
      <dgm:t>
        <a:bodyPr/>
        <a:lstStyle/>
        <a:p>
          <a:endParaRPr lang="en-US" sz="2000"/>
        </a:p>
      </dgm:t>
    </dgm:pt>
    <dgm:pt modelId="{C9A5DCC3-7799-4C1F-A2E7-40D7DEEF1989}" type="sibTrans" cxnId="{12FF5B93-5882-4B95-B813-C85100C0A6B4}">
      <dgm:prSet custT="1"/>
      <dgm:spPr>
        <a:solidFill>
          <a:schemeClr val="accent3">
            <a:lumMod val="75000"/>
          </a:schemeClr>
        </a:solidFill>
      </dgm:spPr>
      <dgm:t>
        <a:bodyPr/>
        <a:lstStyle/>
        <a:p>
          <a:endParaRPr lang="en-US" sz="1600"/>
        </a:p>
      </dgm:t>
    </dgm:pt>
    <dgm:pt modelId="{E253196A-BE67-49FA-ACF6-17D44A50FE11}">
      <dgm:prSet phldrT="[Text]" custT="1"/>
      <dgm:spPr/>
      <dgm:t>
        <a:bodyPr/>
        <a:lstStyle/>
        <a:p>
          <a:r>
            <a:rPr lang="en-US" sz="2000" b="1" dirty="0" smtClean="0"/>
            <a:t>IMPUTE2</a:t>
          </a:r>
          <a:r>
            <a:rPr lang="en-US" sz="2000" baseline="30000" dirty="0" smtClean="0">
              <a:latin typeface="+mj-lt"/>
            </a:rPr>
            <a:t>1</a:t>
          </a:r>
          <a:endParaRPr lang="en-US" sz="2000" b="1" dirty="0"/>
        </a:p>
      </dgm:t>
    </dgm:pt>
    <dgm:pt modelId="{536FDE87-F729-4CB5-815F-939679335250}" type="parTrans" cxnId="{B35286BB-9C15-4CB0-9306-DF339EA16ED7}">
      <dgm:prSet/>
      <dgm:spPr/>
      <dgm:t>
        <a:bodyPr/>
        <a:lstStyle/>
        <a:p>
          <a:endParaRPr lang="en-US" sz="2000"/>
        </a:p>
      </dgm:t>
    </dgm:pt>
    <dgm:pt modelId="{224500F0-2534-4F3A-BF47-0A6CC8FA4C61}" type="sibTrans" cxnId="{B35286BB-9C15-4CB0-9306-DF339EA16ED7}">
      <dgm:prSet custT="1"/>
      <dgm:spPr/>
      <dgm:t>
        <a:bodyPr/>
        <a:lstStyle/>
        <a:p>
          <a:endParaRPr lang="en-US" sz="1600"/>
        </a:p>
      </dgm:t>
    </dgm:pt>
    <dgm:pt modelId="{7E101C26-EFC4-4869-8CF5-87DAF2B6A06A}">
      <dgm:prSet phldrT="[Text]" custT="1"/>
      <dgm:spPr/>
      <dgm:t>
        <a:bodyPr/>
        <a:lstStyle/>
        <a:p>
          <a:r>
            <a:rPr lang="en-US" sz="2000" b="1" dirty="0" smtClean="0"/>
            <a:t>Filter Variants</a:t>
          </a:r>
          <a:endParaRPr lang="en-US" sz="2000" b="1" dirty="0"/>
        </a:p>
      </dgm:t>
    </dgm:pt>
    <dgm:pt modelId="{60924F01-3899-4764-908A-903AE6A33771}" type="parTrans" cxnId="{96DB1BED-6AFB-40E3-B022-D074BF6BFBB6}">
      <dgm:prSet/>
      <dgm:spPr/>
      <dgm:t>
        <a:bodyPr/>
        <a:lstStyle/>
        <a:p>
          <a:endParaRPr lang="en-US" sz="2000"/>
        </a:p>
      </dgm:t>
    </dgm:pt>
    <dgm:pt modelId="{0BEDFD25-6242-449F-A82E-8773E2812819}" type="sibTrans" cxnId="{96DB1BED-6AFB-40E3-B022-D074BF6BFBB6}">
      <dgm:prSet/>
      <dgm:spPr/>
      <dgm:t>
        <a:bodyPr/>
        <a:lstStyle/>
        <a:p>
          <a:endParaRPr lang="en-US" sz="2000"/>
        </a:p>
      </dgm:t>
    </dgm:pt>
    <dgm:pt modelId="{14D6FCA1-7D69-4F57-BA5D-4B9519D415CB}" type="pres">
      <dgm:prSet presAssocID="{12F790F5-9FBF-4536-B797-E62168BABAEC}" presName="Name0" presStyleCnt="0">
        <dgm:presLayoutVars>
          <dgm:dir/>
          <dgm:resizeHandles val="exact"/>
        </dgm:presLayoutVars>
      </dgm:prSet>
      <dgm:spPr/>
    </dgm:pt>
    <dgm:pt modelId="{47EEB8C8-B404-4B8D-AE67-2825D0B23951}" type="pres">
      <dgm:prSet presAssocID="{39F5309E-35F2-44C3-8317-E0F498E44FD0}" presName="node" presStyleLbl="node1" presStyleIdx="0" presStyleCnt="4">
        <dgm:presLayoutVars>
          <dgm:bulletEnabled val="1"/>
        </dgm:presLayoutVars>
      </dgm:prSet>
      <dgm:spPr/>
      <dgm:t>
        <a:bodyPr/>
        <a:lstStyle/>
        <a:p>
          <a:endParaRPr lang="en-US"/>
        </a:p>
      </dgm:t>
    </dgm:pt>
    <dgm:pt modelId="{2FE64066-7C07-4947-B795-75D70190E04B}" type="pres">
      <dgm:prSet presAssocID="{EC72582C-4846-4606-BB21-E06DF0714CCB}" presName="sibTrans" presStyleLbl="sibTrans2D1" presStyleIdx="0" presStyleCnt="3"/>
      <dgm:spPr/>
      <dgm:t>
        <a:bodyPr/>
        <a:lstStyle/>
        <a:p>
          <a:endParaRPr lang="en-US"/>
        </a:p>
      </dgm:t>
    </dgm:pt>
    <dgm:pt modelId="{EE2268BD-213C-49A1-A8C5-0263D3B67080}" type="pres">
      <dgm:prSet presAssocID="{EC72582C-4846-4606-BB21-E06DF0714CCB}" presName="connectorText" presStyleLbl="sibTrans2D1" presStyleIdx="0" presStyleCnt="3"/>
      <dgm:spPr/>
      <dgm:t>
        <a:bodyPr/>
        <a:lstStyle/>
        <a:p>
          <a:endParaRPr lang="en-US"/>
        </a:p>
      </dgm:t>
    </dgm:pt>
    <dgm:pt modelId="{126870A1-BC9E-42FA-AD1F-53DA5A5A0027}" type="pres">
      <dgm:prSet presAssocID="{E30027BB-95A0-47A0-9551-70755BE27180}" presName="node" presStyleLbl="node1" presStyleIdx="1" presStyleCnt="4">
        <dgm:presLayoutVars>
          <dgm:bulletEnabled val="1"/>
        </dgm:presLayoutVars>
      </dgm:prSet>
      <dgm:spPr/>
      <dgm:t>
        <a:bodyPr/>
        <a:lstStyle/>
        <a:p>
          <a:endParaRPr lang="en-US"/>
        </a:p>
      </dgm:t>
    </dgm:pt>
    <dgm:pt modelId="{D6E5F9F2-BD7C-43AF-BA37-DC47403C1F9B}" type="pres">
      <dgm:prSet presAssocID="{C9A5DCC3-7799-4C1F-A2E7-40D7DEEF1989}" presName="sibTrans" presStyleLbl="sibTrans2D1" presStyleIdx="1" presStyleCnt="3"/>
      <dgm:spPr/>
      <dgm:t>
        <a:bodyPr/>
        <a:lstStyle/>
        <a:p>
          <a:endParaRPr lang="en-US"/>
        </a:p>
      </dgm:t>
    </dgm:pt>
    <dgm:pt modelId="{FC31CC8C-A39C-426C-A640-6E4498D2D2E8}" type="pres">
      <dgm:prSet presAssocID="{C9A5DCC3-7799-4C1F-A2E7-40D7DEEF1989}" presName="connectorText" presStyleLbl="sibTrans2D1" presStyleIdx="1" presStyleCnt="3"/>
      <dgm:spPr/>
      <dgm:t>
        <a:bodyPr/>
        <a:lstStyle/>
        <a:p>
          <a:endParaRPr lang="en-US"/>
        </a:p>
      </dgm:t>
    </dgm:pt>
    <dgm:pt modelId="{B1B2F88E-AD27-4938-9EAD-E9C4642C4434}" type="pres">
      <dgm:prSet presAssocID="{E253196A-BE67-49FA-ACF6-17D44A50FE11}" presName="node" presStyleLbl="node1" presStyleIdx="2" presStyleCnt="4">
        <dgm:presLayoutVars>
          <dgm:bulletEnabled val="1"/>
        </dgm:presLayoutVars>
      </dgm:prSet>
      <dgm:spPr/>
      <dgm:t>
        <a:bodyPr/>
        <a:lstStyle/>
        <a:p>
          <a:endParaRPr lang="en-US"/>
        </a:p>
      </dgm:t>
    </dgm:pt>
    <dgm:pt modelId="{CF0A66B6-D344-4A43-9B68-885C8C444A08}" type="pres">
      <dgm:prSet presAssocID="{224500F0-2534-4F3A-BF47-0A6CC8FA4C61}" presName="sibTrans" presStyleLbl="sibTrans2D1" presStyleIdx="2" presStyleCnt="3"/>
      <dgm:spPr/>
      <dgm:t>
        <a:bodyPr/>
        <a:lstStyle/>
        <a:p>
          <a:endParaRPr lang="en-US"/>
        </a:p>
      </dgm:t>
    </dgm:pt>
    <dgm:pt modelId="{DCC38325-8776-4B98-BA87-45D29545B948}" type="pres">
      <dgm:prSet presAssocID="{224500F0-2534-4F3A-BF47-0A6CC8FA4C61}" presName="connectorText" presStyleLbl="sibTrans2D1" presStyleIdx="2" presStyleCnt="3"/>
      <dgm:spPr/>
      <dgm:t>
        <a:bodyPr/>
        <a:lstStyle/>
        <a:p>
          <a:endParaRPr lang="en-US"/>
        </a:p>
      </dgm:t>
    </dgm:pt>
    <dgm:pt modelId="{7572D513-911A-4842-87EA-EDE94D1C1FAD}" type="pres">
      <dgm:prSet presAssocID="{7E101C26-EFC4-4869-8CF5-87DAF2B6A06A}" presName="node" presStyleLbl="node1" presStyleIdx="3" presStyleCnt="4" custLinFactNeighborX="2862">
        <dgm:presLayoutVars>
          <dgm:bulletEnabled val="1"/>
        </dgm:presLayoutVars>
      </dgm:prSet>
      <dgm:spPr/>
      <dgm:t>
        <a:bodyPr/>
        <a:lstStyle/>
        <a:p>
          <a:endParaRPr lang="en-US"/>
        </a:p>
      </dgm:t>
    </dgm:pt>
  </dgm:ptLst>
  <dgm:cxnLst>
    <dgm:cxn modelId="{E5B3D40E-CB1E-44C6-BD1B-609E0DA46CFA}" srcId="{12F790F5-9FBF-4536-B797-E62168BABAEC}" destId="{39F5309E-35F2-44C3-8317-E0F498E44FD0}" srcOrd="0" destOrd="0" parTransId="{619630DE-9914-49B6-8323-792194DDD2C8}" sibTransId="{EC72582C-4846-4606-BB21-E06DF0714CCB}"/>
    <dgm:cxn modelId="{B35286BB-9C15-4CB0-9306-DF339EA16ED7}" srcId="{12F790F5-9FBF-4536-B797-E62168BABAEC}" destId="{E253196A-BE67-49FA-ACF6-17D44A50FE11}" srcOrd="2" destOrd="0" parTransId="{536FDE87-F729-4CB5-815F-939679335250}" sibTransId="{224500F0-2534-4F3A-BF47-0A6CC8FA4C61}"/>
    <dgm:cxn modelId="{7E2CF798-6FC2-408B-82F9-23A6C6E60655}" type="presOf" srcId="{224500F0-2534-4F3A-BF47-0A6CC8FA4C61}" destId="{DCC38325-8776-4B98-BA87-45D29545B948}" srcOrd="1" destOrd="0" presId="urn:microsoft.com/office/officeart/2005/8/layout/process1"/>
    <dgm:cxn modelId="{8CA756A6-184C-41A1-9F67-D44431C1B334}" type="presOf" srcId="{E30027BB-95A0-47A0-9551-70755BE27180}" destId="{126870A1-BC9E-42FA-AD1F-53DA5A5A0027}" srcOrd="0" destOrd="0" presId="urn:microsoft.com/office/officeart/2005/8/layout/process1"/>
    <dgm:cxn modelId="{16D95D31-D017-4EE1-B130-76076F4A28BB}" type="presOf" srcId="{C9A5DCC3-7799-4C1F-A2E7-40D7DEEF1989}" destId="{FC31CC8C-A39C-426C-A640-6E4498D2D2E8}" srcOrd="1" destOrd="0" presId="urn:microsoft.com/office/officeart/2005/8/layout/process1"/>
    <dgm:cxn modelId="{6EA68DED-BCC2-4913-A11D-85242D154395}" type="presOf" srcId="{EC72582C-4846-4606-BB21-E06DF0714CCB}" destId="{2FE64066-7C07-4947-B795-75D70190E04B}" srcOrd="0" destOrd="0" presId="urn:microsoft.com/office/officeart/2005/8/layout/process1"/>
    <dgm:cxn modelId="{38A32E0C-C748-4A54-8726-BEC07D8AAFF0}" type="presOf" srcId="{224500F0-2534-4F3A-BF47-0A6CC8FA4C61}" destId="{CF0A66B6-D344-4A43-9B68-885C8C444A08}" srcOrd="0" destOrd="0" presId="urn:microsoft.com/office/officeart/2005/8/layout/process1"/>
    <dgm:cxn modelId="{96DB1BED-6AFB-40E3-B022-D074BF6BFBB6}" srcId="{12F790F5-9FBF-4536-B797-E62168BABAEC}" destId="{7E101C26-EFC4-4869-8CF5-87DAF2B6A06A}" srcOrd="3" destOrd="0" parTransId="{60924F01-3899-4764-908A-903AE6A33771}" sibTransId="{0BEDFD25-6242-449F-A82E-8773E2812819}"/>
    <dgm:cxn modelId="{12FF5B93-5882-4B95-B813-C85100C0A6B4}" srcId="{12F790F5-9FBF-4536-B797-E62168BABAEC}" destId="{E30027BB-95A0-47A0-9551-70755BE27180}" srcOrd="1" destOrd="0" parTransId="{404BE6F7-9AC8-4593-BCE7-3BD78640D67F}" sibTransId="{C9A5DCC3-7799-4C1F-A2E7-40D7DEEF1989}"/>
    <dgm:cxn modelId="{46D8AF2F-9743-4C6A-BB65-EA1CA0930379}" type="presOf" srcId="{EC72582C-4846-4606-BB21-E06DF0714CCB}" destId="{EE2268BD-213C-49A1-A8C5-0263D3B67080}" srcOrd="1" destOrd="0" presId="urn:microsoft.com/office/officeart/2005/8/layout/process1"/>
    <dgm:cxn modelId="{F87B472A-3F37-44DB-AB1E-B01C196B2C58}" type="presOf" srcId="{C9A5DCC3-7799-4C1F-A2E7-40D7DEEF1989}" destId="{D6E5F9F2-BD7C-43AF-BA37-DC47403C1F9B}" srcOrd="0" destOrd="0" presId="urn:microsoft.com/office/officeart/2005/8/layout/process1"/>
    <dgm:cxn modelId="{25EB45D6-BC69-4D81-8004-AC0242843E5E}" type="presOf" srcId="{12F790F5-9FBF-4536-B797-E62168BABAEC}" destId="{14D6FCA1-7D69-4F57-BA5D-4B9519D415CB}" srcOrd="0" destOrd="0" presId="urn:microsoft.com/office/officeart/2005/8/layout/process1"/>
    <dgm:cxn modelId="{954DA44A-D492-46DD-B6EB-803F8492410D}" type="presOf" srcId="{39F5309E-35F2-44C3-8317-E0F498E44FD0}" destId="{47EEB8C8-B404-4B8D-AE67-2825D0B23951}" srcOrd="0" destOrd="0" presId="urn:microsoft.com/office/officeart/2005/8/layout/process1"/>
    <dgm:cxn modelId="{FE3FECE6-19B6-45BA-9C9D-21B6E57DF25D}" type="presOf" srcId="{7E101C26-EFC4-4869-8CF5-87DAF2B6A06A}" destId="{7572D513-911A-4842-87EA-EDE94D1C1FAD}" srcOrd="0" destOrd="0" presId="urn:microsoft.com/office/officeart/2005/8/layout/process1"/>
    <dgm:cxn modelId="{951ED3E6-B016-4687-A885-7B93D4900D51}" type="presOf" srcId="{E253196A-BE67-49FA-ACF6-17D44A50FE11}" destId="{B1B2F88E-AD27-4938-9EAD-E9C4642C4434}" srcOrd="0" destOrd="0" presId="urn:microsoft.com/office/officeart/2005/8/layout/process1"/>
    <dgm:cxn modelId="{1FD4DE06-2FE4-44E3-858F-4059F6BA56EA}" type="presParOf" srcId="{14D6FCA1-7D69-4F57-BA5D-4B9519D415CB}" destId="{47EEB8C8-B404-4B8D-AE67-2825D0B23951}" srcOrd="0" destOrd="0" presId="urn:microsoft.com/office/officeart/2005/8/layout/process1"/>
    <dgm:cxn modelId="{F1479400-78F8-4E2D-A3CC-35CA3B88D462}" type="presParOf" srcId="{14D6FCA1-7D69-4F57-BA5D-4B9519D415CB}" destId="{2FE64066-7C07-4947-B795-75D70190E04B}" srcOrd="1" destOrd="0" presId="urn:microsoft.com/office/officeart/2005/8/layout/process1"/>
    <dgm:cxn modelId="{70EC7741-CB04-4676-8273-56801C488E1E}" type="presParOf" srcId="{2FE64066-7C07-4947-B795-75D70190E04B}" destId="{EE2268BD-213C-49A1-A8C5-0263D3B67080}" srcOrd="0" destOrd="0" presId="urn:microsoft.com/office/officeart/2005/8/layout/process1"/>
    <dgm:cxn modelId="{AE07C70D-1C72-4687-A134-FDEDAA7D7F9B}" type="presParOf" srcId="{14D6FCA1-7D69-4F57-BA5D-4B9519D415CB}" destId="{126870A1-BC9E-42FA-AD1F-53DA5A5A0027}" srcOrd="2" destOrd="0" presId="urn:microsoft.com/office/officeart/2005/8/layout/process1"/>
    <dgm:cxn modelId="{9BAF72CA-05BC-4EE5-BDAE-F25EFB648B8F}" type="presParOf" srcId="{14D6FCA1-7D69-4F57-BA5D-4B9519D415CB}" destId="{D6E5F9F2-BD7C-43AF-BA37-DC47403C1F9B}" srcOrd="3" destOrd="0" presId="urn:microsoft.com/office/officeart/2005/8/layout/process1"/>
    <dgm:cxn modelId="{06B83473-63D6-4887-B46F-B5C08C066715}" type="presParOf" srcId="{D6E5F9F2-BD7C-43AF-BA37-DC47403C1F9B}" destId="{FC31CC8C-A39C-426C-A640-6E4498D2D2E8}" srcOrd="0" destOrd="0" presId="urn:microsoft.com/office/officeart/2005/8/layout/process1"/>
    <dgm:cxn modelId="{B6D3864B-C55F-4621-BBEC-CA6E44B2385C}" type="presParOf" srcId="{14D6FCA1-7D69-4F57-BA5D-4B9519D415CB}" destId="{B1B2F88E-AD27-4938-9EAD-E9C4642C4434}" srcOrd="4" destOrd="0" presId="urn:microsoft.com/office/officeart/2005/8/layout/process1"/>
    <dgm:cxn modelId="{E85021C9-4C0C-4576-9D47-0A4E8D8EC23D}" type="presParOf" srcId="{14D6FCA1-7D69-4F57-BA5D-4B9519D415CB}" destId="{CF0A66B6-D344-4A43-9B68-885C8C444A08}" srcOrd="5" destOrd="0" presId="urn:microsoft.com/office/officeart/2005/8/layout/process1"/>
    <dgm:cxn modelId="{BCB9FF47-85E0-4B54-A509-B5CFCB8A4EB2}" type="presParOf" srcId="{CF0A66B6-D344-4A43-9B68-885C8C444A08}" destId="{DCC38325-8776-4B98-BA87-45D29545B948}" srcOrd="0" destOrd="0" presId="urn:microsoft.com/office/officeart/2005/8/layout/process1"/>
    <dgm:cxn modelId="{4D751DEA-55B9-4517-B359-5321CB6EDAC5}" type="presParOf" srcId="{14D6FCA1-7D69-4F57-BA5D-4B9519D415CB}" destId="{7572D513-911A-4842-87EA-EDE94D1C1FAD}"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308E5-0649-4D84-B740-77C5B923F9CD}" type="doc">
      <dgm:prSet loTypeId="urn:microsoft.com/office/officeart/2005/8/layout/process4" loCatId="process" qsTypeId="urn:microsoft.com/office/officeart/2005/8/quickstyle/3d2" qsCatId="3D" csTypeId="urn:microsoft.com/office/officeart/2005/8/colors/colorful2" csCatId="colorful" phldr="1"/>
      <dgm:spPr/>
      <dgm:t>
        <a:bodyPr/>
        <a:lstStyle/>
        <a:p>
          <a:endParaRPr lang="en-US"/>
        </a:p>
      </dgm:t>
    </dgm:pt>
    <dgm:pt modelId="{3BD14A59-78C8-4096-898E-0CEAAE93DA54}">
      <dgm:prSet phldrT="[Text]" custT="1"/>
      <dgm:spPr/>
      <dgm:t>
        <a:bodyPr/>
        <a:lstStyle/>
        <a:p>
          <a:r>
            <a:rPr lang="en-US" sz="2400" b="1" dirty="0" smtClean="0">
              <a:solidFill>
                <a:schemeClr val="tx1"/>
              </a:solidFill>
            </a:rPr>
            <a:t>1. Homozygous Genotypes</a:t>
          </a:r>
          <a:endParaRPr lang="en-US" sz="24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09349AC6-E095-44E5-A6DF-2F32518F2A47}" type="parTrans" cxnId="{52FFDD6B-941D-47EA-9E5A-E691E2EB8D51}">
      <dgm:prSet/>
      <dgm:spPr/>
      <dgm:t>
        <a:bodyPr/>
        <a:lstStyle/>
        <a:p>
          <a:endParaRPr lang="en-US" sz="2800" b="1"/>
        </a:p>
      </dgm:t>
    </dgm:pt>
    <dgm:pt modelId="{166D08FF-00E2-4A61-A5FD-D3CCFB7C3193}" type="sibTrans" cxnId="{52FFDD6B-941D-47EA-9E5A-E691E2EB8D51}">
      <dgm:prSet/>
      <dgm:spPr/>
      <dgm:t>
        <a:bodyPr/>
        <a:lstStyle/>
        <a:p>
          <a:endParaRPr lang="en-US" sz="2800" b="1"/>
        </a:p>
      </dgm:t>
    </dgm:pt>
    <dgm:pt modelId="{CCAB46C3-A48D-4A34-AF3B-B3CC3E6A9AFB}">
      <dgm:prSet phldrT="[Text]" custT="1"/>
      <dgm:spPr/>
      <dgm:t>
        <a:bodyPr/>
        <a:lstStyle/>
        <a:p>
          <a:r>
            <a:rPr lang="en-US" sz="2400" b="1" dirty="0" smtClean="0">
              <a:solidFill>
                <a:schemeClr val="tx1"/>
              </a:solidFill>
            </a:rPr>
            <a:t>2. </a:t>
          </a:r>
          <a:r>
            <a:rPr lang="en-US" sz="2400" b="1" dirty="0" err="1" smtClean="0">
              <a:solidFill>
                <a:schemeClr val="tx1"/>
              </a:solidFill>
            </a:rPr>
            <a:t>Mendelian</a:t>
          </a:r>
          <a:r>
            <a:rPr lang="en-US" sz="2400" b="1" dirty="0" smtClean="0">
              <a:solidFill>
                <a:schemeClr val="tx1"/>
              </a:solidFill>
            </a:rPr>
            <a:t> Rules</a:t>
          </a:r>
          <a:endParaRPr lang="en-US" sz="24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2042CA2-C03E-425C-8BAD-6B64E2F47DB9}" type="parTrans" cxnId="{D8B5B638-FA13-46F3-8A18-734A45443578}">
      <dgm:prSet/>
      <dgm:spPr/>
      <dgm:t>
        <a:bodyPr/>
        <a:lstStyle/>
        <a:p>
          <a:endParaRPr lang="en-US" sz="2800" b="1"/>
        </a:p>
      </dgm:t>
    </dgm:pt>
    <dgm:pt modelId="{C39AD440-A526-4432-A16B-7512C3449C79}" type="sibTrans" cxnId="{D8B5B638-FA13-46F3-8A18-734A45443578}">
      <dgm:prSet/>
      <dgm:spPr/>
      <dgm:t>
        <a:bodyPr/>
        <a:lstStyle/>
        <a:p>
          <a:endParaRPr lang="en-US" sz="2800" b="1"/>
        </a:p>
      </dgm:t>
    </dgm:pt>
    <dgm:pt modelId="{C97E776E-9674-4CA7-A16E-7F8BABA4337D}">
      <dgm:prSet phldrT="[Text]" custT="1"/>
      <dgm:spPr/>
      <dgm:t>
        <a:bodyPr/>
        <a:lstStyle/>
        <a:p>
          <a:r>
            <a:rPr lang="en-US" sz="2400" b="1" dirty="0" smtClean="0">
              <a:solidFill>
                <a:schemeClr val="tx1"/>
              </a:solidFill>
            </a:rPr>
            <a:t>3. IBD: Parent -&gt; Child</a:t>
          </a:r>
          <a:endParaRPr lang="en-US" sz="24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A78E589-F65A-4A13-B898-79A59ADEF130}" type="parTrans" cxnId="{6F262674-CA97-408C-A2C8-91B6E6830CDD}">
      <dgm:prSet/>
      <dgm:spPr/>
      <dgm:t>
        <a:bodyPr/>
        <a:lstStyle/>
        <a:p>
          <a:endParaRPr lang="en-US" sz="2800" b="1"/>
        </a:p>
      </dgm:t>
    </dgm:pt>
    <dgm:pt modelId="{549D308E-9406-4E12-84D3-856E13D5B45B}" type="sibTrans" cxnId="{6F262674-CA97-408C-A2C8-91B6E6830CDD}">
      <dgm:prSet/>
      <dgm:spPr/>
      <dgm:t>
        <a:bodyPr/>
        <a:lstStyle/>
        <a:p>
          <a:endParaRPr lang="en-US" sz="2800" b="1"/>
        </a:p>
      </dgm:t>
    </dgm:pt>
    <dgm:pt modelId="{90BA4C24-4410-41D9-BE9D-A866980FF6F6}">
      <dgm:prSet phldrT="[Text]" custT="1"/>
      <dgm:spPr/>
      <dgm:t>
        <a:bodyPr/>
        <a:lstStyle/>
        <a:p>
          <a:r>
            <a:rPr lang="en-US" sz="2400" b="1" dirty="0" smtClean="0">
              <a:solidFill>
                <a:schemeClr val="tx1"/>
              </a:solidFill>
            </a:rPr>
            <a:t>4. IBD: Sibs Comparison</a:t>
          </a:r>
          <a:endParaRPr lang="en-US" sz="24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2B1BEA4-0AAB-4EF4-AC6E-555797674B15}" type="parTrans" cxnId="{9F7607C5-457D-4DEE-863F-CDAACF52DD4D}">
      <dgm:prSet/>
      <dgm:spPr/>
      <dgm:t>
        <a:bodyPr/>
        <a:lstStyle/>
        <a:p>
          <a:endParaRPr lang="en-US" sz="2800" b="1"/>
        </a:p>
      </dgm:t>
    </dgm:pt>
    <dgm:pt modelId="{00A1100D-F215-42FF-A2D7-87388D609B3A}" type="sibTrans" cxnId="{9F7607C5-457D-4DEE-863F-CDAACF52DD4D}">
      <dgm:prSet/>
      <dgm:spPr/>
      <dgm:t>
        <a:bodyPr/>
        <a:lstStyle/>
        <a:p>
          <a:endParaRPr lang="en-US" sz="2800" b="1"/>
        </a:p>
      </dgm:t>
    </dgm:pt>
    <dgm:pt modelId="{BB70ADB5-35E7-4E3D-92CE-CE33D6F10422}">
      <dgm:prSet phldrT="[Text]" custT="1"/>
      <dgm:spPr/>
      <dgm:t>
        <a:bodyPr/>
        <a:lstStyle/>
        <a:p>
          <a:r>
            <a:rPr lang="en-US" sz="2400" b="1" i="1" dirty="0" smtClean="0"/>
            <a:t>6. IBD: Surrogate Parents</a:t>
          </a:r>
          <a:endParaRPr lang="en-US" sz="2400" b="1" i="1"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9DCBF066-C4C3-424A-88F9-AE5C2E440157}" type="parTrans" cxnId="{08A71386-B7FE-4629-A627-E3D75FA204D8}">
      <dgm:prSet/>
      <dgm:spPr/>
      <dgm:t>
        <a:bodyPr/>
        <a:lstStyle/>
        <a:p>
          <a:endParaRPr lang="en-US"/>
        </a:p>
      </dgm:t>
    </dgm:pt>
    <dgm:pt modelId="{4B83ABBE-D162-4BEF-8B5B-A6EC24225971}" type="sibTrans" cxnId="{08A71386-B7FE-4629-A627-E3D75FA204D8}">
      <dgm:prSet/>
      <dgm:spPr/>
      <dgm:t>
        <a:bodyPr/>
        <a:lstStyle/>
        <a:p>
          <a:endParaRPr lang="en-US"/>
        </a:p>
      </dgm:t>
    </dgm:pt>
    <dgm:pt modelId="{2FC03EA4-12ED-417A-A414-C6B0E1959EED}">
      <dgm:prSet phldrT="[Text]" custT="1"/>
      <dgm:spPr/>
      <dgm:t>
        <a:bodyPr/>
        <a:lstStyle/>
        <a:p>
          <a:r>
            <a:rPr lang="en-US" sz="2400" b="1" i="1" dirty="0" smtClean="0"/>
            <a:t>5. IBD: Sibs Without Parents</a:t>
          </a:r>
          <a:endParaRPr lang="en-US" sz="24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D599F87A-C140-474C-A107-C72597208FCF}" type="parTrans" cxnId="{43327122-E63F-4D5A-86AD-3FB16E25D4A1}">
      <dgm:prSet/>
      <dgm:spPr/>
      <dgm:t>
        <a:bodyPr/>
        <a:lstStyle/>
        <a:p>
          <a:endParaRPr lang="en-US"/>
        </a:p>
      </dgm:t>
    </dgm:pt>
    <dgm:pt modelId="{B34DEAF9-95A2-4306-8BBF-5151F0B68206}" type="sibTrans" cxnId="{43327122-E63F-4D5A-86AD-3FB16E25D4A1}">
      <dgm:prSet/>
      <dgm:spPr/>
      <dgm:t>
        <a:bodyPr/>
        <a:lstStyle/>
        <a:p>
          <a:endParaRPr lang="en-US"/>
        </a:p>
      </dgm:t>
    </dgm:pt>
    <dgm:pt modelId="{C4120E3A-05E9-4782-8CB8-53EAF2248004}" type="pres">
      <dgm:prSet presAssocID="{20F308E5-0649-4D84-B740-77C5B923F9CD}" presName="Name0" presStyleCnt="0">
        <dgm:presLayoutVars>
          <dgm:dir/>
          <dgm:animLvl val="lvl"/>
          <dgm:resizeHandles val="exact"/>
        </dgm:presLayoutVars>
      </dgm:prSet>
      <dgm:spPr/>
      <dgm:t>
        <a:bodyPr/>
        <a:lstStyle/>
        <a:p>
          <a:endParaRPr lang="en-US"/>
        </a:p>
      </dgm:t>
    </dgm:pt>
    <dgm:pt modelId="{4DF1911A-DB49-4D4E-884A-A56F5DA1209C}" type="pres">
      <dgm:prSet presAssocID="{BB70ADB5-35E7-4E3D-92CE-CE33D6F10422}" presName="boxAndChildren" presStyleCnt="0"/>
      <dgm:spPr/>
      <dgm:t>
        <a:bodyPr/>
        <a:lstStyle/>
        <a:p>
          <a:endParaRPr lang="en-US"/>
        </a:p>
      </dgm:t>
    </dgm:pt>
    <dgm:pt modelId="{1DBBBD69-4A95-4866-B6F2-E63F228831F9}" type="pres">
      <dgm:prSet presAssocID="{BB70ADB5-35E7-4E3D-92CE-CE33D6F10422}" presName="parentTextBox" presStyleLbl="node1" presStyleIdx="0" presStyleCnt="6"/>
      <dgm:spPr/>
      <dgm:t>
        <a:bodyPr/>
        <a:lstStyle/>
        <a:p>
          <a:endParaRPr lang="en-US"/>
        </a:p>
      </dgm:t>
    </dgm:pt>
    <dgm:pt modelId="{6F648B00-37B7-44AE-8057-70235568DF34}" type="pres">
      <dgm:prSet presAssocID="{B34DEAF9-95A2-4306-8BBF-5151F0B68206}" presName="sp" presStyleCnt="0"/>
      <dgm:spPr/>
    </dgm:pt>
    <dgm:pt modelId="{16B17D79-913B-4364-ACE9-03C4E5FCE8AA}" type="pres">
      <dgm:prSet presAssocID="{2FC03EA4-12ED-417A-A414-C6B0E1959EED}" presName="arrowAndChildren" presStyleCnt="0"/>
      <dgm:spPr/>
    </dgm:pt>
    <dgm:pt modelId="{BC990912-E04F-4654-8048-62A195DC2969}" type="pres">
      <dgm:prSet presAssocID="{2FC03EA4-12ED-417A-A414-C6B0E1959EED}" presName="parentTextArrow" presStyleLbl="node1" presStyleIdx="1" presStyleCnt="6"/>
      <dgm:spPr/>
      <dgm:t>
        <a:bodyPr/>
        <a:lstStyle/>
        <a:p>
          <a:endParaRPr lang="en-US"/>
        </a:p>
      </dgm:t>
    </dgm:pt>
    <dgm:pt modelId="{C4524A8A-85AB-4679-8309-54AC12F4536A}" type="pres">
      <dgm:prSet presAssocID="{00A1100D-F215-42FF-A2D7-87388D609B3A}" presName="sp" presStyleCnt="0"/>
      <dgm:spPr/>
      <dgm:t>
        <a:bodyPr/>
        <a:lstStyle/>
        <a:p>
          <a:endParaRPr lang="en-US"/>
        </a:p>
      </dgm:t>
    </dgm:pt>
    <dgm:pt modelId="{3DF834D4-6E7A-466D-9295-D809148C0564}" type="pres">
      <dgm:prSet presAssocID="{90BA4C24-4410-41D9-BE9D-A866980FF6F6}" presName="arrowAndChildren" presStyleCnt="0"/>
      <dgm:spPr/>
      <dgm:t>
        <a:bodyPr/>
        <a:lstStyle/>
        <a:p>
          <a:endParaRPr lang="en-US"/>
        </a:p>
      </dgm:t>
    </dgm:pt>
    <dgm:pt modelId="{1F868CCD-74BC-410B-8604-D9AFCF5FE252}" type="pres">
      <dgm:prSet presAssocID="{90BA4C24-4410-41D9-BE9D-A866980FF6F6}" presName="parentTextArrow" presStyleLbl="node1" presStyleIdx="2" presStyleCnt="6"/>
      <dgm:spPr/>
      <dgm:t>
        <a:bodyPr/>
        <a:lstStyle/>
        <a:p>
          <a:endParaRPr lang="en-US"/>
        </a:p>
      </dgm:t>
    </dgm:pt>
    <dgm:pt modelId="{90E86E7B-CDFD-4B19-86D2-542F563F8305}" type="pres">
      <dgm:prSet presAssocID="{549D308E-9406-4E12-84D3-856E13D5B45B}" presName="sp" presStyleCnt="0"/>
      <dgm:spPr/>
      <dgm:t>
        <a:bodyPr/>
        <a:lstStyle/>
        <a:p>
          <a:endParaRPr lang="en-US"/>
        </a:p>
      </dgm:t>
    </dgm:pt>
    <dgm:pt modelId="{4299FF92-2ED2-4647-A513-87B13910FABA}" type="pres">
      <dgm:prSet presAssocID="{C97E776E-9674-4CA7-A16E-7F8BABA4337D}" presName="arrowAndChildren" presStyleCnt="0"/>
      <dgm:spPr/>
      <dgm:t>
        <a:bodyPr/>
        <a:lstStyle/>
        <a:p>
          <a:endParaRPr lang="en-US"/>
        </a:p>
      </dgm:t>
    </dgm:pt>
    <dgm:pt modelId="{C366E1ED-0FEB-49E5-A820-AC2EBF1614A9}" type="pres">
      <dgm:prSet presAssocID="{C97E776E-9674-4CA7-A16E-7F8BABA4337D}" presName="parentTextArrow" presStyleLbl="node1" presStyleIdx="3" presStyleCnt="6"/>
      <dgm:spPr/>
      <dgm:t>
        <a:bodyPr/>
        <a:lstStyle/>
        <a:p>
          <a:endParaRPr lang="en-US"/>
        </a:p>
      </dgm:t>
    </dgm:pt>
    <dgm:pt modelId="{D005C088-7F2C-4D37-B02F-93D26102D285}" type="pres">
      <dgm:prSet presAssocID="{C39AD440-A526-4432-A16B-7512C3449C79}" presName="sp" presStyleCnt="0"/>
      <dgm:spPr/>
      <dgm:t>
        <a:bodyPr/>
        <a:lstStyle/>
        <a:p>
          <a:endParaRPr lang="en-US"/>
        </a:p>
      </dgm:t>
    </dgm:pt>
    <dgm:pt modelId="{0AC70756-8A40-409F-B951-6DC3E240FB3E}" type="pres">
      <dgm:prSet presAssocID="{CCAB46C3-A48D-4A34-AF3B-B3CC3E6A9AFB}" presName="arrowAndChildren" presStyleCnt="0"/>
      <dgm:spPr/>
      <dgm:t>
        <a:bodyPr/>
        <a:lstStyle/>
        <a:p>
          <a:endParaRPr lang="en-US"/>
        </a:p>
      </dgm:t>
    </dgm:pt>
    <dgm:pt modelId="{BB89DA11-294A-466D-A9B9-3B51D8402D1C}" type="pres">
      <dgm:prSet presAssocID="{CCAB46C3-A48D-4A34-AF3B-B3CC3E6A9AFB}" presName="parentTextArrow" presStyleLbl="node1" presStyleIdx="4" presStyleCnt="6"/>
      <dgm:spPr/>
      <dgm:t>
        <a:bodyPr/>
        <a:lstStyle/>
        <a:p>
          <a:endParaRPr lang="en-US"/>
        </a:p>
      </dgm:t>
    </dgm:pt>
    <dgm:pt modelId="{D6155B1E-38BD-468F-97DE-B921621B37E6}" type="pres">
      <dgm:prSet presAssocID="{166D08FF-00E2-4A61-A5FD-D3CCFB7C3193}" presName="sp" presStyleCnt="0"/>
      <dgm:spPr/>
      <dgm:t>
        <a:bodyPr/>
        <a:lstStyle/>
        <a:p>
          <a:endParaRPr lang="en-US"/>
        </a:p>
      </dgm:t>
    </dgm:pt>
    <dgm:pt modelId="{A5BECDA9-1B0F-4549-9C48-D9FAE14D5842}" type="pres">
      <dgm:prSet presAssocID="{3BD14A59-78C8-4096-898E-0CEAAE93DA54}" presName="arrowAndChildren" presStyleCnt="0"/>
      <dgm:spPr/>
      <dgm:t>
        <a:bodyPr/>
        <a:lstStyle/>
        <a:p>
          <a:endParaRPr lang="en-US"/>
        </a:p>
      </dgm:t>
    </dgm:pt>
    <dgm:pt modelId="{54963962-6B7C-407B-AA3F-A8385E8D7DDA}" type="pres">
      <dgm:prSet presAssocID="{3BD14A59-78C8-4096-898E-0CEAAE93DA54}" presName="parentTextArrow" presStyleLbl="node1" presStyleIdx="5" presStyleCnt="6" custScaleY="110000" custLinFactNeighborX="299" custLinFactNeighborY="-68"/>
      <dgm:spPr/>
      <dgm:t>
        <a:bodyPr/>
        <a:lstStyle/>
        <a:p>
          <a:endParaRPr lang="en-US"/>
        </a:p>
      </dgm:t>
    </dgm:pt>
  </dgm:ptLst>
  <dgm:cxnLst>
    <dgm:cxn modelId="{82E65A34-63E2-40A4-ACDE-5ADD2720E5FD}" type="presOf" srcId="{90BA4C24-4410-41D9-BE9D-A866980FF6F6}" destId="{1F868CCD-74BC-410B-8604-D9AFCF5FE252}" srcOrd="0" destOrd="0" presId="urn:microsoft.com/office/officeart/2005/8/layout/process4"/>
    <dgm:cxn modelId="{A3FC8E4C-66B2-4DFA-8AA4-15143956661E}" type="presOf" srcId="{CCAB46C3-A48D-4A34-AF3B-B3CC3E6A9AFB}" destId="{BB89DA11-294A-466D-A9B9-3B51D8402D1C}" srcOrd="0" destOrd="0" presId="urn:microsoft.com/office/officeart/2005/8/layout/process4"/>
    <dgm:cxn modelId="{08A71386-B7FE-4629-A627-E3D75FA204D8}" srcId="{20F308E5-0649-4D84-B740-77C5B923F9CD}" destId="{BB70ADB5-35E7-4E3D-92CE-CE33D6F10422}" srcOrd="5" destOrd="0" parTransId="{9DCBF066-C4C3-424A-88F9-AE5C2E440157}" sibTransId="{4B83ABBE-D162-4BEF-8B5B-A6EC24225971}"/>
    <dgm:cxn modelId="{088B5148-1D80-4D4F-9086-72FB21A5783B}" type="presOf" srcId="{C97E776E-9674-4CA7-A16E-7F8BABA4337D}" destId="{C366E1ED-0FEB-49E5-A820-AC2EBF1614A9}" srcOrd="0" destOrd="0" presId="urn:microsoft.com/office/officeart/2005/8/layout/process4"/>
    <dgm:cxn modelId="{77B5E15E-6C98-4377-8EAA-D1DE3C99B4E0}" type="presOf" srcId="{3BD14A59-78C8-4096-898E-0CEAAE93DA54}" destId="{54963962-6B7C-407B-AA3F-A8385E8D7DDA}" srcOrd="0" destOrd="0" presId="urn:microsoft.com/office/officeart/2005/8/layout/process4"/>
    <dgm:cxn modelId="{904F8280-68C3-4345-98F3-E0DA252867BB}" type="presOf" srcId="{BB70ADB5-35E7-4E3D-92CE-CE33D6F10422}" destId="{1DBBBD69-4A95-4866-B6F2-E63F228831F9}" srcOrd="0" destOrd="0" presId="urn:microsoft.com/office/officeart/2005/8/layout/process4"/>
    <dgm:cxn modelId="{D8B5B638-FA13-46F3-8A18-734A45443578}" srcId="{20F308E5-0649-4D84-B740-77C5B923F9CD}" destId="{CCAB46C3-A48D-4A34-AF3B-B3CC3E6A9AFB}" srcOrd="1" destOrd="0" parTransId="{92042CA2-C03E-425C-8BAD-6B64E2F47DB9}" sibTransId="{C39AD440-A526-4432-A16B-7512C3449C79}"/>
    <dgm:cxn modelId="{7B16D35F-3B6D-4851-9C21-60A29C74BF1D}" type="presOf" srcId="{2FC03EA4-12ED-417A-A414-C6B0E1959EED}" destId="{BC990912-E04F-4654-8048-62A195DC2969}" srcOrd="0" destOrd="0" presId="urn:microsoft.com/office/officeart/2005/8/layout/process4"/>
    <dgm:cxn modelId="{9F7607C5-457D-4DEE-863F-CDAACF52DD4D}" srcId="{20F308E5-0649-4D84-B740-77C5B923F9CD}" destId="{90BA4C24-4410-41D9-BE9D-A866980FF6F6}" srcOrd="3" destOrd="0" parTransId="{12B1BEA4-0AAB-4EF4-AC6E-555797674B15}" sibTransId="{00A1100D-F215-42FF-A2D7-87388D609B3A}"/>
    <dgm:cxn modelId="{52FFDD6B-941D-47EA-9E5A-E691E2EB8D51}" srcId="{20F308E5-0649-4D84-B740-77C5B923F9CD}" destId="{3BD14A59-78C8-4096-898E-0CEAAE93DA54}" srcOrd="0" destOrd="0" parTransId="{09349AC6-E095-44E5-A6DF-2F32518F2A47}" sibTransId="{166D08FF-00E2-4A61-A5FD-D3CCFB7C3193}"/>
    <dgm:cxn modelId="{43327122-E63F-4D5A-86AD-3FB16E25D4A1}" srcId="{20F308E5-0649-4D84-B740-77C5B923F9CD}" destId="{2FC03EA4-12ED-417A-A414-C6B0E1959EED}" srcOrd="4" destOrd="0" parTransId="{D599F87A-C140-474C-A107-C72597208FCF}" sibTransId="{B34DEAF9-95A2-4306-8BBF-5151F0B68206}"/>
    <dgm:cxn modelId="{1B220526-974D-4148-8567-1E773D8A483B}" type="presOf" srcId="{20F308E5-0649-4D84-B740-77C5B923F9CD}" destId="{C4120E3A-05E9-4782-8CB8-53EAF2248004}" srcOrd="0" destOrd="0" presId="urn:microsoft.com/office/officeart/2005/8/layout/process4"/>
    <dgm:cxn modelId="{6F262674-CA97-408C-A2C8-91B6E6830CDD}" srcId="{20F308E5-0649-4D84-B740-77C5B923F9CD}" destId="{C97E776E-9674-4CA7-A16E-7F8BABA4337D}" srcOrd="2" destOrd="0" parTransId="{CA78E589-F65A-4A13-B898-79A59ADEF130}" sibTransId="{549D308E-9406-4E12-84D3-856E13D5B45B}"/>
    <dgm:cxn modelId="{DAF347D9-B152-449A-BEAE-CF48BEA7B3D5}" type="presParOf" srcId="{C4120E3A-05E9-4782-8CB8-53EAF2248004}" destId="{4DF1911A-DB49-4D4E-884A-A56F5DA1209C}" srcOrd="0" destOrd="0" presId="urn:microsoft.com/office/officeart/2005/8/layout/process4"/>
    <dgm:cxn modelId="{5B68A499-8FB8-4B8F-9F7C-9B09A8D6C1E3}" type="presParOf" srcId="{4DF1911A-DB49-4D4E-884A-A56F5DA1209C}" destId="{1DBBBD69-4A95-4866-B6F2-E63F228831F9}" srcOrd="0" destOrd="0" presId="urn:microsoft.com/office/officeart/2005/8/layout/process4"/>
    <dgm:cxn modelId="{7A728F88-AE5E-4025-9FD0-183D8E00A415}" type="presParOf" srcId="{C4120E3A-05E9-4782-8CB8-53EAF2248004}" destId="{6F648B00-37B7-44AE-8057-70235568DF34}" srcOrd="1" destOrd="0" presId="urn:microsoft.com/office/officeart/2005/8/layout/process4"/>
    <dgm:cxn modelId="{9C0B29D4-AFCD-4CAB-8854-5981F864682A}" type="presParOf" srcId="{C4120E3A-05E9-4782-8CB8-53EAF2248004}" destId="{16B17D79-913B-4364-ACE9-03C4E5FCE8AA}" srcOrd="2" destOrd="0" presId="urn:microsoft.com/office/officeart/2005/8/layout/process4"/>
    <dgm:cxn modelId="{2F85F142-288A-4599-9468-FBBF86073F82}" type="presParOf" srcId="{16B17D79-913B-4364-ACE9-03C4E5FCE8AA}" destId="{BC990912-E04F-4654-8048-62A195DC2969}" srcOrd="0" destOrd="0" presId="urn:microsoft.com/office/officeart/2005/8/layout/process4"/>
    <dgm:cxn modelId="{88D42101-2C39-4D3C-80D4-A4F649F86EF8}" type="presParOf" srcId="{C4120E3A-05E9-4782-8CB8-53EAF2248004}" destId="{C4524A8A-85AB-4679-8309-54AC12F4536A}" srcOrd="3" destOrd="0" presId="urn:microsoft.com/office/officeart/2005/8/layout/process4"/>
    <dgm:cxn modelId="{7830E181-225F-4C24-B2B0-3C8199A5AF26}" type="presParOf" srcId="{C4120E3A-05E9-4782-8CB8-53EAF2248004}" destId="{3DF834D4-6E7A-466D-9295-D809148C0564}" srcOrd="4" destOrd="0" presId="urn:microsoft.com/office/officeart/2005/8/layout/process4"/>
    <dgm:cxn modelId="{32ADA0EC-9F32-43F9-9D8B-5AA17D709BB1}" type="presParOf" srcId="{3DF834D4-6E7A-466D-9295-D809148C0564}" destId="{1F868CCD-74BC-410B-8604-D9AFCF5FE252}" srcOrd="0" destOrd="0" presId="urn:microsoft.com/office/officeart/2005/8/layout/process4"/>
    <dgm:cxn modelId="{4197268D-F8EA-4350-8201-F127E8C72796}" type="presParOf" srcId="{C4120E3A-05E9-4782-8CB8-53EAF2248004}" destId="{90E86E7B-CDFD-4B19-86D2-542F563F8305}" srcOrd="5" destOrd="0" presId="urn:microsoft.com/office/officeart/2005/8/layout/process4"/>
    <dgm:cxn modelId="{26E1A595-59FF-4976-BA4C-E34E1BD9565D}" type="presParOf" srcId="{C4120E3A-05E9-4782-8CB8-53EAF2248004}" destId="{4299FF92-2ED2-4647-A513-87B13910FABA}" srcOrd="6" destOrd="0" presId="urn:microsoft.com/office/officeart/2005/8/layout/process4"/>
    <dgm:cxn modelId="{BBDBD27E-7E40-45B6-B6A7-203033A058D2}" type="presParOf" srcId="{4299FF92-2ED2-4647-A513-87B13910FABA}" destId="{C366E1ED-0FEB-49E5-A820-AC2EBF1614A9}" srcOrd="0" destOrd="0" presId="urn:microsoft.com/office/officeart/2005/8/layout/process4"/>
    <dgm:cxn modelId="{6621FC75-2D83-4CA2-9418-50B907FE6AE3}" type="presParOf" srcId="{C4120E3A-05E9-4782-8CB8-53EAF2248004}" destId="{D005C088-7F2C-4D37-B02F-93D26102D285}" srcOrd="7" destOrd="0" presId="urn:microsoft.com/office/officeart/2005/8/layout/process4"/>
    <dgm:cxn modelId="{BDE3CDA1-190E-4C61-BC1C-52FD5383E4DE}" type="presParOf" srcId="{C4120E3A-05E9-4782-8CB8-53EAF2248004}" destId="{0AC70756-8A40-409F-B951-6DC3E240FB3E}" srcOrd="8" destOrd="0" presId="urn:microsoft.com/office/officeart/2005/8/layout/process4"/>
    <dgm:cxn modelId="{7CA96B63-C9F9-4E27-8B78-75CCA7E200AA}" type="presParOf" srcId="{0AC70756-8A40-409F-B951-6DC3E240FB3E}" destId="{BB89DA11-294A-466D-A9B9-3B51D8402D1C}" srcOrd="0" destOrd="0" presId="urn:microsoft.com/office/officeart/2005/8/layout/process4"/>
    <dgm:cxn modelId="{20728104-9518-4DA2-B5D4-F9EC9BC5E38B}" type="presParOf" srcId="{C4120E3A-05E9-4782-8CB8-53EAF2248004}" destId="{D6155B1E-38BD-468F-97DE-B921621B37E6}" srcOrd="9" destOrd="0" presId="urn:microsoft.com/office/officeart/2005/8/layout/process4"/>
    <dgm:cxn modelId="{96306EB9-8DF2-4A8A-AE03-7097BDBB65B2}" type="presParOf" srcId="{C4120E3A-05E9-4782-8CB8-53EAF2248004}" destId="{A5BECDA9-1B0F-4549-9C48-D9FAE14D5842}" srcOrd="10" destOrd="0" presId="urn:microsoft.com/office/officeart/2005/8/layout/process4"/>
    <dgm:cxn modelId="{9E23B265-705C-4BEC-AC10-F556671C2234}" type="presParOf" srcId="{A5BECDA9-1B0F-4549-9C48-D9FAE14D5842}" destId="{54963962-6B7C-407B-AA3F-A8385E8D7DD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FD58B7-5D4A-435D-BE0C-9B3A5E16BFDA}" type="doc">
      <dgm:prSet loTypeId="urn:microsoft.com/office/officeart/2005/8/layout/chevron1" loCatId="process" qsTypeId="urn:microsoft.com/office/officeart/2005/8/quickstyle/3d1" qsCatId="3D" csTypeId="urn:microsoft.com/office/officeart/2005/8/colors/colorful1" csCatId="colorful" phldr="1"/>
      <dgm:spPr/>
    </dgm:pt>
    <dgm:pt modelId="{4D1B4FA8-A976-4AB5-93E6-D017093F8ED0}">
      <dgm:prSet phldrT="[Text]"/>
      <dgm:spPr/>
      <dgm:t>
        <a:bodyPr/>
        <a:lstStyle/>
        <a:p>
          <a:r>
            <a:rPr lang="en-US" b="1" dirty="0" smtClean="0"/>
            <a:t>Het SNPs</a:t>
          </a:r>
          <a:endParaRPr lang="en-US" b="1" dirty="0"/>
        </a:p>
      </dgm:t>
    </dgm:pt>
    <dgm:pt modelId="{ABA9C687-A7A0-4B92-9A44-D5866DF3DA9F}" type="parTrans" cxnId="{C950A358-A53F-4D6F-B991-7CB989AE22C6}">
      <dgm:prSet/>
      <dgm:spPr/>
      <dgm:t>
        <a:bodyPr/>
        <a:lstStyle/>
        <a:p>
          <a:endParaRPr lang="en-US"/>
        </a:p>
      </dgm:t>
    </dgm:pt>
    <dgm:pt modelId="{5F77F795-7556-4765-9553-4BE025F33E0D}" type="sibTrans" cxnId="{C950A358-A53F-4D6F-B991-7CB989AE22C6}">
      <dgm:prSet/>
      <dgm:spPr/>
      <dgm:t>
        <a:bodyPr/>
        <a:lstStyle/>
        <a:p>
          <a:endParaRPr lang="en-US"/>
        </a:p>
      </dgm:t>
    </dgm:pt>
    <dgm:pt modelId="{AD7D7953-8043-4F5A-9CC2-F31243429256}">
      <dgm:prSet phldrT="[Text]"/>
      <dgm:spPr>
        <a:solidFill>
          <a:schemeClr val="accent3">
            <a:lumMod val="75000"/>
          </a:schemeClr>
        </a:solidFill>
      </dgm:spPr>
      <dgm:t>
        <a:bodyPr/>
        <a:lstStyle/>
        <a:p>
          <a:r>
            <a:rPr lang="en-US" b="1" dirty="0" smtClean="0"/>
            <a:t>Median Filter</a:t>
          </a:r>
          <a:endParaRPr lang="en-US" b="1" dirty="0"/>
        </a:p>
      </dgm:t>
    </dgm:pt>
    <dgm:pt modelId="{F92E3B5A-F25A-4F13-937C-5C98B8E6845F}" type="parTrans" cxnId="{B2D8FDE4-D86F-48EA-A172-1B7E3BA449D6}">
      <dgm:prSet/>
      <dgm:spPr/>
      <dgm:t>
        <a:bodyPr/>
        <a:lstStyle/>
        <a:p>
          <a:endParaRPr lang="en-US"/>
        </a:p>
      </dgm:t>
    </dgm:pt>
    <dgm:pt modelId="{7E4CC062-137F-48C4-82B9-E454802B990B}" type="sibTrans" cxnId="{B2D8FDE4-D86F-48EA-A172-1B7E3BA449D6}">
      <dgm:prSet/>
      <dgm:spPr/>
      <dgm:t>
        <a:bodyPr/>
        <a:lstStyle/>
        <a:p>
          <a:endParaRPr lang="en-US"/>
        </a:p>
      </dgm:t>
    </dgm:pt>
    <dgm:pt modelId="{0DF9C8E1-888E-4ADD-A039-28730DE98EA3}">
      <dgm:prSet phldrT="[Text]"/>
      <dgm:spPr/>
      <dgm:t>
        <a:bodyPr/>
        <a:lstStyle/>
        <a:p>
          <a:r>
            <a:rPr lang="en-US" b="1" dirty="0" smtClean="0"/>
            <a:t>Edge Detection</a:t>
          </a:r>
          <a:endParaRPr lang="en-US" b="1" dirty="0"/>
        </a:p>
      </dgm:t>
    </dgm:pt>
    <dgm:pt modelId="{06B5D31C-5A27-4751-99B4-87EC024723FE}" type="parTrans" cxnId="{AD235A43-B5AB-4102-8CC1-53B76AE765DE}">
      <dgm:prSet/>
      <dgm:spPr/>
      <dgm:t>
        <a:bodyPr/>
        <a:lstStyle/>
        <a:p>
          <a:endParaRPr lang="en-US"/>
        </a:p>
      </dgm:t>
    </dgm:pt>
    <dgm:pt modelId="{CF6571A2-A3B8-4675-96FC-547BE4B06450}" type="sibTrans" cxnId="{AD235A43-B5AB-4102-8CC1-53B76AE765DE}">
      <dgm:prSet/>
      <dgm:spPr/>
      <dgm:t>
        <a:bodyPr/>
        <a:lstStyle/>
        <a:p>
          <a:endParaRPr lang="en-US"/>
        </a:p>
      </dgm:t>
    </dgm:pt>
    <dgm:pt modelId="{56DDCE20-B1B4-4537-8C16-19E62D8C9115}">
      <dgm:prSet phldrT="[Text]" custT="1"/>
      <dgm:spPr/>
      <dgm:t>
        <a:bodyPr/>
        <a:lstStyle/>
        <a:p>
          <a:r>
            <a:rPr lang="en-US" sz="1900" b="1" dirty="0" smtClean="0"/>
            <a:t>Phase in IBD Segments</a:t>
          </a:r>
          <a:endParaRPr lang="en-US" sz="1900" b="1" dirty="0"/>
        </a:p>
      </dgm:t>
    </dgm:pt>
    <dgm:pt modelId="{231009D4-6E72-429E-8C05-445540210472}" type="sibTrans" cxnId="{19ADAA0C-03CA-4655-8912-E497B449637F}">
      <dgm:prSet/>
      <dgm:spPr/>
      <dgm:t>
        <a:bodyPr/>
        <a:lstStyle/>
        <a:p>
          <a:endParaRPr lang="en-US"/>
        </a:p>
      </dgm:t>
    </dgm:pt>
    <dgm:pt modelId="{F38A1D1D-418A-4282-9911-102B6D61A1B6}" type="parTrans" cxnId="{19ADAA0C-03CA-4655-8912-E497B449637F}">
      <dgm:prSet/>
      <dgm:spPr/>
      <dgm:t>
        <a:bodyPr/>
        <a:lstStyle/>
        <a:p>
          <a:endParaRPr lang="en-US"/>
        </a:p>
      </dgm:t>
    </dgm:pt>
    <dgm:pt modelId="{C85D3EB7-7AEA-4486-A44C-8389FC7E9D0F}" type="pres">
      <dgm:prSet presAssocID="{5EFD58B7-5D4A-435D-BE0C-9B3A5E16BFDA}" presName="Name0" presStyleCnt="0">
        <dgm:presLayoutVars>
          <dgm:dir/>
          <dgm:animLvl val="lvl"/>
          <dgm:resizeHandles val="exact"/>
        </dgm:presLayoutVars>
      </dgm:prSet>
      <dgm:spPr/>
    </dgm:pt>
    <dgm:pt modelId="{65E4425B-1A22-40C8-939D-E15EFA527A74}" type="pres">
      <dgm:prSet presAssocID="{4D1B4FA8-A976-4AB5-93E6-D017093F8ED0}" presName="parTxOnly" presStyleLbl="node1" presStyleIdx="0" presStyleCnt="4">
        <dgm:presLayoutVars>
          <dgm:chMax val="0"/>
          <dgm:chPref val="0"/>
          <dgm:bulletEnabled val="1"/>
        </dgm:presLayoutVars>
      </dgm:prSet>
      <dgm:spPr/>
      <dgm:t>
        <a:bodyPr/>
        <a:lstStyle/>
        <a:p>
          <a:endParaRPr lang="en-US"/>
        </a:p>
      </dgm:t>
    </dgm:pt>
    <dgm:pt modelId="{F71FBE0D-B854-4B6B-A6D4-7EE03F0AE22B}" type="pres">
      <dgm:prSet presAssocID="{5F77F795-7556-4765-9553-4BE025F33E0D}" presName="parTxOnlySpace" presStyleCnt="0"/>
      <dgm:spPr/>
    </dgm:pt>
    <dgm:pt modelId="{3737F658-542A-4656-876C-BFF9B7339D7F}" type="pres">
      <dgm:prSet presAssocID="{AD7D7953-8043-4F5A-9CC2-F31243429256}" presName="parTxOnly" presStyleLbl="node1" presStyleIdx="1" presStyleCnt="4">
        <dgm:presLayoutVars>
          <dgm:chMax val="0"/>
          <dgm:chPref val="0"/>
          <dgm:bulletEnabled val="1"/>
        </dgm:presLayoutVars>
      </dgm:prSet>
      <dgm:spPr/>
      <dgm:t>
        <a:bodyPr/>
        <a:lstStyle/>
        <a:p>
          <a:endParaRPr lang="en-US"/>
        </a:p>
      </dgm:t>
    </dgm:pt>
    <dgm:pt modelId="{08EE4839-A63F-47FE-9CB1-24FEE8F0BA0B}" type="pres">
      <dgm:prSet presAssocID="{7E4CC062-137F-48C4-82B9-E454802B990B}" presName="parTxOnlySpace" presStyleCnt="0"/>
      <dgm:spPr/>
    </dgm:pt>
    <dgm:pt modelId="{82A56512-BB1A-4B4F-B401-F16C446071B0}" type="pres">
      <dgm:prSet presAssocID="{0DF9C8E1-888E-4ADD-A039-28730DE98EA3}" presName="parTxOnly" presStyleLbl="node1" presStyleIdx="2" presStyleCnt="4">
        <dgm:presLayoutVars>
          <dgm:chMax val="0"/>
          <dgm:chPref val="0"/>
          <dgm:bulletEnabled val="1"/>
        </dgm:presLayoutVars>
      </dgm:prSet>
      <dgm:spPr/>
      <dgm:t>
        <a:bodyPr/>
        <a:lstStyle/>
        <a:p>
          <a:endParaRPr lang="en-US"/>
        </a:p>
      </dgm:t>
    </dgm:pt>
    <dgm:pt modelId="{FAAC9BF4-4582-435E-88B7-7C6C29B853D6}" type="pres">
      <dgm:prSet presAssocID="{CF6571A2-A3B8-4675-96FC-547BE4B06450}" presName="parTxOnlySpace" presStyleCnt="0"/>
      <dgm:spPr/>
    </dgm:pt>
    <dgm:pt modelId="{0F048867-766F-4E42-A2B2-A54C61845697}" type="pres">
      <dgm:prSet presAssocID="{56DDCE20-B1B4-4537-8C16-19E62D8C9115}" presName="parTxOnly" presStyleLbl="node1" presStyleIdx="3" presStyleCnt="4">
        <dgm:presLayoutVars>
          <dgm:chMax val="0"/>
          <dgm:chPref val="0"/>
          <dgm:bulletEnabled val="1"/>
        </dgm:presLayoutVars>
      </dgm:prSet>
      <dgm:spPr/>
      <dgm:t>
        <a:bodyPr/>
        <a:lstStyle/>
        <a:p>
          <a:endParaRPr lang="en-US"/>
        </a:p>
      </dgm:t>
    </dgm:pt>
  </dgm:ptLst>
  <dgm:cxnLst>
    <dgm:cxn modelId="{B2D8FDE4-D86F-48EA-A172-1B7E3BA449D6}" srcId="{5EFD58B7-5D4A-435D-BE0C-9B3A5E16BFDA}" destId="{AD7D7953-8043-4F5A-9CC2-F31243429256}" srcOrd="1" destOrd="0" parTransId="{F92E3B5A-F25A-4F13-937C-5C98B8E6845F}" sibTransId="{7E4CC062-137F-48C4-82B9-E454802B990B}"/>
    <dgm:cxn modelId="{00D7D6E1-CB41-41AC-8A1A-D42447697F55}" type="presOf" srcId="{0DF9C8E1-888E-4ADD-A039-28730DE98EA3}" destId="{82A56512-BB1A-4B4F-B401-F16C446071B0}" srcOrd="0" destOrd="0" presId="urn:microsoft.com/office/officeart/2005/8/layout/chevron1"/>
    <dgm:cxn modelId="{AD235A43-B5AB-4102-8CC1-53B76AE765DE}" srcId="{5EFD58B7-5D4A-435D-BE0C-9B3A5E16BFDA}" destId="{0DF9C8E1-888E-4ADD-A039-28730DE98EA3}" srcOrd="2" destOrd="0" parTransId="{06B5D31C-5A27-4751-99B4-87EC024723FE}" sibTransId="{CF6571A2-A3B8-4675-96FC-547BE4B06450}"/>
    <dgm:cxn modelId="{42129C97-7199-4F87-97CB-7850B8B665B9}" type="presOf" srcId="{AD7D7953-8043-4F5A-9CC2-F31243429256}" destId="{3737F658-542A-4656-876C-BFF9B7339D7F}" srcOrd="0" destOrd="0" presId="urn:microsoft.com/office/officeart/2005/8/layout/chevron1"/>
    <dgm:cxn modelId="{5801FEA5-0E69-4A1A-A7C2-09C1FE775506}" type="presOf" srcId="{4D1B4FA8-A976-4AB5-93E6-D017093F8ED0}" destId="{65E4425B-1A22-40C8-939D-E15EFA527A74}" srcOrd="0" destOrd="0" presId="urn:microsoft.com/office/officeart/2005/8/layout/chevron1"/>
    <dgm:cxn modelId="{19ADAA0C-03CA-4655-8912-E497B449637F}" srcId="{5EFD58B7-5D4A-435D-BE0C-9B3A5E16BFDA}" destId="{56DDCE20-B1B4-4537-8C16-19E62D8C9115}" srcOrd="3" destOrd="0" parTransId="{F38A1D1D-418A-4282-9911-102B6D61A1B6}" sibTransId="{231009D4-6E72-429E-8C05-445540210472}"/>
    <dgm:cxn modelId="{C950A358-A53F-4D6F-B991-7CB989AE22C6}" srcId="{5EFD58B7-5D4A-435D-BE0C-9B3A5E16BFDA}" destId="{4D1B4FA8-A976-4AB5-93E6-D017093F8ED0}" srcOrd="0" destOrd="0" parTransId="{ABA9C687-A7A0-4B92-9A44-D5866DF3DA9F}" sibTransId="{5F77F795-7556-4765-9553-4BE025F33E0D}"/>
    <dgm:cxn modelId="{40244E71-B4F0-45A4-9D69-C93499D0EB9A}" type="presOf" srcId="{56DDCE20-B1B4-4537-8C16-19E62D8C9115}" destId="{0F048867-766F-4E42-A2B2-A54C61845697}" srcOrd="0" destOrd="0" presId="urn:microsoft.com/office/officeart/2005/8/layout/chevron1"/>
    <dgm:cxn modelId="{0E2AED69-08D6-4933-99A4-D5498917D0F4}" type="presOf" srcId="{5EFD58B7-5D4A-435D-BE0C-9B3A5E16BFDA}" destId="{C85D3EB7-7AEA-4486-A44C-8389FC7E9D0F}" srcOrd="0" destOrd="0" presId="urn:microsoft.com/office/officeart/2005/8/layout/chevron1"/>
    <dgm:cxn modelId="{BF8B8AB2-F080-4FE9-ACD0-98D53EE8E86F}" type="presParOf" srcId="{C85D3EB7-7AEA-4486-A44C-8389FC7E9D0F}" destId="{65E4425B-1A22-40C8-939D-E15EFA527A74}" srcOrd="0" destOrd="0" presId="urn:microsoft.com/office/officeart/2005/8/layout/chevron1"/>
    <dgm:cxn modelId="{2EB75B94-6AB5-4914-917F-358D2846212C}" type="presParOf" srcId="{C85D3EB7-7AEA-4486-A44C-8389FC7E9D0F}" destId="{F71FBE0D-B854-4B6B-A6D4-7EE03F0AE22B}" srcOrd="1" destOrd="0" presId="urn:microsoft.com/office/officeart/2005/8/layout/chevron1"/>
    <dgm:cxn modelId="{9517AAE1-7908-42C4-AFC6-1777B8ECF65F}" type="presParOf" srcId="{C85D3EB7-7AEA-4486-A44C-8389FC7E9D0F}" destId="{3737F658-542A-4656-876C-BFF9B7339D7F}" srcOrd="2" destOrd="0" presId="urn:microsoft.com/office/officeart/2005/8/layout/chevron1"/>
    <dgm:cxn modelId="{F2DD5202-A8B9-474E-B506-96854C8838E0}" type="presParOf" srcId="{C85D3EB7-7AEA-4486-A44C-8389FC7E9D0F}" destId="{08EE4839-A63F-47FE-9CB1-24FEE8F0BA0B}" srcOrd="3" destOrd="0" presId="urn:microsoft.com/office/officeart/2005/8/layout/chevron1"/>
    <dgm:cxn modelId="{630B3017-08AE-4207-A9F4-3048CABAB353}" type="presParOf" srcId="{C85D3EB7-7AEA-4486-A44C-8389FC7E9D0F}" destId="{82A56512-BB1A-4B4F-B401-F16C446071B0}" srcOrd="4" destOrd="0" presId="urn:microsoft.com/office/officeart/2005/8/layout/chevron1"/>
    <dgm:cxn modelId="{84B67E8D-48D5-4BB9-8162-436946394D8E}" type="presParOf" srcId="{C85D3EB7-7AEA-4486-A44C-8389FC7E9D0F}" destId="{FAAC9BF4-4582-435E-88B7-7C6C29B853D6}" srcOrd="5" destOrd="0" presId="urn:microsoft.com/office/officeart/2005/8/layout/chevron1"/>
    <dgm:cxn modelId="{AFE245B4-6C5E-4641-8C7D-A48CA5577714}" type="presParOf" srcId="{C85D3EB7-7AEA-4486-A44C-8389FC7E9D0F}" destId="{0F048867-766F-4E42-A2B2-A54C61845697}"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FD58B7-5D4A-435D-BE0C-9B3A5E16BFDA}" type="doc">
      <dgm:prSet loTypeId="urn:microsoft.com/office/officeart/2005/8/layout/chevron1" loCatId="process" qsTypeId="urn:microsoft.com/office/officeart/2005/8/quickstyle/3d1" qsCatId="3D" csTypeId="urn:microsoft.com/office/officeart/2005/8/colors/colorful1" csCatId="colorful" phldr="1"/>
      <dgm:spPr/>
    </dgm:pt>
    <dgm:pt modelId="{4D1B4FA8-A976-4AB5-93E6-D017093F8ED0}">
      <dgm:prSet phldrT="[Text]"/>
      <dgm:spPr/>
      <dgm:t>
        <a:bodyPr/>
        <a:lstStyle/>
        <a:p>
          <a:r>
            <a:rPr lang="en-US" b="1" dirty="0" smtClean="0"/>
            <a:t>Template Child</a:t>
          </a:r>
          <a:endParaRPr lang="en-US" b="1" dirty="0"/>
        </a:p>
      </dgm:t>
    </dgm:pt>
    <dgm:pt modelId="{ABA9C687-A7A0-4B92-9A44-D5866DF3DA9F}" type="parTrans" cxnId="{C950A358-A53F-4D6F-B991-7CB989AE22C6}">
      <dgm:prSet/>
      <dgm:spPr/>
      <dgm:t>
        <a:bodyPr/>
        <a:lstStyle/>
        <a:p>
          <a:endParaRPr lang="en-US"/>
        </a:p>
      </dgm:t>
    </dgm:pt>
    <dgm:pt modelId="{5F77F795-7556-4765-9553-4BE025F33E0D}" type="sibTrans" cxnId="{C950A358-A53F-4D6F-B991-7CB989AE22C6}">
      <dgm:prSet/>
      <dgm:spPr/>
      <dgm:t>
        <a:bodyPr/>
        <a:lstStyle/>
        <a:p>
          <a:endParaRPr lang="en-US"/>
        </a:p>
      </dgm:t>
    </dgm:pt>
    <dgm:pt modelId="{AD7D7953-8043-4F5A-9CC2-F31243429256}">
      <dgm:prSet phldrT="[Text]"/>
      <dgm:spPr>
        <a:solidFill>
          <a:schemeClr val="accent3">
            <a:lumMod val="75000"/>
          </a:schemeClr>
        </a:solidFill>
      </dgm:spPr>
      <dgm:t>
        <a:bodyPr/>
        <a:lstStyle/>
        <a:p>
          <a:r>
            <a:rPr lang="en-US" b="1" dirty="0" smtClean="0"/>
            <a:t>Select SNPs</a:t>
          </a:r>
          <a:endParaRPr lang="en-US" b="1" dirty="0"/>
        </a:p>
      </dgm:t>
    </dgm:pt>
    <dgm:pt modelId="{F92E3B5A-F25A-4F13-937C-5C98B8E6845F}" type="parTrans" cxnId="{B2D8FDE4-D86F-48EA-A172-1B7E3BA449D6}">
      <dgm:prSet/>
      <dgm:spPr/>
      <dgm:t>
        <a:bodyPr/>
        <a:lstStyle/>
        <a:p>
          <a:endParaRPr lang="en-US"/>
        </a:p>
      </dgm:t>
    </dgm:pt>
    <dgm:pt modelId="{7E4CC062-137F-48C4-82B9-E454802B990B}" type="sibTrans" cxnId="{B2D8FDE4-D86F-48EA-A172-1B7E3BA449D6}">
      <dgm:prSet/>
      <dgm:spPr/>
      <dgm:t>
        <a:bodyPr/>
        <a:lstStyle/>
        <a:p>
          <a:endParaRPr lang="en-US"/>
        </a:p>
      </dgm:t>
    </dgm:pt>
    <dgm:pt modelId="{0DF9C8E1-888E-4ADD-A039-28730DE98EA3}">
      <dgm:prSet phldrT="[Text]"/>
      <dgm:spPr/>
      <dgm:t>
        <a:bodyPr/>
        <a:lstStyle/>
        <a:p>
          <a:r>
            <a:rPr lang="en-US" b="1" dirty="0" err="1" smtClean="0"/>
            <a:t>Recomb-inations</a:t>
          </a:r>
          <a:endParaRPr lang="en-US" b="1" dirty="0"/>
        </a:p>
      </dgm:t>
    </dgm:pt>
    <dgm:pt modelId="{06B5D31C-5A27-4751-99B4-87EC024723FE}" type="parTrans" cxnId="{AD235A43-B5AB-4102-8CC1-53B76AE765DE}">
      <dgm:prSet/>
      <dgm:spPr/>
      <dgm:t>
        <a:bodyPr/>
        <a:lstStyle/>
        <a:p>
          <a:endParaRPr lang="en-US"/>
        </a:p>
      </dgm:t>
    </dgm:pt>
    <dgm:pt modelId="{CF6571A2-A3B8-4675-96FC-547BE4B06450}" type="sibTrans" cxnId="{AD235A43-B5AB-4102-8CC1-53B76AE765DE}">
      <dgm:prSet/>
      <dgm:spPr/>
      <dgm:t>
        <a:bodyPr/>
        <a:lstStyle/>
        <a:p>
          <a:endParaRPr lang="en-US"/>
        </a:p>
      </dgm:t>
    </dgm:pt>
    <dgm:pt modelId="{56DDCE20-B1B4-4537-8C16-19E62D8C9115}">
      <dgm:prSet phldrT="[Text]"/>
      <dgm:spPr/>
      <dgm:t>
        <a:bodyPr/>
        <a:lstStyle/>
        <a:p>
          <a:r>
            <a:rPr lang="en-US" b="1" dirty="0" smtClean="0"/>
            <a:t>Phase</a:t>
          </a:r>
          <a:endParaRPr lang="en-US" b="1" dirty="0"/>
        </a:p>
      </dgm:t>
    </dgm:pt>
    <dgm:pt modelId="{231009D4-6E72-429E-8C05-445540210472}" type="sibTrans" cxnId="{19ADAA0C-03CA-4655-8912-E497B449637F}">
      <dgm:prSet/>
      <dgm:spPr/>
      <dgm:t>
        <a:bodyPr/>
        <a:lstStyle/>
        <a:p>
          <a:endParaRPr lang="en-US"/>
        </a:p>
      </dgm:t>
    </dgm:pt>
    <dgm:pt modelId="{F38A1D1D-418A-4282-9911-102B6D61A1B6}" type="parTrans" cxnId="{19ADAA0C-03CA-4655-8912-E497B449637F}">
      <dgm:prSet/>
      <dgm:spPr/>
      <dgm:t>
        <a:bodyPr/>
        <a:lstStyle/>
        <a:p>
          <a:endParaRPr lang="en-US"/>
        </a:p>
      </dgm:t>
    </dgm:pt>
    <dgm:pt modelId="{9044B044-CC62-4001-A0F0-568AA40B7C2C}">
      <dgm:prSet phldrT="[Text]"/>
      <dgm:spPr/>
      <dgm:t>
        <a:bodyPr/>
        <a:lstStyle/>
        <a:p>
          <a:r>
            <a:rPr lang="en-US" b="1" dirty="0" err="1" smtClean="0"/>
            <a:t>Concensus</a:t>
          </a:r>
          <a:r>
            <a:rPr lang="en-US" b="1" dirty="0" smtClean="0"/>
            <a:t> Hap</a:t>
          </a:r>
          <a:endParaRPr lang="en-US" b="1" dirty="0"/>
        </a:p>
      </dgm:t>
    </dgm:pt>
    <dgm:pt modelId="{2A2510C7-1927-45DD-A2B4-92265018F738}" type="parTrans" cxnId="{223398C1-B1BE-4EFE-B537-97CF65118C78}">
      <dgm:prSet/>
      <dgm:spPr/>
      <dgm:t>
        <a:bodyPr/>
        <a:lstStyle/>
        <a:p>
          <a:endParaRPr lang="en-US"/>
        </a:p>
      </dgm:t>
    </dgm:pt>
    <dgm:pt modelId="{9E350F0D-FAD5-45F7-96BB-35F6F3E40AC2}" type="sibTrans" cxnId="{223398C1-B1BE-4EFE-B537-97CF65118C78}">
      <dgm:prSet/>
      <dgm:spPr/>
      <dgm:t>
        <a:bodyPr/>
        <a:lstStyle/>
        <a:p>
          <a:endParaRPr lang="en-US"/>
        </a:p>
      </dgm:t>
    </dgm:pt>
    <dgm:pt modelId="{C85D3EB7-7AEA-4486-A44C-8389FC7E9D0F}" type="pres">
      <dgm:prSet presAssocID="{5EFD58B7-5D4A-435D-BE0C-9B3A5E16BFDA}" presName="Name0" presStyleCnt="0">
        <dgm:presLayoutVars>
          <dgm:dir/>
          <dgm:animLvl val="lvl"/>
          <dgm:resizeHandles val="exact"/>
        </dgm:presLayoutVars>
      </dgm:prSet>
      <dgm:spPr/>
    </dgm:pt>
    <dgm:pt modelId="{65E4425B-1A22-40C8-939D-E15EFA527A74}" type="pres">
      <dgm:prSet presAssocID="{4D1B4FA8-A976-4AB5-93E6-D017093F8ED0}" presName="parTxOnly" presStyleLbl="node1" presStyleIdx="0" presStyleCnt="5">
        <dgm:presLayoutVars>
          <dgm:chMax val="0"/>
          <dgm:chPref val="0"/>
          <dgm:bulletEnabled val="1"/>
        </dgm:presLayoutVars>
      </dgm:prSet>
      <dgm:spPr/>
      <dgm:t>
        <a:bodyPr/>
        <a:lstStyle/>
        <a:p>
          <a:endParaRPr lang="en-US"/>
        </a:p>
      </dgm:t>
    </dgm:pt>
    <dgm:pt modelId="{F71FBE0D-B854-4B6B-A6D4-7EE03F0AE22B}" type="pres">
      <dgm:prSet presAssocID="{5F77F795-7556-4765-9553-4BE025F33E0D}" presName="parTxOnlySpace" presStyleCnt="0"/>
      <dgm:spPr/>
    </dgm:pt>
    <dgm:pt modelId="{3737F658-542A-4656-876C-BFF9B7339D7F}" type="pres">
      <dgm:prSet presAssocID="{AD7D7953-8043-4F5A-9CC2-F31243429256}" presName="parTxOnly" presStyleLbl="node1" presStyleIdx="1" presStyleCnt="5">
        <dgm:presLayoutVars>
          <dgm:chMax val="0"/>
          <dgm:chPref val="0"/>
          <dgm:bulletEnabled val="1"/>
        </dgm:presLayoutVars>
      </dgm:prSet>
      <dgm:spPr/>
      <dgm:t>
        <a:bodyPr/>
        <a:lstStyle/>
        <a:p>
          <a:endParaRPr lang="en-US"/>
        </a:p>
      </dgm:t>
    </dgm:pt>
    <dgm:pt modelId="{08EE4839-A63F-47FE-9CB1-24FEE8F0BA0B}" type="pres">
      <dgm:prSet presAssocID="{7E4CC062-137F-48C4-82B9-E454802B990B}" presName="parTxOnlySpace" presStyleCnt="0"/>
      <dgm:spPr/>
    </dgm:pt>
    <dgm:pt modelId="{82A56512-BB1A-4B4F-B401-F16C446071B0}" type="pres">
      <dgm:prSet presAssocID="{0DF9C8E1-888E-4ADD-A039-28730DE98EA3}" presName="parTxOnly" presStyleLbl="node1" presStyleIdx="2" presStyleCnt="5">
        <dgm:presLayoutVars>
          <dgm:chMax val="0"/>
          <dgm:chPref val="0"/>
          <dgm:bulletEnabled val="1"/>
        </dgm:presLayoutVars>
      </dgm:prSet>
      <dgm:spPr/>
      <dgm:t>
        <a:bodyPr/>
        <a:lstStyle/>
        <a:p>
          <a:endParaRPr lang="en-US"/>
        </a:p>
      </dgm:t>
    </dgm:pt>
    <dgm:pt modelId="{FAAC9BF4-4582-435E-88B7-7C6C29B853D6}" type="pres">
      <dgm:prSet presAssocID="{CF6571A2-A3B8-4675-96FC-547BE4B06450}" presName="parTxOnlySpace" presStyleCnt="0"/>
      <dgm:spPr/>
    </dgm:pt>
    <dgm:pt modelId="{01FC8969-4A3B-4306-A773-BD8274CA5AFE}" type="pres">
      <dgm:prSet presAssocID="{9044B044-CC62-4001-A0F0-568AA40B7C2C}" presName="parTxOnly" presStyleLbl="node1" presStyleIdx="3" presStyleCnt="5">
        <dgm:presLayoutVars>
          <dgm:chMax val="0"/>
          <dgm:chPref val="0"/>
          <dgm:bulletEnabled val="1"/>
        </dgm:presLayoutVars>
      </dgm:prSet>
      <dgm:spPr/>
      <dgm:t>
        <a:bodyPr/>
        <a:lstStyle/>
        <a:p>
          <a:endParaRPr lang="en-US"/>
        </a:p>
      </dgm:t>
    </dgm:pt>
    <dgm:pt modelId="{84C8D8F6-2A8C-4E20-8E53-80FEC12AB0CE}" type="pres">
      <dgm:prSet presAssocID="{9E350F0D-FAD5-45F7-96BB-35F6F3E40AC2}" presName="parTxOnlySpace" presStyleCnt="0"/>
      <dgm:spPr/>
    </dgm:pt>
    <dgm:pt modelId="{0F048867-766F-4E42-A2B2-A54C61845697}" type="pres">
      <dgm:prSet presAssocID="{56DDCE20-B1B4-4537-8C16-19E62D8C9115}" presName="parTxOnly" presStyleLbl="node1" presStyleIdx="4" presStyleCnt="5">
        <dgm:presLayoutVars>
          <dgm:chMax val="0"/>
          <dgm:chPref val="0"/>
          <dgm:bulletEnabled val="1"/>
        </dgm:presLayoutVars>
      </dgm:prSet>
      <dgm:spPr/>
      <dgm:t>
        <a:bodyPr/>
        <a:lstStyle/>
        <a:p>
          <a:endParaRPr lang="en-US"/>
        </a:p>
      </dgm:t>
    </dgm:pt>
  </dgm:ptLst>
  <dgm:cxnLst>
    <dgm:cxn modelId="{3020CDA7-2D9E-45F0-9C4F-CF0585B21C73}" type="presOf" srcId="{9044B044-CC62-4001-A0F0-568AA40B7C2C}" destId="{01FC8969-4A3B-4306-A773-BD8274CA5AFE}" srcOrd="0" destOrd="0" presId="urn:microsoft.com/office/officeart/2005/8/layout/chevron1"/>
    <dgm:cxn modelId="{1F0BC9E5-E4CB-4596-8990-62F3764B1F8B}" type="presOf" srcId="{AD7D7953-8043-4F5A-9CC2-F31243429256}" destId="{3737F658-542A-4656-876C-BFF9B7339D7F}" srcOrd="0" destOrd="0" presId="urn:microsoft.com/office/officeart/2005/8/layout/chevron1"/>
    <dgm:cxn modelId="{B2D8FDE4-D86F-48EA-A172-1B7E3BA449D6}" srcId="{5EFD58B7-5D4A-435D-BE0C-9B3A5E16BFDA}" destId="{AD7D7953-8043-4F5A-9CC2-F31243429256}" srcOrd="1" destOrd="0" parTransId="{F92E3B5A-F25A-4F13-937C-5C98B8E6845F}" sibTransId="{7E4CC062-137F-48C4-82B9-E454802B990B}"/>
    <dgm:cxn modelId="{F5D9DF86-13BA-4819-9711-CD0C5EA63EF0}" type="presOf" srcId="{4D1B4FA8-A976-4AB5-93E6-D017093F8ED0}" destId="{65E4425B-1A22-40C8-939D-E15EFA527A74}" srcOrd="0" destOrd="0" presId="urn:microsoft.com/office/officeart/2005/8/layout/chevron1"/>
    <dgm:cxn modelId="{AD235A43-B5AB-4102-8CC1-53B76AE765DE}" srcId="{5EFD58B7-5D4A-435D-BE0C-9B3A5E16BFDA}" destId="{0DF9C8E1-888E-4ADD-A039-28730DE98EA3}" srcOrd="2" destOrd="0" parTransId="{06B5D31C-5A27-4751-99B4-87EC024723FE}" sibTransId="{CF6571A2-A3B8-4675-96FC-547BE4B06450}"/>
    <dgm:cxn modelId="{B656BEF3-C762-4023-914D-E342BFFF1568}" type="presOf" srcId="{5EFD58B7-5D4A-435D-BE0C-9B3A5E16BFDA}" destId="{C85D3EB7-7AEA-4486-A44C-8389FC7E9D0F}" srcOrd="0" destOrd="0" presId="urn:microsoft.com/office/officeart/2005/8/layout/chevron1"/>
    <dgm:cxn modelId="{19ADAA0C-03CA-4655-8912-E497B449637F}" srcId="{5EFD58B7-5D4A-435D-BE0C-9B3A5E16BFDA}" destId="{56DDCE20-B1B4-4537-8C16-19E62D8C9115}" srcOrd="4" destOrd="0" parTransId="{F38A1D1D-418A-4282-9911-102B6D61A1B6}" sibTransId="{231009D4-6E72-429E-8C05-445540210472}"/>
    <dgm:cxn modelId="{C950A358-A53F-4D6F-B991-7CB989AE22C6}" srcId="{5EFD58B7-5D4A-435D-BE0C-9B3A5E16BFDA}" destId="{4D1B4FA8-A976-4AB5-93E6-D017093F8ED0}" srcOrd="0" destOrd="0" parTransId="{ABA9C687-A7A0-4B92-9A44-D5866DF3DA9F}" sibTransId="{5F77F795-7556-4765-9553-4BE025F33E0D}"/>
    <dgm:cxn modelId="{7A984498-199F-400D-AADB-70D9F3775A26}" type="presOf" srcId="{56DDCE20-B1B4-4537-8C16-19E62D8C9115}" destId="{0F048867-766F-4E42-A2B2-A54C61845697}" srcOrd="0" destOrd="0" presId="urn:microsoft.com/office/officeart/2005/8/layout/chevron1"/>
    <dgm:cxn modelId="{D0F5FE8F-3597-4138-8729-279DB8E4F52F}" type="presOf" srcId="{0DF9C8E1-888E-4ADD-A039-28730DE98EA3}" destId="{82A56512-BB1A-4B4F-B401-F16C446071B0}" srcOrd="0" destOrd="0" presId="urn:microsoft.com/office/officeart/2005/8/layout/chevron1"/>
    <dgm:cxn modelId="{223398C1-B1BE-4EFE-B537-97CF65118C78}" srcId="{5EFD58B7-5D4A-435D-BE0C-9B3A5E16BFDA}" destId="{9044B044-CC62-4001-A0F0-568AA40B7C2C}" srcOrd="3" destOrd="0" parTransId="{2A2510C7-1927-45DD-A2B4-92265018F738}" sibTransId="{9E350F0D-FAD5-45F7-96BB-35F6F3E40AC2}"/>
    <dgm:cxn modelId="{7CB8DEFF-27BF-420F-99EF-C127B7E302E0}" type="presParOf" srcId="{C85D3EB7-7AEA-4486-A44C-8389FC7E9D0F}" destId="{65E4425B-1A22-40C8-939D-E15EFA527A74}" srcOrd="0" destOrd="0" presId="urn:microsoft.com/office/officeart/2005/8/layout/chevron1"/>
    <dgm:cxn modelId="{5629867D-7D74-4EAD-B30D-12AC54CE00FE}" type="presParOf" srcId="{C85D3EB7-7AEA-4486-A44C-8389FC7E9D0F}" destId="{F71FBE0D-B854-4B6B-A6D4-7EE03F0AE22B}" srcOrd="1" destOrd="0" presId="urn:microsoft.com/office/officeart/2005/8/layout/chevron1"/>
    <dgm:cxn modelId="{86866E5F-87AD-4F72-A054-7817264253D4}" type="presParOf" srcId="{C85D3EB7-7AEA-4486-A44C-8389FC7E9D0F}" destId="{3737F658-542A-4656-876C-BFF9B7339D7F}" srcOrd="2" destOrd="0" presId="urn:microsoft.com/office/officeart/2005/8/layout/chevron1"/>
    <dgm:cxn modelId="{14733E5C-854B-465A-A84C-D1C9A903F101}" type="presParOf" srcId="{C85D3EB7-7AEA-4486-A44C-8389FC7E9D0F}" destId="{08EE4839-A63F-47FE-9CB1-24FEE8F0BA0B}" srcOrd="3" destOrd="0" presId="urn:microsoft.com/office/officeart/2005/8/layout/chevron1"/>
    <dgm:cxn modelId="{AF377B31-97BA-46B6-AA9E-A7489F60FBC9}" type="presParOf" srcId="{C85D3EB7-7AEA-4486-A44C-8389FC7E9D0F}" destId="{82A56512-BB1A-4B4F-B401-F16C446071B0}" srcOrd="4" destOrd="0" presId="urn:microsoft.com/office/officeart/2005/8/layout/chevron1"/>
    <dgm:cxn modelId="{56E76054-43D8-48E3-99D6-A4A92AB70761}" type="presParOf" srcId="{C85D3EB7-7AEA-4486-A44C-8389FC7E9D0F}" destId="{FAAC9BF4-4582-435E-88B7-7C6C29B853D6}" srcOrd="5" destOrd="0" presId="urn:microsoft.com/office/officeart/2005/8/layout/chevron1"/>
    <dgm:cxn modelId="{829ACBD1-B7F1-4399-A12E-65D7EE8EBAC6}" type="presParOf" srcId="{C85D3EB7-7AEA-4486-A44C-8389FC7E9D0F}" destId="{01FC8969-4A3B-4306-A773-BD8274CA5AFE}" srcOrd="6" destOrd="0" presId="urn:microsoft.com/office/officeart/2005/8/layout/chevron1"/>
    <dgm:cxn modelId="{A8A16FFF-E258-4D54-AD66-375280C73095}" type="presParOf" srcId="{C85D3EB7-7AEA-4486-A44C-8389FC7E9D0F}" destId="{84C8D8F6-2A8C-4E20-8E53-80FEC12AB0CE}" srcOrd="7" destOrd="0" presId="urn:microsoft.com/office/officeart/2005/8/layout/chevron1"/>
    <dgm:cxn modelId="{6D000937-46C4-4825-9029-9E6D018A9D9C}" type="presParOf" srcId="{C85D3EB7-7AEA-4486-A44C-8389FC7E9D0F}" destId="{0F048867-766F-4E42-A2B2-A54C6184569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0C6B3-F951-4612-AE9A-832E99B65E7D}">
      <dsp:nvSpPr>
        <dsp:cNvPr id="0" name=""/>
        <dsp:cNvSpPr/>
      </dsp:nvSpPr>
      <dsp:spPr>
        <a:xfrm>
          <a:off x="610361" y="0"/>
          <a:ext cx="6917435" cy="278311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B8C8-B404-4B8D-AE67-2825D0B23951}">
      <dsp:nvSpPr>
        <dsp:cNvPr id="0" name=""/>
        <dsp:cNvSpPr/>
      </dsp:nvSpPr>
      <dsp:spPr>
        <a:xfrm>
          <a:off x="3485" y="64889"/>
          <a:ext cx="1523919" cy="108579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Pedigree-based Imputation</a:t>
          </a:r>
          <a:endParaRPr lang="en-US" sz="2000" b="1" kern="1200" dirty="0"/>
        </a:p>
      </dsp:txBody>
      <dsp:txXfrm>
        <a:off x="35287" y="96691"/>
        <a:ext cx="1460315" cy="1022188"/>
      </dsp:txXfrm>
    </dsp:sp>
    <dsp:sp modelId="{2FE64066-7C07-4947-B795-75D70190E04B}">
      <dsp:nvSpPr>
        <dsp:cNvPr id="0" name=""/>
        <dsp:cNvSpPr/>
      </dsp:nvSpPr>
      <dsp:spPr>
        <a:xfrm>
          <a:off x="1679796" y="418819"/>
          <a:ext cx="323070" cy="377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679796" y="494405"/>
        <a:ext cx="226149" cy="226760"/>
      </dsp:txXfrm>
    </dsp:sp>
    <dsp:sp modelId="{126870A1-BC9E-42FA-AD1F-53DA5A5A0027}">
      <dsp:nvSpPr>
        <dsp:cNvPr id="0" name=""/>
        <dsp:cNvSpPr/>
      </dsp:nvSpPr>
      <dsp:spPr>
        <a:xfrm>
          <a:off x="2136972" y="64889"/>
          <a:ext cx="1523919" cy="1085792"/>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Phased Haplotypes</a:t>
          </a:r>
          <a:endParaRPr lang="en-US" sz="2000" b="1" kern="1200" dirty="0"/>
        </a:p>
      </dsp:txBody>
      <dsp:txXfrm>
        <a:off x="2168774" y="96691"/>
        <a:ext cx="1460315" cy="1022188"/>
      </dsp:txXfrm>
    </dsp:sp>
    <dsp:sp modelId="{D6E5F9F2-BD7C-43AF-BA37-DC47403C1F9B}">
      <dsp:nvSpPr>
        <dsp:cNvPr id="0" name=""/>
        <dsp:cNvSpPr/>
      </dsp:nvSpPr>
      <dsp:spPr>
        <a:xfrm>
          <a:off x="3813284" y="418819"/>
          <a:ext cx="323070" cy="377932"/>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813284" y="494405"/>
        <a:ext cx="226149" cy="226760"/>
      </dsp:txXfrm>
    </dsp:sp>
    <dsp:sp modelId="{B1B2F88E-AD27-4938-9EAD-E9C4642C4434}">
      <dsp:nvSpPr>
        <dsp:cNvPr id="0" name=""/>
        <dsp:cNvSpPr/>
      </dsp:nvSpPr>
      <dsp:spPr>
        <a:xfrm>
          <a:off x="4270459" y="64889"/>
          <a:ext cx="1523919" cy="108579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IMPUTE2</a:t>
          </a:r>
          <a:r>
            <a:rPr lang="en-US" sz="2000" kern="1200" baseline="30000" dirty="0" smtClean="0">
              <a:latin typeface="+mj-lt"/>
            </a:rPr>
            <a:t>1</a:t>
          </a:r>
          <a:endParaRPr lang="en-US" sz="2000" b="1" kern="1200" dirty="0"/>
        </a:p>
      </dsp:txBody>
      <dsp:txXfrm>
        <a:off x="4302261" y="96691"/>
        <a:ext cx="1460315" cy="1022188"/>
      </dsp:txXfrm>
    </dsp:sp>
    <dsp:sp modelId="{CF0A66B6-D344-4A43-9B68-885C8C444A08}">
      <dsp:nvSpPr>
        <dsp:cNvPr id="0" name=""/>
        <dsp:cNvSpPr/>
      </dsp:nvSpPr>
      <dsp:spPr>
        <a:xfrm>
          <a:off x="5947642" y="418819"/>
          <a:ext cx="324918" cy="37793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947642" y="494405"/>
        <a:ext cx="227443" cy="226760"/>
      </dsp:txXfrm>
    </dsp:sp>
    <dsp:sp modelId="{7572D513-911A-4842-87EA-EDE94D1C1FAD}">
      <dsp:nvSpPr>
        <dsp:cNvPr id="0" name=""/>
        <dsp:cNvSpPr/>
      </dsp:nvSpPr>
      <dsp:spPr>
        <a:xfrm>
          <a:off x="6407432" y="64889"/>
          <a:ext cx="1523919" cy="108579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Filter Variants</a:t>
          </a:r>
          <a:endParaRPr lang="en-US" sz="2000" b="1" kern="1200" dirty="0"/>
        </a:p>
      </dsp:txBody>
      <dsp:txXfrm>
        <a:off x="6439234" y="96691"/>
        <a:ext cx="1460315" cy="1022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BBD69-4A95-4866-B6F2-E63F228831F9}">
      <dsp:nvSpPr>
        <dsp:cNvPr id="0" name=""/>
        <dsp:cNvSpPr/>
      </dsp:nvSpPr>
      <dsp:spPr>
        <a:xfrm>
          <a:off x="0" y="4502968"/>
          <a:ext cx="3983206" cy="57954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i="1" kern="1200" dirty="0" smtClean="0"/>
            <a:t>6. IBD: Surrogate Parents</a:t>
          </a:r>
          <a:endParaRPr lang="en-US" sz="2400" b="1" i="1" kern="1200" dirty="0"/>
        </a:p>
      </dsp:txBody>
      <dsp:txXfrm>
        <a:off x="0" y="4502968"/>
        <a:ext cx="3983206" cy="579544"/>
      </dsp:txXfrm>
    </dsp:sp>
    <dsp:sp modelId="{BC990912-E04F-4654-8048-62A195DC2969}">
      <dsp:nvSpPr>
        <dsp:cNvPr id="0" name=""/>
        <dsp:cNvSpPr/>
      </dsp:nvSpPr>
      <dsp:spPr>
        <a:xfrm rot="10800000">
          <a:off x="0" y="3620321"/>
          <a:ext cx="3983206" cy="891339"/>
        </a:xfrm>
        <a:prstGeom prst="upArrowCallout">
          <a:avLst/>
        </a:prstGeom>
        <a:gradFill rotWithShape="0">
          <a:gsLst>
            <a:gs pos="0">
              <a:schemeClr val="accent2">
                <a:hueOff val="936304"/>
                <a:satOff val="-1168"/>
                <a:lumOff val="275"/>
                <a:alphaOff val="0"/>
                <a:shade val="51000"/>
                <a:satMod val="130000"/>
              </a:schemeClr>
            </a:gs>
            <a:gs pos="80000">
              <a:schemeClr val="accent2">
                <a:hueOff val="936304"/>
                <a:satOff val="-1168"/>
                <a:lumOff val="275"/>
                <a:alphaOff val="0"/>
                <a:shade val="93000"/>
                <a:satMod val="130000"/>
              </a:schemeClr>
            </a:gs>
            <a:gs pos="100000">
              <a:schemeClr val="accent2">
                <a:hueOff val="936304"/>
                <a:satOff val="-1168"/>
                <a:lumOff val="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i="1" kern="1200" dirty="0" smtClean="0"/>
            <a:t>5. IBD: Sibs Without Parents</a:t>
          </a:r>
          <a:endParaRPr lang="en-US" sz="2400" b="1" kern="1200" dirty="0">
            <a:solidFill>
              <a:schemeClr val="tx1"/>
            </a:solidFill>
          </a:endParaRPr>
        </a:p>
      </dsp:txBody>
      <dsp:txXfrm rot="10800000">
        <a:off x="0" y="3620321"/>
        <a:ext cx="3983206" cy="579165"/>
      </dsp:txXfrm>
    </dsp:sp>
    <dsp:sp modelId="{1F868CCD-74BC-410B-8604-D9AFCF5FE252}">
      <dsp:nvSpPr>
        <dsp:cNvPr id="0" name=""/>
        <dsp:cNvSpPr/>
      </dsp:nvSpPr>
      <dsp:spPr>
        <a:xfrm rot="10800000">
          <a:off x="0" y="2737675"/>
          <a:ext cx="3983206" cy="891339"/>
        </a:xfrm>
        <a:prstGeom prst="upArrowCallout">
          <a:avLst/>
        </a:prstGeom>
        <a:gradFill rotWithShape="0">
          <a:gsLst>
            <a:gs pos="0">
              <a:schemeClr val="accent2">
                <a:hueOff val="1872608"/>
                <a:satOff val="-2336"/>
                <a:lumOff val="549"/>
                <a:alphaOff val="0"/>
                <a:shade val="51000"/>
                <a:satMod val="130000"/>
              </a:schemeClr>
            </a:gs>
            <a:gs pos="80000">
              <a:schemeClr val="accent2">
                <a:hueOff val="1872608"/>
                <a:satOff val="-2336"/>
                <a:lumOff val="549"/>
                <a:alphaOff val="0"/>
                <a:shade val="93000"/>
                <a:satMod val="130000"/>
              </a:schemeClr>
            </a:gs>
            <a:gs pos="100000">
              <a:schemeClr val="accent2">
                <a:hueOff val="1872608"/>
                <a:satOff val="-233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4. IBD: Sibs Comparison</a:t>
          </a:r>
          <a:endParaRPr lang="en-US" sz="2400" b="1" kern="1200" dirty="0">
            <a:solidFill>
              <a:schemeClr val="tx1"/>
            </a:solidFill>
          </a:endParaRPr>
        </a:p>
      </dsp:txBody>
      <dsp:txXfrm rot="10800000">
        <a:off x="0" y="2737675"/>
        <a:ext cx="3983206" cy="579165"/>
      </dsp:txXfrm>
    </dsp:sp>
    <dsp:sp modelId="{C366E1ED-0FEB-49E5-A820-AC2EBF1614A9}">
      <dsp:nvSpPr>
        <dsp:cNvPr id="0" name=""/>
        <dsp:cNvSpPr/>
      </dsp:nvSpPr>
      <dsp:spPr>
        <a:xfrm rot="10800000">
          <a:off x="0" y="1855028"/>
          <a:ext cx="3983206" cy="891339"/>
        </a:xfrm>
        <a:prstGeom prst="upArrowCallout">
          <a:avLst/>
        </a:prstGeom>
        <a:gradFill rotWithShape="0">
          <a:gsLst>
            <a:gs pos="0">
              <a:schemeClr val="accent2">
                <a:hueOff val="2808911"/>
                <a:satOff val="-3503"/>
                <a:lumOff val="824"/>
                <a:alphaOff val="0"/>
                <a:shade val="51000"/>
                <a:satMod val="130000"/>
              </a:schemeClr>
            </a:gs>
            <a:gs pos="80000">
              <a:schemeClr val="accent2">
                <a:hueOff val="2808911"/>
                <a:satOff val="-3503"/>
                <a:lumOff val="824"/>
                <a:alphaOff val="0"/>
                <a:shade val="93000"/>
                <a:satMod val="130000"/>
              </a:schemeClr>
            </a:gs>
            <a:gs pos="100000">
              <a:schemeClr val="accent2">
                <a:hueOff val="2808911"/>
                <a:satOff val="-3503"/>
                <a:lumOff val="82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3. IBD: Parent -&gt; Child</a:t>
          </a:r>
          <a:endParaRPr lang="en-US" sz="2400" b="1" kern="1200" dirty="0">
            <a:solidFill>
              <a:schemeClr val="tx1"/>
            </a:solidFill>
          </a:endParaRPr>
        </a:p>
      </dsp:txBody>
      <dsp:txXfrm rot="10800000">
        <a:off x="0" y="1855028"/>
        <a:ext cx="3983206" cy="579165"/>
      </dsp:txXfrm>
    </dsp:sp>
    <dsp:sp modelId="{BB89DA11-294A-466D-A9B9-3B51D8402D1C}">
      <dsp:nvSpPr>
        <dsp:cNvPr id="0" name=""/>
        <dsp:cNvSpPr/>
      </dsp:nvSpPr>
      <dsp:spPr>
        <a:xfrm rot="10800000">
          <a:off x="0" y="972382"/>
          <a:ext cx="3983206" cy="891339"/>
        </a:xfrm>
        <a:prstGeom prst="upArrowCallout">
          <a:avLst/>
        </a:prstGeom>
        <a:gradFill rotWithShape="0">
          <a:gsLst>
            <a:gs pos="0">
              <a:schemeClr val="accent2">
                <a:hueOff val="3745215"/>
                <a:satOff val="-4671"/>
                <a:lumOff val="1098"/>
                <a:alphaOff val="0"/>
                <a:shade val="51000"/>
                <a:satMod val="130000"/>
              </a:schemeClr>
            </a:gs>
            <a:gs pos="80000">
              <a:schemeClr val="accent2">
                <a:hueOff val="3745215"/>
                <a:satOff val="-4671"/>
                <a:lumOff val="1098"/>
                <a:alphaOff val="0"/>
                <a:shade val="93000"/>
                <a:satMod val="130000"/>
              </a:schemeClr>
            </a:gs>
            <a:gs pos="100000">
              <a:schemeClr val="accent2">
                <a:hueOff val="3745215"/>
                <a:satOff val="-4671"/>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2. </a:t>
          </a:r>
          <a:r>
            <a:rPr lang="en-US" sz="2400" b="1" kern="1200" dirty="0" err="1" smtClean="0">
              <a:solidFill>
                <a:schemeClr val="tx1"/>
              </a:solidFill>
            </a:rPr>
            <a:t>Mendelian</a:t>
          </a:r>
          <a:r>
            <a:rPr lang="en-US" sz="2400" b="1" kern="1200" dirty="0" smtClean="0">
              <a:solidFill>
                <a:schemeClr val="tx1"/>
              </a:solidFill>
            </a:rPr>
            <a:t> Rules</a:t>
          </a:r>
          <a:endParaRPr lang="en-US" sz="2400" b="1" kern="1200" dirty="0">
            <a:solidFill>
              <a:schemeClr val="tx1"/>
            </a:solidFill>
          </a:endParaRPr>
        </a:p>
      </dsp:txBody>
      <dsp:txXfrm rot="10800000">
        <a:off x="0" y="972382"/>
        <a:ext cx="3983206" cy="579165"/>
      </dsp:txXfrm>
    </dsp:sp>
    <dsp:sp modelId="{54963962-6B7C-407B-AA3F-A8385E8D7DDA}">
      <dsp:nvSpPr>
        <dsp:cNvPr id="0" name=""/>
        <dsp:cNvSpPr/>
      </dsp:nvSpPr>
      <dsp:spPr>
        <a:xfrm rot="10800000">
          <a:off x="0" y="0"/>
          <a:ext cx="3983206" cy="980473"/>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1. Homozygous Genotypes</a:t>
          </a:r>
          <a:endParaRPr lang="en-US" sz="2400" b="1" kern="1200" dirty="0">
            <a:solidFill>
              <a:schemeClr val="tx1"/>
            </a:solidFill>
          </a:endParaRPr>
        </a:p>
      </dsp:txBody>
      <dsp:txXfrm rot="10800000">
        <a:off x="0" y="0"/>
        <a:ext cx="3983206" cy="637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4425B-1A22-40C8-939D-E15EFA527A74}">
      <dsp:nvSpPr>
        <dsp:cNvPr id="0" name=""/>
        <dsp:cNvSpPr/>
      </dsp:nvSpPr>
      <dsp:spPr>
        <a:xfrm>
          <a:off x="3712" y="72585"/>
          <a:ext cx="2161196" cy="86447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Het SNPs</a:t>
          </a:r>
          <a:endParaRPr lang="en-US" sz="2200" b="1" kern="1200" dirty="0"/>
        </a:p>
      </dsp:txBody>
      <dsp:txXfrm>
        <a:off x="435951" y="72585"/>
        <a:ext cx="1296718" cy="864478"/>
      </dsp:txXfrm>
    </dsp:sp>
    <dsp:sp modelId="{3737F658-542A-4656-876C-BFF9B7339D7F}">
      <dsp:nvSpPr>
        <dsp:cNvPr id="0" name=""/>
        <dsp:cNvSpPr/>
      </dsp:nvSpPr>
      <dsp:spPr>
        <a:xfrm>
          <a:off x="1948789" y="72585"/>
          <a:ext cx="2161196" cy="864478"/>
        </a:xfrm>
        <a:prstGeom prst="chevron">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Median Filter</a:t>
          </a:r>
          <a:endParaRPr lang="en-US" sz="2200" b="1" kern="1200" dirty="0"/>
        </a:p>
      </dsp:txBody>
      <dsp:txXfrm>
        <a:off x="2381028" y="72585"/>
        <a:ext cx="1296718" cy="864478"/>
      </dsp:txXfrm>
    </dsp:sp>
    <dsp:sp modelId="{82A56512-BB1A-4B4F-B401-F16C446071B0}">
      <dsp:nvSpPr>
        <dsp:cNvPr id="0" name=""/>
        <dsp:cNvSpPr/>
      </dsp:nvSpPr>
      <dsp:spPr>
        <a:xfrm>
          <a:off x="3893866" y="72585"/>
          <a:ext cx="2161196" cy="86447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Edge Detection</a:t>
          </a:r>
          <a:endParaRPr lang="en-US" sz="2200" b="1" kern="1200" dirty="0"/>
        </a:p>
      </dsp:txBody>
      <dsp:txXfrm>
        <a:off x="4326105" y="72585"/>
        <a:ext cx="1296718" cy="864478"/>
      </dsp:txXfrm>
    </dsp:sp>
    <dsp:sp modelId="{0F048867-766F-4E42-A2B2-A54C61845697}">
      <dsp:nvSpPr>
        <dsp:cNvPr id="0" name=""/>
        <dsp:cNvSpPr/>
      </dsp:nvSpPr>
      <dsp:spPr>
        <a:xfrm>
          <a:off x="5838943" y="72585"/>
          <a:ext cx="2161196" cy="864478"/>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b="1" kern="1200" dirty="0" smtClean="0"/>
            <a:t>Phase in IBD Segments</a:t>
          </a:r>
          <a:endParaRPr lang="en-US" sz="1900" b="1" kern="1200" dirty="0"/>
        </a:p>
      </dsp:txBody>
      <dsp:txXfrm>
        <a:off x="6271182" y="72585"/>
        <a:ext cx="1296718" cy="864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4425B-1A22-40C8-939D-E15EFA527A74}">
      <dsp:nvSpPr>
        <dsp:cNvPr id="0" name=""/>
        <dsp:cNvSpPr/>
      </dsp:nvSpPr>
      <dsp:spPr>
        <a:xfrm>
          <a:off x="2000" y="304352"/>
          <a:ext cx="1780236" cy="71209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t>Template Child</a:t>
          </a:r>
          <a:endParaRPr lang="en-US" sz="1700" b="1" kern="1200" dirty="0"/>
        </a:p>
      </dsp:txBody>
      <dsp:txXfrm>
        <a:off x="358047" y="304352"/>
        <a:ext cx="1068142" cy="712094"/>
      </dsp:txXfrm>
    </dsp:sp>
    <dsp:sp modelId="{3737F658-542A-4656-876C-BFF9B7339D7F}">
      <dsp:nvSpPr>
        <dsp:cNvPr id="0" name=""/>
        <dsp:cNvSpPr/>
      </dsp:nvSpPr>
      <dsp:spPr>
        <a:xfrm>
          <a:off x="1604213" y="304352"/>
          <a:ext cx="1780236" cy="712094"/>
        </a:xfrm>
        <a:prstGeom prst="chevron">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t>Select SNPs</a:t>
          </a:r>
          <a:endParaRPr lang="en-US" sz="1700" b="1" kern="1200" dirty="0"/>
        </a:p>
      </dsp:txBody>
      <dsp:txXfrm>
        <a:off x="1960260" y="304352"/>
        <a:ext cx="1068142" cy="712094"/>
      </dsp:txXfrm>
    </dsp:sp>
    <dsp:sp modelId="{82A56512-BB1A-4B4F-B401-F16C446071B0}">
      <dsp:nvSpPr>
        <dsp:cNvPr id="0" name=""/>
        <dsp:cNvSpPr/>
      </dsp:nvSpPr>
      <dsp:spPr>
        <a:xfrm>
          <a:off x="3206425" y="304352"/>
          <a:ext cx="1780236" cy="712094"/>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err="1" smtClean="0"/>
            <a:t>Recomb-inations</a:t>
          </a:r>
          <a:endParaRPr lang="en-US" sz="1700" b="1" kern="1200" dirty="0"/>
        </a:p>
      </dsp:txBody>
      <dsp:txXfrm>
        <a:off x="3562472" y="304352"/>
        <a:ext cx="1068142" cy="712094"/>
      </dsp:txXfrm>
    </dsp:sp>
    <dsp:sp modelId="{01FC8969-4A3B-4306-A773-BD8274CA5AFE}">
      <dsp:nvSpPr>
        <dsp:cNvPr id="0" name=""/>
        <dsp:cNvSpPr/>
      </dsp:nvSpPr>
      <dsp:spPr>
        <a:xfrm>
          <a:off x="4808638" y="304352"/>
          <a:ext cx="1780236" cy="71209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err="1" smtClean="0"/>
            <a:t>Concensus</a:t>
          </a:r>
          <a:r>
            <a:rPr lang="en-US" sz="1700" b="1" kern="1200" dirty="0" smtClean="0"/>
            <a:t> Hap</a:t>
          </a:r>
          <a:endParaRPr lang="en-US" sz="1700" b="1" kern="1200" dirty="0"/>
        </a:p>
      </dsp:txBody>
      <dsp:txXfrm>
        <a:off x="5164685" y="304352"/>
        <a:ext cx="1068142" cy="712094"/>
      </dsp:txXfrm>
    </dsp:sp>
    <dsp:sp modelId="{0F048867-766F-4E42-A2B2-A54C61845697}">
      <dsp:nvSpPr>
        <dsp:cNvPr id="0" name=""/>
        <dsp:cNvSpPr/>
      </dsp:nvSpPr>
      <dsp:spPr>
        <a:xfrm>
          <a:off x="6410851" y="304352"/>
          <a:ext cx="1780236" cy="712094"/>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t>Phase</a:t>
          </a:r>
          <a:endParaRPr lang="en-US" sz="1700" b="1" kern="1200" dirty="0"/>
        </a:p>
      </dsp:txBody>
      <dsp:txXfrm>
        <a:off x="6766898" y="304352"/>
        <a:ext cx="1068142" cy="7120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798FA67-1D2D-4E1B-BEB5-B796EF3686AF}" type="datetimeFigureOut">
              <a:rPr lang="en-US"/>
              <a:pPr>
                <a:defRPr/>
              </a:pPr>
              <a:t>10/21/2013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A8A6649-9D5C-4F87-89B0-1FE0693EE76A}" type="slidenum">
              <a:rPr lang="en-US"/>
              <a:pPr>
                <a:defRPr/>
              </a:pPr>
              <a:t>‹#›</a:t>
            </a:fld>
            <a:endParaRPr lang="en-US"/>
          </a:p>
        </p:txBody>
      </p:sp>
    </p:spTree>
    <p:extLst>
      <p:ext uri="{BB962C8B-B14F-4D97-AF65-F5344CB8AC3E}">
        <p14:creationId xmlns:p14="http://schemas.microsoft.com/office/powerpoint/2010/main" val="3818164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22D93C8-C7AD-4E40-A40C-46A42A55FB5B}" type="datetimeFigureOut">
              <a:rPr lang="en-US"/>
              <a:pPr>
                <a:defRPr/>
              </a:pPr>
              <a:t>10/21/2013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6C35B7A-135F-4D6D-A774-C97DED8C6AA9}" type="slidenum">
              <a:rPr lang="en-US"/>
              <a:pPr>
                <a:defRPr/>
              </a:pPr>
              <a:t>‹#›</a:t>
            </a:fld>
            <a:endParaRPr lang="en-US"/>
          </a:p>
        </p:txBody>
      </p:sp>
    </p:spTree>
    <p:extLst>
      <p:ext uri="{BB962C8B-B14F-4D97-AF65-F5344CB8AC3E}">
        <p14:creationId xmlns:p14="http://schemas.microsoft.com/office/powerpoint/2010/main" val="2405908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SLOW DOWN, take breaks</a:t>
            </a:r>
            <a:r>
              <a:rPr lang="en-US" baseline="0" dirty="0" smtClean="0"/>
              <a:t> between sections.</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1</a:t>
            </a:fld>
            <a:endParaRPr lang="en-US"/>
          </a:p>
        </p:txBody>
      </p:sp>
    </p:spTree>
    <p:extLst>
      <p:ext uri="{BB962C8B-B14F-4D97-AF65-F5344CB8AC3E}">
        <p14:creationId xmlns:p14="http://schemas.microsoft.com/office/powerpoint/2010/main" val="3111544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non-</a:t>
            </a:r>
            <a:r>
              <a:rPr lang="en-US" dirty="0" err="1" smtClean="0"/>
              <a:t>QCed</a:t>
            </a:r>
            <a:r>
              <a:rPr lang="en-US" dirty="0" smtClean="0"/>
              <a:t> </a:t>
            </a:r>
            <a:r>
              <a:rPr lang="en-US" dirty="0" err="1" smtClean="0"/>
              <a:t>Affy</a:t>
            </a:r>
            <a:r>
              <a:rPr lang="en-US" dirty="0" smtClean="0"/>
              <a:t> SNPs: 344,175; we took a sample representing all allele frequencies.</a:t>
            </a:r>
          </a:p>
          <a:p>
            <a:r>
              <a:rPr lang="en-US" sz="1200" kern="1200" dirty="0" smtClean="0">
                <a:solidFill>
                  <a:schemeClr val="tx1"/>
                </a:solidFill>
                <a:latin typeface="+mn-lt"/>
                <a:ea typeface="+mn-ea"/>
                <a:cs typeface="+mn-cs"/>
              </a:rPr>
              <a:t>Minimum</a:t>
            </a:r>
            <a:r>
              <a:rPr lang="en-US" sz="1200" kern="1200" baseline="0" dirty="0" smtClean="0">
                <a:solidFill>
                  <a:schemeClr val="tx1"/>
                </a:solidFill>
                <a:latin typeface="+mn-lt"/>
                <a:ea typeface="+mn-ea"/>
                <a:cs typeface="+mn-cs"/>
              </a:rPr>
              <a:t> MAF among them = </a:t>
            </a:r>
            <a:r>
              <a:rPr lang="en-US" sz="1200" kern="1200" dirty="0" smtClean="0">
                <a:solidFill>
                  <a:schemeClr val="tx1"/>
                </a:solidFill>
                <a:latin typeface="+mn-lt"/>
                <a:ea typeface="+mn-ea"/>
                <a:cs typeface="+mn-cs"/>
              </a:rPr>
              <a:t>0.0007 = 2/2830 (excluded singletons).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10</a:t>
            </a:fld>
            <a:endParaRPr lang="en-US"/>
          </a:p>
        </p:txBody>
      </p:sp>
    </p:spTree>
    <p:extLst>
      <p:ext uri="{BB962C8B-B14F-4D97-AF65-F5344CB8AC3E}">
        <p14:creationId xmlns:p14="http://schemas.microsoft.com/office/powerpoint/2010/main" val="319676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LD-based imputation. For instance,</a:t>
            </a:r>
            <a:r>
              <a:rPr lang="en-US" baseline="0" dirty="0" smtClean="0"/>
              <a:t> we chose IMPUTE2.</a:t>
            </a:r>
          </a:p>
          <a:p>
            <a:endParaRPr lang="en-US" dirty="0" smtClean="0"/>
          </a:p>
          <a:p>
            <a:r>
              <a:rPr lang="en-US" dirty="0" smtClean="0"/>
              <a:t>We use IMPUTE2</a:t>
            </a:r>
            <a:r>
              <a:rPr lang="en-US" baseline="0" dirty="0" smtClean="0"/>
              <a:t> to fill in variants where the het concordance with the pedigree-based imputation was &gt; 98%. We keep high-quality variants (high concordance with pedigree-based imputation, which roughly corresponds  to common SNPs with MAF &gt;= 5%).</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Why use pedigree-based and not IMPUTE2 for imputation?</a:t>
            </a:r>
          </a:p>
          <a:p>
            <a:pPr marL="171450" indent="-171450">
              <a:buFontTx/>
              <a:buChar char="-"/>
            </a:pPr>
            <a:r>
              <a:rPr lang="en-US" dirty="0" smtClean="0"/>
              <a:t>Using our phased haplotypes as input to IMPUTE2 significantly improved its performance, which speaks to the phasing quality.</a:t>
            </a:r>
          </a:p>
          <a:p>
            <a:pPr marL="171450" indent="-171450">
              <a:buFontTx/>
              <a:buChar char="-"/>
            </a:pPr>
            <a:r>
              <a:rPr lang="en-US" dirty="0" smtClean="0"/>
              <a:t>Pedigree-based</a:t>
            </a:r>
            <a:r>
              <a:rPr lang="en-US" baseline="0" dirty="0" smtClean="0"/>
              <a:t> has a higher accuracy for rare alleles. This is reflected by the drop in het concordance.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11</a:t>
            </a:fld>
            <a:endParaRPr lang="en-US"/>
          </a:p>
        </p:txBody>
      </p:sp>
    </p:spTree>
    <p:extLst>
      <p:ext uri="{BB962C8B-B14F-4D97-AF65-F5344CB8AC3E}">
        <p14:creationId xmlns:p14="http://schemas.microsoft.com/office/powerpoint/2010/main" val="405031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An application we’re excited about is</a:t>
            </a:r>
            <a:r>
              <a:rPr lang="en-US" baseline="0" dirty="0" smtClean="0"/>
              <a:t> the imputation of </a:t>
            </a:r>
            <a:r>
              <a:rPr lang="en-US" baseline="0" dirty="0" err="1" smtClean="0"/>
              <a:t>untyped</a:t>
            </a:r>
            <a:r>
              <a:rPr lang="en-US" baseline="0" dirty="0" smtClean="0"/>
              <a:t> individuals, for instance, the parents of 5 quasi-founder siblings.</a:t>
            </a:r>
            <a:endParaRPr lang="en-US" dirty="0" smtClean="0"/>
          </a:p>
          <a:p>
            <a:pPr marL="0" indent="0">
              <a:buNone/>
            </a:pPr>
            <a:endParaRPr lang="en-US" dirty="0" smtClean="0"/>
          </a:p>
          <a:p>
            <a:pPr marL="0" indent="0">
              <a:buNone/>
            </a:pPr>
            <a:r>
              <a:rPr lang="en-US" dirty="0" smtClean="0"/>
              <a:t>Consider the 3 possible partitions of 4 parental haplotypes to 2 groups.</a:t>
            </a:r>
          </a:p>
          <a:p>
            <a:pPr marL="0" indent="0">
              <a:buNone/>
            </a:pPr>
            <a:endParaRPr lang="en-US" dirty="0" smtClean="0"/>
          </a:p>
          <a:p>
            <a:pPr marL="0" indent="0">
              <a:buNone/>
            </a:pPr>
            <a:r>
              <a:rPr lang="en-US" dirty="0" smtClean="0"/>
              <a:t>2. Max child</a:t>
            </a:r>
            <a:r>
              <a:rPr lang="en-US" baseline="0" dirty="0" smtClean="0"/>
              <a:t> IBD </a:t>
            </a:r>
            <a:r>
              <a:rPr lang="en-US" dirty="0" smtClean="0"/>
              <a:t>coverage for each child POO phase</a:t>
            </a:r>
            <a:r>
              <a:rPr lang="en-US" baseline="0" dirty="0" smtClean="0"/>
              <a:t>. Maximize min coverage after flipping phases to optimal.</a:t>
            </a:r>
            <a:endParaRPr lang="en-US" dirty="0" smtClean="0"/>
          </a:p>
          <a:p>
            <a:pPr marL="0" indent="0">
              <a:buNone/>
            </a:pPr>
            <a:r>
              <a:rPr lang="en-US" dirty="0" smtClean="0"/>
              <a:t>Coloring non-unique, HBD colors interchangeable</a:t>
            </a:r>
          </a:p>
          <a:p>
            <a:pPr marL="0" indent="0">
              <a:buNone/>
            </a:pPr>
            <a:endParaRPr lang="en-US" dirty="0" smtClean="0"/>
          </a:p>
          <a:p>
            <a:pPr marL="0" indent="0">
              <a:buNone/>
            </a:pPr>
            <a:r>
              <a:rPr lang="en-US" dirty="0" smtClean="0"/>
              <a:t>NOTE (if people</a:t>
            </a:r>
            <a:r>
              <a:rPr lang="en-US" baseline="0" dirty="0" smtClean="0"/>
              <a:t> ask about it): this step is performed during phasing, because it allows correctly phasing </a:t>
            </a:r>
            <a:r>
              <a:rPr lang="en-US" baseline="0" dirty="0" err="1" smtClean="0"/>
              <a:t>unphased</a:t>
            </a:r>
            <a:r>
              <a:rPr lang="en-US" baseline="0" dirty="0" smtClean="0"/>
              <a:t> sib of these quasi founders. Otherwise, even if the </a:t>
            </a:r>
            <a:r>
              <a:rPr lang="en-US" baseline="0" dirty="0" err="1" smtClean="0"/>
              <a:t>unphased</a:t>
            </a:r>
            <a:r>
              <a:rPr lang="en-US" baseline="0" dirty="0" smtClean="0"/>
              <a:t> sib is IBD with a phased sib, we would not be able to tell which of his haplotype to assign using the IBD segment. With PO tagging, we can match paternal hap with paternal hap, and maternal with maternal.</a:t>
            </a:r>
          </a:p>
          <a:p>
            <a:pPr marL="0" indent="0">
              <a:buNone/>
            </a:pPr>
            <a:endParaRPr lang="en-US" baseline="0" dirty="0" smtClean="0"/>
          </a:p>
          <a:p>
            <a:pPr marL="0" indent="0">
              <a:buNone/>
            </a:pPr>
            <a:r>
              <a:rPr lang="en-US" baseline="0" dirty="0" smtClean="0"/>
              <a:t>Call this “light blue” if needed to refer to the color.</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12</a:t>
            </a:fld>
            <a:endParaRPr lang="en-US"/>
          </a:p>
        </p:txBody>
      </p:sp>
    </p:spTree>
    <p:extLst>
      <p:ext uri="{BB962C8B-B14F-4D97-AF65-F5344CB8AC3E}">
        <p14:creationId xmlns:p14="http://schemas.microsoft.com/office/powerpoint/2010/main" val="3643761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A8236A-A520-4D4D-8CA6-906CC021AC68}"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14</a:t>
            </a:fld>
            <a:endParaRPr lang="en-US"/>
          </a:p>
        </p:txBody>
      </p:sp>
    </p:spTree>
    <p:extLst>
      <p:ext uri="{BB962C8B-B14F-4D97-AF65-F5344CB8AC3E}">
        <p14:creationId xmlns:p14="http://schemas.microsoft.com/office/powerpoint/2010/main" val="3259735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Adaptation of Abney, 2002 (HBD HMM)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8C01D5-D072-49DF-93B8-B2882CB9B7FF}" type="slidenum">
              <a:rPr lang="en-US" smtClean="0"/>
              <a:pPr eaLnBrk="1" hangingPunct="1"/>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Because the child’s haplotype is colored in EITHER red or green, the difference must be either 0 in a segment or 1 in a segment. So a median filter is sound and helps clear errors.</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6BD428-DD06-4023-B1F5-F369387D20D3}" type="slidenum">
              <a:rPr lang="en-US" smtClean="0"/>
              <a:pPr eaLnBrk="1" hangingPunct="1"/>
              <a:t>19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Because the child’s haplotype is colored in EITHER red or green, the difference must be either 0 in a segment or 1 in a segment. So a median filter is sound and helps clear errors.</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43149-CA25-496D-9F75-D01C74C75C26}" type="slidenum">
              <a:rPr lang="en-US" smtClean="0"/>
              <a:pPr eaLnBrk="1" hangingPunct="1"/>
              <a:t>20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9D44BB-0544-4FC0-AA3E-18C44DD954F9}" type="slidenum">
              <a:rPr lang="en-US" smtClean="0"/>
              <a:pPr eaLnBrk="1" hangingPunct="1"/>
              <a:t>21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As in Abney’s HBD 2002 (or IBDLD, degenerated to haplotypes), but replacing LD modeling with pruning as in Lawrence’s work.</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E9E5778-8421-4044-B3FE-2EEB75A6587C}" type="slidenum">
              <a:rPr lang="en-US" smtClean="0"/>
              <a:pPr eaLnBrk="1" hangingPunct="1"/>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to thank the organizers and</a:t>
            </a:r>
            <a:r>
              <a:rPr lang="en-US" baseline="0" dirty="0" smtClean="0"/>
              <a:t> the</a:t>
            </a:r>
            <a:r>
              <a:rPr lang="en-US" dirty="0" smtClean="0"/>
              <a:t> session chair for</a:t>
            </a:r>
            <a:r>
              <a:rPr lang="en-US" baseline="0" dirty="0" smtClean="0"/>
              <a:t> this opportunity.</a:t>
            </a:r>
          </a:p>
          <a:p>
            <a:endParaRPr lang="en-US" dirty="0" smtClean="0"/>
          </a:p>
          <a:p>
            <a:r>
              <a:rPr lang="en-US" dirty="0" smtClean="0"/>
              <a:t>I will present a pedigree-based imputation algorithm for reconstructing</a:t>
            </a:r>
            <a:r>
              <a:rPr lang="en-US" baseline="0" dirty="0" smtClean="0"/>
              <a:t> </a:t>
            </a:r>
            <a:r>
              <a:rPr lang="en-US" dirty="0" smtClean="0"/>
              <a:t>whole genomes </a:t>
            </a:r>
            <a:r>
              <a:rPr lang="en-US" baseline="0" dirty="0" smtClean="0"/>
              <a:t>from a small number of sequenced individuals in a large pedigree, beyond the capability of LD-based imputation.</a:t>
            </a:r>
          </a:p>
          <a:p>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2</a:t>
            </a:fld>
            <a:endParaRPr lang="en-US"/>
          </a:p>
        </p:txBody>
      </p:sp>
    </p:spTree>
    <p:extLst>
      <p:ext uri="{BB962C8B-B14F-4D97-AF65-F5344CB8AC3E}">
        <p14:creationId xmlns:p14="http://schemas.microsoft.com/office/powerpoint/2010/main" val="3224216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chr22 results. Genome-wide results are similar; het concordance is</a:t>
            </a:r>
            <a:r>
              <a:rPr lang="en-US" baseline="0" dirty="0" smtClean="0"/>
              <a:t> about 98.5% instead of 99%.</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27</a:t>
            </a:fld>
            <a:endParaRPr lang="en-US"/>
          </a:p>
        </p:txBody>
      </p:sp>
    </p:spTree>
    <p:extLst>
      <p:ext uri="{BB962C8B-B14F-4D97-AF65-F5344CB8AC3E}">
        <p14:creationId xmlns:p14="http://schemas.microsoft.com/office/powerpoint/2010/main" val="235976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3</a:t>
            </a:fld>
            <a:endParaRPr lang="en-US"/>
          </a:p>
        </p:txBody>
      </p:sp>
    </p:spTree>
    <p:extLst>
      <p:ext uri="{BB962C8B-B14F-4D97-AF65-F5344CB8AC3E}">
        <p14:creationId xmlns:p14="http://schemas.microsoft.com/office/powerpoint/2010/main" val="390276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describe the framework</a:t>
            </a:r>
            <a:r>
              <a:rPr lang="en-US" baseline="0" dirty="0" smtClean="0"/>
              <a:t> of our algorithm. We study the </a:t>
            </a:r>
            <a:r>
              <a:rPr lang="en-US" baseline="0" dirty="0" err="1" smtClean="0"/>
              <a:t>Hutterites</a:t>
            </a:r>
            <a:r>
              <a:rPr lang="en-US" baseline="0" dirty="0" smtClean="0"/>
              <a:t>, a founder population who lives in large </a:t>
            </a:r>
            <a:r>
              <a:rPr lang="en-US" baseline="0" dirty="0" err="1" smtClean="0"/>
              <a:t>commual</a:t>
            </a:r>
            <a:r>
              <a:rPr lang="en-US" baseline="0" dirty="0" smtClean="0"/>
              <a:t> farms …</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4</a:t>
            </a:fld>
            <a:endParaRPr lang="en-US"/>
          </a:p>
        </p:txBody>
      </p:sp>
    </p:spTree>
    <p:extLst>
      <p:ext uri="{BB962C8B-B14F-4D97-AF65-F5344CB8AC3E}">
        <p14:creationId xmlns:p14="http://schemas.microsoft.com/office/powerpoint/2010/main" val="386645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row represents a sample.</a:t>
            </a:r>
            <a:endParaRPr lang="en-US" dirty="0" smtClean="0"/>
          </a:p>
          <a:p>
            <a:r>
              <a:rPr lang="en-US" dirty="0" smtClean="0"/>
              <a:t>Each column represents </a:t>
            </a:r>
            <a:r>
              <a:rPr lang="en-US" baseline="0" dirty="0" smtClean="0"/>
              <a:t>a bi-allelic variant.</a:t>
            </a:r>
          </a:p>
          <a:p>
            <a:r>
              <a:rPr lang="en-US" baseline="0" dirty="0" smtClean="0"/>
              <a:t>Genotypes are encoded as 0, 1 and 2. Question marks represent missing data.</a:t>
            </a:r>
          </a:p>
          <a:p>
            <a:r>
              <a:rPr lang="en-US" baseline="0" dirty="0" smtClean="0"/>
              <a:t>Sequenced data has been stringently-</a:t>
            </a:r>
            <a:r>
              <a:rPr lang="en-US" baseline="0" dirty="0" err="1" smtClean="0"/>
              <a:t>QCed</a:t>
            </a:r>
            <a:r>
              <a:rPr lang="en-US" baseline="0" dirty="0" smtClean="0"/>
              <a:t>.</a:t>
            </a:r>
          </a:p>
          <a:p>
            <a:r>
              <a:rPr lang="en-US" baseline="0" dirty="0" smtClean="0"/>
              <a:t>The 98 were chosen to be mostly related to the 1317.</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5</a:t>
            </a:fld>
            <a:endParaRPr lang="en-US"/>
          </a:p>
        </p:txBody>
      </p:sp>
    </p:spTree>
    <p:extLst>
      <p:ext uri="{BB962C8B-B14F-4D97-AF65-F5344CB8AC3E}">
        <p14:creationId xmlns:p14="http://schemas.microsoft.com/office/powerpoint/2010/main" val="180557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20000"/>
              </a:spcBef>
              <a:buFont typeface="Arial" pitchFamily="34" charset="0"/>
              <a:buChar char="•"/>
            </a:pPr>
            <a:r>
              <a:rPr lang="en-US" b="0" i="0" dirty="0" smtClean="0">
                <a:solidFill>
                  <a:srgbClr val="C00000"/>
                </a:solidFill>
                <a:latin typeface="Segoe Print" pitchFamily="2" charset="0"/>
              </a:rPr>
              <a:t>Increase</a:t>
            </a:r>
            <a:r>
              <a:rPr lang="en-US" b="0" i="0" baseline="0" dirty="0" smtClean="0">
                <a:solidFill>
                  <a:srgbClr val="C00000"/>
                </a:solidFill>
                <a:latin typeface="Segoe Print" pitchFamily="2" charset="0"/>
              </a:rPr>
              <a:t> statistical power of downstream analyses.</a:t>
            </a:r>
          </a:p>
          <a:p>
            <a:pPr marL="171450" indent="-171450">
              <a:spcBef>
                <a:spcPct val="20000"/>
              </a:spcBef>
              <a:buFont typeface="Arial" pitchFamily="34" charset="0"/>
              <a:buChar char="•"/>
            </a:pPr>
            <a:r>
              <a:rPr lang="en-US" b="0" i="0" baseline="0" dirty="0" smtClean="0">
                <a:solidFill>
                  <a:srgbClr val="C00000"/>
                </a:solidFill>
                <a:latin typeface="Segoe Print" pitchFamily="2" charset="0"/>
              </a:rPr>
              <a:t>The optimal call rate </a:t>
            </a:r>
            <a:r>
              <a:rPr lang="en-US" b="0" i="0" u="sng" baseline="0" dirty="0" smtClean="0">
                <a:solidFill>
                  <a:srgbClr val="C00000"/>
                </a:solidFill>
                <a:latin typeface="Segoe Print" pitchFamily="2" charset="0"/>
              </a:rPr>
              <a:t>in the </a:t>
            </a:r>
            <a:r>
              <a:rPr lang="en-US" b="0" i="0" u="sng" baseline="0" dirty="0" err="1" smtClean="0">
                <a:solidFill>
                  <a:srgbClr val="C00000"/>
                </a:solidFill>
                <a:latin typeface="Segoe Print" pitchFamily="2" charset="0"/>
              </a:rPr>
              <a:t>Hutterites</a:t>
            </a:r>
            <a:r>
              <a:rPr lang="en-US" b="0" i="0" baseline="0" dirty="0" smtClean="0">
                <a:solidFill>
                  <a:srgbClr val="C00000"/>
                </a:solidFill>
                <a:latin typeface="Segoe Print" pitchFamily="2" charset="0"/>
              </a:rPr>
              <a:t> is derived from the percentage of IBD sharing between the 1317 and 98 [SNP call rate varies along the chromosome]. The 98 were chosen to maximize this percentage.</a:t>
            </a:r>
            <a:endParaRPr lang="en-US" b="0" i="0" dirty="0" smtClean="0">
              <a:solidFill>
                <a:srgbClr val="C00000"/>
              </a:solidFill>
              <a:latin typeface="Segoe Print" pitchFamily="2" charset="0"/>
            </a:endParaRPr>
          </a:p>
          <a:p>
            <a:pPr marL="171450" indent="-171450">
              <a:spcBef>
                <a:spcPct val="20000"/>
              </a:spcBef>
              <a:buFont typeface="Arial" pitchFamily="34" charset="0"/>
              <a:buChar char="•"/>
            </a:pPr>
            <a:r>
              <a:rPr lang="en-US" b="0" i="0" dirty="0" smtClean="0">
                <a:solidFill>
                  <a:srgbClr val="C00000"/>
                </a:solidFill>
                <a:latin typeface="Segoe Print" pitchFamily="2" charset="0"/>
              </a:rPr>
              <a:t>This is the opposite scenario of LD-based imputation, which has a perfect call rate but lower</a:t>
            </a:r>
            <a:r>
              <a:rPr lang="en-US" b="0" i="0" baseline="0" dirty="0" smtClean="0">
                <a:solidFill>
                  <a:srgbClr val="C00000"/>
                </a:solidFill>
                <a:latin typeface="Segoe Print" pitchFamily="2" charset="0"/>
              </a:rPr>
              <a:t> accuracy</a:t>
            </a:r>
            <a:endParaRPr lang="en-US" b="0" i="0" dirty="0">
              <a:solidFill>
                <a:srgbClr val="C00000"/>
              </a:solidFill>
              <a:latin typeface="Segoe Print" pitchFamily="2" charset="0"/>
            </a:endParaRPr>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6</a:t>
            </a:fld>
            <a:endParaRPr lang="en-US"/>
          </a:p>
        </p:txBody>
      </p:sp>
    </p:spTree>
    <p:extLst>
      <p:ext uri="{BB962C8B-B14F-4D97-AF65-F5344CB8AC3E}">
        <p14:creationId xmlns:p14="http://schemas.microsoft.com/office/powerpoint/2010/main" val="114844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Phasing – surrogate parent, similar</a:t>
            </a:r>
            <a:r>
              <a:rPr lang="en-US" baseline="0" dirty="0" smtClean="0"/>
              <a:t> to the Decode project phasing</a:t>
            </a:r>
            <a:endParaRPr lang="en-US" dirty="0" smtClean="0"/>
          </a:p>
          <a:p>
            <a:r>
              <a:rPr lang="en-US" dirty="0" smtClean="0"/>
              <a:t>IBD – using HMM between</a:t>
            </a:r>
            <a:r>
              <a:rPr lang="en-US" baseline="0" dirty="0" smtClean="0"/>
              <a:t> all </a:t>
            </a:r>
            <a:r>
              <a:rPr lang="en-US" dirty="0" smtClean="0"/>
              <a:t>haplotype</a:t>
            </a:r>
            <a:r>
              <a:rPr lang="en-US" baseline="0" dirty="0" smtClean="0"/>
              <a:t> pairs</a:t>
            </a:r>
          </a:p>
          <a:p>
            <a:r>
              <a:rPr lang="en-US" baseline="0" dirty="0" smtClean="0"/>
              <a:t>Impute – in the last step, we use the data structure we’ve built for fast imputation</a:t>
            </a:r>
            <a:endParaRPr lang="en-US" dirty="0" smtClean="0"/>
          </a:p>
          <a:p>
            <a:r>
              <a:rPr lang="en-US" dirty="0" smtClean="0"/>
              <a:t>We will highlight a couple of novel steps </a:t>
            </a:r>
            <a:r>
              <a:rPr lang="en-US" baseline="0" dirty="0" smtClean="0"/>
              <a:t>of this work: IBD segment indexing and parental origin tagging.</a:t>
            </a:r>
          </a:p>
          <a:p>
            <a:endParaRPr lang="en-US" baseline="0" dirty="0" smtClean="0"/>
          </a:p>
          <a:p>
            <a:r>
              <a:rPr lang="en-US" baseline="0" dirty="0" smtClean="0"/>
              <a:t>[The complexity of pre-processing is O(s n^2) where s=#</a:t>
            </a:r>
            <a:r>
              <a:rPr lang="en-US" baseline="0" dirty="0" err="1" smtClean="0"/>
              <a:t>affy</a:t>
            </a:r>
            <a:r>
              <a:rPr lang="en-US" baseline="0" dirty="0" smtClean="0"/>
              <a:t> variants, n = #samples. There’s also a term that depends on the average population kinship (mean clique size^2). We have ideas for speeding this algorithm up.]</a:t>
            </a:r>
            <a:endParaRPr lang="en-US"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65F878-455B-4A23-95AC-E05FEFEE9ACE}"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IBD segments are indexed in a special</a:t>
            </a:r>
            <a:r>
              <a:rPr lang="en-US" baseline="0" dirty="0" smtClean="0"/>
              <a:t> data structure. </a:t>
            </a:r>
            <a:r>
              <a:rPr lang="en-US" dirty="0" smtClean="0"/>
              <a:t>For every SNP, we keep a list of cliques.</a:t>
            </a:r>
          </a:p>
          <a:p>
            <a:r>
              <a:rPr lang="en-US" dirty="0" smtClean="0"/>
              <a:t>Nodes are haplotypes; haplotypes </a:t>
            </a:r>
            <a:r>
              <a:rPr lang="en-US" baseline="0" dirty="0" smtClean="0"/>
              <a:t>are connected if they are IBD at the SNP, forming an IBD clique. The cliques are complete graphs because of IBD transitivity. </a:t>
            </a:r>
          </a:p>
          <a:p>
            <a:endParaRPr lang="en-US" u="sng" baseline="0" dirty="0" smtClean="0"/>
          </a:p>
          <a:p>
            <a:r>
              <a:rPr lang="en-US" u="sng" baseline="0" dirty="0" smtClean="0"/>
              <a:t>Cliques are important because they you get more IBD information and faster than storing IBD segments.</a:t>
            </a:r>
          </a:p>
          <a:p>
            <a:endParaRPr lang="en-US" baseline="0" dirty="0" smtClean="0"/>
          </a:p>
          <a:p>
            <a:r>
              <a:rPr lang="en-US" baseline="0" dirty="0" smtClean="0"/>
              <a:t>Imputation becomes fast: if A belongs to a WGS sample, all other haplotypes in its clique are imputed with its allele value.</a:t>
            </a:r>
          </a:p>
          <a:p>
            <a:endParaRPr lang="en-US" baseline="0" dirty="0" smtClean="0"/>
          </a:p>
          <a:p>
            <a:r>
              <a:rPr lang="en-US" baseline="0" dirty="0" smtClean="0"/>
              <a:t>The algebraic distance cutoff was based on several representative SNPs from our particular data set and may need to be tuned in other populations.</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8</a:t>
            </a:fld>
            <a:endParaRPr lang="en-US"/>
          </a:p>
        </p:txBody>
      </p:sp>
    </p:spTree>
    <p:extLst>
      <p:ext uri="{BB962C8B-B14F-4D97-AF65-F5344CB8AC3E}">
        <p14:creationId xmlns:p14="http://schemas.microsoft.com/office/powerpoint/2010/main" val="237687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define quasi founder.</a:t>
            </a:r>
          </a:p>
          <a:p>
            <a:endParaRPr lang="en-US" dirty="0" smtClean="0"/>
          </a:p>
          <a:p>
            <a:r>
              <a:rPr lang="en-US" dirty="0" smtClean="0"/>
              <a:t>Non-quasi-founders’ haplotypes</a:t>
            </a:r>
            <a:r>
              <a:rPr lang="en-US" baseline="0" dirty="0" smtClean="0"/>
              <a:t> are automatically labeled as paternal and maternal since we use </a:t>
            </a:r>
            <a:r>
              <a:rPr lang="en-US" baseline="0" dirty="0" err="1" smtClean="0"/>
              <a:t>Mendelian</a:t>
            </a:r>
            <a:r>
              <a:rPr lang="en-US" baseline="0" dirty="0" smtClean="0"/>
              <a:t> rules. </a:t>
            </a:r>
          </a:p>
          <a:p>
            <a:r>
              <a:rPr lang="en-US" baseline="0" dirty="0" smtClean="0"/>
              <a:t>But for quasi-founders haplotype parental origin is unknown at first.</a:t>
            </a:r>
          </a:p>
          <a:p>
            <a:endParaRPr lang="en-US" baseline="0" dirty="0" smtClean="0"/>
          </a:p>
          <a:p>
            <a:r>
              <a:rPr lang="en-US" baseline="0" dirty="0" smtClean="0"/>
              <a:t>We are able to ASSIGN PO by finding which one of the two parental assignments (AB or BA) are more likely from the kinship table.</a:t>
            </a:r>
          </a:p>
          <a:p>
            <a:endParaRPr lang="en-US" baseline="0" dirty="0" smtClean="0"/>
          </a:p>
          <a:p>
            <a:r>
              <a:rPr lang="en-US" baseline="0" dirty="0" smtClean="0"/>
              <a:t>[We use pedigree-based kinships between each parent and each clique (genotypes not required – calculated from pedigree!)]</a:t>
            </a:r>
          </a:p>
          <a:p>
            <a:endParaRPr lang="en-US" baseline="0" dirty="0" smtClean="0"/>
          </a:p>
          <a:p>
            <a:r>
              <a:rPr lang="en-US" baseline="0" dirty="0" smtClean="0"/>
              <a:t>Our measure of flipping haplotype labels is probabilistic. Still, we could tag 2/3rds of all founders.</a:t>
            </a:r>
            <a:endParaRPr lang="en-US" dirty="0"/>
          </a:p>
        </p:txBody>
      </p:sp>
      <p:sp>
        <p:nvSpPr>
          <p:cNvPr id="4" name="Slide Number Placeholder 3"/>
          <p:cNvSpPr>
            <a:spLocks noGrp="1"/>
          </p:cNvSpPr>
          <p:nvPr>
            <p:ph type="sldNum" sz="quarter" idx="10"/>
          </p:nvPr>
        </p:nvSpPr>
        <p:spPr/>
        <p:txBody>
          <a:bodyPr/>
          <a:lstStyle/>
          <a:p>
            <a:pPr>
              <a:defRPr/>
            </a:pPr>
            <a:fld id="{16C35B7A-135F-4D6D-A774-C97DED8C6AA9}" type="slidenum">
              <a:rPr lang="en-US" smtClean="0"/>
              <a:pPr>
                <a:defRPr/>
              </a:pPr>
              <a:t>9</a:t>
            </a:fld>
            <a:endParaRPr lang="en-US"/>
          </a:p>
        </p:txBody>
      </p:sp>
    </p:spTree>
    <p:extLst>
      <p:ext uri="{BB962C8B-B14F-4D97-AF65-F5344CB8AC3E}">
        <p14:creationId xmlns:p14="http://schemas.microsoft.com/office/powerpoint/2010/main" val="248069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5"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
        <p:nvSpPr>
          <p:cNvPr id="6" name="Slide Number Placeholder 5"/>
          <p:cNvSpPr>
            <a:spLocks noGrp="1"/>
          </p:cNvSpPr>
          <p:nvPr>
            <p:ph type="sldNum" sz="quarter" idx="12"/>
          </p:nvPr>
        </p:nvSpPr>
        <p:spPr>
          <a:xfrm>
            <a:off x="6975475" y="6376988"/>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94D9737F-BBF3-4B96-9179-2F7477B440CF}" type="slidenum">
              <a:rPr lang="es-ES" smtClean="0"/>
              <a:pPr>
                <a:defRPr/>
              </a:pPr>
              <a:t>‹#›</a:t>
            </a:fld>
            <a:r>
              <a:rPr lang="es-ES" dirty="0" smtClean="0"/>
              <a:t> / 14</a:t>
            </a:r>
            <a:endParaRPr lang="es-ES" dirty="0"/>
          </a:p>
        </p:txBody>
      </p:sp>
    </p:spTree>
    <p:extLst>
      <p:ext uri="{BB962C8B-B14F-4D97-AF65-F5344CB8AC3E}">
        <p14:creationId xmlns:p14="http://schemas.microsoft.com/office/powerpoint/2010/main" val="17364986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a:xfrm>
            <a:off x="6975475" y="6376988"/>
            <a:ext cx="2133600" cy="365125"/>
          </a:xfrm>
          <a:prstGeom prst="rect">
            <a:avLst/>
          </a:prstGeom>
        </p:spPr>
        <p:txBody>
          <a:bodyPr/>
          <a:lstStyle>
            <a:lvl1pPr>
              <a:defRPr>
                <a:latin typeface="Arial" charset="0"/>
                <a:cs typeface="Arial" charset="0"/>
              </a:defRPr>
            </a:lvl1pPr>
          </a:lstStyle>
          <a:p>
            <a:pPr>
              <a:defRPr/>
            </a:pPr>
            <a:fld id="{886F69EB-BB62-4AD4-92EB-677FE8BE904E}" type="slidenum">
              <a:rPr lang="es-ES"/>
              <a:pPr>
                <a:defRPr/>
              </a:pPr>
              <a:t>‹#›</a:t>
            </a:fld>
            <a:endParaRPr lang="es-ES"/>
          </a:p>
        </p:txBody>
      </p:sp>
    </p:spTree>
    <p:extLst>
      <p:ext uri="{BB962C8B-B14F-4D97-AF65-F5344CB8AC3E}">
        <p14:creationId xmlns:p14="http://schemas.microsoft.com/office/powerpoint/2010/main" val="368391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a:xfrm>
            <a:off x="6975475" y="6376988"/>
            <a:ext cx="2133600" cy="365125"/>
          </a:xfrm>
          <a:prstGeom prst="rect">
            <a:avLst/>
          </a:prstGeom>
        </p:spPr>
        <p:txBody>
          <a:bodyPr/>
          <a:lstStyle>
            <a:lvl1pPr>
              <a:defRPr>
                <a:latin typeface="Arial" charset="0"/>
                <a:cs typeface="Arial" charset="0"/>
              </a:defRPr>
            </a:lvl1pPr>
          </a:lstStyle>
          <a:p>
            <a:pPr>
              <a:defRPr/>
            </a:pPr>
            <a:fld id="{8DC30065-65D9-487A-83A4-4AFFB948D03E}" type="slidenum">
              <a:rPr lang="es-ES"/>
              <a:pPr>
                <a:defRPr/>
              </a:pPr>
              <a:t>‹#›</a:t>
            </a:fld>
            <a:endParaRPr lang="es-ES"/>
          </a:p>
        </p:txBody>
      </p:sp>
    </p:spTree>
    <p:extLst>
      <p:ext uri="{BB962C8B-B14F-4D97-AF65-F5344CB8AC3E}">
        <p14:creationId xmlns:p14="http://schemas.microsoft.com/office/powerpoint/2010/main" val="354839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8215313" y="6443663"/>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8A48F21D-6FE0-42E4-B2E8-7131FB4E1CA5}" type="slidenum">
              <a:rPr lang="es-ES">
                <a:solidFill>
                  <a:srgbClr val="404040"/>
                </a:solidFill>
              </a:rPr>
              <a:pPr/>
              <a:t>‹#›</a:t>
            </a:fld>
            <a:r>
              <a:rPr lang="es-ES" dirty="0">
                <a:solidFill>
                  <a:srgbClr val="404040"/>
                </a:solidFill>
              </a:rPr>
              <a:t> / </a:t>
            </a:r>
            <a:r>
              <a:rPr lang="es-ES" dirty="0" smtClean="0">
                <a:solidFill>
                  <a:srgbClr val="404040"/>
                </a:solidFill>
              </a:rPr>
              <a:t>14</a:t>
            </a:r>
            <a:endParaRPr lang="es-ES" dirty="0">
              <a:solidFill>
                <a:srgbClr val="404040"/>
              </a:solidFill>
            </a:endParaRPr>
          </a:p>
        </p:txBody>
      </p:sp>
      <p:sp>
        <p:nvSpPr>
          <p:cNvPr id="2" name="Title 1"/>
          <p:cNvSpPr>
            <a:spLocks noGrp="1"/>
          </p:cNvSpPr>
          <p:nvPr>
            <p:ph type="title"/>
          </p:nvPr>
        </p:nvSpPr>
        <p:spPr>
          <a:xfrm>
            <a:off x="879475" y="44624"/>
            <a:ext cx="8229600" cy="1143000"/>
          </a:xfrm>
        </p:spPr>
        <p:txBody>
          <a:bodyPr/>
          <a:lstStyle>
            <a:lvl1pPr>
              <a:defRPr>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79475" y="1268760"/>
            <a:ext cx="8229600" cy="4968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6"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Tree>
    <p:extLst>
      <p:ext uri="{BB962C8B-B14F-4D97-AF65-F5344CB8AC3E}">
        <p14:creationId xmlns:p14="http://schemas.microsoft.com/office/powerpoint/2010/main" val="3221293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8235950" y="6443663"/>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995E0B79-DB1E-4455-9282-75A1F72E458D}" type="slidenum">
              <a:rPr lang="es-ES">
                <a:solidFill>
                  <a:srgbClr val="404040"/>
                </a:solidFill>
              </a:rPr>
              <a:pPr/>
              <a:t>‹#›</a:t>
            </a:fld>
            <a:r>
              <a:rPr lang="es-ES" dirty="0">
                <a:solidFill>
                  <a:srgbClr val="404040"/>
                </a:solidFill>
              </a:rPr>
              <a:t> / </a:t>
            </a:r>
            <a:r>
              <a:rPr lang="es-ES" dirty="0" smtClean="0">
                <a:solidFill>
                  <a:srgbClr val="404040"/>
                </a:solidFill>
              </a:rPr>
              <a:t>14</a:t>
            </a:r>
            <a:endParaRPr lang="es-ES" dirty="0">
              <a:solidFill>
                <a:srgbClr val="404040"/>
              </a:solidFill>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6"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Tree>
    <p:extLst>
      <p:ext uri="{BB962C8B-B14F-4D97-AF65-F5344CB8AC3E}">
        <p14:creationId xmlns:p14="http://schemas.microsoft.com/office/powerpoint/2010/main" val="2647456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6"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
        <p:nvSpPr>
          <p:cNvPr id="7" name="Slide Number Placeholder 5"/>
          <p:cNvSpPr>
            <a:spLocks noGrp="1"/>
          </p:cNvSpPr>
          <p:nvPr>
            <p:ph type="sldNum" sz="quarter" idx="12"/>
          </p:nvPr>
        </p:nvSpPr>
        <p:spPr>
          <a:xfrm>
            <a:off x="6975475" y="6376988"/>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4FBC48A-FE67-46C3-970A-5279F7A06585}" type="slidenum">
              <a:rPr lang="es-ES"/>
              <a:pPr>
                <a:defRPr/>
              </a:pPr>
              <a:t>‹#›</a:t>
            </a:fld>
            <a:r>
              <a:rPr lang="es-ES" dirty="0"/>
              <a:t> / 30</a:t>
            </a:r>
          </a:p>
        </p:txBody>
      </p:sp>
    </p:spTree>
    <p:extLst>
      <p:ext uri="{BB962C8B-B14F-4D97-AF65-F5344CB8AC3E}">
        <p14:creationId xmlns:p14="http://schemas.microsoft.com/office/powerpoint/2010/main" val="15892477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8"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Tree>
    <p:extLst>
      <p:ext uri="{BB962C8B-B14F-4D97-AF65-F5344CB8AC3E}">
        <p14:creationId xmlns:p14="http://schemas.microsoft.com/office/powerpoint/2010/main" val="355500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4"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Tree>
    <p:extLst>
      <p:ext uri="{BB962C8B-B14F-4D97-AF65-F5344CB8AC3E}">
        <p14:creationId xmlns:p14="http://schemas.microsoft.com/office/powerpoint/2010/main" val="11742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lgn="l">
              <a:defRPr sz="1200">
                <a:solidFill>
                  <a:schemeClr val="tx1">
                    <a:tint val="75000"/>
                  </a:schemeClr>
                </a:solidFill>
              </a:defRPr>
            </a:lvl1pPr>
          </a:lstStyle>
          <a:p>
            <a:pPr>
              <a:defRPr/>
            </a:pPr>
            <a:r>
              <a:rPr lang="es-ES" smtClean="0"/>
              <a:t>10/9/2012</a:t>
            </a:r>
            <a:endParaRPr lang="es-ES"/>
          </a:p>
        </p:txBody>
      </p:sp>
      <p:sp>
        <p:nvSpPr>
          <p:cNvPr id="3" name="Footer Placeholder 4"/>
          <p:cNvSpPr>
            <a:spLocks noGrp="1"/>
          </p:cNvSpPr>
          <p:nvPr>
            <p:ph type="ftr" sz="quarter" idx="11"/>
          </p:nvPr>
        </p:nvSpPr>
        <p:spPr>
          <a:xfrm>
            <a:off x="3332163" y="6356350"/>
            <a:ext cx="2895600" cy="365125"/>
          </a:xfrm>
        </p:spPr>
        <p:txBody>
          <a:bodyPr/>
          <a:lstStyle>
            <a:lvl1pPr algn="ctr">
              <a:defRPr sz="1200">
                <a:solidFill>
                  <a:schemeClr val="tx1">
                    <a:tint val="75000"/>
                  </a:schemeClr>
                </a:solidFill>
              </a:defRPr>
            </a:lvl1pPr>
          </a:lstStyle>
          <a:p>
            <a:pPr>
              <a:defRPr/>
            </a:pPr>
            <a:r>
              <a:rPr lang="es-ES" smtClean="0"/>
              <a:t>Ober Lab Meeting</a:t>
            </a:r>
            <a:endParaRPr lang="es-ES"/>
          </a:p>
        </p:txBody>
      </p:sp>
    </p:spTree>
    <p:extLst>
      <p:ext uri="{BB962C8B-B14F-4D97-AF65-F5344CB8AC3E}">
        <p14:creationId xmlns:p14="http://schemas.microsoft.com/office/powerpoint/2010/main" val="359445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endParaRPr lang="es-ES"/>
          </a:p>
        </p:txBody>
      </p:sp>
      <p:sp>
        <p:nvSpPr>
          <p:cNvPr id="7" name="Slide Number Placeholder 6"/>
          <p:cNvSpPr>
            <a:spLocks noGrp="1"/>
          </p:cNvSpPr>
          <p:nvPr>
            <p:ph type="sldNum" sz="quarter" idx="12"/>
          </p:nvPr>
        </p:nvSpPr>
        <p:spPr>
          <a:xfrm>
            <a:off x="6975475" y="6376988"/>
            <a:ext cx="2133600" cy="365125"/>
          </a:xfrm>
          <a:prstGeom prst="rect">
            <a:avLst/>
          </a:prstGeom>
        </p:spPr>
        <p:txBody>
          <a:bodyPr/>
          <a:lstStyle>
            <a:lvl1pPr>
              <a:defRPr>
                <a:latin typeface="Arial" charset="0"/>
                <a:cs typeface="Arial" charset="0"/>
              </a:defRPr>
            </a:lvl1pPr>
          </a:lstStyle>
          <a:p>
            <a:pPr>
              <a:defRPr/>
            </a:pPr>
            <a:fld id="{B2FE435C-57A8-4F17-B7E0-D7CC6430C2AF}" type="slidenum">
              <a:rPr lang="es-ES"/>
              <a:pPr>
                <a:defRPr/>
              </a:pPr>
              <a:t>‹#›</a:t>
            </a:fld>
            <a:endParaRPr lang="es-ES"/>
          </a:p>
        </p:txBody>
      </p:sp>
    </p:spTree>
    <p:extLst>
      <p:ext uri="{BB962C8B-B14F-4D97-AF65-F5344CB8AC3E}">
        <p14:creationId xmlns:p14="http://schemas.microsoft.com/office/powerpoint/2010/main" val="235424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endParaRPr lang="es-ES"/>
          </a:p>
        </p:txBody>
      </p:sp>
      <p:sp>
        <p:nvSpPr>
          <p:cNvPr id="7" name="Slide Number Placeholder 6"/>
          <p:cNvSpPr>
            <a:spLocks noGrp="1"/>
          </p:cNvSpPr>
          <p:nvPr>
            <p:ph type="sldNum" sz="quarter" idx="12"/>
          </p:nvPr>
        </p:nvSpPr>
        <p:spPr>
          <a:xfrm>
            <a:off x="6975475" y="6376988"/>
            <a:ext cx="2133600" cy="365125"/>
          </a:xfrm>
          <a:prstGeom prst="rect">
            <a:avLst/>
          </a:prstGeom>
        </p:spPr>
        <p:txBody>
          <a:bodyPr/>
          <a:lstStyle>
            <a:lvl1pPr>
              <a:defRPr>
                <a:latin typeface="Arial" charset="0"/>
                <a:cs typeface="Arial" charset="0"/>
              </a:defRPr>
            </a:lvl1pPr>
          </a:lstStyle>
          <a:p>
            <a:pPr>
              <a:defRPr/>
            </a:pPr>
            <a:fld id="{FB917619-FF3B-48DD-B21B-2216A395A0D9}" type="slidenum">
              <a:rPr lang="es-ES"/>
              <a:pPr>
                <a:defRPr/>
              </a:pPr>
              <a:t>‹#›</a:t>
            </a:fld>
            <a:endParaRPr lang="es-ES"/>
          </a:p>
        </p:txBody>
      </p:sp>
    </p:spTree>
    <p:extLst>
      <p:ext uri="{BB962C8B-B14F-4D97-AF65-F5344CB8AC3E}">
        <p14:creationId xmlns:p14="http://schemas.microsoft.com/office/powerpoint/2010/main" val="183298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79475"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79475"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900113" y="6356350"/>
            <a:ext cx="1762125"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r>
              <a:rPr lang="es-ES" smtClean="0"/>
              <a:t>10/9/2012</a:t>
            </a:r>
            <a:endParaRPr lang="es-ES"/>
          </a:p>
        </p:txBody>
      </p:sp>
      <p:sp>
        <p:nvSpPr>
          <p:cNvPr id="5" name="Footer Placeholder 4"/>
          <p:cNvSpPr>
            <a:spLocks noGrp="1"/>
          </p:cNvSpPr>
          <p:nvPr>
            <p:ph type="ftr" sz="quarter" idx="3"/>
          </p:nvPr>
        </p:nvSpPr>
        <p:spPr>
          <a:xfrm>
            <a:off x="37084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r>
              <a:rPr lang="es-ES" smtClean="0"/>
              <a:t>Ober Lab Meeting</a:t>
            </a:r>
            <a:endParaRPr lang="es-ES"/>
          </a:p>
        </p:txBody>
      </p:sp>
      <p:pic>
        <p:nvPicPr>
          <p:cNvPr id="1032" name="Picture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627" y="0"/>
            <a:ext cx="6175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livne@uchicago.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2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png"/><Relationship Id="rId7" Type="http://schemas.openxmlformats.org/officeDocument/2006/relationships/diagramColors" Target="../diagrams/colors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slide" Target="slide9.xml"/><Relationship Id="rId5" Type="http://schemas.openxmlformats.org/officeDocument/2006/relationships/diagramQuickStyle" Target="../diagrams/quickStyle1.xml"/><Relationship Id="rId10" Type="http://schemas.openxmlformats.org/officeDocument/2006/relationships/slide" Target="slide7.xml"/><Relationship Id="rId4" Type="http://schemas.openxmlformats.org/officeDocument/2006/relationships/diagramLayout" Target="../diagrams/layout1.xml"/><Relationship Id="rId9"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Conflict of Interest</a:t>
            </a:r>
            <a:endParaRPr lang="en-US" dirty="0"/>
          </a:p>
        </p:txBody>
      </p:sp>
      <p:sp>
        <p:nvSpPr>
          <p:cNvPr id="5" name="Content Placeholder 4"/>
          <p:cNvSpPr>
            <a:spLocks noGrp="1"/>
          </p:cNvSpPr>
          <p:nvPr>
            <p:ph idx="1"/>
          </p:nvPr>
        </p:nvSpPr>
        <p:spPr/>
        <p:txBody>
          <a:bodyPr/>
          <a:lstStyle/>
          <a:p>
            <a:pPr marL="0" indent="0">
              <a:buNone/>
            </a:pPr>
            <a:r>
              <a:rPr lang="en-US" dirty="0" smtClean="0"/>
              <a:t>No conflict to disclose.</a:t>
            </a:r>
            <a:endParaRPr lang="en-US" dirty="0"/>
          </a:p>
        </p:txBody>
      </p:sp>
    </p:spTree>
    <p:extLst>
      <p:ext uri="{BB962C8B-B14F-4D97-AF65-F5344CB8AC3E}">
        <p14:creationId xmlns:p14="http://schemas.microsoft.com/office/powerpoint/2010/main" val="2566492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804" r="7190" b="4789"/>
          <a:stretch/>
        </p:blipFill>
        <p:spPr>
          <a:xfrm>
            <a:off x="402566" y="3556482"/>
            <a:ext cx="3996832" cy="2804565"/>
          </a:xfrm>
          <a:prstGeom prst="rect">
            <a:avLst/>
          </a:prstGeom>
        </p:spPr>
      </p:pic>
      <p:sp>
        <p:nvSpPr>
          <p:cNvPr id="2" name="Title 1"/>
          <p:cNvSpPr>
            <a:spLocks noGrp="1"/>
          </p:cNvSpPr>
          <p:nvPr>
            <p:ph type="title"/>
          </p:nvPr>
        </p:nvSpPr>
        <p:spPr/>
        <p:txBody>
          <a:bodyPr/>
          <a:lstStyle/>
          <a:p>
            <a:r>
              <a:rPr lang="en-US" dirty="0"/>
              <a:t>Imputation </a:t>
            </a:r>
            <a:r>
              <a:rPr lang="en-US" dirty="0" smtClean="0"/>
              <a:t>Cross-Validation</a:t>
            </a:r>
            <a:endParaRPr lang="en-US" dirty="0"/>
          </a:p>
        </p:txBody>
      </p:sp>
      <p:sp>
        <p:nvSpPr>
          <p:cNvPr id="3" name="Content Placeholder 2"/>
          <p:cNvSpPr>
            <a:spLocks noGrp="1"/>
          </p:cNvSpPr>
          <p:nvPr>
            <p:ph idx="1"/>
          </p:nvPr>
        </p:nvSpPr>
        <p:spPr>
          <a:xfrm>
            <a:off x="748848" y="1123620"/>
            <a:ext cx="8409669" cy="2195005"/>
          </a:xfrm>
        </p:spPr>
        <p:txBody>
          <a:bodyPr/>
          <a:lstStyle/>
          <a:p>
            <a:r>
              <a:rPr lang="en-US" sz="2400" dirty="0" smtClean="0"/>
              <a:t>Phased </a:t>
            </a:r>
            <a:r>
              <a:rPr lang="en-US" sz="2400" dirty="0" err="1" smtClean="0"/>
              <a:t>Affymetrix</a:t>
            </a:r>
            <a:r>
              <a:rPr lang="en-US" sz="2400" dirty="0" smtClean="0"/>
              <a:t> data (N=1,415; 14,809 SNPs; MAF </a:t>
            </a:r>
            <a:r>
              <a:rPr lang="en-US" sz="2400" dirty="0" smtClean="0">
                <a:latin typeface="Calibri"/>
              </a:rPr>
              <a:t>≥</a:t>
            </a:r>
            <a:r>
              <a:rPr lang="en-US" sz="2400" dirty="0" smtClean="0"/>
              <a:t> .0007)</a:t>
            </a:r>
          </a:p>
          <a:p>
            <a:r>
              <a:rPr lang="en-US" sz="2400" dirty="0"/>
              <a:t>C</a:t>
            </a:r>
            <a:r>
              <a:rPr lang="en-US" sz="2400" dirty="0" smtClean="0"/>
              <a:t>alculated IBD segments</a:t>
            </a:r>
          </a:p>
          <a:p>
            <a:r>
              <a:rPr lang="en-US" sz="2400" dirty="0" smtClean="0"/>
              <a:t>Masked genotypes of N=1,317 non-WGS samples</a:t>
            </a:r>
          </a:p>
          <a:p>
            <a:r>
              <a:rPr lang="en-US" sz="2400" dirty="0"/>
              <a:t>I</a:t>
            </a:r>
            <a:r>
              <a:rPr lang="en-US" sz="2400" dirty="0" smtClean="0"/>
              <a:t>mputed N=1,317 samples</a:t>
            </a:r>
          </a:p>
          <a:p>
            <a:r>
              <a:rPr lang="en-US" sz="2400" dirty="0" smtClean="0"/>
              <a:t>Calculated concordance between imputed &amp; </a:t>
            </a:r>
            <a:r>
              <a:rPr lang="en-US" sz="2400" dirty="0" err="1" smtClean="0"/>
              <a:t>Affy</a:t>
            </a:r>
            <a:r>
              <a:rPr lang="en-US" sz="2400" dirty="0" smtClean="0"/>
              <a:t> genotypes</a:t>
            </a:r>
            <a:endParaRPr lang="en-US" sz="2400" dirty="0"/>
          </a:p>
        </p:txBody>
      </p:sp>
      <p:sp>
        <p:nvSpPr>
          <p:cNvPr id="8" name="Rounded Rectangle 7"/>
          <p:cNvSpPr/>
          <p:nvPr/>
        </p:nvSpPr>
        <p:spPr>
          <a:xfrm>
            <a:off x="4353846" y="3751270"/>
            <a:ext cx="4753802" cy="2289126"/>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45720" tIns="0" rIns="0" bIns="0">
            <a:noAutofit/>
          </a:bodyPr>
          <a:lstStyle/>
          <a:p>
            <a:pPr marL="27432">
              <a:spcBef>
                <a:spcPts val="0"/>
              </a:spcBef>
              <a:buClr>
                <a:schemeClr val="accent1"/>
              </a:buClr>
              <a:buSzPct val="80000"/>
            </a:pPr>
            <a:r>
              <a:rPr lang="en-US" sz="2300" dirty="0" smtClean="0">
                <a:solidFill>
                  <a:schemeClr val="tx2"/>
                </a:solidFill>
              </a:rPr>
              <a:t>Concordance  		</a:t>
            </a:r>
            <a:r>
              <a:rPr lang="en-US" sz="2300" b="1" dirty="0" smtClean="0">
                <a:solidFill>
                  <a:srgbClr val="C00000"/>
                </a:solidFill>
              </a:rPr>
              <a:t>99.7% </a:t>
            </a:r>
            <a:r>
              <a:rPr lang="en-US" sz="2300" dirty="0" smtClean="0">
                <a:solidFill>
                  <a:schemeClr val="tx2"/>
                </a:solidFill>
                <a:sym typeface="Symbol" pitchFamily="18" charset="2"/>
              </a:rPr>
              <a:t> </a:t>
            </a:r>
            <a:r>
              <a:rPr lang="en-US" sz="2300" dirty="0">
                <a:solidFill>
                  <a:schemeClr val="tx2"/>
                </a:solidFill>
                <a:sym typeface="Symbol" pitchFamily="18" charset="2"/>
              </a:rPr>
              <a:t>.01</a:t>
            </a:r>
            <a:r>
              <a:rPr lang="en-US" sz="2300" dirty="0" smtClean="0">
                <a:solidFill>
                  <a:schemeClr val="tx2"/>
                </a:solidFill>
                <a:sym typeface="Symbol" pitchFamily="18" charset="2"/>
              </a:rPr>
              <a:t>%</a:t>
            </a:r>
            <a:endParaRPr lang="en-US" sz="2300" b="1" dirty="0" smtClean="0">
              <a:solidFill>
                <a:srgbClr val="C00000"/>
              </a:solidFill>
            </a:endParaRPr>
          </a:p>
          <a:p>
            <a:pPr marL="27432">
              <a:spcBef>
                <a:spcPts val="0"/>
              </a:spcBef>
              <a:buClr>
                <a:schemeClr val="accent1"/>
              </a:buClr>
              <a:buSzPct val="80000"/>
            </a:pPr>
            <a:r>
              <a:rPr lang="en-US" sz="2300" dirty="0" smtClean="0">
                <a:solidFill>
                  <a:schemeClr val="tx2"/>
                </a:solidFill>
              </a:rPr>
              <a:t>Het concordance</a:t>
            </a:r>
            <a:r>
              <a:rPr lang="en-US" sz="2300" b="1" dirty="0" smtClean="0">
                <a:solidFill>
                  <a:schemeClr val="tx2"/>
                </a:solidFill>
              </a:rPr>
              <a:t>	</a:t>
            </a:r>
            <a:r>
              <a:rPr lang="en-US" sz="2300" b="1" dirty="0" smtClean="0">
                <a:solidFill>
                  <a:srgbClr val="C00000"/>
                </a:solidFill>
              </a:rPr>
              <a:t>99.7% </a:t>
            </a:r>
            <a:r>
              <a:rPr lang="en-US" sz="2300" dirty="0" smtClean="0">
                <a:solidFill>
                  <a:schemeClr val="tx2"/>
                </a:solidFill>
                <a:sym typeface="Symbol" pitchFamily="18" charset="2"/>
              </a:rPr>
              <a:t> .</a:t>
            </a:r>
            <a:r>
              <a:rPr lang="en-US" sz="2300" dirty="0">
                <a:solidFill>
                  <a:schemeClr val="tx2"/>
                </a:solidFill>
                <a:sym typeface="Symbol" pitchFamily="18" charset="2"/>
              </a:rPr>
              <a:t>01</a:t>
            </a:r>
            <a:r>
              <a:rPr lang="en-US" sz="2300" dirty="0" smtClean="0">
                <a:solidFill>
                  <a:schemeClr val="tx2"/>
                </a:solidFill>
                <a:sym typeface="Symbol" pitchFamily="18" charset="2"/>
              </a:rPr>
              <a:t>%</a:t>
            </a:r>
            <a:endParaRPr lang="en-US" sz="2300" b="1" dirty="0">
              <a:solidFill>
                <a:schemeClr val="tx2"/>
              </a:solidFill>
            </a:endParaRPr>
          </a:p>
          <a:p>
            <a:pPr marL="27432">
              <a:spcBef>
                <a:spcPts val="0"/>
              </a:spcBef>
              <a:buClr>
                <a:schemeClr val="accent1"/>
              </a:buClr>
              <a:buSzPct val="80000"/>
              <a:buFont typeface="Wingdings 2"/>
              <a:buNone/>
            </a:pPr>
            <a:r>
              <a:rPr lang="en-US" sz="2300" dirty="0">
                <a:solidFill>
                  <a:schemeClr val="tx2"/>
                </a:solidFill>
              </a:rPr>
              <a:t>Phasing rate	  	</a:t>
            </a:r>
            <a:r>
              <a:rPr lang="en-US" sz="2300" dirty="0" smtClean="0">
                <a:solidFill>
                  <a:schemeClr val="tx2"/>
                </a:solidFill>
              </a:rPr>
              <a:t>99.6%</a:t>
            </a:r>
            <a:r>
              <a:rPr lang="en-US" sz="2300" dirty="0" smtClean="0">
                <a:solidFill>
                  <a:schemeClr val="tx2"/>
                </a:solidFill>
                <a:sym typeface="Symbol" pitchFamily="18" charset="2"/>
              </a:rPr>
              <a:t>  .01%</a:t>
            </a:r>
            <a:endParaRPr lang="en-US" sz="2300" dirty="0" smtClean="0">
              <a:solidFill>
                <a:schemeClr val="tx2"/>
              </a:solidFill>
            </a:endParaRPr>
          </a:p>
          <a:p>
            <a:pPr marL="27432">
              <a:spcBef>
                <a:spcPts val="0"/>
              </a:spcBef>
              <a:buClr>
                <a:schemeClr val="accent1"/>
              </a:buClr>
              <a:buSzPct val="80000"/>
              <a:buFont typeface="Wingdings 2"/>
              <a:buNone/>
            </a:pPr>
            <a:r>
              <a:rPr lang="en-US" sz="2300" dirty="0" smtClean="0">
                <a:solidFill>
                  <a:schemeClr val="tx2"/>
                </a:solidFill>
              </a:rPr>
              <a:t>Allele </a:t>
            </a:r>
            <a:r>
              <a:rPr lang="en-US" sz="2300" dirty="0">
                <a:solidFill>
                  <a:schemeClr val="tx2"/>
                </a:solidFill>
              </a:rPr>
              <a:t>call rate 	</a:t>
            </a:r>
            <a:r>
              <a:rPr lang="en-US" sz="2300" dirty="0" smtClean="0">
                <a:solidFill>
                  <a:schemeClr val="tx2"/>
                </a:solidFill>
              </a:rPr>
              <a:t>	91 </a:t>
            </a:r>
            <a:r>
              <a:rPr lang="en-US" sz="2300" dirty="0">
                <a:solidFill>
                  <a:schemeClr val="tx2"/>
                </a:solidFill>
                <a:sym typeface="Symbol" pitchFamily="18" charset="2"/>
              </a:rPr>
              <a:t> </a:t>
            </a:r>
            <a:r>
              <a:rPr lang="en-US" sz="2300" dirty="0">
                <a:solidFill>
                  <a:schemeClr val="tx2"/>
                </a:solidFill>
              </a:rPr>
              <a:t> 8</a:t>
            </a:r>
            <a:r>
              <a:rPr lang="en-US" sz="2300" dirty="0" smtClean="0">
                <a:solidFill>
                  <a:schemeClr val="tx2"/>
                </a:solidFill>
              </a:rPr>
              <a:t>%</a:t>
            </a:r>
            <a:endParaRPr lang="en-US" sz="2300" dirty="0">
              <a:solidFill>
                <a:schemeClr val="tx2"/>
              </a:solidFill>
            </a:endParaRPr>
          </a:p>
          <a:p>
            <a:pPr marL="27432">
              <a:spcBef>
                <a:spcPts val="0"/>
              </a:spcBef>
              <a:buClr>
                <a:schemeClr val="accent1"/>
              </a:buClr>
              <a:buSzPct val="80000"/>
              <a:buFont typeface="Wingdings 2"/>
              <a:buNone/>
            </a:pPr>
            <a:r>
              <a:rPr lang="en-US" sz="2300" dirty="0">
                <a:solidFill>
                  <a:schemeClr val="tx2"/>
                </a:solidFill>
              </a:rPr>
              <a:t>Genotype call rate 	</a:t>
            </a:r>
            <a:r>
              <a:rPr lang="en-US" sz="2300" b="1" dirty="0" smtClean="0">
                <a:solidFill>
                  <a:srgbClr val="C00000"/>
                </a:solidFill>
              </a:rPr>
              <a:t>77</a:t>
            </a:r>
            <a:r>
              <a:rPr lang="en-US" sz="2300" dirty="0" smtClean="0">
                <a:solidFill>
                  <a:schemeClr val="tx2"/>
                </a:solidFill>
              </a:rPr>
              <a:t> </a:t>
            </a:r>
            <a:r>
              <a:rPr lang="en-US" sz="2300" dirty="0">
                <a:solidFill>
                  <a:schemeClr val="tx2"/>
                </a:solidFill>
                <a:sym typeface="Symbol" pitchFamily="18" charset="2"/>
              </a:rPr>
              <a:t> </a:t>
            </a:r>
            <a:r>
              <a:rPr lang="en-US" sz="2300" dirty="0">
                <a:solidFill>
                  <a:schemeClr val="tx2"/>
                </a:solidFill>
              </a:rPr>
              <a:t> </a:t>
            </a:r>
            <a:r>
              <a:rPr lang="en-US" sz="2300" dirty="0" smtClean="0">
                <a:solidFill>
                  <a:schemeClr val="tx2"/>
                </a:solidFill>
              </a:rPr>
              <a:t>17%</a:t>
            </a:r>
            <a:endParaRPr lang="en-US" sz="2300" dirty="0">
              <a:solidFill>
                <a:schemeClr val="tx2"/>
              </a:solidFill>
            </a:endParaRPr>
          </a:p>
          <a:p>
            <a:pPr marL="27432">
              <a:spcBef>
                <a:spcPts val="0"/>
              </a:spcBef>
              <a:buClr>
                <a:schemeClr val="accent1"/>
              </a:buClr>
              <a:buSzPct val="80000"/>
              <a:buFont typeface="Wingdings 2"/>
              <a:buNone/>
            </a:pPr>
            <a:r>
              <a:rPr lang="en-US" sz="2300" dirty="0" smtClean="0">
                <a:solidFill>
                  <a:schemeClr val="tx2"/>
                </a:solidFill>
              </a:rPr>
              <a:t>PO assignment rate  </a:t>
            </a:r>
            <a:r>
              <a:rPr lang="en-US" sz="2300" dirty="0">
                <a:solidFill>
                  <a:schemeClr val="tx2"/>
                </a:solidFill>
              </a:rPr>
              <a:t>	</a:t>
            </a:r>
            <a:r>
              <a:rPr lang="en-US" sz="2300" dirty="0" smtClean="0">
                <a:solidFill>
                  <a:schemeClr val="tx2"/>
                </a:solidFill>
              </a:rPr>
              <a:t>73 </a:t>
            </a:r>
            <a:r>
              <a:rPr lang="en-US" sz="2300" dirty="0">
                <a:solidFill>
                  <a:schemeClr val="tx2"/>
                </a:solidFill>
                <a:sym typeface="Symbol" pitchFamily="18" charset="2"/>
              </a:rPr>
              <a:t> </a:t>
            </a:r>
            <a:r>
              <a:rPr lang="en-US" sz="2300" dirty="0">
                <a:solidFill>
                  <a:schemeClr val="tx2"/>
                </a:solidFill>
              </a:rPr>
              <a:t> </a:t>
            </a:r>
            <a:r>
              <a:rPr lang="en-US" sz="2300" dirty="0" smtClean="0">
                <a:solidFill>
                  <a:schemeClr val="tx2"/>
                </a:solidFill>
              </a:rPr>
              <a:t>15%</a:t>
            </a:r>
            <a:endParaRPr lang="en-US" sz="2300" dirty="0">
              <a:solidFill>
                <a:schemeClr val="tx2"/>
              </a:solidFill>
            </a:endParaRPr>
          </a:p>
        </p:txBody>
      </p:sp>
      <p:sp>
        <p:nvSpPr>
          <p:cNvPr id="18" name="Rectangle 17"/>
          <p:cNvSpPr/>
          <p:nvPr/>
        </p:nvSpPr>
        <p:spPr>
          <a:xfrm>
            <a:off x="2078043" y="6453801"/>
            <a:ext cx="1168292" cy="400110"/>
          </a:xfrm>
          <a:prstGeom prst="rect">
            <a:avLst/>
          </a:prstGeom>
          <a:solidFill>
            <a:schemeClr val="bg1"/>
          </a:solidFill>
        </p:spPr>
        <p:txBody>
          <a:bodyPr wrap="square">
            <a:spAutoFit/>
          </a:bodyPr>
          <a:lstStyle/>
          <a:p>
            <a:pPr algn="ctr">
              <a:defRPr/>
            </a:pPr>
            <a:r>
              <a:rPr lang="en-US" sz="2000" b="1" dirty="0" smtClean="0">
                <a:latin typeface="+mj-lt"/>
              </a:rPr>
              <a:t>MAF</a:t>
            </a:r>
            <a:endParaRPr lang="en-US" sz="2000" b="1" dirty="0">
              <a:latin typeface="+mj-lt"/>
            </a:endParaRPr>
          </a:p>
        </p:txBody>
      </p:sp>
      <p:sp>
        <p:nvSpPr>
          <p:cNvPr id="19" name="Rectangle 18"/>
          <p:cNvSpPr/>
          <p:nvPr/>
        </p:nvSpPr>
        <p:spPr>
          <a:xfrm>
            <a:off x="4017765" y="6203284"/>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0.5</a:t>
            </a:r>
            <a:endParaRPr lang="en-US" sz="2000" b="1" dirty="0">
              <a:latin typeface="+mj-lt"/>
            </a:endParaRPr>
          </a:p>
        </p:txBody>
      </p:sp>
      <p:sp>
        <p:nvSpPr>
          <p:cNvPr id="20" name="Rectangle 19"/>
          <p:cNvSpPr/>
          <p:nvPr/>
        </p:nvSpPr>
        <p:spPr>
          <a:xfrm>
            <a:off x="702467" y="6206808"/>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0.0</a:t>
            </a:r>
            <a:endParaRPr lang="en-US" sz="2000" b="1" dirty="0">
              <a:latin typeface="+mj-lt"/>
            </a:endParaRPr>
          </a:p>
        </p:txBody>
      </p:sp>
      <p:sp>
        <p:nvSpPr>
          <p:cNvPr id="21" name="Rectangle 20"/>
          <p:cNvSpPr/>
          <p:nvPr/>
        </p:nvSpPr>
        <p:spPr>
          <a:xfrm>
            <a:off x="355902" y="3552753"/>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1.0</a:t>
            </a:r>
            <a:endParaRPr lang="en-US" sz="2000" b="1" dirty="0">
              <a:latin typeface="+mj-lt"/>
            </a:endParaRPr>
          </a:p>
        </p:txBody>
      </p:sp>
      <p:sp>
        <p:nvSpPr>
          <p:cNvPr id="22" name="Rectangle 21"/>
          <p:cNvSpPr/>
          <p:nvPr/>
        </p:nvSpPr>
        <p:spPr>
          <a:xfrm>
            <a:off x="361050" y="5959078"/>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0.6</a:t>
            </a:r>
            <a:endParaRPr lang="en-US" sz="2000" b="1" dirty="0">
              <a:latin typeface="+mj-lt"/>
            </a:endParaRPr>
          </a:p>
        </p:txBody>
      </p:sp>
      <p:sp>
        <p:nvSpPr>
          <p:cNvPr id="28" name="Rectangle 27"/>
          <p:cNvSpPr/>
          <p:nvPr/>
        </p:nvSpPr>
        <p:spPr>
          <a:xfrm>
            <a:off x="354787" y="4169848"/>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0.9</a:t>
            </a:r>
            <a:endParaRPr lang="en-US" sz="2000" b="1" dirty="0">
              <a:latin typeface="+mj-lt"/>
            </a:endParaRPr>
          </a:p>
        </p:txBody>
      </p:sp>
      <p:sp>
        <p:nvSpPr>
          <p:cNvPr id="29" name="Rectangle 28"/>
          <p:cNvSpPr/>
          <p:nvPr/>
        </p:nvSpPr>
        <p:spPr>
          <a:xfrm>
            <a:off x="356697" y="4755152"/>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0.8</a:t>
            </a:r>
            <a:endParaRPr lang="en-US" sz="2000" b="1" dirty="0">
              <a:latin typeface="+mj-lt"/>
            </a:endParaRPr>
          </a:p>
        </p:txBody>
      </p:sp>
      <p:sp>
        <p:nvSpPr>
          <p:cNvPr id="30" name="Rectangle 29"/>
          <p:cNvSpPr/>
          <p:nvPr/>
        </p:nvSpPr>
        <p:spPr>
          <a:xfrm>
            <a:off x="370572" y="5372247"/>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0.7</a:t>
            </a:r>
            <a:endParaRPr lang="en-US" sz="2000" b="1" dirty="0">
              <a:latin typeface="+mj-lt"/>
            </a:endParaRPr>
          </a:p>
        </p:txBody>
      </p:sp>
      <p:sp>
        <p:nvSpPr>
          <p:cNvPr id="16" name="Rectangle 15"/>
          <p:cNvSpPr/>
          <p:nvPr/>
        </p:nvSpPr>
        <p:spPr>
          <a:xfrm rot="16200000">
            <a:off x="-235746" y="4704479"/>
            <a:ext cx="1168292" cy="400110"/>
          </a:xfrm>
          <a:prstGeom prst="rect">
            <a:avLst/>
          </a:prstGeom>
          <a:solidFill>
            <a:schemeClr val="bg1"/>
          </a:solidFill>
        </p:spPr>
        <p:txBody>
          <a:bodyPr wrap="square">
            <a:spAutoFit/>
          </a:bodyPr>
          <a:lstStyle/>
          <a:p>
            <a:pPr algn="ctr">
              <a:defRPr/>
            </a:pPr>
            <a:r>
              <a:rPr lang="en-US" sz="2000" b="1" dirty="0" smtClean="0">
                <a:latin typeface="+mj-lt"/>
              </a:rPr>
              <a:t>Fraction</a:t>
            </a:r>
            <a:endParaRPr lang="en-US" sz="2000" b="1" dirty="0">
              <a:latin typeface="+mj-lt"/>
            </a:endParaRPr>
          </a:p>
        </p:txBody>
      </p:sp>
      <p:sp>
        <p:nvSpPr>
          <p:cNvPr id="17" name="Rectangle 16"/>
          <p:cNvSpPr/>
          <p:nvPr/>
        </p:nvSpPr>
        <p:spPr>
          <a:xfrm>
            <a:off x="1398662" y="6199435"/>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0.1</a:t>
            </a:r>
            <a:endParaRPr lang="en-US" sz="2000" b="1" dirty="0">
              <a:latin typeface="+mj-lt"/>
            </a:endParaRPr>
          </a:p>
        </p:txBody>
      </p:sp>
      <p:sp>
        <p:nvSpPr>
          <p:cNvPr id="23" name="Rectangle 22"/>
          <p:cNvSpPr/>
          <p:nvPr/>
        </p:nvSpPr>
        <p:spPr>
          <a:xfrm>
            <a:off x="2019380" y="6197751"/>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0.2</a:t>
            </a:r>
            <a:endParaRPr lang="en-US" sz="2000" b="1" dirty="0">
              <a:latin typeface="+mj-lt"/>
            </a:endParaRPr>
          </a:p>
        </p:txBody>
      </p:sp>
      <p:sp>
        <p:nvSpPr>
          <p:cNvPr id="24" name="Rectangle 23"/>
          <p:cNvSpPr/>
          <p:nvPr/>
        </p:nvSpPr>
        <p:spPr>
          <a:xfrm>
            <a:off x="3283809" y="6210199"/>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0.4</a:t>
            </a:r>
            <a:endParaRPr lang="en-US" sz="2000" b="1" dirty="0">
              <a:latin typeface="+mj-lt"/>
            </a:endParaRPr>
          </a:p>
        </p:txBody>
      </p:sp>
      <p:sp>
        <p:nvSpPr>
          <p:cNvPr id="25" name="Rectangle 24"/>
          <p:cNvSpPr/>
          <p:nvPr/>
        </p:nvSpPr>
        <p:spPr>
          <a:xfrm>
            <a:off x="2641870" y="6199277"/>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0.3</a:t>
            </a:r>
            <a:endParaRPr lang="en-US" sz="2000" b="1" dirty="0">
              <a:latin typeface="+mj-lt"/>
            </a:endParaRPr>
          </a:p>
        </p:txBody>
      </p:sp>
      <p:cxnSp>
        <p:nvCxnSpPr>
          <p:cNvPr id="6" name="Straight Connector 5"/>
          <p:cNvCxnSpPr/>
          <p:nvPr/>
        </p:nvCxnSpPr>
        <p:spPr>
          <a:xfrm>
            <a:off x="936041" y="3700291"/>
            <a:ext cx="315970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7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20" grpId="0" animBg="1"/>
      <p:bldP spid="21" grpId="0" animBg="1"/>
      <p:bldP spid="22" grpId="0" animBg="1"/>
      <p:bldP spid="28" grpId="0" animBg="1"/>
      <p:bldP spid="29" grpId="0" animBg="1"/>
      <p:bldP spid="30" grpId="0" animBg="1"/>
      <p:bldP spid="16" grpId="0" animBg="1"/>
      <p:bldP spid="17"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2333" t="7029" r="6220"/>
          <a:stretch/>
        </p:blipFill>
        <p:spPr>
          <a:xfrm>
            <a:off x="1791174" y="3560698"/>
            <a:ext cx="2962292" cy="2551617"/>
          </a:xfrm>
          <a:prstGeom prst="rect">
            <a:avLst/>
          </a:prstGeom>
        </p:spPr>
      </p:pic>
      <p:sp>
        <p:nvSpPr>
          <p:cNvPr id="2" name="Title 1"/>
          <p:cNvSpPr>
            <a:spLocks noGrp="1"/>
          </p:cNvSpPr>
          <p:nvPr>
            <p:ph type="title"/>
          </p:nvPr>
        </p:nvSpPr>
        <p:spPr/>
        <p:txBody>
          <a:bodyPr/>
          <a:lstStyle/>
          <a:p>
            <a:r>
              <a:rPr lang="en-US" dirty="0"/>
              <a:t>Super Imputation</a:t>
            </a:r>
          </a:p>
        </p:txBody>
      </p:sp>
      <p:sp>
        <p:nvSpPr>
          <p:cNvPr id="6" name="Content Placeholder 5"/>
          <p:cNvSpPr>
            <a:spLocks noGrp="1"/>
          </p:cNvSpPr>
          <p:nvPr>
            <p:ph idx="1"/>
          </p:nvPr>
        </p:nvSpPr>
        <p:spPr>
          <a:xfrm>
            <a:off x="879475" y="998152"/>
            <a:ext cx="5161561" cy="583927"/>
          </a:xfrm>
        </p:spPr>
        <p:txBody>
          <a:bodyPr/>
          <a:lstStyle/>
          <a:p>
            <a:r>
              <a:rPr lang="en-US" sz="2800" dirty="0" smtClean="0"/>
              <a:t>What about remaining 23%?</a:t>
            </a:r>
          </a:p>
        </p:txBody>
      </p:sp>
      <p:graphicFrame>
        <p:nvGraphicFramePr>
          <p:cNvPr id="5" name="Diagram 4"/>
          <p:cNvGraphicFramePr/>
          <p:nvPr>
            <p:extLst>
              <p:ext uri="{D42A27DB-BD31-4B8C-83A1-F6EECF244321}">
                <p14:modId xmlns:p14="http://schemas.microsoft.com/office/powerpoint/2010/main" val="1618227911"/>
              </p:ext>
            </p:extLst>
          </p:nvPr>
        </p:nvGraphicFramePr>
        <p:xfrm>
          <a:off x="928911" y="2218597"/>
          <a:ext cx="7931352" cy="1215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5693701" y="997304"/>
            <a:ext cx="3346109" cy="523220"/>
          </a:xfrm>
          <a:prstGeom prst="rect">
            <a:avLst/>
          </a:prstGeom>
        </p:spPr>
        <p:txBody>
          <a:bodyPr wrap="none">
            <a:spAutoFit/>
          </a:bodyPr>
          <a:lstStyle/>
          <a:p>
            <a:r>
              <a:rPr lang="en-US" sz="2800" dirty="0" smtClean="0">
                <a:solidFill>
                  <a:srgbClr val="C00000"/>
                </a:solidFill>
                <a:latin typeface="+mj-lt"/>
              </a:rPr>
              <a:t>LD-based </a:t>
            </a:r>
            <a:r>
              <a:rPr lang="en-US" sz="2800" dirty="0">
                <a:solidFill>
                  <a:srgbClr val="C00000"/>
                </a:solidFill>
                <a:latin typeface="+mj-lt"/>
              </a:rPr>
              <a:t>imputation!</a:t>
            </a:r>
          </a:p>
        </p:txBody>
      </p:sp>
      <p:sp>
        <p:nvSpPr>
          <p:cNvPr id="8" name="Rectangle 7"/>
          <p:cNvSpPr/>
          <p:nvPr/>
        </p:nvSpPr>
        <p:spPr>
          <a:xfrm>
            <a:off x="885370" y="1589727"/>
            <a:ext cx="50293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 typeface="Arial" charset="0"/>
              <a:buChar char="•"/>
            </a:pPr>
            <a:r>
              <a:rPr lang="en-US" sz="2800" dirty="0" smtClean="0">
                <a:latin typeface="+mn-lt"/>
                <a:cs typeface="+mn-cs"/>
              </a:rPr>
              <a:t>Want </a:t>
            </a:r>
            <a:r>
              <a:rPr lang="en-US" sz="2800" dirty="0">
                <a:latin typeface="+mn-lt"/>
                <a:cs typeface="+mn-cs"/>
              </a:rPr>
              <a:t>to keep accuracy &gt; 99%</a:t>
            </a:r>
          </a:p>
        </p:txBody>
      </p:sp>
      <p:sp>
        <p:nvSpPr>
          <p:cNvPr id="9" name="Rectangle 8"/>
          <p:cNvSpPr/>
          <p:nvPr/>
        </p:nvSpPr>
        <p:spPr>
          <a:xfrm>
            <a:off x="5689830" y="1582079"/>
            <a:ext cx="3093924" cy="523220"/>
          </a:xfrm>
          <a:prstGeom prst="rect">
            <a:avLst/>
          </a:prstGeom>
        </p:spPr>
        <p:txBody>
          <a:bodyPr wrap="none">
            <a:spAutoFit/>
          </a:bodyPr>
          <a:lstStyle/>
          <a:p>
            <a:r>
              <a:rPr lang="en-US" sz="2800" i="1" dirty="0" smtClean="0">
                <a:solidFill>
                  <a:srgbClr val="C00000"/>
                </a:solidFill>
                <a:latin typeface="+mj-lt"/>
              </a:rPr>
              <a:t>Het</a:t>
            </a:r>
            <a:r>
              <a:rPr lang="en-US" sz="2800" dirty="0" smtClean="0">
                <a:solidFill>
                  <a:srgbClr val="C00000"/>
                </a:solidFill>
                <a:latin typeface="+mj-lt"/>
              </a:rPr>
              <a:t> accuracy, in fact</a:t>
            </a:r>
            <a:endParaRPr lang="en-US" sz="2800" dirty="0">
              <a:solidFill>
                <a:srgbClr val="C00000"/>
              </a:solidFill>
              <a:latin typeface="+mj-lt"/>
            </a:endParaRPr>
          </a:p>
        </p:txBody>
      </p:sp>
      <p:sp>
        <p:nvSpPr>
          <p:cNvPr id="13" name="Rectangle 12"/>
          <p:cNvSpPr/>
          <p:nvPr/>
        </p:nvSpPr>
        <p:spPr>
          <a:xfrm>
            <a:off x="2599207" y="6047592"/>
            <a:ext cx="1168292" cy="400110"/>
          </a:xfrm>
          <a:prstGeom prst="rect">
            <a:avLst/>
          </a:prstGeom>
          <a:solidFill>
            <a:schemeClr val="bg1"/>
          </a:solidFill>
        </p:spPr>
        <p:txBody>
          <a:bodyPr wrap="square">
            <a:spAutoFit/>
          </a:bodyPr>
          <a:lstStyle/>
          <a:p>
            <a:pPr algn="ctr">
              <a:defRPr/>
            </a:pPr>
            <a:r>
              <a:rPr lang="en-US" sz="2000" b="1" dirty="0" smtClean="0">
                <a:latin typeface="+mj-lt"/>
              </a:rPr>
              <a:t>MAF</a:t>
            </a:r>
            <a:endParaRPr lang="en-US" sz="2000" b="1" dirty="0">
              <a:latin typeface="+mj-lt"/>
            </a:endParaRPr>
          </a:p>
        </p:txBody>
      </p:sp>
      <p:sp>
        <p:nvSpPr>
          <p:cNvPr id="20" name="Oval 19"/>
          <p:cNvSpPr/>
          <p:nvPr/>
        </p:nvSpPr>
        <p:spPr>
          <a:xfrm>
            <a:off x="4892739" y="3742252"/>
            <a:ext cx="4176489" cy="21885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Genotypes</a:t>
            </a:r>
            <a:endParaRPr lang="en-US" sz="3200" dirty="0">
              <a:solidFill>
                <a:schemeClr val="tx1"/>
              </a:solidFill>
            </a:endParaRPr>
          </a:p>
        </p:txBody>
      </p:sp>
      <p:sp>
        <p:nvSpPr>
          <p:cNvPr id="25" name="Freeform 24"/>
          <p:cNvSpPr/>
          <p:nvPr/>
        </p:nvSpPr>
        <p:spPr>
          <a:xfrm>
            <a:off x="4904128" y="3763249"/>
            <a:ext cx="2950956" cy="2173955"/>
          </a:xfrm>
          <a:custGeom>
            <a:avLst/>
            <a:gdLst>
              <a:gd name="connsiteX0" fmla="*/ 0 w 2656115"/>
              <a:gd name="connsiteY0" fmla="*/ 1045029 h 2162629"/>
              <a:gd name="connsiteX1" fmla="*/ 0 w 2656115"/>
              <a:gd name="connsiteY1" fmla="*/ 1045029 h 2162629"/>
              <a:gd name="connsiteX2" fmla="*/ 87086 w 2656115"/>
              <a:gd name="connsiteY2" fmla="*/ 899886 h 2162629"/>
              <a:gd name="connsiteX3" fmla="*/ 145143 w 2656115"/>
              <a:gd name="connsiteY3" fmla="*/ 696686 h 2162629"/>
              <a:gd name="connsiteX4" fmla="*/ 188686 w 2656115"/>
              <a:gd name="connsiteY4" fmla="*/ 667657 h 2162629"/>
              <a:gd name="connsiteX5" fmla="*/ 203200 w 2656115"/>
              <a:gd name="connsiteY5" fmla="*/ 595086 h 2162629"/>
              <a:gd name="connsiteX6" fmla="*/ 290286 w 2656115"/>
              <a:gd name="connsiteY6" fmla="*/ 522514 h 2162629"/>
              <a:gd name="connsiteX7" fmla="*/ 333829 w 2656115"/>
              <a:gd name="connsiteY7" fmla="*/ 478971 h 2162629"/>
              <a:gd name="connsiteX8" fmla="*/ 464457 w 2656115"/>
              <a:gd name="connsiteY8" fmla="*/ 406400 h 2162629"/>
              <a:gd name="connsiteX9" fmla="*/ 493486 w 2656115"/>
              <a:gd name="connsiteY9" fmla="*/ 362857 h 2162629"/>
              <a:gd name="connsiteX10" fmla="*/ 580572 w 2656115"/>
              <a:gd name="connsiteY10" fmla="*/ 333829 h 2162629"/>
              <a:gd name="connsiteX11" fmla="*/ 725715 w 2656115"/>
              <a:gd name="connsiteY11" fmla="*/ 261257 h 2162629"/>
              <a:gd name="connsiteX12" fmla="*/ 856343 w 2656115"/>
              <a:gd name="connsiteY12" fmla="*/ 203200 h 2162629"/>
              <a:gd name="connsiteX13" fmla="*/ 986972 w 2656115"/>
              <a:gd name="connsiteY13" fmla="*/ 159657 h 2162629"/>
              <a:gd name="connsiteX14" fmla="*/ 1030515 w 2656115"/>
              <a:gd name="connsiteY14" fmla="*/ 145143 h 2162629"/>
              <a:gd name="connsiteX15" fmla="*/ 1103086 w 2656115"/>
              <a:gd name="connsiteY15" fmla="*/ 130629 h 2162629"/>
              <a:gd name="connsiteX16" fmla="*/ 1190172 w 2656115"/>
              <a:gd name="connsiteY16" fmla="*/ 101600 h 2162629"/>
              <a:gd name="connsiteX17" fmla="*/ 1393372 w 2656115"/>
              <a:gd name="connsiteY17" fmla="*/ 58057 h 2162629"/>
              <a:gd name="connsiteX18" fmla="*/ 1553029 w 2656115"/>
              <a:gd name="connsiteY18" fmla="*/ 29029 h 2162629"/>
              <a:gd name="connsiteX19" fmla="*/ 1872343 w 2656115"/>
              <a:gd name="connsiteY19" fmla="*/ 14514 h 2162629"/>
              <a:gd name="connsiteX20" fmla="*/ 2032000 w 2656115"/>
              <a:gd name="connsiteY20" fmla="*/ 0 h 2162629"/>
              <a:gd name="connsiteX21" fmla="*/ 2467429 w 2656115"/>
              <a:gd name="connsiteY21" fmla="*/ 14514 h 2162629"/>
              <a:gd name="connsiteX22" fmla="*/ 2525486 w 2656115"/>
              <a:gd name="connsiteY22" fmla="*/ 29029 h 2162629"/>
              <a:gd name="connsiteX23" fmla="*/ 2612572 w 2656115"/>
              <a:gd name="connsiteY23" fmla="*/ 72571 h 2162629"/>
              <a:gd name="connsiteX24" fmla="*/ 2598057 w 2656115"/>
              <a:gd name="connsiteY24" fmla="*/ 159657 h 2162629"/>
              <a:gd name="connsiteX25" fmla="*/ 2612572 w 2656115"/>
              <a:gd name="connsiteY25" fmla="*/ 319314 h 2162629"/>
              <a:gd name="connsiteX26" fmla="*/ 2641600 w 2656115"/>
              <a:gd name="connsiteY26" fmla="*/ 377371 h 2162629"/>
              <a:gd name="connsiteX27" fmla="*/ 2656115 w 2656115"/>
              <a:gd name="connsiteY27" fmla="*/ 420914 h 2162629"/>
              <a:gd name="connsiteX28" fmla="*/ 2583543 w 2656115"/>
              <a:gd name="connsiteY28" fmla="*/ 551543 h 2162629"/>
              <a:gd name="connsiteX29" fmla="*/ 2569029 w 2656115"/>
              <a:gd name="connsiteY29" fmla="*/ 595086 h 2162629"/>
              <a:gd name="connsiteX30" fmla="*/ 2525486 w 2656115"/>
              <a:gd name="connsiteY30" fmla="*/ 638629 h 2162629"/>
              <a:gd name="connsiteX31" fmla="*/ 2510972 w 2656115"/>
              <a:gd name="connsiteY31" fmla="*/ 682171 h 2162629"/>
              <a:gd name="connsiteX32" fmla="*/ 2554515 w 2656115"/>
              <a:gd name="connsiteY32" fmla="*/ 798286 h 2162629"/>
              <a:gd name="connsiteX33" fmla="*/ 2569029 w 2656115"/>
              <a:gd name="connsiteY33" fmla="*/ 841829 h 2162629"/>
              <a:gd name="connsiteX34" fmla="*/ 2525486 w 2656115"/>
              <a:gd name="connsiteY34" fmla="*/ 972457 h 2162629"/>
              <a:gd name="connsiteX35" fmla="*/ 2496457 w 2656115"/>
              <a:gd name="connsiteY35" fmla="*/ 1016000 h 2162629"/>
              <a:gd name="connsiteX36" fmla="*/ 2496457 w 2656115"/>
              <a:gd name="connsiteY36" fmla="*/ 1146629 h 2162629"/>
              <a:gd name="connsiteX37" fmla="*/ 2554515 w 2656115"/>
              <a:gd name="connsiteY37" fmla="*/ 1233714 h 2162629"/>
              <a:gd name="connsiteX38" fmla="*/ 2540000 w 2656115"/>
              <a:gd name="connsiteY38" fmla="*/ 1291771 h 2162629"/>
              <a:gd name="connsiteX39" fmla="*/ 2438400 w 2656115"/>
              <a:gd name="connsiteY39" fmla="*/ 1349829 h 2162629"/>
              <a:gd name="connsiteX40" fmla="*/ 2394857 w 2656115"/>
              <a:gd name="connsiteY40" fmla="*/ 1393371 h 2162629"/>
              <a:gd name="connsiteX41" fmla="*/ 2351315 w 2656115"/>
              <a:gd name="connsiteY41" fmla="*/ 1422400 h 2162629"/>
              <a:gd name="connsiteX42" fmla="*/ 2336800 w 2656115"/>
              <a:gd name="connsiteY42" fmla="*/ 1465943 h 2162629"/>
              <a:gd name="connsiteX43" fmla="*/ 2380343 w 2656115"/>
              <a:gd name="connsiteY43" fmla="*/ 1611086 h 2162629"/>
              <a:gd name="connsiteX44" fmla="*/ 2423886 w 2656115"/>
              <a:gd name="connsiteY44" fmla="*/ 1640114 h 2162629"/>
              <a:gd name="connsiteX45" fmla="*/ 2394857 w 2656115"/>
              <a:gd name="connsiteY45" fmla="*/ 1683657 h 2162629"/>
              <a:gd name="connsiteX46" fmla="*/ 2307772 w 2656115"/>
              <a:gd name="connsiteY46" fmla="*/ 1770743 h 2162629"/>
              <a:gd name="connsiteX47" fmla="*/ 2293257 w 2656115"/>
              <a:gd name="connsiteY47" fmla="*/ 1828800 h 2162629"/>
              <a:gd name="connsiteX48" fmla="*/ 2322286 w 2656115"/>
              <a:gd name="connsiteY48" fmla="*/ 1959429 h 2162629"/>
              <a:gd name="connsiteX49" fmla="*/ 2351315 w 2656115"/>
              <a:gd name="connsiteY49" fmla="*/ 2002971 h 2162629"/>
              <a:gd name="connsiteX50" fmla="*/ 2336800 w 2656115"/>
              <a:gd name="connsiteY50" fmla="*/ 2090057 h 2162629"/>
              <a:gd name="connsiteX51" fmla="*/ 2249715 w 2656115"/>
              <a:gd name="connsiteY51" fmla="*/ 2119086 h 2162629"/>
              <a:gd name="connsiteX52" fmla="*/ 1785257 w 2656115"/>
              <a:gd name="connsiteY52" fmla="*/ 2162629 h 2162629"/>
              <a:gd name="connsiteX53" fmla="*/ 1553029 w 2656115"/>
              <a:gd name="connsiteY53" fmla="*/ 2148114 h 2162629"/>
              <a:gd name="connsiteX54" fmla="*/ 1378857 w 2656115"/>
              <a:gd name="connsiteY54" fmla="*/ 2119086 h 2162629"/>
              <a:gd name="connsiteX55" fmla="*/ 1291772 w 2656115"/>
              <a:gd name="connsiteY55" fmla="*/ 2104571 h 2162629"/>
              <a:gd name="connsiteX56" fmla="*/ 1074057 w 2656115"/>
              <a:gd name="connsiteY56" fmla="*/ 2075543 h 2162629"/>
              <a:gd name="connsiteX57" fmla="*/ 1016000 w 2656115"/>
              <a:gd name="connsiteY57" fmla="*/ 2061029 h 2162629"/>
              <a:gd name="connsiteX58" fmla="*/ 928915 w 2656115"/>
              <a:gd name="connsiteY58" fmla="*/ 2046514 h 2162629"/>
              <a:gd name="connsiteX59" fmla="*/ 841829 w 2656115"/>
              <a:gd name="connsiteY59" fmla="*/ 2017486 h 2162629"/>
              <a:gd name="connsiteX60" fmla="*/ 783772 w 2656115"/>
              <a:gd name="connsiteY60" fmla="*/ 2002971 h 2162629"/>
              <a:gd name="connsiteX61" fmla="*/ 682172 w 2656115"/>
              <a:gd name="connsiteY61" fmla="*/ 1959429 h 2162629"/>
              <a:gd name="connsiteX62" fmla="*/ 638629 w 2656115"/>
              <a:gd name="connsiteY62" fmla="*/ 1930400 h 2162629"/>
              <a:gd name="connsiteX63" fmla="*/ 478972 w 2656115"/>
              <a:gd name="connsiteY63" fmla="*/ 1857829 h 2162629"/>
              <a:gd name="connsiteX64" fmla="*/ 391886 w 2656115"/>
              <a:gd name="connsiteY64" fmla="*/ 1799771 h 2162629"/>
              <a:gd name="connsiteX65" fmla="*/ 261257 w 2656115"/>
              <a:gd name="connsiteY65" fmla="*/ 1683657 h 2162629"/>
              <a:gd name="connsiteX66" fmla="*/ 145143 w 2656115"/>
              <a:gd name="connsiteY66" fmla="*/ 1509486 h 2162629"/>
              <a:gd name="connsiteX67" fmla="*/ 116115 w 2656115"/>
              <a:gd name="connsiteY67" fmla="*/ 1465943 h 2162629"/>
              <a:gd name="connsiteX68" fmla="*/ 87086 w 2656115"/>
              <a:gd name="connsiteY68" fmla="*/ 1422400 h 2162629"/>
              <a:gd name="connsiteX69" fmla="*/ 58057 w 2656115"/>
              <a:gd name="connsiteY69" fmla="*/ 1320800 h 2162629"/>
              <a:gd name="connsiteX70" fmla="*/ 58057 w 2656115"/>
              <a:gd name="connsiteY70" fmla="*/ 1074057 h 2162629"/>
              <a:gd name="connsiteX71" fmla="*/ 43543 w 2656115"/>
              <a:gd name="connsiteY71" fmla="*/ 1016000 h 2162629"/>
              <a:gd name="connsiteX0" fmla="*/ 0 w 2656115"/>
              <a:gd name="connsiteY0" fmla="*/ 1045029 h 2162629"/>
              <a:gd name="connsiteX1" fmla="*/ 0 w 2656115"/>
              <a:gd name="connsiteY1" fmla="*/ 1045029 h 2162629"/>
              <a:gd name="connsiteX2" fmla="*/ 33746 w 2656115"/>
              <a:gd name="connsiteY2" fmla="*/ 884646 h 2162629"/>
              <a:gd name="connsiteX3" fmla="*/ 145143 w 2656115"/>
              <a:gd name="connsiteY3" fmla="*/ 696686 h 2162629"/>
              <a:gd name="connsiteX4" fmla="*/ 188686 w 2656115"/>
              <a:gd name="connsiteY4" fmla="*/ 667657 h 2162629"/>
              <a:gd name="connsiteX5" fmla="*/ 203200 w 2656115"/>
              <a:gd name="connsiteY5" fmla="*/ 595086 h 2162629"/>
              <a:gd name="connsiteX6" fmla="*/ 290286 w 2656115"/>
              <a:gd name="connsiteY6" fmla="*/ 522514 h 2162629"/>
              <a:gd name="connsiteX7" fmla="*/ 333829 w 2656115"/>
              <a:gd name="connsiteY7" fmla="*/ 478971 h 2162629"/>
              <a:gd name="connsiteX8" fmla="*/ 464457 w 2656115"/>
              <a:gd name="connsiteY8" fmla="*/ 406400 h 2162629"/>
              <a:gd name="connsiteX9" fmla="*/ 493486 w 2656115"/>
              <a:gd name="connsiteY9" fmla="*/ 362857 h 2162629"/>
              <a:gd name="connsiteX10" fmla="*/ 580572 w 2656115"/>
              <a:gd name="connsiteY10" fmla="*/ 333829 h 2162629"/>
              <a:gd name="connsiteX11" fmla="*/ 725715 w 2656115"/>
              <a:gd name="connsiteY11" fmla="*/ 261257 h 2162629"/>
              <a:gd name="connsiteX12" fmla="*/ 856343 w 2656115"/>
              <a:gd name="connsiteY12" fmla="*/ 203200 h 2162629"/>
              <a:gd name="connsiteX13" fmla="*/ 986972 w 2656115"/>
              <a:gd name="connsiteY13" fmla="*/ 159657 h 2162629"/>
              <a:gd name="connsiteX14" fmla="*/ 1030515 w 2656115"/>
              <a:gd name="connsiteY14" fmla="*/ 145143 h 2162629"/>
              <a:gd name="connsiteX15" fmla="*/ 1103086 w 2656115"/>
              <a:gd name="connsiteY15" fmla="*/ 130629 h 2162629"/>
              <a:gd name="connsiteX16" fmla="*/ 1190172 w 2656115"/>
              <a:gd name="connsiteY16" fmla="*/ 101600 h 2162629"/>
              <a:gd name="connsiteX17" fmla="*/ 1393372 w 2656115"/>
              <a:gd name="connsiteY17" fmla="*/ 58057 h 2162629"/>
              <a:gd name="connsiteX18" fmla="*/ 1553029 w 2656115"/>
              <a:gd name="connsiteY18" fmla="*/ 29029 h 2162629"/>
              <a:gd name="connsiteX19" fmla="*/ 1872343 w 2656115"/>
              <a:gd name="connsiteY19" fmla="*/ 14514 h 2162629"/>
              <a:gd name="connsiteX20" fmla="*/ 2032000 w 2656115"/>
              <a:gd name="connsiteY20" fmla="*/ 0 h 2162629"/>
              <a:gd name="connsiteX21" fmla="*/ 2467429 w 2656115"/>
              <a:gd name="connsiteY21" fmla="*/ 14514 h 2162629"/>
              <a:gd name="connsiteX22" fmla="*/ 2525486 w 2656115"/>
              <a:gd name="connsiteY22" fmla="*/ 29029 h 2162629"/>
              <a:gd name="connsiteX23" fmla="*/ 2612572 w 2656115"/>
              <a:gd name="connsiteY23" fmla="*/ 72571 h 2162629"/>
              <a:gd name="connsiteX24" fmla="*/ 2598057 w 2656115"/>
              <a:gd name="connsiteY24" fmla="*/ 159657 h 2162629"/>
              <a:gd name="connsiteX25" fmla="*/ 2612572 w 2656115"/>
              <a:gd name="connsiteY25" fmla="*/ 319314 h 2162629"/>
              <a:gd name="connsiteX26" fmla="*/ 2641600 w 2656115"/>
              <a:gd name="connsiteY26" fmla="*/ 377371 h 2162629"/>
              <a:gd name="connsiteX27" fmla="*/ 2656115 w 2656115"/>
              <a:gd name="connsiteY27" fmla="*/ 420914 h 2162629"/>
              <a:gd name="connsiteX28" fmla="*/ 2583543 w 2656115"/>
              <a:gd name="connsiteY28" fmla="*/ 551543 h 2162629"/>
              <a:gd name="connsiteX29" fmla="*/ 2569029 w 2656115"/>
              <a:gd name="connsiteY29" fmla="*/ 595086 h 2162629"/>
              <a:gd name="connsiteX30" fmla="*/ 2525486 w 2656115"/>
              <a:gd name="connsiteY30" fmla="*/ 638629 h 2162629"/>
              <a:gd name="connsiteX31" fmla="*/ 2510972 w 2656115"/>
              <a:gd name="connsiteY31" fmla="*/ 682171 h 2162629"/>
              <a:gd name="connsiteX32" fmla="*/ 2554515 w 2656115"/>
              <a:gd name="connsiteY32" fmla="*/ 798286 h 2162629"/>
              <a:gd name="connsiteX33" fmla="*/ 2569029 w 2656115"/>
              <a:gd name="connsiteY33" fmla="*/ 841829 h 2162629"/>
              <a:gd name="connsiteX34" fmla="*/ 2525486 w 2656115"/>
              <a:gd name="connsiteY34" fmla="*/ 972457 h 2162629"/>
              <a:gd name="connsiteX35" fmla="*/ 2496457 w 2656115"/>
              <a:gd name="connsiteY35" fmla="*/ 1016000 h 2162629"/>
              <a:gd name="connsiteX36" fmla="*/ 2496457 w 2656115"/>
              <a:gd name="connsiteY36" fmla="*/ 1146629 h 2162629"/>
              <a:gd name="connsiteX37" fmla="*/ 2554515 w 2656115"/>
              <a:gd name="connsiteY37" fmla="*/ 1233714 h 2162629"/>
              <a:gd name="connsiteX38" fmla="*/ 2540000 w 2656115"/>
              <a:gd name="connsiteY38" fmla="*/ 1291771 h 2162629"/>
              <a:gd name="connsiteX39" fmla="*/ 2438400 w 2656115"/>
              <a:gd name="connsiteY39" fmla="*/ 1349829 h 2162629"/>
              <a:gd name="connsiteX40" fmla="*/ 2394857 w 2656115"/>
              <a:gd name="connsiteY40" fmla="*/ 1393371 h 2162629"/>
              <a:gd name="connsiteX41" fmla="*/ 2351315 w 2656115"/>
              <a:gd name="connsiteY41" fmla="*/ 1422400 h 2162629"/>
              <a:gd name="connsiteX42" fmla="*/ 2336800 w 2656115"/>
              <a:gd name="connsiteY42" fmla="*/ 1465943 h 2162629"/>
              <a:gd name="connsiteX43" fmla="*/ 2380343 w 2656115"/>
              <a:gd name="connsiteY43" fmla="*/ 1611086 h 2162629"/>
              <a:gd name="connsiteX44" fmla="*/ 2423886 w 2656115"/>
              <a:gd name="connsiteY44" fmla="*/ 1640114 h 2162629"/>
              <a:gd name="connsiteX45" fmla="*/ 2394857 w 2656115"/>
              <a:gd name="connsiteY45" fmla="*/ 1683657 h 2162629"/>
              <a:gd name="connsiteX46" fmla="*/ 2307772 w 2656115"/>
              <a:gd name="connsiteY46" fmla="*/ 1770743 h 2162629"/>
              <a:gd name="connsiteX47" fmla="*/ 2293257 w 2656115"/>
              <a:gd name="connsiteY47" fmla="*/ 1828800 h 2162629"/>
              <a:gd name="connsiteX48" fmla="*/ 2322286 w 2656115"/>
              <a:gd name="connsiteY48" fmla="*/ 1959429 h 2162629"/>
              <a:gd name="connsiteX49" fmla="*/ 2351315 w 2656115"/>
              <a:gd name="connsiteY49" fmla="*/ 2002971 h 2162629"/>
              <a:gd name="connsiteX50" fmla="*/ 2336800 w 2656115"/>
              <a:gd name="connsiteY50" fmla="*/ 2090057 h 2162629"/>
              <a:gd name="connsiteX51" fmla="*/ 2249715 w 2656115"/>
              <a:gd name="connsiteY51" fmla="*/ 2119086 h 2162629"/>
              <a:gd name="connsiteX52" fmla="*/ 1785257 w 2656115"/>
              <a:gd name="connsiteY52" fmla="*/ 2162629 h 2162629"/>
              <a:gd name="connsiteX53" fmla="*/ 1553029 w 2656115"/>
              <a:gd name="connsiteY53" fmla="*/ 2148114 h 2162629"/>
              <a:gd name="connsiteX54" fmla="*/ 1378857 w 2656115"/>
              <a:gd name="connsiteY54" fmla="*/ 2119086 h 2162629"/>
              <a:gd name="connsiteX55" fmla="*/ 1291772 w 2656115"/>
              <a:gd name="connsiteY55" fmla="*/ 2104571 h 2162629"/>
              <a:gd name="connsiteX56" fmla="*/ 1074057 w 2656115"/>
              <a:gd name="connsiteY56" fmla="*/ 2075543 h 2162629"/>
              <a:gd name="connsiteX57" fmla="*/ 1016000 w 2656115"/>
              <a:gd name="connsiteY57" fmla="*/ 2061029 h 2162629"/>
              <a:gd name="connsiteX58" fmla="*/ 928915 w 2656115"/>
              <a:gd name="connsiteY58" fmla="*/ 2046514 h 2162629"/>
              <a:gd name="connsiteX59" fmla="*/ 841829 w 2656115"/>
              <a:gd name="connsiteY59" fmla="*/ 2017486 h 2162629"/>
              <a:gd name="connsiteX60" fmla="*/ 783772 w 2656115"/>
              <a:gd name="connsiteY60" fmla="*/ 2002971 h 2162629"/>
              <a:gd name="connsiteX61" fmla="*/ 682172 w 2656115"/>
              <a:gd name="connsiteY61" fmla="*/ 1959429 h 2162629"/>
              <a:gd name="connsiteX62" fmla="*/ 638629 w 2656115"/>
              <a:gd name="connsiteY62" fmla="*/ 1930400 h 2162629"/>
              <a:gd name="connsiteX63" fmla="*/ 478972 w 2656115"/>
              <a:gd name="connsiteY63" fmla="*/ 1857829 h 2162629"/>
              <a:gd name="connsiteX64" fmla="*/ 391886 w 2656115"/>
              <a:gd name="connsiteY64" fmla="*/ 1799771 h 2162629"/>
              <a:gd name="connsiteX65" fmla="*/ 261257 w 2656115"/>
              <a:gd name="connsiteY65" fmla="*/ 1683657 h 2162629"/>
              <a:gd name="connsiteX66" fmla="*/ 145143 w 2656115"/>
              <a:gd name="connsiteY66" fmla="*/ 1509486 h 2162629"/>
              <a:gd name="connsiteX67" fmla="*/ 116115 w 2656115"/>
              <a:gd name="connsiteY67" fmla="*/ 1465943 h 2162629"/>
              <a:gd name="connsiteX68" fmla="*/ 87086 w 2656115"/>
              <a:gd name="connsiteY68" fmla="*/ 1422400 h 2162629"/>
              <a:gd name="connsiteX69" fmla="*/ 58057 w 2656115"/>
              <a:gd name="connsiteY69" fmla="*/ 1320800 h 2162629"/>
              <a:gd name="connsiteX70" fmla="*/ 58057 w 2656115"/>
              <a:gd name="connsiteY70" fmla="*/ 1074057 h 2162629"/>
              <a:gd name="connsiteX71" fmla="*/ 43543 w 2656115"/>
              <a:gd name="connsiteY71" fmla="*/ 1016000 h 2162629"/>
              <a:gd name="connsiteX0" fmla="*/ 0 w 2656115"/>
              <a:gd name="connsiteY0" fmla="*/ 1045029 h 2162629"/>
              <a:gd name="connsiteX1" fmla="*/ 0 w 2656115"/>
              <a:gd name="connsiteY1" fmla="*/ 1045029 h 2162629"/>
              <a:gd name="connsiteX2" fmla="*/ 33746 w 2656115"/>
              <a:gd name="connsiteY2" fmla="*/ 884646 h 2162629"/>
              <a:gd name="connsiteX3" fmla="*/ 145143 w 2656115"/>
              <a:gd name="connsiteY3" fmla="*/ 696686 h 2162629"/>
              <a:gd name="connsiteX4" fmla="*/ 188686 w 2656115"/>
              <a:gd name="connsiteY4" fmla="*/ 667657 h 2162629"/>
              <a:gd name="connsiteX5" fmla="*/ 203200 w 2656115"/>
              <a:gd name="connsiteY5" fmla="*/ 595086 h 2162629"/>
              <a:gd name="connsiteX6" fmla="*/ 290286 w 2656115"/>
              <a:gd name="connsiteY6" fmla="*/ 522514 h 2162629"/>
              <a:gd name="connsiteX7" fmla="*/ 333829 w 2656115"/>
              <a:gd name="connsiteY7" fmla="*/ 478971 h 2162629"/>
              <a:gd name="connsiteX8" fmla="*/ 464457 w 2656115"/>
              <a:gd name="connsiteY8" fmla="*/ 406400 h 2162629"/>
              <a:gd name="connsiteX9" fmla="*/ 493486 w 2656115"/>
              <a:gd name="connsiteY9" fmla="*/ 362857 h 2162629"/>
              <a:gd name="connsiteX10" fmla="*/ 580572 w 2656115"/>
              <a:gd name="connsiteY10" fmla="*/ 333829 h 2162629"/>
              <a:gd name="connsiteX11" fmla="*/ 725715 w 2656115"/>
              <a:gd name="connsiteY11" fmla="*/ 261257 h 2162629"/>
              <a:gd name="connsiteX12" fmla="*/ 856343 w 2656115"/>
              <a:gd name="connsiteY12" fmla="*/ 203200 h 2162629"/>
              <a:gd name="connsiteX13" fmla="*/ 986972 w 2656115"/>
              <a:gd name="connsiteY13" fmla="*/ 159657 h 2162629"/>
              <a:gd name="connsiteX14" fmla="*/ 1030515 w 2656115"/>
              <a:gd name="connsiteY14" fmla="*/ 145143 h 2162629"/>
              <a:gd name="connsiteX15" fmla="*/ 1103086 w 2656115"/>
              <a:gd name="connsiteY15" fmla="*/ 130629 h 2162629"/>
              <a:gd name="connsiteX16" fmla="*/ 1190172 w 2656115"/>
              <a:gd name="connsiteY16" fmla="*/ 101600 h 2162629"/>
              <a:gd name="connsiteX17" fmla="*/ 1393372 w 2656115"/>
              <a:gd name="connsiteY17" fmla="*/ 58057 h 2162629"/>
              <a:gd name="connsiteX18" fmla="*/ 1553029 w 2656115"/>
              <a:gd name="connsiteY18" fmla="*/ 29029 h 2162629"/>
              <a:gd name="connsiteX19" fmla="*/ 1872343 w 2656115"/>
              <a:gd name="connsiteY19" fmla="*/ 14514 h 2162629"/>
              <a:gd name="connsiteX20" fmla="*/ 2032000 w 2656115"/>
              <a:gd name="connsiteY20" fmla="*/ 0 h 2162629"/>
              <a:gd name="connsiteX21" fmla="*/ 2467429 w 2656115"/>
              <a:gd name="connsiteY21" fmla="*/ 14514 h 2162629"/>
              <a:gd name="connsiteX22" fmla="*/ 2525486 w 2656115"/>
              <a:gd name="connsiteY22" fmla="*/ 29029 h 2162629"/>
              <a:gd name="connsiteX23" fmla="*/ 2612572 w 2656115"/>
              <a:gd name="connsiteY23" fmla="*/ 72571 h 2162629"/>
              <a:gd name="connsiteX24" fmla="*/ 2598057 w 2656115"/>
              <a:gd name="connsiteY24" fmla="*/ 159657 h 2162629"/>
              <a:gd name="connsiteX25" fmla="*/ 2612572 w 2656115"/>
              <a:gd name="connsiteY25" fmla="*/ 319314 h 2162629"/>
              <a:gd name="connsiteX26" fmla="*/ 2641600 w 2656115"/>
              <a:gd name="connsiteY26" fmla="*/ 377371 h 2162629"/>
              <a:gd name="connsiteX27" fmla="*/ 2656115 w 2656115"/>
              <a:gd name="connsiteY27" fmla="*/ 420914 h 2162629"/>
              <a:gd name="connsiteX28" fmla="*/ 2583543 w 2656115"/>
              <a:gd name="connsiteY28" fmla="*/ 551543 h 2162629"/>
              <a:gd name="connsiteX29" fmla="*/ 2569029 w 2656115"/>
              <a:gd name="connsiteY29" fmla="*/ 595086 h 2162629"/>
              <a:gd name="connsiteX30" fmla="*/ 2525486 w 2656115"/>
              <a:gd name="connsiteY30" fmla="*/ 638629 h 2162629"/>
              <a:gd name="connsiteX31" fmla="*/ 2510972 w 2656115"/>
              <a:gd name="connsiteY31" fmla="*/ 682171 h 2162629"/>
              <a:gd name="connsiteX32" fmla="*/ 2554515 w 2656115"/>
              <a:gd name="connsiteY32" fmla="*/ 798286 h 2162629"/>
              <a:gd name="connsiteX33" fmla="*/ 2569029 w 2656115"/>
              <a:gd name="connsiteY33" fmla="*/ 841829 h 2162629"/>
              <a:gd name="connsiteX34" fmla="*/ 2525486 w 2656115"/>
              <a:gd name="connsiteY34" fmla="*/ 972457 h 2162629"/>
              <a:gd name="connsiteX35" fmla="*/ 2496457 w 2656115"/>
              <a:gd name="connsiteY35" fmla="*/ 1016000 h 2162629"/>
              <a:gd name="connsiteX36" fmla="*/ 2496457 w 2656115"/>
              <a:gd name="connsiteY36" fmla="*/ 1146629 h 2162629"/>
              <a:gd name="connsiteX37" fmla="*/ 2554515 w 2656115"/>
              <a:gd name="connsiteY37" fmla="*/ 1233714 h 2162629"/>
              <a:gd name="connsiteX38" fmla="*/ 2540000 w 2656115"/>
              <a:gd name="connsiteY38" fmla="*/ 1291771 h 2162629"/>
              <a:gd name="connsiteX39" fmla="*/ 2438400 w 2656115"/>
              <a:gd name="connsiteY39" fmla="*/ 1349829 h 2162629"/>
              <a:gd name="connsiteX40" fmla="*/ 2394857 w 2656115"/>
              <a:gd name="connsiteY40" fmla="*/ 1393371 h 2162629"/>
              <a:gd name="connsiteX41" fmla="*/ 2351315 w 2656115"/>
              <a:gd name="connsiteY41" fmla="*/ 1422400 h 2162629"/>
              <a:gd name="connsiteX42" fmla="*/ 2336800 w 2656115"/>
              <a:gd name="connsiteY42" fmla="*/ 1465943 h 2162629"/>
              <a:gd name="connsiteX43" fmla="*/ 2380343 w 2656115"/>
              <a:gd name="connsiteY43" fmla="*/ 1611086 h 2162629"/>
              <a:gd name="connsiteX44" fmla="*/ 2423886 w 2656115"/>
              <a:gd name="connsiteY44" fmla="*/ 1640114 h 2162629"/>
              <a:gd name="connsiteX45" fmla="*/ 2394857 w 2656115"/>
              <a:gd name="connsiteY45" fmla="*/ 1683657 h 2162629"/>
              <a:gd name="connsiteX46" fmla="*/ 2307772 w 2656115"/>
              <a:gd name="connsiteY46" fmla="*/ 1770743 h 2162629"/>
              <a:gd name="connsiteX47" fmla="*/ 2293257 w 2656115"/>
              <a:gd name="connsiteY47" fmla="*/ 1828800 h 2162629"/>
              <a:gd name="connsiteX48" fmla="*/ 2322286 w 2656115"/>
              <a:gd name="connsiteY48" fmla="*/ 1959429 h 2162629"/>
              <a:gd name="connsiteX49" fmla="*/ 2351315 w 2656115"/>
              <a:gd name="connsiteY49" fmla="*/ 2002971 h 2162629"/>
              <a:gd name="connsiteX50" fmla="*/ 2336800 w 2656115"/>
              <a:gd name="connsiteY50" fmla="*/ 2090057 h 2162629"/>
              <a:gd name="connsiteX51" fmla="*/ 2249715 w 2656115"/>
              <a:gd name="connsiteY51" fmla="*/ 2119086 h 2162629"/>
              <a:gd name="connsiteX52" fmla="*/ 1785257 w 2656115"/>
              <a:gd name="connsiteY52" fmla="*/ 2162629 h 2162629"/>
              <a:gd name="connsiteX53" fmla="*/ 1553029 w 2656115"/>
              <a:gd name="connsiteY53" fmla="*/ 2148114 h 2162629"/>
              <a:gd name="connsiteX54" fmla="*/ 1378857 w 2656115"/>
              <a:gd name="connsiteY54" fmla="*/ 2119086 h 2162629"/>
              <a:gd name="connsiteX55" fmla="*/ 1291772 w 2656115"/>
              <a:gd name="connsiteY55" fmla="*/ 2104571 h 2162629"/>
              <a:gd name="connsiteX56" fmla="*/ 1074057 w 2656115"/>
              <a:gd name="connsiteY56" fmla="*/ 2075543 h 2162629"/>
              <a:gd name="connsiteX57" fmla="*/ 1016000 w 2656115"/>
              <a:gd name="connsiteY57" fmla="*/ 2061029 h 2162629"/>
              <a:gd name="connsiteX58" fmla="*/ 928915 w 2656115"/>
              <a:gd name="connsiteY58" fmla="*/ 2046514 h 2162629"/>
              <a:gd name="connsiteX59" fmla="*/ 841829 w 2656115"/>
              <a:gd name="connsiteY59" fmla="*/ 2017486 h 2162629"/>
              <a:gd name="connsiteX60" fmla="*/ 783772 w 2656115"/>
              <a:gd name="connsiteY60" fmla="*/ 2002971 h 2162629"/>
              <a:gd name="connsiteX61" fmla="*/ 682172 w 2656115"/>
              <a:gd name="connsiteY61" fmla="*/ 1959429 h 2162629"/>
              <a:gd name="connsiteX62" fmla="*/ 638629 w 2656115"/>
              <a:gd name="connsiteY62" fmla="*/ 1930400 h 2162629"/>
              <a:gd name="connsiteX63" fmla="*/ 478972 w 2656115"/>
              <a:gd name="connsiteY63" fmla="*/ 1857829 h 2162629"/>
              <a:gd name="connsiteX64" fmla="*/ 391886 w 2656115"/>
              <a:gd name="connsiteY64" fmla="*/ 1799771 h 2162629"/>
              <a:gd name="connsiteX65" fmla="*/ 261257 w 2656115"/>
              <a:gd name="connsiteY65" fmla="*/ 1683657 h 2162629"/>
              <a:gd name="connsiteX66" fmla="*/ 145143 w 2656115"/>
              <a:gd name="connsiteY66" fmla="*/ 1509486 h 2162629"/>
              <a:gd name="connsiteX67" fmla="*/ 116115 w 2656115"/>
              <a:gd name="connsiteY67" fmla="*/ 1465943 h 2162629"/>
              <a:gd name="connsiteX68" fmla="*/ 87086 w 2656115"/>
              <a:gd name="connsiteY68" fmla="*/ 1422400 h 2162629"/>
              <a:gd name="connsiteX69" fmla="*/ 58057 w 2656115"/>
              <a:gd name="connsiteY69" fmla="*/ 1320800 h 2162629"/>
              <a:gd name="connsiteX70" fmla="*/ 58057 w 2656115"/>
              <a:gd name="connsiteY70" fmla="*/ 1074057 h 2162629"/>
              <a:gd name="connsiteX71" fmla="*/ 43543 w 2656115"/>
              <a:gd name="connsiteY71" fmla="*/ 1016000 h 2162629"/>
              <a:gd name="connsiteX0" fmla="*/ 0 w 2656115"/>
              <a:gd name="connsiteY0" fmla="*/ 1045029 h 2162629"/>
              <a:gd name="connsiteX1" fmla="*/ 0 w 2656115"/>
              <a:gd name="connsiteY1" fmla="*/ 1045029 h 2162629"/>
              <a:gd name="connsiteX2" fmla="*/ 33746 w 2656115"/>
              <a:gd name="connsiteY2" fmla="*/ 884646 h 2162629"/>
              <a:gd name="connsiteX3" fmla="*/ 145143 w 2656115"/>
              <a:gd name="connsiteY3" fmla="*/ 696686 h 2162629"/>
              <a:gd name="connsiteX4" fmla="*/ 188686 w 2656115"/>
              <a:gd name="connsiteY4" fmla="*/ 667657 h 2162629"/>
              <a:gd name="connsiteX5" fmla="*/ 203200 w 2656115"/>
              <a:gd name="connsiteY5" fmla="*/ 595086 h 2162629"/>
              <a:gd name="connsiteX6" fmla="*/ 290286 w 2656115"/>
              <a:gd name="connsiteY6" fmla="*/ 522514 h 2162629"/>
              <a:gd name="connsiteX7" fmla="*/ 333829 w 2656115"/>
              <a:gd name="connsiteY7" fmla="*/ 478971 h 2162629"/>
              <a:gd name="connsiteX8" fmla="*/ 464457 w 2656115"/>
              <a:gd name="connsiteY8" fmla="*/ 406400 h 2162629"/>
              <a:gd name="connsiteX9" fmla="*/ 493486 w 2656115"/>
              <a:gd name="connsiteY9" fmla="*/ 362857 h 2162629"/>
              <a:gd name="connsiteX10" fmla="*/ 580572 w 2656115"/>
              <a:gd name="connsiteY10" fmla="*/ 333829 h 2162629"/>
              <a:gd name="connsiteX11" fmla="*/ 725715 w 2656115"/>
              <a:gd name="connsiteY11" fmla="*/ 261257 h 2162629"/>
              <a:gd name="connsiteX12" fmla="*/ 856343 w 2656115"/>
              <a:gd name="connsiteY12" fmla="*/ 203200 h 2162629"/>
              <a:gd name="connsiteX13" fmla="*/ 986972 w 2656115"/>
              <a:gd name="connsiteY13" fmla="*/ 159657 h 2162629"/>
              <a:gd name="connsiteX14" fmla="*/ 1030515 w 2656115"/>
              <a:gd name="connsiteY14" fmla="*/ 145143 h 2162629"/>
              <a:gd name="connsiteX15" fmla="*/ 1103086 w 2656115"/>
              <a:gd name="connsiteY15" fmla="*/ 130629 h 2162629"/>
              <a:gd name="connsiteX16" fmla="*/ 1190172 w 2656115"/>
              <a:gd name="connsiteY16" fmla="*/ 101600 h 2162629"/>
              <a:gd name="connsiteX17" fmla="*/ 1393372 w 2656115"/>
              <a:gd name="connsiteY17" fmla="*/ 58057 h 2162629"/>
              <a:gd name="connsiteX18" fmla="*/ 1553029 w 2656115"/>
              <a:gd name="connsiteY18" fmla="*/ 29029 h 2162629"/>
              <a:gd name="connsiteX19" fmla="*/ 1872343 w 2656115"/>
              <a:gd name="connsiteY19" fmla="*/ 14514 h 2162629"/>
              <a:gd name="connsiteX20" fmla="*/ 2032000 w 2656115"/>
              <a:gd name="connsiteY20" fmla="*/ 0 h 2162629"/>
              <a:gd name="connsiteX21" fmla="*/ 2467429 w 2656115"/>
              <a:gd name="connsiteY21" fmla="*/ 14514 h 2162629"/>
              <a:gd name="connsiteX22" fmla="*/ 2525486 w 2656115"/>
              <a:gd name="connsiteY22" fmla="*/ 29029 h 2162629"/>
              <a:gd name="connsiteX23" fmla="*/ 2612572 w 2656115"/>
              <a:gd name="connsiteY23" fmla="*/ 72571 h 2162629"/>
              <a:gd name="connsiteX24" fmla="*/ 2598057 w 2656115"/>
              <a:gd name="connsiteY24" fmla="*/ 159657 h 2162629"/>
              <a:gd name="connsiteX25" fmla="*/ 2612572 w 2656115"/>
              <a:gd name="connsiteY25" fmla="*/ 319314 h 2162629"/>
              <a:gd name="connsiteX26" fmla="*/ 2641600 w 2656115"/>
              <a:gd name="connsiteY26" fmla="*/ 377371 h 2162629"/>
              <a:gd name="connsiteX27" fmla="*/ 2656115 w 2656115"/>
              <a:gd name="connsiteY27" fmla="*/ 420914 h 2162629"/>
              <a:gd name="connsiteX28" fmla="*/ 2583543 w 2656115"/>
              <a:gd name="connsiteY28" fmla="*/ 551543 h 2162629"/>
              <a:gd name="connsiteX29" fmla="*/ 2569029 w 2656115"/>
              <a:gd name="connsiteY29" fmla="*/ 595086 h 2162629"/>
              <a:gd name="connsiteX30" fmla="*/ 2525486 w 2656115"/>
              <a:gd name="connsiteY30" fmla="*/ 638629 h 2162629"/>
              <a:gd name="connsiteX31" fmla="*/ 2510972 w 2656115"/>
              <a:gd name="connsiteY31" fmla="*/ 682171 h 2162629"/>
              <a:gd name="connsiteX32" fmla="*/ 2554515 w 2656115"/>
              <a:gd name="connsiteY32" fmla="*/ 798286 h 2162629"/>
              <a:gd name="connsiteX33" fmla="*/ 2569029 w 2656115"/>
              <a:gd name="connsiteY33" fmla="*/ 841829 h 2162629"/>
              <a:gd name="connsiteX34" fmla="*/ 2525486 w 2656115"/>
              <a:gd name="connsiteY34" fmla="*/ 972457 h 2162629"/>
              <a:gd name="connsiteX35" fmla="*/ 2496457 w 2656115"/>
              <a:gd name="connsiteY35" fmla="*/ 1016000 h 2162629"/>
              <a:gd name="connsiteX36" fmla="*/ 2496457 w 2656115"/>
              <a:gd name="connsiteY36" fmla="*/ 1146629 h 2162629"/>
              <a:gd name="connsiteX37" fmla="*/ 2554515 w 2656115"/>
              <a:gd name="connsiteY37" fmla="*/ 1233714 h 2162629"/>
              <a:gd name="connsiteX38" fmla="*/ 2540000 w 2656115"/>
              <a:gd name="connsiteY38" fmla="*/ 1291771 h 2162629"/>
              <a:gd name="connsiteX39" fmla="*/ 2438400 w 2656115"/>
              <a:gd name="connsiteY39" fmla="*/ 1349829 h 2162629"/>
              <a:gd name="connsiteX40" fmla="*/ 2394857 w 2656115"/>
              <a:gd name="connsiteY40" fmla="*/ 1393371 h 2162629"/>
              <a:gd name="connsiteX41" fmla="*/ 2351315 w 2656115"/>
              <a:gd name="connsiteY41" fmla="*/ 1422400 h 2162629"/>
              <a:gd name="connsiteX42" fmla="*/ 2336800 w 2656115"/>
              <a:gd name="connsiteY42" fmla="*/ 1465943 h 2162629"/>
              <a:gd name="connsiteX43" fmla="*/ 2380343 w 2656115"/>
              <a:gd name="connsiteY43" fmla="*/ 1611086 h 2162629"/>
              <a:gd name="connsiteX44" fmla="*/ 2423886 w 2656115"/>
              <a:gd name="connsiteY44" fmla="*/ 1640114 h 2162629"/>
              <a:gd name="connsiteX45" fmla="*/ 2394857 w 2656115"/>
              <a:gd name="connsiteY45" fmla="*/ 1683657 h 2162629"/>
              <a:gd name="connsiteX46" fmla="*/ 2307772 w 2656115"/>
              <a:gd name="connsiteY46" fmla="*/ 1770743 h 2162629"/>
              <a:gd name="connsiteX47" fmla="*/ 2293257 w 2656115"/>
              <a:gd name="connsiteY47" fmla="*/ 1828800 h 2162629"/>
              <a:gd name="connsiteX48" fmla="*/ 2322286 w 2656115"/>
              <a:gd name="connsiteY48" fmla="*/ 1959429 h 2162629"/>
              <a:gd name="connsiteX49" fmla="*/ 2351315 w 2656115"/>
              <a:gd name="connsiteY49" fmla="*/ 2002971 h 2162629"/>
              <a:gd name="connsiteX50" fmla="*/ 2336800 w 2656115"/>
              <a:gd name="connsiteY50" fmla="*/ 2090057 h 2162629"/>
              <a:gd name="connsiteX51" fmla="*/ 2249715 w 2656115"/>
              <a:gd name="connsiteY51" fmla="*/ 2119086 h 2162629"/>
              <a:gd name="connsiteX52" fmla="*/ 1785257 w 2656115"/>
              <a:gd name="connsiteY52" fmla="*/ 2162629 h 2162629"/>
              <a:gd name="connsiteX53" fmla="*/ 1553029 w 2656115"/>
              <a:gd name="connsiteY53" fmla="*/ 2148114 h 2162629"/>
              <a:gd name="connsiteX54" fmla="*/ 1378857 w 2656115"/>
              <a:gd name="connsiteY54" fmla="*/ 2119086 h 2162629"/>
              <a:gd name="connsiteX55" fmla="*/ 1291772 w 2656115"/>
              <a:gd name="connsiteY55" fmla="*/ 2104571 h 2162629"/>
              <a:gd name="connsiteX56" fmla="*/ 1074057 w 2656115"/>
              <a:gd name="connsiteY56" fmla="*/ 2075543 h 2162629"/>
              <a:gd name="connsiteX57" fmla="*/ 1016000 w 2656115"/>
              <a:gd name="connsiteY57" fmla="*/ 2061029 h 2162629"/>
              <a:gd name="connsiteX58" fmla="*/ 928915 w 2656115"/>
              <a:gd name="connsiteY58" fmla="*/ 2046514 h 2162629"/>
              <a:gd name="connsiteX59" fmla="*/ 841829 w 2656115"/>
              <a:gd name="connsiteY59" fmla="*/ 2017486 h 2162629"/>
              <a:gd name="connsiteX60" fmla="*/ 783772 w 2656115"/>
              <a:gd name="connsiteY60" fmla="*/ 2002971 h 2162629"/>
              <a:gd name="connsiteX61" fmla="*/ 682172 w 2656115"/>
              <a:gd name="connsiteY61" fmla="*/ 1959429 h 2162629"/>
              <a:gd name="connsiteX62" fmla="*/ 638629 w 2656115"/>
              <a:gd name="connsiteY62" fmla="*/ 1930400 h 2162629"/>
              <a:gd name="connsiteX63" fmla="*/ 478972 w 2656115"/>
              <a:gd name="connsiteY63" fmla="*/ 1857829 h 2162629"/>
              <a:gd name="connsiteX64" fmla="*/ 391886 w 2656115"/>
              <a:gd name="connsiteY64" fmla="*/ 1799771 h 2162629"/>
              <a:gd name="connsiteX65" fmla="*/ 261257 w 2656115"/>
              <a:gd name="connsiteY65" fmla="*/ 1683657 h 2162629"/>
              <a:gd name="connsiteX66" fmla="*/ 145143 w 2656115"/>
              <a:gd name="connsiteY66" fmla="*/ 1509486 h 2162629"/>
              <a:gd name="connsiteX67" fmla="*/ 116115 w 2656115"/>
              <a:gd name="connsiteY67" fmla="*/ 1465943 h 2162629"/>
              <a:gd name="connsiteX68" fmla="*/ 87086 w 2656115"/>
              <a:gd name="connsiteY68" fmla="*/ 1422400 h 2162629"/>
              <a:gd name="connsiteX69" fmla="*/ 58057 w 2656115"/>
              <a:gd name="connsiteY69" fmla="*/ 1320800 h 2162629"/>
              <a:gd name="connsiteX70" fmla="*/ 4717 w 2656115"/>
              <a:gd name="connsiteY70" fmla="*/ 1203597 h 2162629"/>
              <a:gd name="connsiteX71" fmla="*/ 43543 w 2656115"/>
              <a:gd name="connsiteY71" fmla="*/ 101600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48426 w 2665912"/>
              <a:gd name="connsiteY62" fmla="*/ 1930400 h 2162629"/>
              <a:gd name="connsiteX63" fmla="*/ 488769 w 2665912"/>
              <a:gd name="connsiteY63" fmla="*/ 1857829 h 2162629"/>
              <a:gd name="connsiteX64" fmla="*/ 401683 w 2665912"/>
              <a:gd name="connsiteY64" fmla="*/ 1799771 h 2162629"/>
              <a:gd name="connsiteX65" fmla="*/ 271054 w 2665912"/>
              <a:gd name="connsiteY65" fmla="*/ 168365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48426 w 2665912"/>
              <a:gd name="connsiteY62" fmla="*/ 1930400 h 2162629"/>
              <a:gd name="connsiteX63" fmla="*/ 488769 w 2665912"/>
              <a:gd name="connsiteY63" fmla="*/ 1857829 h 2162629"/>
              <a:gd name="connsiteX64" fmla="*/ 401683 w 2665912"/>
              <a:gd name="connsiteY64" fmla="*/ 17997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48426 w 2665912"/>
              <a:gd name="connsiteY62" fmla="*/ 1930400 h 2162629"/>
              <a:gd name="connsiteX63" fmla="*/ 488769 w 2665912"/>
              <a:gd name="connsiteY63" fmla="*/ 1857829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48426 w 2665912"/>
              <a:gd name="connsiteY62" fmla="*/ 1930400 h 2162629"/>
              <a:gd name="connsiteX63" fmla="*/ 572589 w 2665912"/>
              <a:gd name="connsiteY63" fmla="*/ 1796869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48426 w 2665912"/>
              <a:gd name="connsiteY62" fmla="*/ 1930400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691969 w 2665912"/>
              <a:gd name="connsiteY61" fmla="*/ 1959429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793569 w 2665912"/>
              <a:gd name="connsiteY60" fmla="*/ 2002971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851626 w 2665912"/>
              <a:gd name="connsiteY59" fmla="*/ 2017486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083854 w 2665912"/>
              <a:gd name="connsiteY56" fmla="*/ 2075543 h 2162629"/>
              <a:gd name="connsiteX57" fmla="*/ 1025797 w 2665912"/>
              <a:gd name="connsiteY57" fmla="*/ 2061029 h 2162629"/>
              <a:gd name="connsiteX58" fmla="*/ 938712 w 2665912"/>
              <a:gd name="connsiteY58" fmla="*/ 204651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25797 w 2665912"/>
              <a:gd name="connsiteY57" fmla="*/ 2061029 h 2162629"/>
              <a:gd name="connsiteX58" fmla="*/ 938712 w 2665912"/>
              <a:gd name="connsiteY58" fmla="*/ 204651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48022 w 2665912"/>
              <a:gd name="connsiteY57" fmla="*/ 2032454 h 2162629"/>
              <a:gd name="connsiteX58" fmla="*/ 938712 w 2665912"/>
              <a:gd name="connsiteY58" fmla="*/ 204651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98483 w 2665912"/>
              <a:gd name="connsiteY4" fmla="*/ 667657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48022 w 2665912"/>
              <a:gd name="connsiteY57" fmla="*/ 2032454 h 2162629"/>
              <a:gd name="connsiteX58" fmla="*/ 970462 w 2665912"/>
              <a:gd name="connsiteY58" fmla="*/ 201476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154940 w 2665912"/>
              <a:gd name="connsiteY3" fmla="*/ 696686 h 2162629"/>
              <a:gd name="connsiteX4" fmla="*/ 165146 w 2665912"/>
              <a:gd name="connsiteY4" fmla="*/ 624795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48022 w 2665912"/>
              <a:gd name="connsiteY57" fmla="*/ 2032454 h 2162629"/>
              <a:gd name="connsiteX58" fmla="*/ 970462 w 2665912"/>
              <a:gd name="connsiteY58" fmla="*/ 201476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97790 w 2665912"/>
              <a:gd name="connsiteY3" fmla="*/ 720499 h 2162629"/>
              <a:gd name="connsiteX4" fmla="*/ 165146 w 2665912"/>
              <a:gd name="connsiteY4" fmla="*/ 624795 h 2162629"/>
              <a:gd name="connsiteX5" fmla="*/ 212997 w 2665912"/>
              <a:gd name="connsiteY5" fmla="*/ 595086 h 2162629"/>
              <a:gd name="connsiteX6" fmla="*/ 300083 w 2665912"/>
              <a:gd name="connsiteY6" fmla="*/ 522514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48022 w 2665912"/>
              <a:gd name="connsiteY57" fmla="*/ 2032454 h 2162629"/>
              <a:gd name="connsiteX58" fmla="*/ 970462 w 2665912"/>
              <a:gd name="connsiteY58" fmla="*/ 201476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97790 w 2665912"/>
              <a:gd name="connsiteY3" fmla="*/ 720499 h 2162629"/>
              <a:gd name="connsiteX4" fmla="*/ 165146 w 2665912"/>
              <a:gd name="connsiteY4" fmla="*/ 624795 h 2162629"/>
              <a:gd name="connsiteX5" fmla="*/ 212997 w 2665912"/>
              <a:gd name="connsiteY5" fmla="*/ 595086 h 2162629"/>
              <a:gd name="connsiteX6" fmla="*/ 295320 w 2665912"/>
              <a:gd name="connsiteY6" fmla="*/ 493939 h 2162629"/>
              <a:gd name="connsiteX7" fmla="*/ 343626 w 2665912"/>
              <a:gd name="connsiteY7" fmla="*/ 478971 h 2162629"/>
              <a:gd name="connsiteX8" fmla="*/ 474254 w 2665912"/>
              <a:gd name="connsiteY8" fmla="*/ 406400 h 2162629"/>
              <a:gd name="connsiteX9" fmla="*/ 503283 w 2665912"/>
              <a:gd name="connsiteY9" fmla="*/ 362857 h 2162629"/>
              <a:gd name="connsiteX10" fmla="*/ 590369 w 2665912"/>
              <a:gd name="connsiteY10" fmla="*/ 333829 h 2162629"/>
              <a:gd name="connsiteX11" fmla="*/ 735512 w 2665912"/>
              <a:gd name="connsiteY11" fmla="*/ 261257 h 2162629"/>
              <a:gd name="connsiteX12" fmla="*/ 866140 w 2665912"/>
              <a:gd name="connsiteY12" fmla="*/ 203200 h 2162629"/>
              <a:gd name="connsiteX13" fmla="*/ 996769 w 2665912"/>
              <a:gd name="connsiteY13" fmla="*/ 159657 h 2162629"/>
              <a:gd name="connsiteX14" fmla="*/ 1040312 w 2665912"/>
              <a:gd name="connsiteY14" fmla="*/ 145143 h 2162629"/>
              <a:gd name="connsiteX15" fmla="*/ 1112883 w 2665912"/>
              <a:gd name="connsiteY15" fmla="*/ 130629 h 2162629"/>
              <a:gd name="connsiteX16" fmla="*/ 1199969 w 2665912"/>
              <a:gd name="connsiteY16" fmla="*/ 101600 h 2162629"/>
              <a:gd name="connsiteX17" fmla="*/ 1403169 w 2665912"/>
              <a:gd name="connsiteY17" fmla="*/ 58057 h 2162629"/>
              <a:gd name="connsiteX18" fmla="*/ 1562826 w 2665912"/>
              <a:gd name="connsiteY18" fmla="*/ 29029 h 2162629"/>
              <a:gd name="connsiteX19" fmla="*/ 1882140 w 2665912"/>
              <a:gd name="connsiteY19" fmla="*/ 14514 h 2162629"/>
              <a:gd name="connsiteX20" fmla="*/ 2041797 w 2665912"/>
              <a:gd name="connsiteY20" fmla="*/ 0 h 2162629"/>
              <a:gd name="connsiteX21" fmla="*/ 2477226 w 2665912"/>
              <a:gd name="connsiteY21" fmla="*/ 14514 h 2162629"/>
              <a:gd name="connsiteX22" fmla="*/ 2535283 w 2665912"/>
              <a:gd name="connsiteY22" fmla="*/ 29029 h 2162629"/>
              <a:gd name="connsiteX23" fmla="*/ 2622369 w 2665912"/>
              <a:gd name="connsiteY23" fmla="*/ 72571 h 2162629"/>
              <a:gd name="connsiteX24" fmla="*/ 2607854 w 2665912"/>
              <a:gd name="connsiteY24" fmla="*/ 159657 h 2162629"/>
              <a:gd name="connsiteX25" fmla="*/ 2622369 w 2665912"/>
              <a:gd name="connsiteY25" fmla="*/ 319314 h 2162629"/>
              <a:gd name="connsiteX26" fmla="*/ 2651397 w 2665912"/>
              <a:gd name="connsiteY26" fmla="*/ 377371 h 2162629"/>
              <a:gd name="connsiteX27" fmla="*/ 2665912 w 2665912"/>
              <a:gd name="connsiteY27" fmla="*/ 420914 h 2162629"/>
              <a:gd name="connsiteX28" fmla="*/ 2593340 w 2665912"/>
              <a:gd name="connsiteY28" fmla="*/ 551543 h 2162629"/>
              <a:gd name="connsiteX29" fmla="*/ 2578826 w 2665912"/>
              <a:gd name="connsiteY29" fmla="*/ 595086 h 2162629"/>
              <a:gd name="connsiteX30" fmla="*/ 2535283 w 2665912"/>
              <a:gd name="connsiteY30" fmla="*/ 638629 h 2162629"/>
              <a:gd name="connsiteX31" fmla="*/ 2520769 w 2665912"/>
              <a:gd name="connsiteY31" fmla="*/ 682171 h 2162629"/>
              <a:gd name="connsiteX32" fmla="*/ 2564312 w 2665912"/>
              <a:gd name="connsiteY32" fmla="*/ 798286 h 2162629"/>
              <a:gd name="connsiteX33" fmla="*/ 2578826 w 2665912"/>
              <a:gd name="connsiteY33" fmla="*/ 841829 h 2162629"/>
              <a:gd name="connsiteX34" fmla="*/ 2535283 w 2665912"/>
              <a:gd name="connsiteY34" fmla="*/ 972457 h 2162629"/>
              <a:gd name="connsiteX35" fmla="*/ 2506254 w 2665912"/>
              <a:gd name="connsiteY35" fmla="*/ 1016000 h 2162629"/>
              <a:gd name="connsiteX36" fmla="*/ 2506254 w 2665912"/>
              <a:gd name="connsiteY36" fmla="*/ 1146629 h 2162629"/>
              <a:gd name="connsiteX37" fmla="*/ 2564312 w 2665912"/>
              <a:gd name="connsiteY37" fmla="*/ 1233714 h 2162629"/>
              <a:gd name="connsiteX38" fmla="*/ 2549797 w 2665912"/>
              <a:gd name="connsiteY38" fmla="*/ 1291771 h 2162629"/>
              <a:gd name="connsiteX39" fmla="*/ 2448197 w 2665912"/>
              <a:gd name="connsiteY39" fmla="*/ 1349829 h 2162629"/>
              <a:gd name="connsiteX40" fmla="*/ 2404654 w 2665912"/>
              <a:gd name="connsiteY40" fmla="*/ 1393371 h 2162629"/>
              <a:gd name="connsiteX41" fmla="*/ 2361112 w 2665912"/>
              <a:gd name="connsiteY41" fmla="*/ 1422400 h 2162629"/>
              <a:gd name="connsiteX42" fmla="*/ 2346597 w 2665912"/>
              <a:gd name="connsiteY42" fmla="*/ 1465943 h 2162629"/>
              <a:gd name="connsiteX43" fmla="*/ 2390140 w 2665912"/>
              <a:gd name="connsiteY43" fmla="*/ 1611086 h 2162629"/>
              <a:gd name="connsiteX44" fmla="*/ 2433683 w 2665912"/>
              <a:gd name="connsiteY44" fmla="*/ 1640114 h 2162629"/>
              <a:gd name="connsiteX45" fmla="*/ 2404654 w 2665912"/>
              <a:gd name="connsiteY45" fmla="*/ 1683657 h 2162629"/>
              <a:gd name="connsiteX46" fmla="*/ 2317569 w 2665912"/>
              <a:gd name="connsiteY46" fmla="*/ 1770743 h 2162629"/>
              <a:gd name="connsiteX47" fmla="*/ 2303054 w 2665912"/>
              <a:gd name="connsiteY47" fmla="*/ 1828800 h 2162629"/>
              <a:gd name="connsiteX48" fmla="*/ 2332083 w 2665912"/>
              <a:gd name="connsiteY48" fmla="*/ 1959429 h 2162629"/>
              <a:gd name="connsiteX49" fmla="*/ 2361112 w 2665912"/>
              <a:gd name="connsiteY49" fmla="*/ 2002971 h 2162629"/>
              <a:gd name="connsiteX50" fmla="*/ 2346597 w 2665912"/>
              <a:gd name="connsiteY50" fmla="*/ 2090057 h 2162629"/>
              <a:gd name="connsiteX51" fmla="*/ 2259512 w 2665912"/>
              <a:gd name="connsiteY51" fmla="*/ 2119086 h 2162629"/>
              <a:gd name="connsiteX52" fmla="*/ 1795054 w 2665912"/>
              <a:gd name="connsiteY52" fmla="*/ 2162629 h 2162629"/>
              <a:gd name="connsiteX53" fmla="*/ 1562826 w 2665912"/>
              <a:gd name="connsiteY53" fmla="*/ 2148114 h 2162629"/>
              <a:gd name="connsiteX54" fmla="*/ 1388654 w 2665912"/>
              <a:gd name="connsiteY54" fmla="*/ 2119086 h 2162629"/>
              <a:gd name="connsiteX55" fmla="*/ 1301569 w 2665912"/>
              <a:gd name="connsiteY55" fmla="*/ 2104571 h 2162629"/>
              <a:gd name="connsiteX56" fmla="*/ 1131479 w 2665912"/>
              <a:gd name="connsiteY56" fmla="*/ 2053318 h 2162629"/>
              <a:gd name="connsiteX57" fmla="*/ 1048022 w 2665912"/>
              <a:gd name="connsiteY57" fmla="*/ 2032454 h 2162629"/>
              <a:gd name="connsiteX58" fmla="*/ 970462 w 2665912"/>
              <a:gd name="connsiteY58" fmla="*/ 2014764 h 2162629"/>
              <a:gd name="connsiteX59" fmla="*/ 924651 w 2665912"/>
              <a:gd name="connsiteY59" fmla="*/ 2001611 h 2162629"/>
              <a:gd name="connsiteX60" fmla="*/ 850719 w 2665912"/>
              <a:gd name="connsiteY60" fmla="*/ 1968046 h 2162629"/>
              <a:gd name="connsiteX61" fmla="*/ 764994 w 2665912"/>
              <a:gd name="connsiteY61" fmla="*/ 1930854 h 2162629"/>
              <a:gd name="connsiteX62" fmla="*/ 692876 w 2665912"/>
              <a:gd name="connsiteY62" fmla="*/ 1901825 h 2162629"/>
              <a:gd name="connsiteX63" fmla="*/ 569414 w 2665912"/>
              <a:gd name="connsiteY63" fmla="*/ 1838144 h 2162629"/>
              <a:gd name="connsiteX64" fmla="*/ 477883 w 2665912"/>
              <a:gd name="connsiteY64" fmla="*/ 1761671 h 2162629"/>
              <a:gd name="connsiteX65" fmla="*/ 324394 w 2665912"/>
              <a:gd name="connsiteY65" fmla="*/ 1653177 h 2162629"/>
              <a:gd name="connsiteX66" fmla="*/ 154940 w 2665912"/>
              <a:gd name="connsiteY66" fmla="*/ 1509486 h 2162629"/>
              <a:gd name="connsiteX67" fmla="*/ 125912 w 2665912"/>
              <a:gd name="connsiteY67" fmla="*/ 1465943 h 2162629"/>
              <a:gd name="connsiteX68" fmla="*/ 96883 w 2665912"/>
              <a:gd name="connsiteY68" fmla="*/ 1422400 h 2162629"/>
              <a:gd name="connsiteX69" fmla="*/ 67854 w 2665912"/>
              <a:gd name="connsiteY69" fmla="*/ 1320800 h 2162629"/>
              <a:gd name="connsiteX70" fmla="*/ 14514 w 2665912"/>
              <a:gd name="connsiteY70" fmla="*/ 1203597 h 2162629"/>
              <a:gd name="connsiteX71" fmla="*/ 0 w 2665912"/>
              <a:gd name="connsiteY71"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97790 w 2665912"/>
              <a:gd name="connsiteY3" fmla="*/ 720499 h 2162629"/>
              <a:gd name="connsiteX4" fmla="*/ 165146 w 2665912"/>
              <a:gd name="connsiteY4" fmla="*/ 624795 h 2162629"/>
              <a:gd name="connsiteX5" fmla="*/ 212997 w 2665912"/>
              <a:gd name="connsiteY5" fmla="*/ 595086 h 2162629"/>
              <a:gd name="connsiteX6" fmla="*/ 295320 w 2665912"/>
              <a:gd name="connsiteY6" fmla="*/ 493939 h 2162629"/>
              <a:gd name="connsiteX7" fmla="*/ 343626 w 2665912"/>
              <a:gd name="connsiteY7" fmla="*/ 478971 h 2162629"/>
              <a:gd name="connsiteX8" fmla="*/ 361996 w 2665912"/>
              <a:gd name="connsiteY8" fmla="*/ 427038 h 2162629"/>
              <a:gd name="connsiteX9" fmla="*/ 474254 w 2665912"/>
              <a:gd name="connsiteY9" fmla="*/ 406400 h 2162629"/>
              <a:gd name="connsiteX10" fmla="*/ 503283 w 2665912"/>
              <a:gd name="connsiteY10" fmla="*/ 362857 h 2162629"/>
              <a:gd name="connsiteX11" fmla="*/ 590369 w 2665912"/>
              <a:gd name="connsiteY11" fmla="*/ 333829 h 2162629"/>
              <a:gd name="connsiteX12" fmla="*/ 735512 w 2665912"/>
              <a:gd name="connsiteY12" fmla="*/ 261257 h 2162629"/>
              <a:gd name="connsiteX13" fmla="*/ 866140 w 2665912"/>
              <a:gd name="connsiteY13" fmla="*/ 203200 h 2162629"/>
              <a:gd name="connsiteX14" fmla="*/ 996769 w 2665912"/>
              <a:gd name="connsiteY14" fmla="*/ 159657 h 2162629"/>
              <a:gd name="connsiteX15" fmla="*/ 1040312 w 2665912"/>
              <a:gd name="connsiteY15" fmla="*/ 145143 h 2162629"/>
              <a:gd name="connsiteX16" fmla="*/ 1112883 w 2665912"/>
              <a:gd name="connsiteY16" fmla="*/ 130629 h 2162629"/>
              <a:gd name="connsiteX17" fmla="*/ 1199969 w 2665912"/>
              <a:gd name="connsiteY17" fmla="*/ 101600 h 2162629"/>
              <a:gd name="connsiteX18" fmla="*/ 1403169 w 2665912"/>
              <a:gd name="connsiteY18" fmla="*/ 58057 h 2162629"/>
              <a:gd name="connsiteX19" fmla="*/ 1562826 w 2665912"/>
              <a:gd name="connsiteY19" fmla="*/ 29029 h 2162629"/>
              <a:gd name="connsiteX20" fmla="*/ 1882140 w 2665912"/>
              <a:gd name="connsiteY20" fmla="*/ 14514 h 2162629"/>
              <a:gd name="connsiteX21" fmla="*/ 2041797 w 2665912"/>
              <a:gd name="connsiteY21" fmla="*/ 0 h 2162629"/>
              <a:gd name="connsiteX22" fmla="*/ 2477226 w 2665912"/>
              <a:gd name="connsiteY22" fmla="*/ 14514 h 2162629"/>
              <a:gd name="connsiteX23" fmla="*/ 2535283 w 2665912"/>
              <a:gd name="connsiteY23" fmla="*/ 29029 h 2162629"/>
              <a:gd name="connsiteX24" fmla="*/ 2622369 w 2665912"/>
              <a:gd name="connsiteY24" fmla="*/ 72571 h 2162629"/>
              <a:gd name="connsiteX25" fmla="*/ 2607854 w 2665912"/>
              <a:gd name="connsiteY25" fmla="*/ 159657 h 2162629"/>
              <a:gd name="connsiteX26" fmla="*/ 2622369 w 2665912"/>
              <a:gd name="connsiteY26" fmla="*/ 319314 h 2162629"/>
              <a:gd name="connsiteX27" fmla="*/ 2651397 w 2665912"/>
              <a:gd name="connsiteY27" fmla="*/ 377371 h 2162629"/>
              <a:gd name="connsiteX28" fmla="*/ 2665912 w 2665912"/>
              <a:gd name="connsiteY28" fmla="*/ 420914 h 2162629"/>
              <a:gd name="connsiteX29" fmla="*/ 2593340 w 2665912"/>
              <a:gd name="connsiteY29" fmla="*/ 551543 h 2162629"/>
              <a:gd name="connsiteX30" fmla="*/ 2578826 w 2665912"/>
              <a:gd name="connsiteY30" fmla="*/ 595086 h 2162629"/>
              <a:gd name="connsiteX31" fmla="*/ 2535283 w 2665912"/>
              <a:gd name="connsiteY31" fmla="*/ 638629 h 2162629"/>
              <a:gd name="connsiteX32" fmla="*/ 2520769 w 2665912"/>
              <a:gd name="connsiteY32" fmla="*/ 682171 h 2162629"/>
              <a:gd name="connsiteX33" fmla="*/ 2564312 w 2665912"/>
              <a:gd name="connsiteY33" fmla="*/ 798286 h 2162629"/>
              <a:gd name="connsiteX34" fmla="*/ 2578826 w 2665912"/>
              <a:gd name="connsiteY34" fmla="*/ 841829 h 2162629"/>
              <a:gd name="connsiteX35" fmla="*/ 2535283 w 2665912"/>
              <a:gd name="connsiteY35" fmla="*/ 972457 h 2162629"/>
              <a:gd name="connsiteX36" fmla="*/ 2506254 w 2665912"/>
              <a:gd name="connsiteY36" fmla="*/ 1016000 h 2162629"/>
              <a:gd name="connsiteX37" fmla="*/ 2506254 w 2665912"/>
              <a:gd name="connsiteY37" fmla="*/ 1146629 h 2162629"/>
              <a:gd name="connsiteX38" fmla="*/ 2564312 w 2665912"/>
              <a:gd name="connsiteY38" fmla="*/ 1233714 h 2162629"/>
              <a:gd name="connsiteX39" fmla="*/ 2549797 w 2665912"/>
              <a:gd name="connsiteY39" fmla="*/ 1291771 h 2162629"/>
              <a:gd name="connsiteX40" fmla="*/ 2448197 w 2665912"/>
              <a:gd name="connsiteY40" fmla="*/ 1349829 h 2162629"/>
              <a:gd name="connsiteX41" fmla="*/ 2404654 w 2665912"/>
              <a:gd name="connsiteY41" fmla="*/ 1393371 h 2162629"/>
              <a:gd name="connsiteX42" fmla="*/ 2361112 w 2665912"/>
              <a:gd name="connsiteY42" fmla="*/ 1422400 h 2162629"/>
              <a:gd name="connsiteX43" fmla="*/ 2346597 w 2665912"/>
              <a:gd name="connsiteY43" fmla="*/ 1465943 h 2162629"/>
              <a:gd name="connsiteX44" fmla="*/ 2390140 w 2665912"/>
              <a:gd name="connsiteY44" fmla="*/ 1611086 h 2162629"/>
              <a:gd name="connsiteX45" fmla="*/ 2433683 w 2665912"/>
              <a:gd name="connsiteY45" fmla="*/ 1640114 h 2162629"/>
              <a:gd name="connsiteX46" fmla="*/ 2404654 w 2665912"/>
              <a:gd name="connsiteY46" fmla="*/ 1683657 h 2162629"/>
              <a:gd name="connsiteX47" fmla="*/ 2317569 w 2665912"/>
              <a:gd name="connsiteY47" fmla="*/ 1770743 h 2162629"/>
              <a:gd name="connsiteX48" fmla="*/ 2303054 w 2665912"/>
              <a:gd name="connsiteY48" fmla="*/ 1828800 h 2162629"/>
              <a:gd name="connsiteX49" fmla="*/ 2332083 w 2665912"/>
              <a:gd name="connsiteY49" fmla="*/ 1959429 h 2162629"/>
              <a:gd name="connsiteX50" fmla="*/ 2361112 w 2665912"/>
              <a:gd name="connsiteY50" fmla="*/ 2002971 h 2162629"/>
              <a:gd name="connsiteX51" fmla="*/ 2346597 w 2665912"/>
              <a:gd name="connsiteY51" fmla="*/ 2090057 h 2162629"/>
              <a:gd name="connsiteX52" fmla="*/ 2259512 w 2665912"/>
              <a:gd name="connsiteY52" fmla="*/ 2119086 h 2162629"/>
              <a:gd name="connsiteX53" fmla="*/ 1795054 w 2665912"/>
              <a:gd name="connsiteY53" fmla="*/ 2162629 h 2162629"/>
              <a:gd name="connsiteX54" fmla="*/ 1562826 w 2665912"/>
              <a:gd name="connsiteY54" fmla="*/ 2148114 h 2162629"/>
              <a:gd name="connsiteX55" fmla="*/ 1388654 w 2665912"/>
              <a:gd name="connsiteY55" fmla="*/ 2119086 h 2162629"/>
              <a:gd name="connsiteX56" fmla="*/ 1301569 w 2665912"/>
              <a:gd name="connsiteY56" fmla="*/ 2104571 h 2162629"/>
              <a:gd name="connsiteX57" fmla="*/ 1131479 w 2665912"/>
              <a:gd name="connsiteY57" fmla="*/ 2053318 h 2162629"/>
              <a:gd name="connsiteX58" fmla="*/ 1048022 w 2665912"/>
              <a:gd name="connsiteY58" fmla="*/ 2032454 h 2162629"/>
              <a:gd name="connsiteX59" fmla="*/ 970462 w 2665912"/>
              <a:gd name="connsiteY59" fmla="*/ 2014764 h 2162629"/>
              <a:gd name="connsiteX60" fmla="*/ 924651 w 2665912"/>
              <a:gd name="connsiteY60" fmla="*/ 2001611 h 2162629"/>
              <a:gd name="connsiteX61" fmla="*/ 850719 w 2665912"/>
              <a:gd name="connsiteY61" fmla="*/ 1968046 h 2162629"/>
              <a:gd name="connsiteX62" fmla="*/ 764994 w 2665912"/>
              <a:gd name="connsiteY62" fmla="*/ 1930854 h 2162629"/>
              <a:gd name="connsiteX63" fmla="*/ 692876 w 2665912"/>
              <a:gd name="connsiteY63" fmla="*/ 1901825 h 2162629"/>
              <a:gd name="connsiteX64" fmla="*/ 569414 w 2665912"/>
              <a:gd name="connsiteY64" fmla="*/ 1838144 h 2162629"/>
              <a:gd name="connsiteX65" fmla="*/ 477883 w 2665912"/>
              <a:gd name="connsiteY65" fmla="*/ 1761671 h 2162629"/>
              <a:gd name="connsiteX66" fmla="*/ 324394 w 2665912"/>
              <a:gd name="connsiteY66" fmla="*/ 1653177 h 2162629"/>
              <a:gd name="connsiteX67" fmla="*/ 154940 w 2665912"/>
              <a:gd name="connsiteY67" fmla="*/ 1509486 h 2162629"/>
              <a:gd name="connsiteX68" fmla="*/ 125912 w 2665912"/>
              <a:gd name="connsiteY68" fmla="*/ 1465943 h 2162629"/>
              <a:gd name="connsiteX69" fmla="*/ 96883 w 2665912"/>
              <a:gd name="connsiteY69" fmla="*/ 1422400 h 2162629"/>
              <a:gd name="connsiteX70" fmla="*/ 67854 w 2665912"/>
              <a:gd name="connsiteY70" fmla="*/ 1320800 h 2162629"/>
              <a:gd name="connsiteX71" fmla="*/ 14514 w 2665912"/>
              <a:gd name="connsiteY71" fmla="*/ 1203597 h 2162629"/>
              <a:gd name="connsiteX72" fmla="*/ 0 w 2665912"/>
              <a:gd name="connsiteY72" fmla="*/ 1115060 h 2162629"/>
              <a:gd name="connsiteX0" fmla="*/ 9797 w 2665912"/>
              <a:gd name="connsiteY0" fmla="*/ 1045029 h 2162629"/>
              <a:gd name="connsiteX1" fmla="*/ 9797 w 2665912"/>
              <a:gd name="connsiteY1" fmla="*/ 1045029 h 2162629"/>
              <a:gd name="connsiteX2" fmla="*/ 43543 w 2665912"/>
              <a:gd name="connsiteY2" fmla="*/ 884646 h 2162629"/>
              <a:gd name="connsiteX3" fmla="*/ 97790 w 2665912"/>
              <a:gd name="connsiteY3" fmla="*/ 720499 h 2162629"/>
              <a:gd name="connsiteX4" fmla="*/ 165146 w 2665912"/>
              <a:gd name="connsiteY4" fmla="*/ 624795 h 2162629"/>
              <a:gd name="connsiteX5" fmla="*/ 212997 w 2665912"/>
              <a:gd name="connsiteY5" fmla="*/ 595086 h 2162629"/>
              <a:gd name="connsiteX6" fmla="*/ 295320 w 2665912"/>
              <a:gd name="connsiteY6" fmla="*/ 493939 h 2162629"/>
              <a:gd name="connsiteX7" fmla="*/ 343626 w 2665912"/>
              <a:gd name="connsiteY7" fmla="*/ 478971 h 2162629"/>
              <a:gd name="connsiteX8" fmla="*/ 361996 w 2665912"/>
              <a:gd name="connsiteY8" fmla="*/ 427038 h 2162629"/>
              <a:gd name="connsiteX9" fmla="*/ 450442 w 2665912"/>
              <a:gd name="connsiteY9" fmla="*/ 358775 h 2162629"/>
              <a:gd name="connsiteX10" fmla="*/ 503283 w 2665912"/>
              <a:gd name="connsiteY10" fmla="*/ 362857 h 2162629"/>
              <a:gd name="connsiteX11" fmla="*/ 590369 w 2665912"/>
              <a:gd name="connsiteY11" fmla="*/ 333829 h 2162629"/>
              <a:gd name="connsiteX12" fmla="*/ 735512 w 2665912"/>
              <a:gd name="connsiteY12" fmla="*/ 261257 h 2162629"/>
              <a:gd name="connsiteX13" fmla="*/ 866140 w 2665912"/>
              <a:gd name="connsiteY13" fmla="*/ 203200 h 2162629"/>
              <a:gd name="connsiteX14" fmla="*/ 996769 w 2665912"/>
              <a:gd name="connsiteY14" fmla="*/ 159657 h 2162629"/>
              <a:gd name="connsiteX15" fmla="*/ 1040312 w 2665912"/>
              <a:gd name="connsiteY15" fmla="*/ 145143 h 2162629"/>
              <a:gd name="connsiteX16" fmla="*/ 1112883 w 2665912"/>
              <a:gd name="connsiteY16" fmla="*/ 130629 h 2162629"/>
              <a:gd name="connsiteX17" fmla="*/ 1199969 w 2665912"/>
              <a:gd name="connsiteY17" fmla="*/ 101600 h 2162629"/>
              <a:gd name="connsiteX18" fmla="*/ 1403169 w 2665912"/>
              <a:gd name="connsiteY18" fmla="*/ 58057 h 2162629"/>
              <a:gd name="connsiteX19" fmla="*/ 1562826 w 2665912"/>
              <a:gd name="connsiteY19" fmla="*/ 29029 h 2162629"/>
              <a:gd name="connsiteX20" fmla="*/ 1882140 w 2665912"/>
              <a:gd name="connsiteY20" fmla="*/ 14514 h 2162629"/>
              <a:gd name="connsiteX21" fmla="*/ 2041797 w 2665912"/>
              <a:gd name="connsiteY21" fmla="*/ 0 h 2162629"/>
              <a:gd name="connsiteX22" fmla="*/ 2477226 w 2665912"/>
              <a:gd name="connsiteY22" fmla="*/ 14514 h 2162629"/>
              <a:gd name="connsiteX23" fmla="*/ 2535283 w 2665912"/>
              <a:gd name="connsiteY23" fmla="*/ 29029 h 2162629"/>
              <a:gd name="connsiteX24" fmla="*/ 2622369 w 2665912"/>
              <a:gd name="connsiteY24" fmla="*/ 72571 h 2162629"/>
              <a:gd name="connsiteX25" fmla="*/ 2607854 w 2665912"/>
              <a:gd name="connsiteY25" fmla="*/ 159657 h 2162629"/>
              <a:gd name="connsiteX26" fmla="*/ 2622369 w 2665912"/>
              <a:gd name="connsiteY26" fmla="*/ 319314 h 2162629"/>
              <a:gd name="connsiteX27" fmla="*/ 2651397 w 2665912"/>
              <a:gd name="connsiteY27" fmla="*/ 377371 h 2162629"/>
              <a:gd name="connsiteX28" fmla="*/ 2665912 w 2665912"/>
              <a:gd name="connsiteY28" fmla="*/ 420914 h 2162629"/>
              <a:gd name="connsiteX29" fmla="*/ 2593340 w 2665912"/>
              <a:gd name="connsiteY29" fmla="*/ 551543 h 2162629"/>
              <a:gd name="connsiteX30" fmla="*/ 2578826 w 2665912"/>
              <a:gd name="connsiteY30" fmla="*/ 595086 h 2162629"/>
              <a:gd name="connsiteX31" fmla="*/ 2535283 w 2665912"/>
              <a:gd name="connsiteY31" fmla="*/ 638629 h 2162629"/>
              <a:gd name="connsiteX32" fmla="*/ 2520769 w 2665912"/>
              <a:gd name="connsiteY32" fmla="*/ 682171 h 2162629"/>
              <a:gd name="connsiteX33" fmla="*/ 2564312 w 2665912"/>
              <a:gd name="connsiteY33" fmla="*/ 798286 h 2162629"/>
              <a:gd name="connsiteX34" fmla="*/ 2578826 w 2665912"/>
              <a:gd name="connsiteY34" fmla="*/ 841829 h 2162629"/>
              <a:gd name="connsiteX35" fmla="*/ 2535283 w 2665912"/>
              <a:gd name="connsiteY35" fmla="*/ 972457 h 2162629"/>
              <a:gd name="connsiteX36" fmla="*/ 2506254 w 2665912"/>
              <a:gd name="connsiteY36" fmla="*/ 1016000 h 2162629"/>
              <a:gd name="connsiteX37" fmla="*/ 2506254 w 2665912"/>
              <a:gd name="connsiteY37" fmla="*/ 1146629 h 2162629"/>
              <a:gd name="connsiteX38" fmla="*/ 2564312 w 2665912"/>
              <a:gd name="connsiteY38" fmla="*/ 1233714 h 2162629"/>
              <a:gd name="connsiteX39" fmla="*/ 2549797 w 2665912"/>
              <a:gd name="connsiteY39" fmla="*/ 1291771 h 2162629"/>
              <a:gd name="connsiteX40" fmla="*/ 2448197 w 2665912"/>
              <a:gd name="connsiteY40" fmla="*/ 1349829 h 2162629"/>
              <a:gd name="connsiteX41" fmla="*/ 2404654 w 2665912"/>
              <a:gd name="connsiteY41" fmla="*/ 1393371 h 2162629"/>
              <a:gd name="connsiteX42" fmla="*/ 2361112 w 2665912"/>
              <a:gd name="connsiteY42" fmla="*/ 1422400 h 2162629"/>
              <a:gd name="connsiteX43" fmla="*/ 2346597 w 2665912"/>
              <a:gd name="connsiteY43" fmla="*/ 1465943 h 2162629"/>
              <a:gd name="connsiteX44" fmla="*/ 2390140 w 2665912"/>
              <a:gd name="connsiteY44" fmla="*/ 1611086 h 2162629"/>
              <a:gd name="connsiteX45" fmla="*/ 2433683 w 2665912"/>
              <a:gd name="connsiteY45" fmla="*/ 1640114 h 2162629"/>
              <a:gd name="connsiteX46" fmla="*/ 2404654 w 2665912"/>
              <a:gd name="connsiteY46" fmla="*/ 1683657 h 2162629"/>
              <a:gd name="connsiteX47" fmla="*/ 2317569 w 2665912"/>
              <a:gd name="connsiteY47" fmla="*/ 1770743 h 2162629"/>
              <a:gd name="connsiteX48" fmla="*/ 2303054 w 2665912"/>
              <a:gd name="connsiteY48" fmla="*/ 1828800 h 2162629"/>
              <a:gd name="connsiteX49" fmla="*/ 2332083 w 2665912"/>
              <a:gd name="connsiteY49" fmla="*/ 1959429 h 2162629"/>
              <a:gd name="connsiteX50" fmla="*/ 2361112 w 2665912"/>
              <a:gd name="connsiteY50" fmla="*/ 2002971 h 2162629"/>
              <a:gd name="connsiteX51" fmla="*/ 2346597 w 2665912"/>
              <a:gd name="connsiteY51" fmla="*/ 2090057 h 2162629"/>
              <a:gd name="connsiteX52" fmla="*/ 2259512 w 2665912"/>
              <a:gd name="connsiteY52" fmla="*/ 2119086 h 2162629"/>
              <a:gd name="connsiteX53" fmla="*/ 1795054 w 2665912"/>
              <a:gd name="connsiteY53" fmla="*/ 2162629 h 2162629"/>
              <a:gd name="connsiteX54" fmla="*/ 1562826 w 2665912"/>
              <a:gd name="connsiteY54" fmla="*/ 2148114 h 2162629"/>
              <a:gd name="connsiteX55" fmla="*/ 1388654 w 2665912"/>
              <a:gd name="connsiteY55" fmla="*/ 2119086 h 2162629"/>
              <a:gd name="connsiteX56" fmla="*/ 1301569 w 2665912"/>
              <a:gd name="connsiteY56" fmla="*/ 2104571 h 2162629"/>
              <a:gd name="connsiteX57" fmla="*/ 1131479 w 2665912"/>
              <a:gd name="connsiteY57" fmla="*/ 2053318 h 2162629"/>
              <a:gd name="connsiteX58" fmla="*/ 1048022 w 2665912"/>
              <a:gd name="connsiteY58" fmla="*/ 2032454 h 2162629"/>
              <a:gd name="connsiteX59" fmla="*/ 970462 w 2665912"/>
              <a:gd name="connsiteY59" fmla="*/ 2014764 h 2162629"/>
              <a:gd name="connsiteX60" fmla="*/ 924651 w 2665912"/>
              <a:gd name="connsiteY60" fmla="*/ 2001611 h 2162629"/>
              <a:gd name="connsiteX61" fmla="*/ 850719 w 2665912"/>
              <a:gd name="connsiteY61" fmla="*/ 1968046 h 2162629"/>
              <a:gd name="connsiteX62" fmla="*/ 764994 w 2665912"/>
              <a:gd name="connsiteY62" fmla="*/ 1930854 h 2162629"/>
              <a:gd name="connsiteX63" fmla="*/ 692876 w 2665912"/>
              <a:gd name="connsiteY63" fmla="*/ 1901825 h 2162629"/>
              <a:gd name="connsiteX64" fmla="*/ 569414 w 2665912"/>
              <a:gd name="connsiteY64" fmla="*/ 1838144 h 2162629"/>
              <a:gd name="connsiteX65" fmla="*/ 477883 w 2665912"/>
              <a:gd name="connsiteY65" fmla="*/ 1761671 h 2162629"/>
              <a:gd name="connsiteX66" fmla="*/ 324394 w 2665912"/>
              <a:gd name="connsiteY66" fmla="*/ 1653177 h 2162629"/>
              <a:gd name="connsiteX67" fmla="*/ 154940 w 2665912"/>
              <a:gd name="connsiteY67" fmla="*/ 1509486 h 2162629"/>
              <a:gd name="connsiteX68" fmla="*/ 125912 w 2665912"/>
              <a:gd name="connsiteY68" fmla="*/ 1465943 h 2162629"/>
              <a:gd name="connsiteX69" fmla="*/ 96883 w 2665912"/>
              <a:gd name="connsiteY69" fmla="*/ 1422400 h 2162629"/>
              <a:gd name="connsiteX70" fmla="*/ 67854 w 2665912"/>
              <a:gd name="connsiteY70" fmla="*/ 1320800 h 2162629"/>
              <a:gd name="connsiteX71" fmla="*/ 14514 w 2665912"/>
              <a:gd name="connsiteY71" fmla="*/ 1203597 h 2162629"/>
              <a:gd name="connsiteX72" fmla="*/ 0 w 2665912"/>
              <a:gd name="connsiteY72" fmla="*/ 1115060 h 2162629"/>
              <a:gd name="connsiteX0" fmla="*/ 9797 w 2665912"/>
              <a:gd name="connsiteY0" fmla="*/ 1065696 h 2183296"/>
              <a:gd name="connsiteX1" fmla="*/ 9797 w 2665912"/>
              <a:gd name="connsiteY1" fmla="*/ 1065696 h 2183296"/>
              <a:gd name="connsiteX2" fmla="*/ 43543 w 2665912"/>
              <a:gd name="connsiteY2" fmla="*/ 905313 h 2183296"/>
              <a:gd name="connsiteX3" fmla="*/ 97790 w 2665912"/>
              <a:gd name="connsiteY3" fmla="*/ 741166 h 2183296"/>
              <a:gd name="connsiteX4" fmla="*/ 165146 w 2665912"/>
              <a:gd name="connsiteY4" fmla="*/ 645462 h 2183296"/>
              <a:gd name="connsiteX5" fmla="*/ 212997 w 2665912"/>
              <a:gd name="connsiteY5" fmla="*/ 615753 h 2183296"/>
              <a:gd name="connsiteX6" fmla="*/ 295320 w 2665912"/>
              <a:gd name="connsiteY6" fmla="*/ 514606 h 2183296"/>
              <a:gd name="connsiteX7" fmla="*/ 343626 w 2665912"/>
              <a:gd name="connsiteY7" fmla="*/ 499638 h 2183296"/>
              <a:gd name="connsiteX8" fmla="*/ 361996 w 2665912"/>
              <a:gd name="connsiteY8" fmla="*/ 447705 h 2183296"/>
              <a:gd name="connsiteX9" fmla="*/ 450442 w 2665912"/>
              <a:gd name="connsiteY9" fmla="*/ 379442 h 2183296"/>
              <a:gd name="connsiteX10" fmla="*/ 503283 w 2665912"/>
              <a:gd name="connsiteY10" fmla="*/ 383524 h 2183296"/>
              <a:gd name="connsiteX11" fmla="*/ 590369 w 2665912"/>
              <a:gd name="connsiteY11" fmla="*/ 354496 h 2183296"/>
              <a:gd name="connsiteX12" fmla="*/ 735512 w 2665912"/>
              <a:gd name="connsiteY12" fmla="*/ 281924 h 2183296"/>
              <a:gd name="connsiteX13" fmla="*/ 866140 w 2665912"/>
              <a:gd name="connsiteY13" fmla="*/ 223867 h 2183296"/>
              <a:gd name="connsiteX14" fmla="*/ 996769 w 2665912"/>
              <a:gd name="connsiteY14" fmla="*/ 180324 h 2183296"/>
              <a:gd name="connsiteX15" fmla="*/ 1040312 w 2665912"/>
              <a:gd name="connsiteY15" fmla="*/ 165810 h 2183296"/>
              <a:gd name="connsiteX16" fmla="*/ 1112883 w 2665912"/>
              <a:gd name="connsiteY16" fmla="*/ 151296 h 2183296"/>
              <a:gd name="connsiteX17" fmla="*/ 1199969 w 2665912"/>
              <a:gd name="connsiteY17" fmla="*/ 122267 h 2183296"/>
              <a:gd name="connsiteX18" fmla="*/ 1403169 w 2665912"/>
              <a:gd name="connsiteY18" fmla="*/ 78724 h 2183296"/>
              <a:gd name="connsiteX19" fmla="*/ 1562826 w 2665912"/>
              <a:gd name="connsiteY19" fmla="*/ 49696 h 2183296"/>
              <a:gd name="connsiteX20" fmla="*/ 1875790 w 2665912"/>
              <a:gd name="connsiteY20" fmla="*/ 256 h 2183296"/>
              <a:gd name="connsiteX21" fmla="*/ 2041797 w 2665912"/>
              <a:gd name="connsiteY21" fmla="*/ 20667 h 2183296"/>
              <a:gd name="connsiteX22" fmla="*/ 2477226 w 2665912"/>
              <a:gd name="connsiteY22" fmla="*/ 35181 h 2183296"/>
              <a:gd name="connsiteX23" fmla="*/ 2535283 w 2665912"/>
              <a:gd name="connsiteY23" fmla="*/ 49696 h 2183296"/>
              <a:gd name="connsiteX24" fmla="*/ 2622369 w 2665912"/>
              <a:gd name="connsiteY24" fmla="*/ 93238 h 2183296"/>
              <a:gd name="connsiteX25" fmla="*/ 2607854 w 2665912"/>
              <a:gd name="connsiteY25" fmla="*/ 180324 h 2183296"/>
              <a:gd name="connsiteX26" fmla="*/ 2622369 w 2665912"/>
              <a:gd name="connsiteY26" fmla="*/ 339981 h 2183296"/>
              <a:gd name="connsiteX27" fmla="*/ 2651397 w 2665912"/>
              <a:gd name="connsiteY27" fmla="*/ 398038 h 2183296"/>
              <a:gd name="connsiteX28" fmla="*/ 2665912 w 2665912"/>
              <a:gd name="connsiteY28" fmla="*/ 441581 h 2183296"/>
              <a:gd name="connsiteX29" fmla="*/ 2593340 w 2665912"/>
              <a:gd name="connsiteY29" fmla="*/ 572210 h 2183296"/>
              <a:gd name="connsiteX30" fmla="*/ 2578826 w 2665912"/>
              <a:gd name="connsiteY30" fmla="*/ 615753 h 2183296"/>
              <a:gd name="connsiteX31" fmla="*/ 2535283 w 2665912"/>
              <a:gd name="connsiteY31" fmla="*/ 659296 h 2183296"/>
              <a:gd name="connsiteX32" fmla="*/ 2520769 w 2665912"/>
              <a:gd name="connsiteY32" fmla="*/ 702838 h 2183296"/>
              <a:gd name="connsiteX33" fmla="*/ 2564312 w 2665912"/>
              <a:gd name="connsiteY33" fmla="*/ 818953 h 2183296"/>
              <a:gd name="connsiteX34" fmla="*/ 2578826 w 2665912"/>
              <a:gd name="connsiteY34" fmla="*/ 862496 h 2183296"/>
              <a:gd name="connsiteX35" fmla="*/ 2535283 w 2665912"/>
              <a:gd name="connsiteY35" fmla="*/ 993124 h 2183296"/>
              <a:gd name="connsiteX36" fmla="*/ 2506254 w 2665912"/>
              <a:gd name="connsiteY36" fmla="*/ 1036667 h 2183296"/>
              <a:gd name="connsiteX37" fmla="*/ 2506254 w 2665912"/>
              <a:gd name="connsiteY37" fmla="*/ 1167296 h 2183296"/>
              <a:gd name="connsiteX38" fmla="*/ 2564312 w 2665912"/>
              <a:gd name="connsiteY38" fmla="*/ 1254381 h 2183296"/>
              <a:gd name="connsiteX39" fmla="*/ 2549797 w 2665912"/>
              <a:gd name="connsiteY39" fmla="*/ 1312438 h 2183296"/>
              <a:gd name="connsiteX40" fmla="*/ 2448197 w 2665912"/>
              <a:gd name="connsiteY40" fmla="*/ 1370496 h 2183296"/>
              <a:gd name="connsiteX41" fmla="*/ 2404654 w 2665912"/>
              <a:gd name="connsiteY41" fmla="*/ 1414038 h 2183296"/>
              <a:gd name="connsiteX42" fmla="*/ 2361112 w 2665912"/>
              <a:gd name="connsiteY42" fmla="*/ 1443067 h 2183296"/>
              <a:gd name="connsiteX43" fmla="*/ 2346597 w 2665912"/>
              <a:gd name="connsiteY43" fmla="*/ 1486610 h 2183296"/>
              <a:gd name="connsiteX44" fmla="*/ 2390140 w 2665912"/>
              <a:gd name="connsiteY44" fmla="*/ 1631753 h 2183296"/>
              <a:gd name="connsiteX45" fmla="*/ 2433683 w 2665912"/>
              <a:gd name="connsiteY45" fmla="*/ 1660781 h 2183296"/>
              <a:gd name="connsiteX46" fmla="*/ 2404654 w 2665912"/>
              <a:gd name="connsiteY46" fmla="*/ 1704324 h 2183296"/>
              <a:gd name="connsiteX47" fmla="*/ 2317569 w 2665912"/>
              <a:gd name="connsiteY47" fmla="*/ 1791410 h 2183296"/>
              <a:gd name="connsiteX48" fmla="*/ 2303054 w 2665912"/>
              <a:gd name="connsiteY48" fmla="*/ 1849467 h 2183296"/>
              <a:gd name="connsiteX49" fmla="*/ 2332083 w 2665912"/>
              <a:gd name="connsiteY49" fmla="*/ 1980096 h 2183296"/>
              <a:gd name="connsiteX50" fmla="*/ 2361112 w 2665912"/>
              <a:gd name="connsiteY50" fmla="*/ 2023638 h 2183296"/>
              <a:gd name="connsiteX51" fmla="*/ 2346597 w 2665912"/>
              <a:gd name="connsiteY51" fmla="*/ 2110724 h 2183296"/>
              <a:gd name="connsiteX52" fmla="*/ 2259512 w 2665912"/>
              <a:gd name="connsiteY52" fmla="*/ 2139753 h 2183296"/>
              <a:gd name="connsiteX53" fmla="*/ 1795054 w 2665912"/>
              <a:gd name="connsiteY53" fmla="*/ 2183296 h 2183296"/>
              <a:gd name="connsiteX54" fmla="*/ 1562826 w 2665912"/>
              <a:gd name="connsiteY54" fmla="*/ 2168781 h 2183296"/>
              <a:gd name="connsiteX55" fmla="*/ 1388654 w 2665912"/>
              <a:gd name="connsiteY55" fmla="*/ 2139753 h 2183296"/>
              <a:gd name="connsiteX56" fmla="*/ 1301569 w 2665912"/>
              <a:gd name="connsiteY56" fmla="*/ 2125238 h 2183296"/>
              <a:gd name="connsiteX57" fmla="*/ 1131479 w 2665912"/>
              <a:gd name="connsiteY57" fmla="*/ 2073985 h 2183296"/>
              <a:gd name="connsiteX58" fmla="*/ 1048022 w 2665912"/>
              <a:gd name="connsiteY58" fmla="*/ 2053121 h 2183296"/>
              <a:gd name="connsiteX59" fmla="*/ 970462 w 2665912"/>
              <a:gd name="connsiteY59" fmla="*/ 2035431 h 2183296"/>
              <a:gd name="connsiteX60" fmla="*/ 924651 w 2665912"/>
              <a:gd name="connsiteY60" fmla="*/ 2022278 h 2183296"/>
              <a:gd name="connsiteX61" fmla="*/ 850719 w 2665912"/>
              <a:gd name="connsiteY61" fmla="*/ 1988713 h 2183296"/>
              <a:gd name="connsiteX62" fmla="*/ 764994 w 2665912"/>
              <a:gd name="connsiteY62" fmla="*/ 1951521 h 2183296"/>
              <a:gd name="connsiteX63" fmla="*/ 692876 w 2665912"/>
              <a:gd name="connsiteY63" fmla="*/ 1922492 h 2183296"/>
              <a:gd name="connsiteX64" fmla="*/ 569414 w 2665912"/>
              <a:gd name="connsiteY64" fmla="*/ 1858811 h 2183296"/>
              <a:gd name="connsiteX65" fmla="*/ 477883 w 2665912"/>
              <a:gd name="connsiteY65" fmla="*/ 1782338 h 2183296"/>
              <a:gd name="connsiteX66" fmla="*/ 324394 w 2665912"/>
              <a:gd name="connsiteY66" fmla="*/ 1673844 h 2183296"/>
              <a:gd name="connsiteX67" fmla="*/ 154940 w 2665912"/>
              <a:gd name="connsiteY67" fmla="*/ 1530153 h 2183296"/>
              <a:gd name="connsiteX68" fmla="*/ 125912 w 2665912"/>
              <a:gd name="connsiteY68" fmla="*/ 1486610 h 2183296"/>
              <a:gd name="connsiteX69" fmla="*/ 96883 w 2665912"/>
              <a:gd name="connsiteY69" fmla="*/ 1443067 h 2183296"/>
              <a:gd name="connsiteX70" fmla="*/ 67854 w 2665912"/>
              <a:gd name="connsiteY70" fmla="*/ 1341467 h 2183296"/>
              <a:gd name="connsiteX71" fmla="*/ 14514 w 2665912"/>
              <a:gd name="connsiteY71" fmla="*/ 1224264 h 2183296"/>
              <a:gd name="connsiteX72" fmla="*/ 0 w 2665912"/>
              <a:gd name="connsiteY72" fmla="*/ 1135727 h 2183296"/>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1040312 w 2665912"/>
              <a:gd name="connsiteY15" fmla="*/ 180068 h 2197554"/>
              <a:gd name="connsiteX16" fmla="*/ 1112883 w 2665912"/>
              <a:gd name="connsiteY16" fmla="*/ 165554 h 2197554"/>
              <a:gd name="connsiteX17" fmla="*/ 1199969 w 2665912"/>
              <a:gd name="connsiteY17" fmla="*/ 136525 h 2197554"/>
              <a:gd name="connsiteX18" fmla="*/ 1403169 w 2665912"/>
              <a:gd name="connsiteY18" fmla="*/ 92982 h 2197554"/>
              <a:gd name="connsiteX19" fmla="*/ 1562826 w 2665912"/>
              <a:gd name="connsiteY19" fmla="*/ 639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1040312 w 2665912"/>
              <a:gd name="connsiteY15" fmla="*/ 180068 h 2197554"/>
              <a:gd name="connsiteX16" fmla="*/ 1112883 w 2665912"/>
              <a:gd name="connsiteY16" fmla="*/ 165554 h 2197554"/>
              <a:gd name="connsiteX17" fmla="*/ 1199969 w 2665912"/>
              <a:gd name="connsiteY17" fmla="*/ 136525 h 2197554"/>
              <a:gd name="connsiteX18" fmla="*/ 1403169 w 2665912"/>
              <a:gd name="connsiteY18" fmla="*/ 92982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1040312 w 2665912"/>
              <a:gd name="connsiteY15" fmla="*/ 180068 h 2197554"/>
              <a:gd name="connsiteX16" fmla="*/ 1112883 w 2665912"/>
              <a:gd name="connsiteY16" fmla="*/ 165554 h 2197554"/>
              <a:gd name="connsiteX17" fmla="*/ 1145994 w 2665912"/>
              <a:gd name="connsiteY17" fmla="*/ 98425 h 2197554"/>
              <a:gd name="connsiteX18" fmla="*/ 1403169 w 2665912"/>
              <a:gd name="connsiteY18" fmla="*/ 92982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1040312 w 2665912"/>
              <a:gd name="connsiteY15" fmla="*/ 180068 h 2197554"/>
              <a:gd name="connsiteX16" fmla="*/ 1112883 w 2665912"/>
              <a:gd name="connsiteY16" fmla="*/ 165554 h 2197554"/>
              <a:gd name="connsiteX17" fmla="*/ 1145994 w 2665912"/>
              <a:gd name="connsiteY17" fmla="*/ 98425 h 2197554"/>
              <a:gd name="connsiteX18" fmla="*/ 1368244 w 2665912"/>
              <a:gd name="connsiteY18" fmla="*/ 51707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1040312 w 2665912"/>
              <a:gd name="connsiteY15" fmla="*/ 180068 h 2197554"/>
              <a:gd name="connsiteX16" fmla="*/ 1052558 w 2665912"/>
              <a:gd name="connsiteY16" fmla="*/ 117929 h 2197554"/>
              <a:gd name="connsiteX17" fmla="*/ 1145994 w 2665912"/>
              <a:gd name="connsiteY17" fmla="*/ 98425 h 2197554"/>
              <a:gd name="connsiteX18" fmla="*/ 1368244 w 2665912"/>
              <a:gd name="connsiteY18" fmla="*/ 51707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996769 w 2665912"/>
              <a:gd name="connsiteY14" fmla="*/ 194582 h 2197554"/>
              <a:gd name="connsiteX15" fmla="*/ 957762 w 2665912"/>
              <a:gd name="connsiteY15" fmla="*/ 138793 h 2197554"/>
              <a:gd name="connsiteX16" fmla="*/ 1052558 w 2665912"/>
              <a:gd name="connsiteY16" fmla="*/ 117929 h 2197554"/>
              <a:gd name="connsiteX17" fmla="*/ 1145994 w 2665912"/>
              <a:gd name="connsiteY17" fmla="*/ 98425 h 2197554"/>
              <a:gd name="connsiteX18" fmla="*/ 1368244 w 2665912"/>
              <a:gd name="connsiteY18" fmla="*/ 51707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866140 w 2665912"/>
              <a:gd name="connsiteY13" fmla="*/ 238125 h 2197554"/>
              <a:gd name="connsiteX14" fmla="*/ 885644 w 2665912"/>
              <a:gd name="connsiteY14" fmla="*/ 172357 h 2197554"/>
              <a:gd name="connsiteX15" fmla="*/ 957762 w 2665912"/>
              <a:gd name="connsiteY15" fmla="*/ 138793 h 2197554"/>
              <a:gd name="connsiteX16" fmla="*/ 1052558 w 2665912"/>
              <a:gd name="connsiteY16" fmla="*/ 117929 h 2197554"/>
              <a:gd name="connsiteX17" fmla="*/ 1145994 w 2665912"/>
              <a:gd name="connsiteY17" fmla="*/ 98425 h 2197554"/>
              <a:gd name="connsiteX18" fmla="*/ 1368244 w 2665912"/>
              <a:gd name="connsiteY18" fmla="*/ 51707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735512 w 2665912"/>
              <a:gd name="connsiteY12" fmla="*/ 296182 h 2197554"/>
              <a:gd name="connsiteX13" fmla="*/ 789940 w 2665912"/>
              <a:gd name="connsiteY13" fmla="*/ 215900 h 2197554"/>
              <a:gd name="connsiteX14" fmla="*/ 885644 w 2665912"/>
              <a:gd name="connsiteY14" fmla="*/ 172357 h 2197554"/>
              <a:gd name="connsiteX15" fmla="*/ 957762 w 2665912"/>
              <a:gd name="connsiteY15" fmla="*/ 138793 h 2197554"/>
              <a:gd name="connsiteX16" fmla="*/ 1052558 w 2665912"/>
              <a:gd name="connsiteY16" fmla="*/ 117929 h 2197554"/>
              <a:gd name="connsiteX17" fmla="*/ 1145994 w 2665912"/>
              <a:gd name="connsiteY17" fmla="*/ 98425 h 2197554"/>
              <a:gd name="connsiteX18" fmla="*/ 1368244 w 2665912"/>
              <a:gd name="connsiteY18" fmla="*/ 51707 h 2197554"/>
              <a:gd name="connsiteX19" fmla="*/ 1543776 w 2665912"/>
              <a:gd name="connsiteY19" fmla="*/ 25854 h 2197554"/>
              <a:gd name="connsiteX20" fmla="*/ 1875790 w 2665912"/>
              <a:gd name="connsiteY20" fmla="*/ 14514 h 2197554"/>
              <a:gd name="connsiteX21" fmla="*/ 2048147 w 2665912"/>
              <a:gd name="connsiteY21" fmla="*/ 0 h 2197554"/>
              <a:gd name="connsiteX22" fmla="*/ 2477226 w 2665912"/>
              <a:gd name="connsiteY22" fmla="*/ 49439 h 2197554"/>
              <a:gd name="connsiteX23" fmla="*/ 2535283 w 2665912"/>
              <a:gd name="connsiteY23" fmla="*/ 63954 h 2197554"/>
              <a:gd name="connsiteX24" fmla="*/ 2622369 w 2665912"/>
              <a:gd name="connsiteY24" fmla="*/ 107496 h 2197554"/>
              <a:gd name="connsiteX25" fmla="*/ 2607854 w 2665912"/>
              <a:gd name="connsiteY25" fmla="*/ 194582 h 2197554"/>
              <a:gd name="connsiteX26" fmla="*/ 2622369 w 2665912"/>
              <a:gd name="connsiteY26" fmla="*/ 354239 h 2197554"/>
              <a:gd name="connsiteX27" fmla="*/ 2651397 w 2665912"/>
              <a:gd name="connsiteY27" fmla="*/ 412296 h 2197554"/>
              <a:gd name="connsiteX28" fmla="*/ 2665912 w 2665912"/>
              <a:gd name="connsiteY28" fmla="*/ 455839 h 2197554"/>
              <a:gd name="connsiteX29" fmla="*/ 2593340 w 2665912"/>
              <a:gd name="connsiteY29" fmla="*/ 586468 h 2197554"/>
              <a:gd name="connsiteX30" fmla="*/ 2578826 w 2665912"/>
              <a:gd name="connsiteY30" fmla="*/ 630011 h 2197554"/>
              <a:gd name="connsiteX31" fmla="*/ 2535283 w 2665912"/>
              <a:gd name="connsiteY31" fmla="*/ 673554 h 2197554"/>
              <a:gd name="connsiteX32" fmla="*/ 2520769 w 2665912"/>
              <a:gd name="connsiteY32" fmla="*/ 717096 h 2197554"/>
              <a:gd name="connsiteX33" fmla="*/ 2564312 w 2665912"/>
              <a:gd name="connsiteY33" fmla="*/ 833211 h 2197554"/>
              <a:gd name="connsiteX34" fmla="*/ 2578826 w 2665912"/>
              <a:gd name="connsiteY34" fmla="*/ 876754 h 2197554"/>
              <a:gd name="connsiteX35" fmla="*/ 2535283 w 2665912"/>
              <a:gd name="connsiteY35" fmla="*/ 1007382 h 2197554"/>
              <a:gd name="connsiteX36" fmla="*/ 2506254 w 2665912"/>
              <a:gd name="connsiteY36" fmla="*/ 1050925 h 2197554"/>
              <a:gd name="connsiteX37" fmla="*/ 2506254 w 2665912"/>
              <a:gd name="connsiteY37" fmla="*/ 1181554 h 2197554"/>
              <a:gd name="connsiteX38" fmla="*/ 2564312 w 2665912"/>
              <a:gd name="connsiteY38" fmla="*/ 1268639 h 2197554"/>
              <a:gd name="connsiteX39" fmla="*/ 2549797 w 2665912"/>
              <a:gd name="connsiteY39" fmla="*/ 1326696 h 2197554"/>
              <a:gd name="connsiteX40" fmla="*/ 2448197 w 2665912"/>
              <a:gd name="connsiteY40" fmla="*/ 1384754 h 2197554"/>
              <a:gd name="connsiteX41" fmla="*/ 2404654 w 2665912"/>
              <a:gd name="connsiteY41" fmla="*/ 1428296 h 2197554"/>
              <a:gd name="connsiteX42" fmla="*/ 2361112 w 2665912"/>
              <a:gd name="connsiteY42" fmla="*/ 1457325 h 2197554"/>
              <a:gd name="connsiteX43" fmla="*/ 2346597 w 2665912"/>
              <a:gd name="connsiteY43" fmla="*/ 1500868 h 2197554"/>
              <a:gd name="connsiteX44" fmla="*/ 2390140 w 2665912"/>
              <a:gd name="connsiteY44" fmla="*/ 1646011 h 2197554"/>
              <a:gd name="connsiteX45" fmla="*/ 2433683 w 2665912"/>
              <a:gd name="connsiteY45" fmla="*/ 1675039 h 2197554"/>
              <a:gd name="connsiteX46" fmla="*/ 2404654 w 2665912"/>
              <a:gd name="connsiteY46" fmla="*/ 1718582 h 2197554"/>
              <a:gd name="connsiteX47" fmla="*/ 2317569 w 2665912"/>
              <a:gd name="connsiteY47" fmla="*/ 1805668 h 2197554"/>
              <a:gd name="connsiteX48" fmla="*/ 2303054 w 2665912"/>
              <a:gd name="connsiteY48" fmla="*/ 1863725 h 2197554"/>
              <a:gd name="connsiteX49" fmla="*/ 2332083 w 2665912"/>
              <a:gd name="connsiteY49" fmla="*/ 1994354 h 2197554"/>
              <a:gd name="connsiteX50" fmla="*/ 2361112 w 2665912"/>
              <a:gd name="connsiteY50" fmla="*/ 2037896 h 2197554"/>
              <a:gd name="connsiteX51" fmla="*/ 2346597 w 2665912"/>
              <a:gd name="connsiteY51" fmla="*/ 2124982 h 2197554"/>
              <a:gd name="connsiteX52" fmla="*/ 2259512 w 2665912"/>
              <a:gd name="connsiteY52" fmla="*/ 2154011 h 2197554"/>
              <a:gd name="connsiteX53" fmla="*/ 1795054 w 2665912"/>
              <a:gd name="connsiteY53" fmla="*/ 2197554 h 2197554"/>
              <a:gd name="connsiteX54" fmla="*/ 1562826 w 2665912"/>
              <a:gd name="connsiteY54" fmla="*/ 2183039 h 2197554"/>
              <a:gd name="connsiteX55" fmla="*/ 1388654 w 2665912"/>
              <a:gd name="connsiteY55" fmla="*/ 2154011 h 2197554"/>
              <a:gd name="connsiteX56" fmla="*/ 1301569 w 2665912"/>
              <a:gd name="connsiteY56" fmla="*/ 2139496 h 2197554"/>
              <a:gd name="connsiteX57" fmla="*/ 1131479 w 2665912"/>
              <a:gd name="connsiteY57" fmla="*/ 2088243 h 2197554"/>
              <a:gd name="connsiteX58" fmla="*/ 1048022 w 2665912"/>
              <a:gd name="connsiteY58" fmla="*/ 2067379 h 2197554"/>
              <a:gd name="connsiteX59" fmla="*/ 970462 w 2665912"/>
              <a:gd name="connsiteY59" fmla="*/ 2049689 h 2197554"/>
              <a:gd name="connsiteX60" fmla="*/ 924651 w 2665912"/>
              <a:gd name="connsiteY60" fmla="*/ 2036536 h 2197554"/>
              <a:gd name="connsiteX61" fmla="*/ 850719 w 2665912"/>
              <a:gd name="connsiteY61" fmla="*/ 2002971 h 2197554"/>
              <a:gd name="connsiteX62" fmla="*/ 764994 w 2665912"/>
              <a:gd name="connsiteY62" fmla="*/ 1965779 h 2197554"/>
              <a:gd name="connsiteX63" fmla="*/ 692876 w 2665912"/>
              <a:gd name="connsiteY63" fmla="*/ 1936750 h 2197554"/>
              <a:gd name="connsiteX64" fmla="*/ 569414 w 2665912"/>
              <a:gd name="connsiteY64" fmla="*/ 1873069 h 2197554"/>
              <a:gd name="connsiteX65" fmla="*/ 477883 w 2665912"/>
              <a:gd name="connsiteY65" fmla="*/ 1796596 h 2197554"/>
              <a:gd name="connsiteX66" fmla="*/ 324394 w 2665912"/>
              <a:gd name="connsiteY66" fmla="*/ 1688102 h 2197554"/>
              <a:gd name="connsiteX67" fmla="*/ 154940 w 2665912"/>
              <a:gd name="connsiteY67" fmla="*/ 1544411 h 2197554"/>
              <a:gd name="connsiteX68" fmla="*/ 125912 w 2665912"/>
              <a:gd name="connsiteY68" fmla="*/ 1500868 h 2197554"/>
              <a:gd name="connsiteX69" fmla="*/ 96883 w 2665912"/>
              <a:gd name="connsiteY69" fmla="*/ 1457325 h 2197554"/>
              <a:gd name="connsiteX70" fmla="*/ 67854 w 2665912"/>
              <a:gd name="connsiteY70" fmla="*/ 1355725 h 2197554"/>
              <a:gd name="connsiteX71" fmla="*/ 14514 w 2665912"/>
              <a:gd name="connsiteY71" fmla="*/ 1238522 h 2197554"/>
              <a:gd name="connsiteX72" fmla="*/ 0 w 2665912"/>
              <a:gd name="connsiteY72"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90369 w 2665912"/>
              <a:gd name="connsiteY11" fmla="*/ 368754 h 2197554"/>
              <a:gd name="connsiteX12" fmla="*/ 639808 w 2665912"/>
              <a:gd name="connsiteY12" fmla="*/ 269875 h 2197554"/>
              <a:gd name="connsiteX13" fmla="*/ 735512 w 2665912"/>
              <a:gd name="connsiteY13" fmla="*/ 296182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97782 h 2197554"/>
              <a:gd name="connsiteX11" fmla="*/ 561794 w 2665912"/>
              <a:gd name="connsiteY11" fmla="*/ 327479 h 2197554"/>
              <a:gd name="connsiteX12" fmla="*/ 639808 w 2665912"/>
              <a:gd name="connsiteY12" fmla="*/ 269875 h 2197554"/>
              <a:gd name="connsiteX13" fmla="*/ 735512 w 2665912"/>
              <a:gd name="connsiteY13" fmla="*/ 296182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59682 h 2197554"/>
              <a:gd name="connsiteX11" fmla="*/ 561794 w 2665912"/>
              <a:gd name="connsiteY11" fmla="*/ 327479 h 2197554"/>
              <a:gd name="connsiteX12" fmla="*/ 639808 w 2665912"/>
              <a:gd name="connsiteY12" fmla="*/ 269875 h 2197554"/>
              <a:gd name="connsiteX13" fmla="*/ 735512 w 2665912"/>
              <a:gd name="connsiteY13" fmla="*/ 296182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43626 w 2665912"/>
              <a:gd name="connsiteY7" fmla="*/ 513896 h 2197554"/>
              <a:gd name="connsiteX8" fmla="*/ 361996 w 2665912"/>
              <a:gd name="connsiteY8" fmla="*/ 461963 h 2197554"/>
              <a:gd name="connsiteX9" fmla="*/ 450442 w 2665912"/>
              <a:gd name="connsiteY9" fmla="*/ 393700 h 2197554"/>
              <a:gd name="connsiteX10" fmla="*/ 503283 w 2665912"/>
              <a:gd name="connsiteY10" fmla="*/ 359682 h 2197554"/>
              <a:gd name="connsiteX11" fmla="*/ 561794 w 2665912"/>
              <a:gd name="connsiteY11" fmla="*/ 327479 h 2197554"/>
              <a:gd name="connsiteX12" fmla="*/ 639808 w 2665912"/>
              <a:gd name="connsiteY12" fmla="*/ 269875 h 2197554"/>
              <a:gd name="connsiteX13" fmla="*/ 729162 w 2665912"/>
              <a:gd name="connsiteY13" fmla="*/ 248557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95320 w 2665912"/>
              <a:gd name="connsiteY6" fmla="*/ 528864 h 2197554"/>
              <a:gd name="connsiteX7" fmla="*/ 311876 w 2665912"/>
              <a:gd name="connsiteY7" fmla="*/ 488496 h 2197554"/>
              <a:gd name="connsiteX8" fmla="*/ 361996 w 2665912"/>
              <a:gd name="connsiteY8" fmla="*/ 461963 h 2197554"/>
              <a:gd name="connsiteX9" fmla="*/ 450442 w 2665912"/>
              <a:gd name="connsiteY9" fmla="*/ 393700 h 2197554"/>
              <a:gd name="connsiteX10" fmla="*/ 503283 w 2665912"/>
              <a:gd name="connsiteY10" fmla="*/ 359682 h 2197554"/>
              <a:gd name="connsiteX11" fmla="*/ 561794 w 2665912"/>
              <a:gd name="connsiteY11" fmla="*/ 327479 h 2197554"/>
              <a:gd name="connsiteX12" fmla="*/ 639808 w 2665912"/>
              <a:gd name="connsiteY12" fmla="*/ 269875 h 2197554"/>
              <a:gd name="connsiteX13" fmla="*/ 729162 w 2665912"/>
              <a:gd name="connsiteY13" fmla="*/ 248557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30011 h 2197554"/>
              <a:gd name="connsiteX6" fmla="*/ 273095 w 2665912"/>
              <a:gd name="connsiteY6" fmla="*/ 528864 h 2197554"/>
              <a:gd name="connsiteX7" fmla="*/ 311876 w 2665912"/>
              <a:gd name="connsiteY7" fmla="*/ 488496 h 2197554"/>
              <a:gd name="connsiteX8" fmla="*/ 361996 w 2665912"/>
              <a:gd name="connsiteY8" fmla="*/ 461963 h 2197554"/>
              <a:gd name="connsiteX9" fmla="*/ 450442 w 2665912"/>
              <a:gd name="connsiteY9" fmla="*/ 393700 h 2197554"/>
              <a:gd name="connsiteX10" fmla="*/ 503283 w 2665912"/>
              <a:gd name="connsiteY10" fmla="*/ 359682 h 2197554"/>
              <a:gd name="connsiteX11" fmla="*/ 561794 w 2665912"/>
              <a:gd name="connsiteY11" fmla="*/ 327479 h 2197554"/>
              <a:gd name="connsiteX12" fmla="*/ 639808 w 2665912"/>
              <a:gd name="connsiteY12" fmla="*/ 269875 h 2197554"/>
              <a:gd name="connsiteX13" fmla="*/ 729162 w 2665912"/>
              <a:gd name="connsiteY13" fmla="*/ 248557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9797 w 2665912"/>
              <a:gd name="connsiteY0" fmla="*/ 1079954 h 2197554"/>
              <a:gd name="connsiteX1" fmla="*/ 9797 w 2665912"/>
              <a:gd name="connsiteY1" fmla="*/ 1079954 h 2197554"/>
              <a:gd name="connsiteX2" fmla="*/ 43543 w 2665912"/>
              <a:gd name="connsiteY2" fmla="*/ 919571 h 2197554"/>
              <a:gd name="connsiteX3" fmla="*/ 97790 w 2665912"/>
              <a:gd name="connsiteY3" fmla="*/ 755424 h 2197554"/>
              <a:gd name="connsiteX4" fmla="*/ 165146 w 2665912"/>
              <a:gd name="connsiteY4" fmla="*/ 659720 h 2197554"/>
              <a:gd name="connsiteX5" fmla="*/ 212997 w 2665912"/>
              <a:gd name="connsiteY5" fmla="*/ 610961 h 2197554"/>
              <a:gd name="connsiteX6" fmla="*/ 273095 w 2665912"/>
              <a:gd name="connsiteY6" fmla="*/ 528864 h 2197554"/>
              <a:gd name="connsiteX7" fmla="*/ 311876 w 2665912"/>
              <a:gd name="connsiteY7" fmla="*/ 488496 h 2197554"/>
              <a:gd name="connsiteX8" fmla="*/ 361996 w 2665912"/>
              <a:gd name="connsiteY8" fmla="*/ 461963 h 2197554"/>
              <a:gd name="connsiteX9" fmla="*/ 450442 w 2665912"/>
              <a:gd name="connsiteY9" fmla="*/ 393700 h 2197554"/>
              <a:gd name="connsiteX10" fmla="*/ 503283 w 2665912"/>
              <a:gd name="connsiteY10" fmla="*/ 359682 h 2197554"/>
              <a:gd name="connsiteX11" fmla="*/ 561794 w 2665912"/>
              <a:gd name="connsiteY11" fmla="*/ 327479 h 2197554"/>
              <a:gd name="connsiteX12" fmla="*/ 639808 w 2665912"/>
              <a:gd name="connsiteY12" fmla="*/ 269875 h 2197554"/>
              <a:gd name="connsiteX13" fmla="*/ 729162 w 2665912"/>
              <a:gd name="connsiteY13" fmla="*/ 248557 h 2197554"/>
              <a:gd name="connsiteX14" fmla="*/ 789940 w 2665912"/>
              <a:gd name="connsiteY14" fmla="*/ 215900 h 2197554"/>
              <a:gd name="connsiteX15" fmla="*/ 885644 w 2665912"/>
              <a:gd name="connsiteY15" fmla="*/ 172357 h 2197554"/>
              <a:gd name="connsiteX16" fmla="*/ 957762 w 2665912"/>
              <a:gd name="connsiteY16" fmla="*/ 138793 h 2197554"/>
              <a:gd name="connsiteX17" fmla="*/ 1052558 w 2665912"/>
              <a:gd name="connsiteY17" fmla="*/ 117929 h 2197554"/>
              <a:gd name="connsiteX18" fmla="*/ 1145994 w 2665912"/>
              <a:gd name="connsiteY18" fmla="*/ 98425 h 2197554"/>
              <a:gd name="connsiteX19" fmla="*/ 1368244 w 2665912"/>
              <a:gd name="connsiteY19" fmla="*/ 51707 h 2197554"/>
              <a:gd name="connsiteX20" fmla="*/ 1543776 w 2665912"/>
              <a:gd name="connsiteY20" fmla="*/ 25854 h 2197554"/>
              <a:gd name="connsiteX21" fmla="*/ 1875790 w 2665912"/>
              <a:gd name="connsiteY21" fmla="*/ 14514 h 2197554"/>
              <a:gd name="connsiteX22" fmla="*/ 2048147 w 2665912"/>
              <a:gd name="connsiteY22" fmla="*/ 0 h 2197554"/>
              <a:gd name="connsiteX23" fmla="*/ 2477226 w 2665912"/>
              <a:gd name="connsiteY23" fmla="*/ 49439 h 2197554"/>
              <a:gd name="connsiteX24" fmla="*/ 2535283 w 2665912"/>
              <a:gd name="connsiteY24" fmla="*/ 63954 h 2197554"/>
              <a:gd name="connsiteX25" fmla="*/ 2622369 w 2665912"/>
              <a:gd name="connsiteY25" fmla="*/ 107496 h 2197554"/>
              <a:gd name="connsiteX26" fmla="*/ 2607854 w 2665912"/>
              <a:gd name="connsiteY26" fmla="*/ 194582 h 2197554"/>
              <a:gd name="connsiteX27" fmla="*/ 2622369 w 2665912"/>
              <a:gd name="connsiteY27" fmla="*/ 354239 h 2197554"/>
              <a:gd name="connsiteX28" fmla="*/ 2651397 w 2665912"/>
              <a:gd name="connsiteY28" fmla="*/ 412296 h 2197554"/>
              <a:gd name="connsiteX29" fmla="*/ 2665912 w 2665912"/>
              <a:gd name="connsiteY29" fmla="*/ 455839 h 2197554"/>
              <a:gd name="connsiteX30" fmla="*/ 2593340 w 2665912"/>
              <a:gd name="connsiteY30" fmla="*/ 586468 h 2197554"/>
              <a:gd name="connsiteX31" fmla="*/ 2578826 w 2665912"/>
              <a:gd name="connsiteY31" fmla="*/ 630011 h 2197554"/>
              <a:gd name="connsiteX32" fmla="*/ 2535283 w 2665912"/>
              <a:gd name="connsiteY32" fmla="*/ 673554 h 2197554"/>
              <a:gd name="connsiteX33" fmla="*/ 2520769 w 2665912"/>
              <a:gd name="connsiteY33" fmla="*/ 717096 h 2197554"/>
              <a:gd name="connsiteX34" fmla="*/ 2564312 w 2665912"/>
              <a:gd name="connsiteY34" fmla="*/ 833211 h 2197554"/>
              <a:gd name="connsiteX35" fmla="*/ 2578826 w 2665912"/>
              <a:gd name="connsiteY35" fmla="*/ 876754 h 2197554"/>
              <a:gd name="connsiteX36" fmla="*/ 2535283 w 2665912"/>
              <a:gd name="connsiteY36" fmla="*/ 1007382 h 2197554"/>
              <a:gd name="connsiteX37" fmla="*/ 2506254 w 2665912"/>
              <a:gd name="connsiteY37" fmla="*/ 1050925 h 2197554"/>
              <a:gd name="connsiteX38" fmla="*/ 2506254 w 2665912"/>
              <a:gd name="connsiteY38" fmla="*/ 1181554 h 2197554"/>
              <a:gd name="connsiteX39" fmla="*/ 2564312 w 2665912"/>
              <a:gd name="connsiteY39" fmla="*/ 1268639 h 2197554"/>
              <a:gd name="connsiteX40" fmla="*/ 2549797 w 2665912"/>
              <a:gd name="connsiteY40" fmla="*/ 1326696 h 2197554"/>
              <a:gd name="connsiteX41" fmla="*/ 2448197 w 2665912"/>
              <a:gd name="connsiteY41" fmla="*/ 1384754 h 2197554"/>
              <a:gd name="connsiteX42" fmla="*/ 2404654 w 2665912"/>
              <a:gd name="connsiteY42" fmla="*/ 1428296 h 2197554"/>
              <a:gd name="connsiteX43" fmla="*/ 2361112 w 2665912"/>
              <a:gd name="connsiteY43" fmla="*/ 1457325 h 2197554"/>
              <a:gd name="connsiteX44" fmla="*/ 2346597 w 2665912"/>
              <a:gd name="connsiteY44" fmla="*/ 1500868 h 2197554"/>
              <a:gd name="connsiteX45" fmla="*/ 2390140 w 2665912"/>
              <a:gd name="connsiteY45" fmla="*/ 1646011 h 2197554"/>
              <a:gd name="connsiteX46" fmla="*/ 2433683 w 2665912"/>
              <a:gd name="connsiteY46" fmla="*/ 1675039 h 2197554"/>
              <a:gd name="connsiteX47" fmla="*/ 2404654 w 2665912"/>
              <a:gd name="connsiteY47" fmla="*/ 1718582 h 2197554"/>
              <a:gd name="connsiteX48" fmla="*/ 2317569 w 2665912"/>
              <a:gd name="connsiteY48" fmla="*/ 1805668 h 2197554"/>
              <a:gd name="connsiteX49" fmla="*/ 2303054 w 2665912"/>
              <a:gd name="connsiteY49" fmla="*/ 1863725 h 2197554"/>
              <a:gd name="connsiteX50" fmla="*/ 2332083 w 2665912"/>
              <a:gd name="connsiteY50" fmla="*/ 1994354 h 2197554"/>
              <a:gd name="connsiteX51" fmla="*/ 2361112 w 2665912"/>
              <a:gd name="connsiteY51" fmla="*/ 2037896 h 2197554"/>
              <a:gd name="connsiteX52" fmla="*/ 2346597 w 2665912"/>
              <a:gd name="connsiteY52" fmla="*/ 2124982 h 2197554"/>
              <a:gd name="connsiteX53" fmla="*/ 2259512 w 2665912"/>
              <a:gd name="connsiteY53" fmla="*/ 2154011 h 2197554"/>
              <a:gd name="connsiteX54" fmla="*/ 1795054 w 2665912"/>
              <a:gd name="connsiteY54" fmla="*/ 2197554 h 2197554"/>
              <a:gd name="connsiteX55" fmla="*/ 1562826 w 2665912"/>
              <a:gd name="connsiteY55" fmla="*/ 2183039 h 2197554"/>
              <a:gd name="connsiteX56" fmla="*/ 1388654 w 2665912"/>
              <a:gd name="connsiteY56" fmla="*/ 2154011 h 2197554"/>
              <a:gd name="connsiteX57" fmla="*/ 1301569 w 2665912"/>
              <a:gd name="connsiteY57" fmla="*/ 2139496 h 2197554"/>
              <a:gd name="connsiteX58" fmla="*/ 1131479 w 2665912"/>
              <a:gd name="connsiteY58" fmla="*/ 2088243 h 2197554"/>
              <a:gd name="connsiteX59" fmla="*/ 1048022 w 2665912"/>
              <a:gd name="connsiteY59" fmla="*/ 2067379 h 2197554"/>
              <a:gd name="connsiteX60" fmla="*/ 970462 w 2665912"/>
              <a:gd name="connsiteY60" fmla="*/ 2049689 h 2197554"/>
              <a:gd name="connsiteX61" fmla="*/ 924651 w 2665912"/>
              <a:gd name="connsiteY61" fmla="*/ 2036536 h 2197554"/>
              <a:gd name="connsiteX62" fmla="*/ 850719 w 2665912"/>
              <a:gd name="connsiteY62" fmla="*/ 2002971 h 2197554"/>
              <a:gd name="connsiteX63" fmla="*/ 764994 w 2665912"/>
              <a:gd name="connsiteY63" fmla="*/ 1965779 h 2197554"/>
              <a:gd name="connsiteX64" fmla="*/ 692876 w 2665912"/>
              <a:gd name="connsiteY64" fmla="*/ 1936750 h 2197554"/>
              <a:gd name="connsiteX65" fmla="*/ 569414 w 2665912"/>
              <a:gd name="connsiteY65" fmla="*/ 1873069 h 2197554"/>
              <a:gd name="connsiteX66" fmla="*/ 477883 w 2665912"/>
              <a:gd name="connsiteY66" fmla="*/ 1796596 h 2197554"/>
              <a:gd name="connsiteX67" fmla="*/ 324394 w 2665912"/>
              <a:gd name="connsiteY67" fmla="*/ 1688102 h 2197554"/>
              <a:gd name="connsiteX68" fmla="*/ 154940 w 2665912"/>
              <a:gd name="connsiteY68" fmla="*/ 1544411 h 2197554"/>
              <a:gd name="connsiteX69" fmla="*/ 125912 w 2665912"/>
              <a:gd name="connsiteY69" fmla="*/ 1500868 h 2197554"/>
              <a:gd name="connsiteX70" fmla="*/ 96883 w 2665912"/>
              <a:gd name="connsiteY70" fmla="*/ 1457325 h 2197554"/>
              <a:gd name="connsiteX71" fmla="*/ 67854 w 2665912"/>
              <a:gd name="connsiteY71" fmla="*/ 1355725 h 2197554"/>
              <a:gd name="connsiteX72" fmla="*/ 14514 w 2665912"/>
              <a:gd name="connsiteY72" fmla="*/ 1238522 h 2197554"/>
              <a:gd name="connsiteX73" fmla="*/ 0 w 2665912"/>
              <a:gd name="connsiteY73" fmla="*/ 1149985 h 2197554"/>
              <a:gd name="connsiteX0" fmla="*/ 3447 w 2659562"/>
              <a:gd name="connsiteY0" fmla="*/ 1079954 h 2197554"/>
              <a:gd name="connsiteX1" fmla="*/ 3447 w 2659562"/>
              <a:gd name="connsiteY1" fmla="*/ 1079954 h 2197554"/>
              <a:gd name="connsiteX2" fmla="*/ 37193 w 2659562"/>
              <a:gd name="connsiteY2" fmla="*/ 919571 h 2197554"/>
              <a:gd name="connsiteX3" fmla="*/ 91440 w 2659562"/>
              <a:gd name="connsiteY3" fmla="*/ 755424 h 2197554"/>
              <a:gd name="connsiteX4" fmla="*/ 158796 w 2659562"/>
              <a:gd name="connsiteY4" fmla="*/ 659720 h 2197554"/>
              <a:gd name="connsiteX5" fmla="*/ 206647 w 2659562"/>
              <a:gd name="connsiteY5" fmla="*/ 610961 h 2197554"/>
              <a:gd name="connsiteX6" fmla="*/ 266745 w 2659562"/>
              <a:gd name="connsiteY6" fmla="*/ 528864 h 2197554"/>
              <a:gd name="connsiteX7" fmla="*/ 305526 w 2659562"/>
              <a:gd name="connsiteY7" fmla="*/ 488496 h 2197554"/>
              <a:gd name="connsiteX8" fmla="*/ 355646 w 2659562"/>
              <a:gd name="connsiteY8" fmla="*/ 461963 h 2197554"/>
              <a:gd name="connsiteX9" fmla="*/ 444092 w 2659562"/>
              <a:gd name="connsiteY9" fmla="*/ 393700 h 2197554"/>
              <a:gd name="connsiteX10" fmla="*/ 496933 w 2659562"/>
              <a:gd name="connsiteY10" fmla="*/ 359682 h 2197554"/>
              <a:gd name="connsiteX11" fmla="*/ 555444 w 2659562"/>
              <a:gd name="connsiteY11" fmla="*/ 327479 h 2197554"/>
              <a:gd name="connsiteX12" fmla="*/ 633458 w 2659562"/>
              <a:gd name="connsiteY12" fmla="*/ 269875 h 2197554"/>
              <a:gd name="connsiteX13" fmla="*/ 722812 w 2659562"/>
              <a:gd name="connsiteY13" fmla="*/ 248557 h 2197554"/>
              <a:gd name="connsiteX14" fmla="*/ 783590 w 2659562"/>
              <a:gd name="connsiteY14" fmla="*/ 215900 h 2197554"/>
              <a:gd name="connsiteX15" fmla="*/ 879294 w 2659562"/>
              <a:gd name="connsiteY15" fmla="*/ 172357 h 2197554"/>
              <a:gd name="connsiteX16" fmla="*/ 951412 w 2659562"/>
              <a:gd name="connsiteY16" fmla="*/ 138793 h 2197554"/>
              <a:gd name="connsiteX17" fmla="*/ 1046208 w 2659562"/>
              <a:gd name="connsiteY17" fmla="*/ 117929 h 2197554"/>
              <a:gd name="connsiteX18" fmla="*/ 1139644 w 2659562"/>
              <a:gd name="connsiteY18" fmla="*/ 98425 h 2197554"/>
              <a:gd name="connsiteX19" fmla="*/ 1361894 w 2659562"/>
              <a:gd name="connsiteY19" fmla="*/ 51707 h 2197554"/>
              <a:gd name="connsiteX20" fmla="*/ 1537426 w 2659562"/>
              <a:gd name="connsiteY20" fmla="*/ 25854 h 2197554"/>
              <a:gd name="connsiteX21" fmla="*/ 1869440 w 2659562"/>
              <a:gd name="connsiteY21" fmla="*/ 14514 h 2197554"/>
              <a:gd name="connsiteX22" fmla="*/ 2041797 w 2659562"/>
              <a:gd name="connsiteY22" fmla="*/ 0 h 2197554"/>
              <a:gd name="connsiteX23" fmla="*/ 2470876 w 2659562"/>
              <a:gd name="connsiteY23" fmla="*/ 49439 h 2197554"/>
              <a:gd name="connsiteX24" fmla="*/ 2528933 w 2659562"/>
              <a:gd name="connsiteY24" fmla="*/ 63954 h 2197554"/>
              <a:gd name="connsiteX25" fmla="*/ 2616019 w 2659562"/>
              <a:gd name="connsiteY25" fmla="*/ 107496 h 2197554"/>
              <a:gd name="connsiteX26" fmla="*/ 2601504 w 2659562"/>
              <a:gd name="connsiteY26" fmla="*/ 194582 h 2197554"/>
              <a:gd name="connsiteX27" fmla="*/ 2616019 w 2659562"/>
              <a:gd name="connsiteY27" fmla="*/ 354239 h 2197554"/>
              <a:gd name="connsiteX28" fmla="*/ 2645047 w 2659562"/>
              <a:gd name="connsiteY28" fmla="*/ 412296 h 2197554"/>
              <a:gd name="connsiteX29" fmla="*/ 2659562 w 2659562"/>
              <a:gd name="connsiteY29" fmla="*/ 455839 h 2197554"/>
              <a:gd name="connsiteX30" fmla="*/ 2586990 w 2659562"/>
              <a:gd name="connsiteY30" fmla="*/ 586468 h 2197554"/>
              <a:gd name="connsiteX31" fmla="*/ 2572476 w 2659562"/>
              <a:gd name="connsiteY31" fmla="*/ 630011 h 2197554"/>
              <a:gd name="connsiteX32" fmla="*/ 2528933 w 2659562"/>
              <a:gd name="connsiteY32" fmla="*/ 673554 h 2197554"/>
              <a:gd name="connsiteX33" fmla="*/ 2514419 w 2659562"/>
              <a:gd name="connsiteY33" fmla="*/ 717096 h 2197554"/>
              <a:gd name="connsiteX34" fmla="*/ 2557962 w 2659562"/>
              <a:gd name="connsiteY34" fmla="*/ 833211 h 2197554"/>
              <a:gd name="connsiteX35" fmla="*/ 2572476 w 2659562"/>
              <a:gd name="connsiteY35" fmla="*/ 876754 h 2197554"/>
              <a:gd name="connsiteX36" fmla="*/ 2528933 w 2659562"/>
              <a:gd name="connsiteY36" fmla="*/ 1007382 h 2197554"/>
              <a:gd name="connsiteX37" fmla="*/ 2499904 w 2659562"/>
              <a:gd name="connsiteY37" fmla="*/ 1050925 h 2197554"/>
              <a:gd name="connsiteX38" fmla="*/ 2499904 w 2659562"/>
              <a:gd name="connsiteY38" fmla="*/ 1181554 h 2197554"/>
              <a:gd name="connsiteX39" fmla="*/ 2557962 w 2659562"/>
              <a:gd name="connsiteY39" fmla="*/ 1268639 h 2197554"/>
              <a:gd name="connsiteX40" fmla="*/ 2543447 w 2659562"/>
              <a:gd name="connsiteY40" fmla="*/ 1326696 h 2197554"/>
              <a:gd name="connsiteX41" fmla="*/ 2441847 w 2659562"/>
              <a:gd name="connsiteY41" fmla="*/ 1384754 h 2197554"/>
              <a:gd name="connsiteX42" fmla="*/ 2398304 w 2659562"/>
              <a:gd name="connsiteY42" fmla="*/ 1428296 h 2197554"/>
              <a:gd name="connsiteX43" fmla="*/ 2354762 w 2659562"/>
              <a:gd name="connsiteY43" fmla="*/ 1457325 h 2197554"/>
              <a:gd name="connsiteX44" fmla="*/ 2340247 w 2659562"/>
              <a:gd name="connsiteY44" fmla="*/ 1500868 h 2197554"/>
              <a:gd name="connsiteX45" fmla="*/ 2383790 w 2659562"/>
              <a:gd name="connsiteY45" fmla="*/ 1646011 h 2197554"/>
              <a:gd name="connsiteX46" fmla="*/ 2427333 w 2659562"/>
              <a:gd name="connsiteY46" fmla="*/ 1675039 h 2197554"/>
              <a:gd name="connsiteX47" fmla="*/ 2398304 w 2659562"/>
              <a:gd name="connsiteY47" fmla="*/ 1718582 h 2197554"/>
              <a:gd name="connsiteX48" fmla="*/ 2311219 w 2659562"/>
              <a:gd name="connsiteY48" fmla="*/ 1805668 h 2197554"/>
              <a:gd name="connsiteX49" fmla="*/ 2296704 w 2659562"/>
              <a:gd name="connsiteY49" fmla="*/ 1863725 h 2197554"/>
              <a:gd name="connsiteX50" fmla="*/ 2325733 w 2659562"/>
              <a:gd name="connsiteY50" fmla="*/ 1994354 h 2197554"/>
              <a:gd name="connsiteX51" fmla="*/ 2354762 w 2659562"/>
              <a:gd name="connsiteY51" fmla="*/ 2037896 h 2197554"/>
              <a:gd name="connsiteX52" fmla="*/ 2340247 w 2659562"/>
              <a:gd name="connsiteY52" fmla="*/ 2124982 h 2197554"/>
              <a:gd name="connsiteX53" fmla="*/ 2253162 w 2659562"/>
              <a:gd name="connsiteY53" fmla="*/ 2154011 h 2197554"/>
              <a:gd name="connsiteX54" fmla="*/ 1788704 w 2659562"/>
              <a:gd name="connsiteY54" fmla="*/ 2197554 h 2197554"/>
              <a:gd name="connsiteX55" fmla="*/ 1556476 w 2659562"/>
              <a:gd name="connsiteY55" fmla="*/ 2183039 h 2197554"/>
              <a:gd name="connsiteX56" fmla="*/ 1382304 w 2659562"/>
              <a:gd name="connsiteY56" fmla="*/ 2154011 h 2197554"/>
              <a:gd name="connsiteX57" fmla="*/ 1295219 w 2659562"/>
              <a:gd name="connsiteY57" fmla="*/ 2139496 h 2197554"/>
              <a:gd name="connsiteX58" fmla="*/ 1125129 w 2659562"/>
              <a:gd name="connsiteY58" fmla="*/ 2088243 h 2197554"/>
              <a:gd name="connsiteX59" fmla="*/ 1041672 w 2659562"/>
              <a:gd name="connsiteY59" fmla="*/ 2067379 h 2197554"/>
              <a:gd name="connsiteX60" fmla="*/ 964112 w 2659562"/>
              <a:gd name="connsiteY60" fmla="*/ 2049689 h 2197554"/>
              <a:gd name="connsiteX61" fmla="*/ 918301 w 2659562"/>
              <a:gd name="connsiteY61" fmla="*/ 2036536 h 2197554"/>
              <a:gd name="connsiteX62" fmla="*/ 844369 w 2659562"/>
              <a:gd name="connsiteY62" fmla="*/ 2002971 h 2197554"/>
              <a:gd name="connsiteX63" fmla="*/ 758644 w 2659562"/>
              <a:gd name="connsiteY63" fmla="*/ 1965779 h 2197554"/>
              <a:gd name="connsiteX64" fmla="*/ 686526 w 2659562"/>
              <a:gd name="connsiteY64" fmla="*/ 1936750 h 2197554"/>
              <a:gd name="connsiteX65" fmla="*/ 563064 w 2659562"/>
              <a:gd name="connsiteY65" fmla="*/ 1873069 h 2197554"/>
              <a:gd name="connsiteX66" fmla="*/ 471533 w 2659562"/>
              <a:gd name="connsiteY66" fmla="*/ 1796596 h 2197554"/>
              <a:gd name="connsiteX67" fmla="*/ 318044 w 2659562"/>
              <a:gd name="connsiteY67" fmla="*/ 1688102 h 2197554"/>
              <a:gd name="connsiteX68" fmla="*/ 148590 w 2659562"/>
              <a:gd name="connsiteY68" fmla="*/ 1544411 h 2197554"/>
              <a:gd name="connsiteX69" fmla="*/ 119562 w 2659562"/>
              <a:gd name="connsiteY69" fmla="*/ 1500868 h 2197554"/>
              <a:gd name="connsiteX70" fmla="*/ 90533 w 2659562"/>
              <a:gd name="connsiteY70" fmla="*/ 1457325 h 2197554"/>
              <a:gd name="connsiteX71" fmla="*/ 61504 w 2659562"/>
              <a:gd name="connsiteY71" fmla="*/ 1355725 h 2197554"/>
              <a:gd name="connsiteX72" fmla="*/ 8164 w 2659562"/>
              <a:gd name="connsiteY72" fmla="*/ 1238522 h 2197554"/>
              <a:gd name="connsiteX73" fmla="*/ 0 w 2659562"/>
              <a:gd name="connsiteY73" fmla="*/ 10674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45143 w 2656115"/>
              <a:gd name="connsiteY68" fmla="*/ 1544411 h 2197554"/>
              <a:gd name="connsiteX69" fmla="*/ 116115 w 2656115"/>
              <a:gd name="connsiteY69" fmla="*/ 1500868 h 2197554"/>
              <a:gd name="connsiteX70" fmla="*/ 87086 w 2656115"/>
              <a:gd name="connsiteY70" fmla="*/ 1457325 h 2197554"/>
              <a:gd name="connsiteX71" fmla="*/ 58057 w 2656115"/>
              <a:gd name="connsiteY71" fmla="*/ 1355725 h 2197554"/>
              <a:gd name="connsiteX72" fmla="*/ 4717 w 2656115"/>
              <a:gd name="connsiteY72" fmla="*/ 1238522 h 2197554"/>
              <a:gd name="connsiteX73" fmla="*/ 2903 w 2656115"/>
              <a:gd name="connsiteY73"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45143 w 2656115"/>
              <a:gd name="connsiteY68" fmla="*/ 1544411 h 2197554"/>
              <a:gd name="connsiteX69" fmla="*/ 116115 w 2656115"/>
              <a:gd name="connsiteY69" fmla="*/ 1500868 h 2197554"/>
              <a:gd name="connsiteX70" fmla="*/ 87086 w 2656115"/>
              <a:gd name="connsiteY70" fmla="*/ 1457325 h 2197554"/>
              <a:gd name="connsiteX71" fmla="*/ 58057 w 2656115"/>
              <a:gd name="connsiteY71" fmla="*/ 1355725 h 2197554"/>
              <a:gd name="connsiteX72" fmla="*/ 26761 w 2656115"/>
              <a:gd name="connsiteY72" fmla="*/ 1304925 h 2197554"/>
              <a:gd name="connsiteX73" fmla="*/ 47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45143 w 2656115"/>
              <a:gd name="connsiteY68" fmla="*/ 1544411 h 2197554"/>
              <a:gd name="connsiteX69" fmla="*/ 116115 w 2656115"/>
              <a:gd name="connsiteY69" fmla="*/ 1500868 h 2197554"/>
              <a:gd name="connsiteX70" fmla="*/ 87086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45143 w 2656115"/>
              <a:gd name="connsiteY68" fmla="*/ 1544411 h 2197554"/>
              <a:gd name="connsiteX69" fmla="*/ 116115 w 2656115"/>
              <a:gd name="connsiteY69" fmla="*/ 1500868 h 2197554"/>
              <a:gd name="connsiteX70" fmla="*/ 87086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45143 w 2656115"/>
              <a:gd name="connsiteY68" fmla="*/ 1544411 h 2197554"/>
              <a:gd name="connsiteX69" fmla="*/ 116115 w 2656115"/>
              <a:gd name="connsiteY69" fmla="*/ 1500868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95150 w 2656115"/>
              <a:gd name="connsiteY68" fmla="*/ 1549173 h 2197554"/>
              <a:gd name="connsiteX69" fmla="*/ 116115 w 2656115"/>
              <a:gd name="connsiteY69" fmla="*/ 1500868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95150 w 2656115"/>
              <a:gd name="connsiteY68" fmla="*/ 1549173 h 2197554"/>
              <a:gd name="connsiteX69" fmla="*/ 116115 w 2656115"/>
              <a:gd name="connsiteY69" fmla="*/ 1500868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85625 w 2656115"/>
              <a:gd name="connsiteY68" fmla="*/ 1563461 h 2197554"/>
              <a:gd name="connsiteX69" fmla="*/ 116115 w 2656115"/>
              <a:gd name="connsiteY69" fmla="*/ 1500868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85625 w 2656115"/>
              <a:gd name="connsiteY68" fmla="*/ 1563461 h 2197554"/>
              <a:gd name="connsiteX69" fmla="*/ 116115 w 2656115"/>
              <a:gd name="connsiteY69" fmla="*/ 1500868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68086 w 2656115"/>
              <a:gd name="connsiteY66" fmla="*/ 1796596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20461 w 2656115"/>
              <a:gd name="connsiteY66" fmla="*/ 1782308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02961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20461 w 2656115"/>
              <a:gd name="connsiteY66" fmla="*/ 1782308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12486 w 2656115"/>
              <a:gd name="connsiteY70" fmla="*/ 1457325 h 2197554"/>
              <a:gd name="connsiteX71" fmla="*/ 58057 w 2656115"/>
              <a:gd name="connsiteY71" fmla="*/ 1355725 h 2197554"/>
              <a:gd name="connsiteX72" fmla="*/ 26761 w 2656115"/>
              <a:gd name="connsiteY72" fmla="*/ 1304925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78857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20461 w 2656115"/>
              <a:gd name="connsiteY66" fmla="*/ 1782308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12486 w 2656115"/>
              <a:gd name="connsiteY70" fmla="*/ 1457325 h 2197554"/>
              <a:gd name="connsiteX71" fmla="*/ 58057 w 2656115"/>
              <a:gd name="connsiteY71" fmla="*/ 1355725 h 2197554"/>
              <a:gd name="connsiteX72" fmla="*/ 41049 w 2656115"/>
              <a:gd name="connsiteY72" fmla="*/ 1302544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94732 w 2656115"/>
              <a:gd name="connsiteY56" fmla="*/ 2154011 h 2197554"/>
              <a:gd name="connsiteX57" fmla="*/ 1291772 w 2656115"/>
              <a:gd name="connsiteY57" fmla="*/ 2139496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20461 w 2656115"/>
              <a:gd name="connsiteY66" fmla="*/ 1782308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12486 w 2656115"/>
              <a:gd name="connsiteY70" fmla="*/ 1457325 h 2197554"/>
              <a:gd name="connsiteX71" fmla="*/ 58057 w 2656115"/>
              <a:gd name="connsiteY71" fmla="*/ 1355725 h 2197554"/>
              <a:gd name="connsiteX72" fmla="*/ 41049 w 2656115"/>
              <a:gd name="connsiteY72" fmla="*/ 1302544 h 2197554"/>
              <a:gd name="connsiteX73" fmla="*/ 17417 w 2656115"/>
              <a:gd name="connsiteY73" fmla="*/ 1238522 h 2197554"/>
              <a:gd name="connsiteX74" fmla="*/ 2903 w 2656115"/>
              <a:gd name="connsiteY74" fmla="*/ 1080135 h 2197554"/>
              <a:gd name="connsiteX0" fmla="*/ 0 w 2656115"/>
              <a:gd name="connsiteY0" fmla="*/ 1079954 h 2197554"/>
              <a:gd name="connsiteX1" fmla="*/ 0 w 2656115"/>
              <a:gd name="connsiteY1" fmla="*/ 1079954 h 2197554"/>
              <a:gd name="connsiteX2" fmla="*/ 33746 w 2656115"/>
              <a:gd name="connsiteY2" fmla="*/ 919571 h 2197554"/>
              <a:gd name="connsiteX3" fmla="*/ 87993 w 2656115"/>
              <a:gd name="connsiteY3" fmla="*/ 755424 h 2197554"/>
              <a:gd name="connsiteX4" fmla="*/ 155349 w 2656115"/>
              <a:gd name="connsiteY4" fmla="*/ 659720 h 2197554"/>
              <a:gd name="connsiteX5" fmla="*/ 203200 w 2656115"/>
              <a:gd name="connsiteY5" fmla="*/ 610961 h 2197554"/>
              <a:gd name="connsiteX6" fmla="*/ 263298 w 2656115"/>
              <a:gd name="connsiteY6" fmla="*/ 528864 h 2197554"/>
              <a:gd name="connsiteX7" fmla="*/ 302079 w 2656115"/>
              <a:gd name="connsiteY7" fmla="*/ 488496 h 2197554"/>
              <a:gd name="connsiteX8" fmla="*/ 352199 w 2656115"/>
              <a:gd name="connsiteY8" fmla="*/ 461963 h 2197554"/>
              <a:gd name="connsiteX9" fmla="*/ 440645 w 2656115"/>
              <a:gd name="connsiteY9" fmla="*/ 393700 h 2197554"/>
              <a:gd name="connsiteX10" fmla="*/ 493486 w 2656115"/>
              <a:gd name="connsiteY10" fmla="*/ 359682 h 2197554"/>
              <a:gd name="connsiteX11" fmla="*/ 551997 w 2656115"/>
              <a:gd name="connsiteY11" fmla="*/ 327479 h 2197554"/>
              <a:gd name="connsiteX12" fmla="*/ 630011 w 2656115"/>
              <a:gd name="connsiteY12" fmla="*/ 269875 h 2197554"/>
              <a:gd name="connsiteX13" fmla="*/ 719365 w 2656115"/>
              <a:gd name="connsiteY13" fmla="*/ 248557 h 2197554"/>
              <a:gd name="connsiteX14" fmla="*/ 780143 w 2656115"/>
              <a:gd name="connsiteY14" fmla="*/ 215900 h 2197554"/>
              <a:gd name="connsiteX15" fmla="*/ 875847 w 2656115"/>
              <a:gd name="connsiteY15" fmla="*/ 172357 h 2197554"/>
              <a:gd name="connsiteX16" fmla="*/ 947965 w 2656115"/>
              <a:gd name="connsiteY16" fmla="*/ 138793 h 2197554"/>
              <a:gd name="connsiteX17" fmla="*/ 1042761 w 2656115"/>
              <a:gd name="connsiteY17" fmla="*/ 117929 h 2197554"/>
              <a:gd name="connsiteX18" fmla="*/ 1136197 w 2656115"/>
              <a:gd name="connsiteY18" fmla="*/ 98425 h 2197554"/>
              <a:gd name="connsiteX19" fmla="*/ 1358447 w 2656115"/>
              <a:gd name="connsiteY19" fmla="*/ 51707 h 2197554"/>
              <a:gd name="connsiteX20" fmla="*/ 1533979 w 2656115"/>
              <a:gd name="connsiteY20" fmla="*/ 25854 h 2197554"/>
              <a:gd name="connsiteX21" fmla="*/ 1865993 w 2656115"/>
              <a:gd name="connsiteY21" fmla="*/ 14514 h 2197554"/>
              <a:gd name="connsiteX22" fmla="*/ 2038350 w 2656115"/>
              <a:gd name="connsiteY22" fmla="*/ 0 h 2197554"/>
              <a:gd name="connsiteX23" fmla="*/ 2467429 w 2656115"/>
              <a:gd name="connsiteY23" fmla="*/ 49439 h 2197554"/>
              <a:gd name="connsiteX24" fmla="*/ 2525486 w 2656115"/>
              <a:gd name="connsiteY24" fmla="*/ 63954 h 2197554"/>
              <a:gd name="connsiteX25" fmla="*/ 2612572 w 2656115"/>
              <a:gd name="connsiteY25" fmla="*/ 107496 h 2197554"/>
              <a:gd name="connsiteX26" fmla="*/ 2598057 w 2656115"/>
              <a:gd name="connsiteY26" fmla="*/ 194582 h 2197554"/>
              <a:gd name="connsiteX27" fmla="*/ 2612572 w 2656115"/>
              <a:gd name="connsiteY27" fmla="*/ 354239 h 2197554"/>
              <a:gd name="connsiteX28" fmla="*/ 2641600 w 2656115"/>
              <a:gd name="connsiteY28" fmla="*/ 412296 h 2197554"/>
              <a:gd name="connsiteX29" fmla="*/ 2656115 w 2656115"/>
              <a:gd name="connsiteY29" fmla="*/ 455839 h 2197554"/>
              <a:gd name="connsiteX30" fmla="*/ 2583543 w 2656115"/>
              <a:gd name="connsiteY30" fmla="*/ 586468 h 2197554"/>
              <a:gd name="connsiteX31" fmla="*/ 2569029 w 2656115"/>
              <a:gd name="connsiteY31" fmla="*/ 630011 h 2197554"/>
              <a:gd name="connsiteX32" fmla="*/ 2525486 w 2656115"/>
              <a:gd name="connsiteY32" fmla="*/ 673554 h 2197554"/>
              <a:gd name="connsiteX33" fmla="*/ 2510972 w 2656115"/>
              <a:gd name="connsiteY33" fmla="*/ 717096 h 2197554"/>
              <a:gd name="connsiteX34" fmla="*/ 2554515 w 2656115"/>
              <a:gd name="connsiteY34" fmla="*/ 833211 h 2197554"/>
              <a:gd name="connsiteX35" fmla="*/ 2569029 w 2656115"/>
              <a:gd name="connsiteY35" fmla="*/ 876754 h 2197554"/>
              <a:gd name="connsiteX36" fmla="*/ 2525486 w 2656115"/>
              <a:gd name="connsiteY36" fmla="*/ 1007382 h 2197554"/>
              <a:gd name="connsiteX37" fmla="*/ 2496457 w 2656115"/>
              <a:gd name="connsiteY37" fmla="*/ 1050925 h 2197554"/>
              <a:gd name="connsiteX38" fmla="*/ 2496457 w 2656115"/>
              <a:gd name="connsiteY38" fmla="*/ 1181554 h 2197554"/>
              <a:gd name="connsiteX39" fmla="*/ 2554515 w 2656115"/>
              <a:gd name="connsiteY39" fmla="*/ 1268639 h 2197554"/>
              <a:gd name="connsiteX40" fmla="*/ 2540000 w 2656115"/>
              <a:gd name="connsiteY40" fmla="*/ 1326696 h 2197554"/>
              <a:gd name="connsiteX41" fmla="*/ 2438400 w 2656115"/>
              <a:gd name="connsiteY41" fmla="*/ 1384754 h 2197554"/>
              <a:gd name="connsiteX42" fmla="*/ 2394857 w 2656115"/>
              <a:gd name="connsiteY42" fmla="*/ 1428296 h 2197554"/>
              <a:gd name="connsiteX43" fmla="*/ 2351315 w 2656115"/>
              <a:gd name="connsiteY43" fmla="*/ 1457325 h 2197554"/>
              <a:gd name="connsiteX44" fmla="*/ 2336800 w 2656115"/>
              <a:gd name="connsiteY44" fmla="*/ 1500868 h 2197554"/>
              <a:gd name="connsiteX45" fmla="*/ 2380343 w 2656115"/>
              <a:gd name="connsiteY45" fmla="*/ 1646011 h 2197554"/>
              <a:gd name="connsiteX46" fmla="*/ 2423886 w 2656115"/>
              <a:gd name="connsiteY46" fmla="*/ 1675039 h 2197554"/>
              <a:gd name="connsiteX47" fmla="*/ 2394857 w 2656115"/>
              <a:gd name="connsiteY47" fmla="*/ 1718582 h 2197554"/>
              <a:gd name="connsiteX48" fmla="*/ 2307772 w 2656115"/>
              <a:gd name="connsiteY48" fmla="*/ 1805668 h 2197554"/>
              <a:gd name="connsiteX49" fmla="*/ 2293257 w 2656115"/>
              <a:gd name="connsiteY49" fmla="*/ 1863725 h 2197554"/>
              <a:gd name="connsiteX50" fmla="*/ 2322286 w 2656115"/>
              <a:gd name="connsiteY50" fmla="*/ 1994354 h 2197554"/>
              <a:gd name="connsiteX51" fmla="*/ 2351315 w 2656115"/>
              <a:gd name="connsiteY51" fmla="*/ 2037896 h 2197554"/>
              <a:gd name="connsiteX52" fmla="*/ 2336800 w 2656115"/>
              <a:gd name="connsiteY52" fmla="*/ 2124982 h 2197554"/>
              <a:gd name="connsiteX53" fmla="*/ 2249715 w 2656115"/>
              <a:gd name="connsiteY53" fmla="*/ 2154011 h 2197554"/>
              <a:gd name="connsiteX54" fmla="*/ 1785257 w 2656115"/>
              <a:gd name="connsiteY54" fmla="*/ 2197554 h 2197554"/>
              <a:gd name="connsiteX55" fmla="*/ 1553029 w 2656115"/>
              <a:gd name="connsiteY55" fmla="*/ 2183039 h 2197554"/>
              <a:gd name="connsiteX56" fmla="*/ 1394732 w 2656115"/>
              <a:gd name="connsiteY56" fmla="*/ 2154011 h 2197554"/>
              <a:gd name="connsiteX57" fmla="*/ 1285422 w 2656115"/>
              <a:gd name="connsiteY57" fmla="*/ 2129971 h 2197554"/>
              <a:gd name="connsiteX58" fmla="*/ 1121682 w 2656115"/>
              <a:gd name="connsiteY58" fmla="*/ 2088243 h 2197554"/>
              <a:gd name="connsiteX59" fmla="*/ 1038225 w 2656115"/>
              <a:gd name="connsiteY59" fmla="*/ 2067379 h 2197554"/>
              <a:gd name="connsiteX60" fmla="*/ 960665 w 2656115"/>
              <a:gd name="connsiteY60" fmla="*/ 2049689 h 2197554"/>
              <a:gd name="connsiteX61" fmla="*/ 914854 w 2656115"/>
              <a:gd name="connsiteY61" fmla="*/ 2036536 h 2197554"/>
              <a:gd name="connsiteX62" fmla="*/ 840922 w 2656115"/>
              <a:gd name="connsiteY62" fmla="*/ 2002971 h 2197554"/>
              <a:gd name="connsiteX63" fmla="*/ 755197 w 2656115"/>
              <a:gd name="connsiteY63" fmla="*/ 1965779 h 2197554"/>
              <a:gd name="connsiteX64" fmla="*/ 683079 w 2656115"/>
              <a:gd name="connsiteY64" fmla="*/ 1936750 h 2197554"/>
              <a:gd name="connsiteX65" fmla="*/ 559617 w 2656115"/>
              <a:gd name="connsiteY65" fmla="*/ 1873069 h 2197554"/>
              <a:gd name="connsiteX66" fmla="*/ 420461 w 2656115"/>
              <a:gd name="connsiteY66" fmla="*/ 1782308 h 2197554"/>
              <a:gd name="connsiteX67" fmla="*/ 314597 w 2656115"/>
              <a:gd name="connsiteY67" fmla="*/ 1688102 h 2197554"/>
              <a:gd name="connsiteX68" fmla="*/ 185625 w 2656115"/>
              <a:gd name="connsiteY68" fmla="*/ 1563461 h 2197554"/>
              <a:gd name="connsiteX69" fmla="*/ 130402 w 2656115"/>
              <a:gd name="connsiteY69" fmla="*/ 1493724 h 2197554"/>
              <a:gd name="connsiteX70" fmla="*/ 112486 w 2656115"/>
              <a:gd name="connsiteY70" fmla="*/ 1457325 h 2197554"/>
              <a:gd name="connsiteX71" fmla="*/ 58057 w 2656115"/>
              <a:gd name="connsiteY71" fmla="*/ 1355725 h 2197554"/>
              <a:gd name="connsiteX72" fmla="*/ 41049 w 2656115"/>
              <a:gd name="connsiteY72" fmla="*/ 1302544 h 2197554"/>
              <a:gd name="connsiteX73" fmla="*/ 17417 w 2656115"/>
              <a:gd name="connsiteY73" fmla="*/ 1238522 h 2197554"/>
              <a:gd name="connsiteX74" fmla="*/ 2903 w 2656115"/>
              <a:gd name="connsiteY74" fmla="*/ 1080135 h 2197554"/>
              <a:gd name="connsiteX0" fmla="*/ 0 w 2656115"/>
              <a:gd name="connsiteY0" fmla="*/ 1079954 h 2198085"/>
              <a:gd name="connsiteX1" fmla="*/ 0 w 2656115"/>
              <a:gd name="connsiteY1" fmla="*/ 1079954 h 2198085"/>
              <a:gd name="connsiteX2" fmla="*/ 33746 w 2656115"/>
              <a:gd name="connsiteY2" fmla="*/ 919571 h 2198085"/>
              <a:gd name="connsiteX3" fmla="*/ 87993 w 2656115"/>
              <a:gd name="connsiteY3" fmla="*/ 755424 h 2198085"/>
              <a:gd name="connsiteX4" fmla="*/ 155349 w 2656115"/>
              <a:gd name="connsiteY4" fmla="*/ 659720 h 2198085"/>
              <a:gd name="connsiteX5" fmla="*/ 203200 w 2656115"/>
              <a:gd name="connsiteY5" fmla="*/ 610961 h 2198085"/>
              <a:gd name="connsiteX6" fmla="*/ 263298 w 2656115"/>
              <a:gd name="connsiteY6" fmla="*/ 528864 h 2198085"/>
              <a:gd name="connsiteX7" fmla="*/ 302079 w 2656115"/>
              <a:gd name="connsiteY7" fmla="*/ 488496 h 2198085"/>
              <a:gd name="connsiteX8" fmla="*/ 352199 w 2656115"/>
              <a:gd name="connsiteY8" fmla="*/ 461963 h 2198085"/>
              <a:gd name="connsiteX9" fmla="*/ 440645 w 2656115"/>
              <a:gd name="connsiteY9" fmla="*/ 393700 h 2198085"/>
              <a:gd name="connsiteX10" fmla="*/ 493486 w 2656115"/>
              <a:gd name="connsiteY10" fmla="*/ 359682 h 2198085"/>
              <a:gd name="connsiteX11" fmla="*/ 551997 w 2656115"/>
              <a:gd name="connsiteY11" fmla="*/ 327479 h 2198085"/>
              <a:gd name="connsiteX12" fmla="*/ 630011 w 2656115"/>
              <a:gd name="connsiteY12" fmla="*/ 269875 h 2198085"/>
              <a:gd name="connsiteX13" fmla="*/ 719365 w 2656115"/>
              <a:gd name="connsiteY13" fmla="*/ 248557 h 2198085"/>
              <a:gd name="connsiteX14" fmla="*/ 780143 w 2656115"/>
              <a:gd name="connsiteY14" fmla="*/ 215900 h 2198085"/>
              <a:gd name="connsiteX15" fmla="*/ 875847 w 2656115"/>
              <a:gd name="connsiteY15" fmla="*/ 172357 h 2198085"/>
              <a:gd name="connsiteX16" fmla="*/ 947965 w 2656115"/>
              <a:gd name="connsiteY16" fmla="*/ 138793 h 2198085"/>
              <a:gd name="connsiteX17" fmla="*/ 1042761 w 2656115"/>
              <a:gd name="connsiteY17" fmla="*/ 117929 h 2198085"/>
              <a:gd name="connsiteX18" fmla="*/ 1136197 w 2656115"/>
              <a:gd name="connsiteY18" fmla="*/ 98425 h 2198085"/>
              <a:gd name="connsiteX19" fmla="*/ 1358447 w 2656115"/>
              <a:gd name="connsiteY19" fmla="*/ 51707 h 2198085"/>
              <a:gd name="connsiteX20" fmla="*/ 1533979 w 2656115"/>
              <a:gd name="connsiteY20" fmla="*/ 25854 h 2198085"/>
              <a:gd name="connsiteX21" fmla="*/ 1865993 w 2656115"/>
              <a:gd name="connsiteY21" fmla="*/ 14514 h 2198085"/>
              <a:gd name="connsiteX22" fmla="*/ 2038350 w 2656115"/>
              <a:gd name="connsiteY22" fmla="*/ 0 h 2198085"/>
              <a:gd name="connsiteX23" fmla="*/ 2467429 w 2656115"/>
              <a:gd name="connsiteY23" fmla="*/ 49439 h 2198085"/>
              <a:gd name="connsiteX24" fmla="*/ 2525486 w 2656115"/>
              <a:gd name="connsiteY24" fmla="*/ 63954 h 2198085"/>
              <a:gd name="connsiteX25" fmla="*/ 2612572 w 2656115"/>
              <a:gd name="connsiteY25" fmla="*/ 107496 h 2198085"/>
              <a:gd name="connsiteX26" fmla="*/ 2598057 w 2656115"/>
              <a:gd name="connsiteY26" fmla="*/ 194582 h 2198085"/>
              <a:gd name="connsiteX27" fmla="*/ 2612572 w 2656115"/>
              <a:gd name="connsiteY27" fmla="*/ 354239 h 2198085"/>
              <a:gd name="connsiteX28" fmla="*/ 2641600 w 2656115"/>
              <a:gd name="connsiteY28" fmla="*/ 412296 h 2198085"/>
              <a:gd name="connsiteX29" fmla="*/ 2656115 w 2656115"/>
              <a:gd name="connsiteY29" fmla="*/ 455839 h 2198085"/>
              <a:gd name="connsiteX30" fmla="*/ 2583543 w 2656115"/>
              <a:gd name="connsiteY30" fmla="*/ 586468 h 2198085"/>
              <a:gd name="connsiteX31" fmla="*/ 2569029 w 2656115"/>
              <a:gd name="connsiteY31" fmla="*/ 630011 h 2198085"/>
              <a:gd name="connsiteX32" fmla="*/ 2525486 w 2656115"/>
              <a:gd name="connsiteY32" fmla="*/ 673554 h 2198085"/>
              <a:gd name="connsiteX33" fmla="*/ 2510972 w 2656115"/>
              <a:gd name="connsiteY33" fmla="*/ 717096 h 2198085"/>
              <a:gd name="connsiteX34" fmla="*/ 2554515 w 2656115"/>
              <a:gd name="connsiteY34" fmla="*/ 833211 h 2198085"/>
              <a:gd name="connsiteX35" fmla="*/ 2569029 w 2656115"/>
              <a:gd name="connsiteY35" fmla="*/ 876754 h 2198085"/>
              <a:gd name="connsiteX36" fmla="*/ 2525486 w 2656115"/>
              <a:gd name="connsiteY36" fmla="*/ 1007382 h 2198085"/>
              <a:gd name="connsiteX37" fmla="*/ 2496457 w 2656115"/>
              <a:gd name="connsiteY37" fmla="*/ 1050925 h 2198085"/>
              <a:gd name="connsiteX38" fmla="*/ 2496457 w 2656115"/>
              <a:gd name="connsiteY38" fmla="*/ 1181554 h 2198085"/>
              <a:gd name="connsiteX39" fmla="*/ 2554515 w 2656115"/>
              <a:gd name="connsiteY39" fmla="*/ 1268639 h 2198085"/>
              <a:gd name="connsiteX40" fmla="*/ 2540000 w 2656115"/>
              <a:gd name="connsiteY40" fmla="*/ 1326696 h 2198085"/>
              <a:gd name="connsiteX41" fmla="*/ 2438400 w 2656115"/>
              <a:gd name="connsiteY41" fmla="*/ 1384754 h 2198085"/>
              <a:gd name="connsiteX42" fmla="*/ 2394857 w 2656115"/>
              <a:gd name="connsiteY42" fmla="*/ 1428296 h 2198085"/>
              <a:gd name="connsiteX43" fmla="*/ 2351315 w 2656115"/>
              <a:gd name="connsiteY43" fmla="*/ 1457325 h 2198085"/>
              <a:gd name="connsiteX44" fmla="*/ 2336800 w 2656115"/>
              <a:gd name="connsiteY44" fmla="*/ 1500868 h 2198085"/>
              <a:gd name="connsiteX45" fmla="*/ 2380343 w 2656115"/>
              <a:gd name="connsiteY45" fmla="*/ 1646011 h 2198085"/>
              <a:gd name="connsiteX46" fmla="*/ 2423886 w 2656115"/>
              <a:gd name="connsiteY46" fmla="*/ 1675039 h 2198085"/>
              <a:gd name="connsiteX47" fmla="*/ 2394857 w 2656115"/>
              <a:gd name="connsiteY47" fmla="*/ 1718582 h 2198085"/>
              <a:gd name="connsiteX48" fmla="*/ 2307772 w 2656115"/>
              <a:gd name="connsiteY48" fmla="*/ 1805668 h 2198085"/>
              <a:gd name="connsiteX49" fmla="*/ 2293257 w 2656115"/>
              <a:gd name="connsiteY49" fmla="*/ 1863725 h 2198085"/>
              <a:gd name="connsiteX50" fmla="*/ 2322286 w 2656115"/>
              <a:gd name="connsiteY50" fmla="*/ 1994354 h 2198085"/>
              <a:gd name="connsiteX51" fmla="*/ 2351315 w 2656115"/>
              <a:gd name="connsiteY51" fmla="*/ 2037896 h 2198085"/>
              <a:gd name="connsiteX52" fmla="*/ 2336800 w 2656115"/>
              <a:gd name="connsiteY52" fmla="*/ 2124982 h 2198085"/>
              <a:gd name="connsiteX53" fmla="*/ 2249715 w 2656115"/>
              <a:gd name="connsiteY53" fmla="*/ 2154011 h 2198085"/>
              <a:gd name="connsiteX54" fmla="*/ 1785257 w 2656115"/>
              <a:gd name="connsiteY54" fmla="*/ 2197554 h 2198085"/>
              <a:gd name="connsiteX55" fmla="*/ 1584779 w 2656115"/>
              <a:gd name="connsiteY55" fmla="*/ 2176689 h 2198085"/>
              <a:gd name="connsiteX56" fmla="*/ 1394732 w 2656115"/>
              <a:gd name="connsiteY56" fmla="*/ 2154011 h 2198085"/>
              <a:gd name="connsiteX57" fmla="*/ 1285422 w 2656115"/>
              <a:gd name="connsiteY57" fmla="*/ 2129971 h 2198085"/>
              <a:gd name="connsiteX58" fmla="*/ 1121682 w 2656115"/>
              <a:gd name="connsiteY58" fmla="*/ 2088243 h 2198085"/>
              <a:gd name="connsiteX59" fmla="*/ 1038225 w 2656115"/>
              <a:gd name="connsiteY59" fmla="*/ 2067379 h 2198085"/>
              <a:gd name="connsiteX60" fmla="*/ 960665 w 2656115"/>
              <a:gd name="connsiteY60" fmla="*/ 2049689 h 2198085"/>
              <a:gd name="connsiteX61" fmla="*/ 914854 w 2656115"/>
              <a:gd name="connsiteY61" fmla="*/ 2036536 h 2198085"/>
              <a:gd name="connsiteX62" fmla="*/ 840922 w 2656115"/>
              <a:gd name="connsiteY62" fmla="*/ 2002971 h 2198085"/>
              <a:gd name="connsiteX63" fmla="*/ 755197 w 2656115"/>
              <a:gd name="connsiteY63" fmla="*/ 1965779 h 2198085"/>
              <a:gd name="connsiteX64" fmla="*/ 683079 w 2656115"/>
              <a:gd name="connsiteY64" fmla="*/ 1936750 h 2198085"/>
              <a:gd name="connsiteX65" fmla="*/ 559617 w 2656115"/>
              <a:gd name="connsiteY65" fmla="*/ 1873069 h 2198085"/>
              <a:gd name="connsiteX66" fmla="*/ 420461 w 2656115"/>
              <a:gd name="connsiteY66" fmla="*/ 1782308 h 2198085"/>
              <a:gd name="connsiteX67" fmla="*/ 314597 w 2656115"/>
              <a:gd name="connsiteY67" fmla="*/ 1688102 h 2198085"/>
              <a:gd name="connsiteX68" fmla="*/ 185625 w 2656115"/>
              <a:gd name="connsiteY68" fmla="*/ 1563461 h 2198085"/>
              <a:gd name="connsiteX69" fmla="*/ 130402 w 2656115"/>
              <a:gd name="connsiteY69" fmla="*/ 1493724 h 2198085"/>
              <a:gd name="connsiteX70" fmla="*/ 112486 w 2656115"/>
              <a:gd name="connsiteY70" fmla="*/ 1457325 h 2198085"/>
              <a:gd name="connsiteX71" fmla="*/ 58057 w 2656115"/>
              <a:gd name="connsiteY71" fmla="*/ 1355725 h 2198085"/>
              <a:gd name="connsiteX72" fmla="*/ 41049 w 2656115"/>
              <a:gd name="connsiteY72" fmla="*/ 1302544 h 2198085"/>
              <a:gd name="connsiteX73" fmla="*/ 17417 w 2656115"/>
              <a:gd name="connsiteY73" fmla="*/ 1238522 h 2198085"/>
              <a:gd name="connsiteX74" fmla="*/ 2903 w 2656115"/>
              <a:gd name="connsiteY74" fmla="*/ 1080135 h 2198085"/>
              <a:gd name="connsiteX0" fmla="*/ 0 w 2656115"/>
              <a:gd name="connsiteY0" fmla="*/ 1079954 h 2188897"/>
              <a:gd name="connsiteX1" fmla="*/ 0 w 2656115"/>
              <a:gd name="connsiteY1" fmla="*/ 1079954 h 2188897"/>
              <a:gd name="connsiteX2" fmla="*/ 33746 w 2656115"/>
              <a:gd name="connsiteY2" fmla="*/ 919571 h 2188897"/>
              <a:gd name="connsiteX3" fmla="*/ 87993 w 2656115"/>
              <a:gd name="connsiteY3" fmla="*/ 755424 h 2188897"/>
              <a:gd name="connsiteX4" fmla="*/ 155349 w 2656115"/>
              <a:gd name="connsiteY4" fmla="*/ 659720 h 2188897"/>
              <a:gd name="connsiteX5" fmla="*/ 203200 w 2656115"/>
              <a:gd name="connsiteY5" fmla="*/ 610961 h 2188897"/>
              <a:gd name="connsiteX6" fmla="*/ 263298 w 2656115"/>
              <a:gd name="connsiteY6" fmla="*/ 528864 h 2188897"/>
              <a:gd name="connsiteX7" fmla="*/ 302079 w 2656115"/>
              <a:gd name="connsiteY7" fmla="*/ 488496 h 2188897"/>
              <a:gd name="connsiteX8" fmla="*/ 352199 w 2656115"/>
              <a:gd name="connsiteY8" fmla="*/ 461963 h 2188897"/>
              <a:gd name="connsiteX9" fmla="*/ 440645 w 2656115"/>
              <a:gd name="connsiteY9" fmla="*/ 393700 h 2188897"/>
              <a:gd name="connsiteX10" fmla="*/ 493486 w 2656115"/>
              <a:gd name="connsiteY10" fmla="*/ 359682 h 2188897"/>
              <a:gd name="connsiteX11" fmla="*/ 551997 w 2656115"/>
              <a:gd name="connsiteY11" fmla="*/ 327479 h 2188897"/>
              <a:gd name="connsiteX12" fmla="*/ 630011 w 2656115"/>
              <a:gd name="connsiteY12" fmla="*/ 269875 h 2188897"/>
              <a:gd name="connsiteX13" fmla="*/ 719365 w 2656115"/>
              <a:gd name="connsiteY13" fmla="*/ 248557 h 2188897"/>
              <a:gd name="connsiteX14" fmla="*/ 780143 w 2656115"/>
              <a:gd name="connsiteY14" fmla="*/ 215900 h 2188897"/>
              <a:gd name="connsiteX15" fmla="*/ 875847 w 2656115"/>
              <a:gd name="connsiteY15" fmla="*/ 172357 h 2188897"/>
              <a:gd name="connsiteX16" fmla="*/ 947965 w 2656115"/>
              <a:gd name="connsiteY16" fmla="*/ 138793 h 2188897"/>
              <a:gd name="connsiteX17" fmla="*/ 1042761 w 2656115"/>
              <a:gd name="connsiteY17" fmla="*/ 117929 h 2188897"/>
              <a:gd name="connsiteX18" fmla="*/ 1136197 w 2656115"/>
              <a:gd name="connsiteY18" fmla="*/ 98425 h 2188897"/>
              <a:gd name="connsiteX19" fmla="*/ 1358447 w 2656115"/>
              <a:gd name="connsiteY19" fmla="*/ 51707 h 2188897"/>
              <a:gd name="connsiteX20" fmla="*/ 1533979 w 2656115"/>
              <a:gd name="connsiteY20" fmla="*/ 25854 h 2188897"/>
              <a:gd name="connsiteX21" fmla="*/ 1865993 w 2656115"/>
              <a:gd name="connsiteY21" fmla="*/ 14514 h 2188897"/>
              <a:gd name="connsiteX22" fmla="*/ 2038350 w 2656115"/>
              <a:gd name="connsiteY22" fmla="*/ 0 h 2188897"/>
              <a:gd name="connsiteX23" fmla="*/ 2467429 w 2656115"/>
              <a:gd name="connsiteY23" fmla="*/ 49439 h 2188897"/>
              <a:gd name="connsiteX24" fmla="*/ 2525486 w 2656115"/>
              <a:gd name="connsiteY24" fmla="*/ 63954 h 2188897"/>
              <a:gd name="connsiteX25" fmla="*/ 2612572 w 2656115"/>
              <a:gd name="connsiteY25" fmla="*/ 107496 h 2188897"/>
              <a:gd name="connsiteX26" fmla="*/ 2598057 w 2656115"/>
              <a:gd name="connsiteY26" fmla="*/ 194582 h 2188897"/>
              <a:gd name="connsiteX27" fmla="*/ 2612572 w 2656115"/>
              <a:gd name="connsiteY27" fmla="*/ 354239 h 2188897"/>
              <a:gd name="connsiteX28" fmla="*/ 2641600 w 2656115"/>
              <a:gd name="connsiteY28" fmla="*/ 412296 h 2188897"/>
              <a:gd name="connsiteX29" fmla="*/ 2656115 w 2656115"/>
              <a:gd name="connsiteY29" fmla="*/ 455839 h 2188897"/>
              <a:gd name="connsiteX30" fmla="*/ 2583543 w 2656115"/>
              <a:gd name="connsiteY30" fmla="*/ 586468 h 2188897"/>
              <a:gd name="connsiteX31" fmla="*/ 2569029 w 2656115"/>
              <a:gd name="connsiteY31" fmla="*/ 630011 h 2188897"/>
              <a:gd name="connsiteX32" fmla="*/ 2525486 w 2656115"/>
              <a:gd name="connsiteY32" fmla="*/ 673554 h 2188897"/>
              <a:gd name="connsiteX33" fmla="*/ 2510972 w 2656115"/>
              <a:gd name="connsiteY33" fmla="*/ 717096 h 2188897"/>
              <a:gd name="connsiteX34" fmla="*/ 2554515 w 2656115"/>
              <a:gd name="connsiteY34" fmla="*/ 833211 h 2188897"/>
              <a:gd name="connsiteX35" fmla="*/ 2569029 w 2656115"/>
              <a:gd name="connsiteY35" fmla="*/ 876754 h 2188897"/>
              <a:gd name="connsiteX36" fmla="*/ 2525486 w 2656115"/>
              <a:gd name="connsiteY36" fmla="*/ 1007382 h 2188897"/>
              <a:gd name="connsiteX37" fmla="*/ 2496457 w 2656115"/>
              <a:gd name="connsiteY37" fmla="*/ 1050925 h 2188897"/>
              <a:gd name="connsiteX38" fmla="*/ 2496457 w 2656115"/>
              <a:gd name="connsiteY38" fmla="*/ 1181554 h 2188897"/>
              <a:gd name="connsiteX39" fmla="*/ 2554515 w 2656115"/>
              <a:gd name="connsiteY39" fmla="*/ 1268639 h 2188897"/>
              <a:gd name="connsiteX40" fmla="*/ 2540000 w 2656115"/>
              <a:gd name="connsiteY40" fmla="*/ 1326696 h 2188897"/>
              <a:gd name="connsiteX41" fmla="*/ 2438400 w 2656115"/>
              <a:gd name="connsiteY41" fmla="*/ 1384754 h 2188897"/>
              <a:gd name="connsiteX42" fmla="*/ 2394857 w 2656115"/>
              <a:gd name="connsiteY42" fmla="*/ 1428296 h 2188897"/>
              <a:gd name="connsiteX43" fmla="*/ 2351315 w 2656115"/>
              <a:gd name="connsiteY43" fmla="*/ 1457325 h 2188897"/>
              <a:gd name="connsiteX44" fmla="*/ 2336800 w 2656115"/>
              <a:gd name="connsiteY44" fmla="*/ 1500868 h 2188897"/>
              <a:gd name="connsiteX45" fmla="*/ 2380343 w 2656115"/>
              <a:gd name="connsiteY45" fmla="*/ 1646011 h 2188897"/>
              <a:gd name="connsiteX46" fmla="*/ 2423886 w 2656115"/>
              <a:gd name="connsiteY46" fmla="*/ 1675039 h 2188897"/>
              <a:gd name="connsiteX47" fmla="*/ 2394857 w 2656115"/>
              <a:gd name="connsiteY47" fmla="*/ 1718582 h 2188897"/>
              <a:gd name="connsiteX48" fmla="*/ 2307772 w 2656115"/>
              <a:gd name="connsiteY48" fmla="*/ 1805668 h 2188897"/>
              <a:gd name="connsiteX49" fmla="*/ 2293257 w 2656115"/>
              <a:gd name="connsiteY49" fmla="*/ 1863725 h 2188897"/>
              <a:gd name="connsiteX50" fmla="*/ 2322286 w 2656115"/>
              <a:gd name="connsiteY50" fmla="*/ 1994354 h 2188897"/>
              <a:gd name="connsiteX51" fmla="*/ 2351315 w 2656115"/>
              <a:gd name="connsiteY51" fmla="*/ 2037896 h 2188897"/>
              <a:gd name="connsiteX52" fmla="*/ 2336800 w 2656115"/>
              <a:gd name="connsiteY52" fmla="*/ 2124982 h 2188897"/>
              <a:gd name="connsiteX53" fmla="*/ 2249715 w 2656115"/>
              <a:gd name="connsiteY53" fmla="*/ 2154011 h 2188897"/>
              <a:gd name="connsiteX54" fmla="*/ 1832882 w 2656115"/>
              <a:gd name="connsiteY54" fmla="*/ 2188029 h 2188897"/>
              <a:gd name="connsiteX55" fmla="*/ 1584779 w 2656115"/>
              <a:gd name="connsiteY55" fmla="*/ 2176689 h 2188897"/>
              <a:gd name="connsiteX56" fmla="*/ 1394732 w 2656115"/>
              <a:gd name="connsiteY56" fmla="*/ 2154011 h 2188897"/>
              <a:gd name="connsiteX57" fmla="*/ 1285422 w 2656115"/>
              <a:gd name="connsiteY57" fmla="*/ 2129971 h 2188897"/>
              <a:gd name="connsiteX58" fmla="*/ 1121682 w 2656115"/>
              <a:gd name="connsiteY58" fmla="*/ 2088243 h 2188897"/>
              <a:gd name="connsiteX59" fmla="*/ 1038225 w 2656115"/>
              <a:gd name="connsiteY59" fmla="*/ 2067379 h 2188897"/>
              <a:gd name="connsiteX60" fmla="*/ 960665 w 2656115"/>
              <a:gd name="connsiteY60" fmla="*/ 2049689 h 2188897"/>
              <a:gd name="connsiteX61" fmla="*/ 914854 w 2656115"/>
              <a:gd name="connsiteY61" fmla="*/ 2036536 h 2188897"/>
              <a:gd name="connsiteX62" fmla="*/ 840922 w 2656115"/>
              <a:gd name="connsiteY62" fmla="*/ 2002971 h 2188897"/>
              <a:gd name="connsiteX63" fmla="*/ 755197 w 2656115"/>
              <a:gd name="connsiteY63" fmla="*/ 1965779 h 2188897"/>
              <a:gd name="connsiteX64" fmla="*/ 683079 w 2656115"/>
              <a:gd name="connsiteY64" fmla="*/ 1936750 h 2188897"/>
              <a:gd name="connsiteX65" fmla="*/ 559617 w 2656115"/>
              <a:gd name="connsiteY65" fmla="*/ 1873069 h 2188897"/>
              <a:gd name="connsiteX66" fmla="*/ 420461 w 2656115"/>
              <a:gd name="connsiteY66" fmla="*/ 1782308 h 2188897"/>
              <a:gd name="connsiteX67" fmla="*/ 314597 w 2656115"/>
              <a:gd name="connsiteY67" fmla="*/ 1688102 h 2188897"/>
              <a:gd name="connsiteX68" fmla="*/ 185625 w 2656115"/>
              <a:gd name="connsiteY68" fmla="*/ 1563461 h 2188897"/>
              <a:gd name="connsiteX69" fmla="*/ 130402 w 2656115"/>
              <a:gd name="connsiteY69" fmla="*/ 1493724 h 2188897"/>
              <a:gd name="connsiteX70" fmla="*/ 112486 w 2656115"/>
              <a:gd name="connsiteY70" fmla="*/ 1457325 h 2188897"/>
              <a:gd name="connsiteX71" fmla="*/ 58057 w 2656115"/>
              <a:gd name="connsiteY71" fmla="*/ 1355725 h 2188897"/>
              <a:gd name="connsiteX72" fmla="*/ 41049 w 2656115"/>
              <a:gd name="connsiteY72" fmla="*/ 1302544 h 2188897"/>
              <a:gd name="connsiteX73" fmla="*/ 17417 w 2656115"/>
              <a:gd name="connsiteY73" fmla="*/ 1238522 h 2188897"/>
              <a:gd name="connsiteX74" fmla="*/ 2903 w 2656115"/>
              <a:gd name="connsiteY74" fmla="*/ 1080135 h 2188897"/>
              <a:gd name="connsiteX0" fmla="*/ 0 w 2656115"/>
              <a:gd name="connsiteY0" fmla="*/ 1079954 h 2190108"/>
              <a:gd name="connsiteX1" fmla="*/ 0 w 2656115"/>
              <a:gd name="connsiteY1" fmla="*/ 1079954 h 2190108"/>
              <a:gd name="connsiteX2" fmla="*/ 33746 w 2656115"/>
              <a:gd name="connsiteY2" fmla="*/ 919571 h 2190108"/>
              <a:gd name="connsiteX3" fmla="*/ 87993 w 2656115"/>
              <a:gd name="connsiteY3" fmla="*/ 755424 h 2190108"/>
              <a:gd name="connsiteX4" fmla="*/ 155349 w 2656115"/>
              <a:gd name="connsiteY4" fmla="*/ 659720 h 2190108"/>
              <a:gd name="connsiteX5" fmla="*/ 203200 w 2656115"/>
              <a:gd name="connsiteY5" fmla="*/ 610961 h 2190108"/>
              <a:gd name="connsiteX6" fmla="*/ 263298 w 2656115"/>
              <a:gd name="connsiteY6" fmla="*/ 528864 h 2190108"/>
              <a:gd name="connsiteX7" fmla="*/ 302079 w 2656115"/>
              <a:gd name="connsiteY7" fmla="*/ 488496 h 2190108"/>
              <a:gd name="connsiteX8" fmla="*/ 352199 w 2656115"/>
              <a:gd name="connsiteY8" fmla="*/ 461963 h 2190108"/>
              <a:gd name="connsiteX9" fmla="*/ 440645 w 2656115"/>
              <a:gd name="connsiteY9" fmla="*/ 393700 h 2190108"/>
              <a:gd name="connsiteX10" fmla="*/ 493486 w 2656115"/>
              <a:gd name="connsiteY10" fmla="*/ 359682 h 2190108"/>
              <a:gd name="connsiteX11" fmla="*/ 551997 w 2656115"/>
              <a:gd name="connsiteY11" fmla="*/ 327479 h 2190108"/>
              <a:gd name="connsiteX12" fmla="*/ 630011 w 2656115"/>
              <a:gd name="connsiteY12" fmla="*/ 269875 h 2190108"/>
              <a:gd name="connsiteX13" fmla="*/ 719365 w 2656115"/>
              <a:gd name="connsiteY13" fmla="*/ 248557 h 2190108"/>
              <a:gd name="connsiteX14" fmla="*/ 780143 w 2656115"/>
              <a:gd name="connsiteY14" fmla="*/ 215900 h 2190108"/>
              <a:gd name="connsiteX15" fmla="*/ 875847 w 2656115"/>
              <a:gd name="connsiteY15" fmla="*/ 172357 h 2190108"/>
              <a:gd name="connsiteX16" fmla="*/ 947965 w 2656115"/>
              <a:gd name="connsiteY16" fmla="*/ 138793 h 2190108"/>
              <a:gd name="connsiteX17" fmla="*/ 1042761 w 2656115"/>
              <a:gd name="connsiteY17" fmla="*/ 117929 h 2190108"/>
              <a:gd name="connsiteX18" fmla="*/ 1136197 w 2656115"/>
              <a:gd name="connsiteY18" fmla="*/ 98425 h 2190108"/>
              <a:gd name="connsiteX19" fmla="*/ 1358447 w 2656115"/>
              <a:gd name="connsiteY19" fmla="*/ 51707 h 2190108"/>
              <a:gd name="connsiteX20" fmla="*/ 1533979 w 2656115"/>
              <a:gd name="connsiteY20" fmla="*/ 25854 h 2190108"/>
              <a:gd name="connsiteX21" fmla="*/ 1865993 w 2656115"/>
              <a:gd name="connsiteY21" fmla="*/ 14514 h 2190108"/>
              <a:gd name="connsiteX22" fmla="*/ 2038350 w 2656115"/>
              <a:gd name="connsiteY22" fmla="*/ 0 h 2190108"/>
              <a:gd name="connsiteX23" fmla="*/ 2467429 w 2656115"/>
              <a:gd name="connsiteY23" fmla="*/ 49439 h 2190108"/>
              <a:gd name="connsiteX24" fmla="*/ 2525486 w 2656115"/>
              <a:gd name="connsiteY24" fmla="*/ 63954 h 2190108"/>
              <a:gd name="connsiteX25" fmla="*/ 2612572 w 2656115"/>
              <a:gd name="connsiteY25" fmla="*/ 107496 h 2190108"/>
              <a:gd name="connsiteX26" fmla="*/ 2598057 w 2656115"/>
              <a:gd name="connsiteY26" fmla="*/ 194582 h 2190108"/>
              <a:gd name="connsiteX27" fmla="*/ 2612572 w 2656115"/>
              <a:gd name="connsiteY27" fmla="*/ 354239 h 2190108"/>
              <a:gd name="connsiteX28" fmla="*/ 2641600 w 2656115"/>
              <a:gd name="connsiteY28" fmla="*/ 412296 h 2190108"/>
              <a:gd name="connsiteX29" fmla="*/ 2656115 w 2656115"/>
              <a:gd name="connsiteY29" fmla="*/ 455839 h 2190108"/>
              <a:gd name="connsiteX30" fmla="*/ 2583543 w 2656115"/>
              <a:gd name="connsiteY30" fmla="*/ 586468 h 2190108"/>
              <a:gd name="connsiteX31" fmla="*/ 2569029 w 2656115"/>
              <a:gd name="connsiteY31" fmla="*/ 630011 h 2190108"/>
              <a:gd name="connsiteX32" fmla="*/ 2525486 w 2656115"/>
              <a:gd name="connsiteY32" fmla="*/ 673554 h 2190108"/>
              <a:gd name="connsiteX33" fmla="*/ 2510972 w 2656115"/>
              <a:gd name="connsiteY33" fmla="*/ 717096 h 2190108"/>
              <a:gd name="connsiteX34" fmla="*/ 2554515 w 2656115"/>
              <a:gd name="connsiteY34" fmla="*/ 833211 h 2190108"/>
              <a:gd name="connsiteX35" fmla="*/ 2569029 w 2656115"/>
              <a:gd name="connsiteY35" fmla="*/ 876754 h 2190108"/>
              <a:gd name="connsiteX36" fmla="*/ 2525486 w 2656115"/>
              <a:gd name="connsiteY36" fmla="*/ 1007382 h 2190108"/>
              <a:gd name="connsiteX37" fmla="*/ 2496457 w 2656115"/>
              <a:gd name="connsiteY37" fmla="*/ 1050925 h 2190108"/>
              <a:gd name="connsiteX38" fmla="*/ 2496457 w 2656115"/>
              <a:gd name="connsiteY38" fmla="*/ 1181554 h 2190108"/>
              <a:gd name="connsiteX39" fmla="*/ 2554515 w 2656115"/>
              <a:gd name="connsiteY39" fmla="*/ 1268639 h 2190108"/>
              <a:gd name="connsiteX40" fmla="*/ 2540000 w 2656115"/>
              <a:gd name="connsiteY40" fmla="*/ 1326696 h 2190108"/>
              <a:gd name="connsiteX41" fmla="*/ 2438400 w 2656115"/>
              <a:gd name="connsiteY41" fmla="*/ 1384754 h 2190108"/>
              <a:gd name="connsiteX42" fmla="*/ 2394857 w 2656115"/>
              <a:gd name="connsiteY42" fmla="*/ 1428296 h 2190108"/>
              <a:gd name="connsiteX43" fmla="*/ 2351315 w 2656115"/>
              <a:gd name="connsiteY43" fmla="*/ 1457325 h 2190108"/>
              <a:gd name="connsiteX44" fmla="*/ 2336800 w 2656115"/>
              <a:gd name="connsiteY44" fmla="*/ 1500868 h 2190108"/>
              <a:gd name="connsiteX45" fmla="*/ 2380343 w 2656115"/>
              <a:gd name="connsiteY45" fmla="*/ 1646011 h 2190108"/>
              <a:gd name="connsiteX46" fmla="*/ 2423886 w 2656115"/>
              <a:gd name="connsiteY46" fmla="*/ 1675039 h 2190108"/>
              <a:gd name="connsiteX47" fmla="*/ 2394857 w 2656115"/>
              <a:gd name="connsiteY47" fmla="*/ 1718582 h 2190108"/>
              <a:gd name="connsiteX48" fmla="*/ 2307772 w 2656115"/>
              <a:gd name="connsiteY48" fmla="*/ 1805668 h 2190108"/>
              <a:gd name="connsiteX49" fmla="*/ 2293257 w 2656115"/>
              <a:gd name="connsiteY49" fmla="*/ 1863725 h 2190108"/>
              <a:gd name="connsiteX50" fmla="*/ 2322286 w 2656115"/>
              <a:gd name="connsiteY50" fmla="*/ 1994354 h 2190108"/>
              <a:gd name="connsiteX51" fmla="*/ 2351315 w 2656115"/>
              <a:gd name="connsiteY51" fmla="*/ 2037896 h 2190108"/>
              <a:gd name="connsiteX52" fmla="*/ 2336800 w 2656115"/>
              <a:gd name="connsiteY52" fmla="*/ 2124982 h 2190108"/>
              <a:gd name="connsiteX53" fmla="*/ 2249715 w 2656115"/>
              <a:gd name="connsiteY53" fmla="*/ 2154011 h 2190108"/>
              <a:gd name="connsiteX54" fmla="*/ 1832882 w 2656115"/>
              <a:gd name="connsiteY54" fmla="*/ 2188029 h 2190108"/>
              <a:gd name="connsiteX55" fmla="*/ 1584779 w 2656115"/>
              <a:gd name="connsiteY55" fmla="*/ 2176689 h 2190108"/>
              <a:gd name="connsiteX56" fmla="*/ 1394732 w 2656115"/>
              <a:gd name="connsiteY56" fmla="*/ 2154011 h 2190108"/>
              <a:gd name="connsiteX57" fmla="*/ 1285422 w 2656115"/>
              <a:gd name="connsiteY57" fmla="*/ 2129971 h 2190108"/>
              <a:gd name="connsiteX58" fmla="*/ 1121682 w 2656115"/>
              <a:gd name="connsiteY58" fmla="*/ 2088243 h 2190108"/>
              <a:gd name="connsiteX59" fmla="*/ 1038225 w 2656115"/>
              <a:gd name="connsiteY59" fmla="*/ 2067379 h 2190108"/>
              <a:gd name="connsiteX60" fmla="*/ 960665 w 2656115"/>
              <a:gd name="connsiteY60" fmla="*/ 2049689 h 2190108"/>
              <a:gd name="connsiteX61" fmla="*/ 914854 w 2656115"/>
              <a:gd name="connsiteY61" fmla="*/ 2036536 h 2190108"/>
              <a:gd name="connsiteX62" fmla="*/ 840922 w 2656115"/>
              <a:gd name="connsiteY62" fmla="*/ 2002971 h 2190108"/>
              <a:gd name="connsiteX63" fmla="*/ 755197 w 2656115"/>
              <a:gd name="connsiteY63" fmla="*/ 1965779 h 2190108"/>
              <a:gd name="connsiteX64" fmla="*/ 683079 w 2656115"/>
              <a:gd name="connsiteY64" fmla="*/ 1936750 h 2190108"/>
              <a:gd name="connsiteX65" fmla="*/ 559617 w 2656115"/>
              <a:gd name="connsiteY65" fmla="*/ 1873069 h 2190108"/>
              <a:gd name="connsiteX66" fmla="*/ 420461 w 2656115"/>
              <a:gd name="connsiteY66" fmla="*/ 1782308 h 2190108"/>
              <a:gd name="connsiteX67" fmla="*/ 314597 w 2656115"/>
              <a:gd name="connsiteY67" fmla="*/ 1688102 h 2190108"/>
              <a:gd name="connsiteX68" fmla="*/ 185625 w 2656115"/>
              <a:gd name="connsiteY68" fmla="*/ 1563461 h 2190108"/>
              <a:gd name="connsiteX69" fmla="*/ 130402 w 2656115"/>
              <a:gd name="connsiteY69" fmla="*/ 1493724 h 2190108"/>
              <a:gd name="connsiteX70" fmla="*/ 112486 w 2656115"/>
              <a:gd name="connsiteY70" fmla="*/ 1457325 h 2190108"/>
              <a:gd name="connsiteX71" fmla="*/ 58057 w 2656115"/>
              <a:gd name="connsiteY71" fmla="*/ 1355725 h 2190108"/>
              <a:gd name="connsiteX72" fmla="*/ 41049 w 2656115"/>
              <a:gd name="connsiteY72" fmla="*/ 1302544 h 2190108"/>
              <a:gd name="connsiteX73" fmla="*/ 17417 w 2656115"/>
              <a:gd name="connsiteY73" fmla="*/ 1238522 h 2190108"/>
              <a:gd name="connsiteX74" fmla="*/ 2903 w 2656115"/>
              <a:gd name="connsiteY74" fmla="*/ 1080135 h 2190108"/>
              <a:gd name="connsiteX0" fmla="*/ 0 w 2656115"/>
              <a:gd name="connsiteY0" fmla="*/ 1079954 h 2188574"/>
              <a:gd name="connsiteX1" fmla="*/ 0 w 2656115"/>
              <a:gd name="connsiteY1" fmla="*/ 1079954 h 2188574"/>
              <a:gd name="connsiteX2" fmla="*/ 33746 w 2656115"/>
              <a:gd name="connsiteY2" fmla="*/ 919571 h 2188574"/>
              <a:gd name="connsiteX3" fmla="*/ 87993 w 2656115"/>
              <a:gd name="connsiteY3" fmla="*/ 755424 h 2188574"/>
              <a:gd name="connsiteX4" fmla="*/ 155349 w 2656115"/>
              <a:gd name="connsiteY4" fmla="*/ 659720 h 2188574"/>
              <a:gd name="connsiteX5" fmla="*/ 203200 w 2656115"/>
              <a:gd name="connsiteY5" fmla="*/ 610961 h 2188574"/>
              <a:gd name="connsiteX6" fmla="*/ 263298 w 2656115"/>
              <a:gd name="connsiteY6" fmla="*/ 528864 h 2188574"/>
              <a:gd name="connsiteX7" fmla="*/ 302079 w 2656115"/>
              <a:gd name="connsiteY7" fmla="*/ 488496 h 2188574"/>
              <a:gd name="connsiteX8" fmla="*/ 352199 w 2656115"/>
              <a:gd name="connsiteY8" fmla="*/ 461963 h 2188574"/>
              <a:gd name="connsiteX9" fmla="*/ 440645 w 2656115"/>
              <a:gd name="connsiteY9" fmla="*/ 393700 h 2188574"/>
              <a:gd name="connsiteX10" fmla="*/ 493486 w 2656115"/>
              <a:gd name="connsiteY10" fmla="*/ 359682 h 2188574"/>
              <a:gd name="connsiteX11" fmla="*/ 551997 w 2656115"/>
              <a:gd name="connsiteY11" fmla="*/ 327479 h 2188574"/>
              <a:gd name="connsiteX12" fmla="*/ 630011 w 2656115"/>
              <a:gd name="connsiteY12" fmla="*/ 269875 h 2188574"/>
              <a:gd name="connsiteX13" fmla="*/ 719365 w 2656115"/>
              <a:gd name="connsiteY13" fmla="*/ 248557 h 2188574"/>
              <a:gd name="connsiteX14" fmla="*/ 780143 w 2656115"/>
              <a:gd name="connsiteY14" fmla="*/ 215900 h 2188574"/>
              <a:gd name="connsiteX15" fmla="*/ 875847 w 2656115"/>
              <a:gd name="connsiteY15" fmla="*/ 172357 h 2188574"/>
              <a:gd name="connsiteX16" fmla="*/ 947965 w 2656115"/>
              <a:gd name="connsiteY16" fmla="*/ 138793 h 2188574"/>
              <a:gd name="connsiteX17" fmla="*/ 1042761 w 2656115"/>
              <a:gd name="connsiteY17" fmla="*/ 117929 h 2188574"/>
              <a:gd name="connsiteX18" fmla="*/ 1136197 w 2656115"/>
              <a:gd name="connsiteY18" fmla="*/ 98425 h 2188574"/>
              <a:gd name="connsiteX19" fmla="*/ 1358447 w 2656115"/>
              <a:gd name="connsiteY19" fmla="*/ 51707 h 2188574"/>
              <a:gd name="connsiteX20" fmla="*/ 1533979 w 2656115"/>
              <a:gd name="connsiteY20" fmla="*/ 25854 h 2188574"/>
              <a:gd name="connsiteX21" fmla="*/ 1865993 w 2656115"/>
              <a:gd name="connsiteY21" fmla="*/ 14514 h 2188574"/>
              <a:gd name="connsiteX22" fmla="*/ 2038350 w 2656115"/>
              <a:gd name="connsiteY22" fmla="*/ 0 h 2188574"/>
              <a:gd name="connsiteX23" fmla="*/ 2467429 w 2656115"/>
              <a:gd name="connsiteY23" fmla="*/ 49439 h 2188574"/>
              <a:gd name="connsiteX24" fmla="*/ 2525486 w 2656115"/>
              <a:gd name="connsiteY24" fmla="*/ 63954 h 2188574"/>
              <a:gd name="connsiteX25" fmla="*/ 2612572 w 2656115"/>
              <a:gd name="connsiteY25" fmla="*/ 107496 h 2188574"/>
              <a:gd name="connsiteX26" fmla="*/ 2598057 w 2656115"/>
              <a:gd name="connsiteY26" fmla="*/ 194582 h 2188574"/>
              <a:gd name="connsiteX27" fmla="*/ 2612572 w 2656115"/>
              <a:gd name="connsiteY27" fmla="*/ 354239 h 2188574"/>
              <a:gd name="connsiteX28" fmla="*/ 2641600 w 2656115"/>
              <a:gd name="connsiteY28" fmla="*/ 412296 h 2188574"/>
              <a:gd name="connsiteX29" fmla="*/ 2656115 w 2656115"/>
              <a:gd name="connsiteY29" fmla="*/ 455839 h 2188574"/>
              <a:gd name="connsiteX30" fmla="*/ 2583543 w 2656115"/>
              <a:gd name="connsiteY30" fmla="*/ 586468 h 2188574"/>
              <a:gd name="connsiteX31" fmla="*/ 2569029 w 2656115"/>
              <a:gd name="connsiteY31" fmla="*/ 630011 h 2188574"/>
              <a:gd name="connsiteX32" fmla="*/ 2525486 w 2656115"/>
              <a:gd name="connsiteY32" fmla="*/ 673554 h 2188574"/>
              <a:gd name="connsiteX33" fmla="*/ 2510972 w 2656115"/>
              <a:gd name="connsiteY33" fmla="*/ 717096 h 2188574"/>
              <a:gd name="connsiteX34" fmla="*/ 2554515 w 2656115"/>
              <a:gd name="connsiteY34" fmla="*/ 833211 h 2188574"/>
              <a:gd name="connsiteX35" fmla="*/ 2569029 w 2656115"/>
              <a:gd name="connsiteY35" fmla="*/ 876754 h 2188574"/>
              <a:gd name="connsiteX36" fmla="*/ 2525486 w 2656115"/>
              <a:gd name="connsiteY36" fmla="*/ 1007382 h 2188574"/>
              <a:gd name="connsiteX37" fmla="*/ 2496457 w 2656115"/>
              <a:gd name="connsiteY37" fmla="*/ 1050925 h 2188574"/>
              <a:gd name="connsiteX38" fmla="*/ 2496457 w 2656115"/>
              <a:gd name="connsiteY38" fmla="*/ 1181554 h 2188574"/>
              <a:gd name="connsiteX39" fmla="*/ 2554515 w 2656115"/>
              <a:gd name="connsiteY39" fmla="*/ 1268639 h 2188574"/>
              <a:gd name="connsiteX40" fmla="*/ 2540000 w 2656115"/>
              <a:gd name="connsiteY40" fmla="*/ 1326696 h 2188574"/>
              <a:gd name="connsiteX41" fmla="*/ 2438400 w 2656115"/>
              <a:gd name="connsiteY41" fmla="*/ 1384754 h 2188574"/>
              <a:gd name="connsiteX42" fmla="*/ 2394857 w 2656115"/>
              <a:gd name="connsiteY42" fmla="*/ 1428296 h 2188574"/>
              <a:gd name="connsiteX43" fmla="*/ 2351315 w 2656115"/>
              <a:gd name="connsiteY43" fmla="*/ 1457325 h 2188574"/>
              <a:gd name="connsiteX44" fmla="*/ 2336800 w 2656115"/>
              <a:gd name="connsiteY44" fmla="*/ 1500868 h 2188574"/>
              <a:gd name="connsiteX45" fmla="*/ 2380343 w 2656115"/>
              <a:gd name="connsiteY45" fmla="*/ 1646011 h 2188574"/>
              <a:gd name="connsiteX46" fmla="*/ 2423886 w 2656115"/>
              <a:gd name="connsiteY46" fmla="*/ 1675039 h 2188574"/>
              <a:gd name="connsiteX47" fmla="*/ 2394857 w 2656115"/>
              <a:gd name="connsiteY47" fmla="*/ 1718582 h 2188574"/>
              <a:gd name="connsiteX48" fmla="*/ 2307772 w 2656115"/>
              <a:gd name="connsiteY48" fmla="*/ 1805668 h 2188574"/>
              <a:gd name="connsiteX49" fmla="*/ 2293257 w 2656115"/>
              <a:gd name="connsiteY49" fmla="*/ 1863725 h 2188574"/>
              <a:gd name="connsiteX50" fmla="*/ 2322286 w 2656115"/>
              <a:gd name="connsiteY50" fmla="*/ 1994354 h 2188574"/>
              <a:gd name="connsiteX51" fmla="*/ 2351315 w 2656115"/>
              <a:gd name="connsiteY51" fmla="*/ 2037896 h 2188574"/>
              <a:gd name="connsiteX52" fmla="*/ 2336800 w 2656115"/>
              <a:gd name="connsiteY52" fmla="*/ 2124982 h 2188574"/>
              <a:gd name="connsiteX53" fmla="*/ 2249715 w 2656115"/>
              <a:gd name="connsiteY53" fmla="*/ 2154011 h 2188574"/>
              <a:gd name="connsiteX54" fmla="*/ 1832882 w 2656115"/>
              <a:gd name="connsiteY54" fmla="*/ 2188029 h 2188574"/>
              <a:gd name="connsiteX55" fmla="*/ 1546679 w 2656115"/>
              <a:gd name="connsiteY55" fmla="*/ 2173514 h 2188574"/>
              <a:gd name="connsiteX56" fmla="*/ 1394732 w 2656115"/>
              <a:gd name="connsiteY56" fmla="*/ 2154011 h 2188574"/>
              <a:gd name="connsiteX57" fmla="*/ 1285422 w 2656115"/>
              <a:gd name="connsiteY57" fmla="*/ 2129971 h 2188574"/>
              <a:gd name="connsiteX58" fmla="*/ 1121682 w 2656115"/>
              <a:gd name="connsiteY58" fmla="*/ 2088243 h 2188574"/>
              <a:gd name="connsiteX59" fmla="*/ 1038225 w 2656115"/>
              <a:gd name="connsiteY59" fmla="*/ 2067379 h 2188574"/>
              <a:gd name="connsiteX60" fmla="*/ 960665 w 2656115"/>
              <a:gd name="connsiteY60" fmla="*/ 2049689 h 2188574"/>
              <a:gd name="connsiteX61" fmla="*/ 914854 w 2656115"/>
              <a:gd name="connsiteY61" fmla="*/ 2036536 h 2188574"/>
              <a:gd name="connsiteX62" fmla="*/ 840922 w 2656115"/>
              <a:gd name="connsiteY62" fmla="*/ 2002971 h 2188574"/>
              <a:gd name="connsiteX63" fmla="*/ 755197 w 2656115"/>
              <a:gd name="connsiteY63" fmla="*/ 1965779 h 2188574"/>
              <a:gd name="connsiteX64" fmla="*/ 683079 w 2656115"/>
              <a:gd name="connsiteY64" fmla="*/ 1936750 h 2188574"/>
              <a:gd name="connsiteX65" fmla="*/ 559617 w 2656115"/>
              <a:gd name="connsiteY65" fmla="*/ 1873069 h 2188574"/>
              <a:gd name="connsiteX66" fmla="*/ 420461 w 2656115"/>
              <a:gd name="connsiteY66" fmla="*/ 1782308 h 2188574"/>
              <a:gd name="connsiteX67" fmla="*/ 314597 w 2656115"/>
              <a:gd name="connsiteY67" fmla="*/ 1688102 h 2188574"/>
              <a:gd name="connsiteX68" fmla="*/ 185625 w 2656115"/>
              <a:gd name="connsiteY68" fmla="*/ 1563461 h 2188574"/>
              <a:gd name="connsiteX69" fmla="*/ 130402 w 2656115"/>
              <a:gd name="connsiteY69" fmla="*/ 1493724 h 2188574"/>
              <a:gd name="connsiteX70" fmla="*/ 112486 w 2656115"/>
              <a:gd name="connsiteY70" fmla="*/ 1457325 h 2188574"/>
              <a:gd name="connsiteX71" fmla="*/ 58057 w 2656115"/>
              <a:gd name="connsiteY71" fmla="*/ 1355725 h 2188574"/>
              <a:gd name="connsiteX72" fmla="*/ 41049 w 2656115"/>
              <a:gd name="connsiteY72" fmla="*/ 1302544 h 2188574"/>
              <a:gd name="connsiteX73" fmla="*/ 17417 w 2656115"/>
              <a:gd name="connsiteY73" fmla="*/ 1238522 h 2188574"/>
              <a:gd name="connsiteX74" fmla="*/ 2903 w 2656115"/>
              <a:gd name="connsiteY74" fmla="*/ 1080135 h 2188574"/>
              <a:gd name="connsiteX0" fmla="*/ 0 w 2656115"/>
              <a:gd name="connsiteY0" fmla="*/ 1079954 h 2188574"/>
              <a:gd name="connsiteX1" fmla="*/ 0 w 2656115"/>
              <a:gd name="connsiteY1" fmla="*/ 1079954 h 2188574"/>
              <a:gd name="connsiteX2" fmla="*/ 33746 w 2656115"/>
              <a:gd name="connsiteY2" fmla="*/ 919571 h 2188574"/>
              <a:gd name="connsiteX3" fmla="*/ 87993 w 2656115"/>
              <a:gd name="connsiteY3" fmla="*/ 755424 h 2188574"/>
              <a:gd name="connsiteX4" fmla="*/ 155349 w 2656115"/>
              <a:gd name="connsiteY4" fmla="*/ 659720 h 2188574"/>
              <a:gd name="connsiteX5" fmla="*/ 203200 w 2656115"/>
              <a:gd name="connsiteY5" fmla="*/ 610961 h 2188574"/>
              <a:gd name="connsiteX6" fmla="*/ 263298 w 2656115"/>
              <a:gd name="connsiteY6" fmla="*/ 528864 h 2188574"/>
              <a:gd name="connsiteX7" fmla="*/ 302079 w 2656115"/>
              <a:gd name="connsiteY7" fmla="*/ 488496 h 2188574"/>
              <a:gd name="connsiteX8" fmla="*/ 352199 w 2656115"/>
              <a:gd name="connsiteY8" fmla="*/ 461963 h 2188574"/>
              <a:gd name="connsiteX9" fmla="*/ 440645 w 2656115"/>
              <a:gd name="connsiteY9" fmla="*/ 393700 h 2188574"/>
              <a:gd name="connsiteX10" fmla="*/ 493486 w 2656115"/>
              <a:gd name="connsiteY10" fmla="*/ 359682 h 2188574"/>
              <a:gd name="connsiteX11" fmla="*/ 551997 w 2656115"/>
              <a:gd name="connsiteY11" fmla="*/ 327479 h 2188574"/>
              <a:gd name="connsiteX12" fmla="*/ 630011 w 2656115"/>
              <a:gd name="connsiteY12" fmla="*/ 269875 h 2188574"/>
              <a:gd name="connsiteX13" fmla="*/ 719365 w 2656115"/>
              <a:gd name="connsiteY13" fmla="*/ 248557 h 2188574"/>
              <a:gd name="connsiteX14" fmla="*/ 780143 w 2656115"/>
              <a:gd name="connsiteY14" fmla="*/ 215900 h 2188574"/>
              <a:gd name="connsiteX15" fmla="*/ 875847 w 2656115"/>
              <a:gd name="connsiteY15" fmla="*/ 172357 h 2188574"/>
              <a:gd name="connsiteX16" fmla="*/ 947965 w 2656115"/>
              <a:gd name="connsiteY16" fmla="*/ 138793 h 2188574"/>
              <a:gd name="connsiteX17" fmla="*/ 1042761 w 2656115"/>
              <a:gd name="connsiteY17" fmla="*/ 117929 h 2188574"/>
              <a:gd name="connsiteX18" fmla="*/ 1136197 w 2656115"/>
              <a:gd name="connsiteY18" fmla="*/ 98425 h 2188574"/>
              <a:gd name="connsiteX19" fmla="*/ 1358447 w 2656115"/>
              <a:gd name="connsiteY19" fmla="*/ 51707 h 2188574"/>
              <a:gd name="connsiteX20" fmla="*/ 1533979 w 2656115"/>
              <a:gd name="connsiteY20" fmla="*/ 25854 h 2188574"/>
              <a:gd name="connsiteX21" fmla="*/ 1865993 w 2656115"/>
              <a:gd name="connsiteY21" fmla="*/ 14514 h 2188574"/>
              <a:gd name="connsiteX22" fmla="*/ 2038350 w 2656115"/>
              <a:gd name="connsiteY22" fmla="*/ 0 h 2188574"/>
              <a:gd name="connsiteX23" fmla="*/ 2467429 w 2656115"/>
              <a:gd name="connsiteY23" fmla="*/ 49439 h 2188574"/>
              <a:gd name="connsiteX24" fmla="*/ 2525486 w 2656115"/>
              <a:gd name="connsiteY24" fmla="*/ 63954 h 2188574"/>
              <a:gd name="connsiteX25" fmla="*/ 2612572 w 2656115"/>
              <a:gd name="connsiteY25" fmla="*/ 107496 h 2188574"/>
              <a:gd name="connsiteX26" fmla="*/ 2598057 w 2656115"/>
              <a:gd name="connsiteY26" fmla="*/ 194582 h 2188574"/>
              <a:gd name="connsiteX27" fmla="*/ 2612572 w 2656115"/>
              <a:gd name="connsiteY27" fmla="*/ 354239 h 2188574"/>
              <a:gd name="connsiteX28" fmla="*/ 2641600 w 2656115"/>
              <a:gd name="connsiteY28" fmla="*/ 412296 h 2188574"/>
              <a:gd name="connsiteX29" fmla="*/ 2656115 w 2656115"/>
              <a:gd name="connsiteY29" fmla="*/ 455839 h 2188574"/>
              <a:gd name="connsiteX30" fmla="*/ 2583543 w 2656115"/>
              <a:gd name="connsiteY30" fmla="*/ 586468 h 2188574"/>
              <a:gd name="connsiteX31" fmla="*/ 2569029 w 2656115"/>
              <a:gd name="connsiteY31" fmla="*/ 630011 h 2188574"/>
              <a:gd name="connsiteX32" fmla="*/ 2525486 w 2656115"/>
              <a:gd name="connsiteY32" fmla="*/ 673554 h 2188574"/>
              <a:gd name="connsiteX33" fmla="*/ 2510972 w 2656115"/>
              <a:gd name="connsiteY33" fmla="*/ 717096 h 2188574"/>
              <a:gd name="connsiteX34" fmla="*/ 2554515 w 2656115"/>
              <a:gd name="connsiteY34" fmla="*/ 833211 h 2188574"/>
              <a:gd name="connsiteX35" fmla="*/ 2569029 w 2656115"/>
              <a:gd name="connsiteY35" fmla="*/ 876754 h 2188574"/>
              <a:gd name="connsiteX36" fmla="*/ 2525486 w 2656115"/>
              <a:gd name="connsiteY36" fmla="*/ 1007382 h 2188574"/>
              <a:gd name="connsiteX37" fmla="*/ 2496457 w 2656115"/>
              <a:gd name="connsiteY37" fmla="*/ 1050925 h 2188574"/>
              <a:gd name="connsiteX38" fmla="*/ 2496457 w 2656115"/>
              <a:gd name="connsiteY38" fmla="*/ 1181554 h 2188574"/>
              <a:gd name="connsiteX39" fmla="*/ 2554515 w 2656115"/>
              <a:gd name="connsiteY39" fmla="*/ 1268639 h 2188574"/>
              <a:gd name="connsiteX40" fmla="*/ 2540000 w 2656115"/>
              <a:gd name="connsiteY40" fmla="*/ 1326696 h 2188574"/>
              <a:gd name="connsiteX41" fmla="*/ 2438400 w 2656115"/>
              <a:gd name="connsiteY41" fmla="*/ 1384754 h 2188574"/>
              <a:gd name="connsiteX42" fmla="*/ 2394857 w 2656115"/>
              <a:gd name="connsiteY42" fmla="*/ 1428296 h 2188574"/>
              <a:gd name="connsiteX43" fmla="*/ 2351315 w 2656115"/>
              <a:gd name="connsiteY43" fmla="*/ 1457325 h 2188574"/>
              <a:gd name="connsiteX44" fmla="*/ 2336800 w 2656115"/>
              <a:gd name="connsiteY44" fmla="*/ 1500868 h 2188574"/>
              <a:gd name="connsiteX45" fmla="*/ 2380343 w 2656115"/>
              <a:gd name="connsiteY45" fmla="*/ 1646011 h 2188574"/>
              <a:gd name="connsiteX46" fmla="*/ 2423886 w 2656115"/>
              <a:gd name="connsiteY46" fmla="*/ 1675039 h 2188574"/>
              <a:gd name="connsiteX47" fmla="*/ 2394857 w 2656115"/>
              <a:gd name="connsiteY47" fmla="*/ 1718582 h 2188574"/>
              <a:gd name="connsiteX48" fmla="*/ 2307772 w 2656115"/>
              <a:gd name="connsiteY48" fmla="*/ 1805668 h 2188574"/>
              <a:gd name="connsiteX49" fmla="*/ 2293257 w 2656115"/>
              <a:gd name="connsiteY49" fmla="*/ 1863725 h 2188574"/>
              <a:gd name="connsiteX50" fmla="*/ 2322286 w 2656115"/>
              <a:gd name="connsiteY50" fmla="*/ 1994354 h 2188574"/>
              <a:gd name="connsiteX51" fmla="*/ 2351315 w 2656115"/>
              <a:gd name="connsiteY51" fmla="*/ 2037896 h 2188574"/>
              <a:gd name="connsiteX52" fmla="*/ 2336800 w 2656115"/>
              <a:gd name="connsiteY52" fmla="*/ 2124982 h 2188574"/>
              <a:gd name="connsiteX53" fmla="*/ 2249715 w 2656115"/>
              <a:gd name="connsiteY53" fmla="*/ 2154011 h 2188574"/>
              <a:gd name="connsiteX54" fmla="*/ 1832882 w 2656115"/>
              <a:gd name="connsiteY54" fmla="*/ 2188029 h 2188574"/>
              <a:gd name="connsiteX55" fmla="*/ 1546679 w 2656115"/>
              <a:gd name="connsiteY55" fmla="*/ 2173514 h 2188574"/>
              <a:gd name="connsiteX56" fmla="*/ 1394732 w 2656115"/>
              <a:gd name="connsiteY56" fmla="*/ 2154011 h 2188574"/>
              <a:gd name="connsiteX57" fmla="*/ 1250497 w 2656115"/>
              <a:gd name="connsiteY57" fmla="*/ 2126796 h 2188574"/>
              <a:gd name="connsiteX58" fmla="*/ 1121682 w 2656115"/>
              <a:gd name="connsiteY58" fmla="*/ 2088243 h 2188574"/>
              <a:gd name="connsiteX59" fmla="*/ 1038225 w 2656115"/>
              <a:gd name="connsiteY59" fmla="*/ 2067379 h 2188574"/>
              <a:gd name="connsiteX60" fmla="*/ 960665 w 2656115"/>
              <a:gd name="connsiteY60" fmla="*/ 2049689 h 2188574"/>
              <a:gd name="connsiteX61" fmla="*/ 914854 w 2656115"/>
              <a:gd name="connsiteY61" fmla="*/ 2036536 h 2188574"/>
              <a:gd name="connsiteX62" fmla="*/ 840922 w 2656115"/>
              <a:gd name="connsiteY62" fmla="*/ 2002971 h 2188574"/>
              <a:gd name="connsiteX63" fmla="*/ 755197 w 2656115"/>
              <a:gd name="connsiteY63" fmla="*/ 1965779 h 2188574"/>
              <a:gd name="connsiteX64" fmla="*/ 683079 w 2656115"/>
              <a:gd name="connsiteY64" fmla="*/ 1936750 h 2188574"/>
              <a:gd name="connsiteX65" fmla="*/ 559617 w 2656115"/>
              <a:gd name="connsiteY65" fmla="*/ 1873069 h 2188574"/>
              <a:gd name="connsiteX66" fmla="*/ 420461 w 2656115"/>
              <a:gd name="connsiteY66" fmla="*/ 1782308 h 2188574"/>
              <a:gd name="connsiteX67" fmla="*/ 314597 w 2656115"/>
              <a:gd name="connsiteY67" fmla="*/ 1688102 h 2188574"/>
              <a:gd name="connsiteX68" fmla="*/ 185625 w 2656115"/>
              <a:gd name="connsiteY68" fmla="*/ 1563461 h 2188574"/>
              <a:gd name="connsiteX69" fmla="*/ 130402 w 2656115"/>
              <a:gd name="connsiteY69" fmla="*/ 1493724 h 2188574"/>
              <a:gd name="connsiteX70" fmla="*/ 112486 w 2656115"/>
              <a:gd name="connsiteY70" fmla="*/ 1457325 h 2188574"/>
              <a:gd name="connsiteX71" fmla="*/ 58057 w 2656115"/>
              <a:gd name="connsiteY71" fmla="*/ 1355725 h 2188574"/>
              <a:gd name="connsiteX72" fmla="*/ 41049 w 2656115"/>
              <a:gd name="connsiteY72" fmla="*/ 1302544 h 2188574"/>
              <a:gd name="connsiteX73" fmla="*/ 17417 w 2656115"/>
              <a:gd name="connsiteY73" fmla="*/ 1238522 h 2188574"/>
              <a:gd name="connsiteX74" fmla="*/ 2903 w 2656115"/>
              <a:gd name="connsiteY74" fmla="*/ 1080135 h 2188574"/>
              <a:gd name="connsiteX0" fmla="*/ 0 w 2656115"/>
              <a:gd name="connsiteY0" fmla="*/ 1079954 h 2188574"/>
              <a:gd name="connsiteX1" fmla="*/ 0 w 2656115"/>
              <a:gd name="connsiteY1" fmla="*/ 1079954 h 2188574"/>
              <a:gd name="connsiteX2" fmla="*/ 33746 w 2656115"/>
              <a:gd name="connsiteY2" fmla="*/ 919571 h 2188574"/>
              <a:gd name="connsiteX3" fmla="*/ 87993 w 2656115"/>
              <a:gd name="connsiteY3" fmla="*/ 755424 h 2188574"/>
              <a:gd name="connsiteX4" fmla="*/ 155349 w 2656115"/>
              <a:gd name="connsiteY4" fmla="*/ 659720 h 2188574"/>
              <a:gd name="connsiteX5" fmla="*/ 203200 w 2656115"/>
              <a:gd name="connsiteY5" fmla="*/ 610961 h 2188574"/>
              <a:gd name="connsiteX6" fmla="*/ 263298 w 2656115"/>
              <a:gd name="connsiteY6" fmla="*/ 528864 h 2188574"/>
              <a:gd name="connsiteX7" fmla="*/ 302079 w 2656115"/>
              <a:gd name="connsiteY7" fmla="*/ 488496 h 2188574"/>
              <a:gd name="connsiteX8" fmla="*/ 352199 w 2656115"/>
              <a:gd name="connsiteY8" fmla="*/ 461963 h 2188574"/>
              <a:gd name="connsiteX9" fmla="*/ 440645 w 2656115"/>
              <a:gd name="connsiteY9" fmla="*/ 393700 h 2188574"/>
              <a:gd name="connsiteX10" fmla="*/ 493486 w 2656115"/>
              <a:gd name="connsiteY10" fmla="*/ 359682 h 2188574"/>
              <a:gd name="connsiteX11" fmla="*/ 551997 w 2656115"/>
              <a:gd name="connsiteY11" fmla="*/ 327479 h 2188574"/>
              <a:gd name="connsiteX12" fmla="*/ 630011 w 2656115"/>
              <a:gd name="connsiteY12" fmla="*/ 269875 h 2188574"/>
              <a:gd name="connsiteX13" fmla="*/ 719365 w 2656115"/>
              <a:gd name="connsiteY13" fmla="*/ 248557 h 2188574"/>
              <a:gd name="connsiteX14" fmla="*/ 780143 w 2656115"/>
              <a:gd name="connsiteY14" fmla="*/ 215900 h 2188574"/>
              <a:gd name="connsiteX15" fmla="*/ 875847 w 2656115"/>
              <a:gd name="connsiteY15" fmla="*/ 172357 h 2188574"/>
              <a:gd name="connsiteX16" fmla="*/ 947965 w 2656115"/>
              <a:gd name="connsiteY16" fmla="*/ 138793 h 2188574"/>
              <a:gd name="connsiteX17" fmla="*/ 1042761 w 2656115"/>
              <a:gd name="connsiteY17" fmla="*/ 117929 h 2188574"/>
              <a:gd name="connsiteX18" fmla="*/ 1136197 w 2656115"/>
              <a:gd name="connsiteY18" fmla="*/ 98425 h 2188574"/>
              <a:gd name="connsiteX19" fmla="*/ 1358447 w 2656115"/>
              <a:gd name="connsiteY19" fmla="*/ 51707 h 2188574"/>
              <a:gd name="connsiteX20" fmla="*/ 1533979 w 2656115"/>
              <a:gd name="connsiteY20" fmla="*/ 25854 h 2188574"/>
              <a:gd name="connsiteX21" fmla="*/ 1865993 w 2656115"/>
              <a:gd name="connsiteY21" fmla="*/ 14514 h 2188574"/>
              <a:gd name="connsiteX22" fmla="*/ 2038350 w 2656115"/>
              <a:gd name="connsiteY22" fmla="*/ 0 h 2188574"/>
              <a:gd name="connsiteX23" fmla="*/ 2467429 w 2656115"/>
              <a:gd name="connsiteY23" fmla="*/ 49439 h 2188574"/>
              <a:gd name="connsiteX24" fmla="*/ 2525486 w 2656115"/>
              <a:gd name="connsiteY24" fmla="*/ 63954 h 2188574"/>
              <a:gd name="connsiteX25" fmla="*/ 2612572 w 2656115"/>
              <a:gd name="connsiteY25" fmla="*/ 107496 h 2188574"/>
              <a:gd name="connsiteX26" fmla="*/ 2598057 w 2656115"/>
              <a:gd name="connsiteY26" fmla="*/ 194582 h 2188574"/>
              <a:gd name="connsiteX27" fmla="*/ 2612572 w 2656115"/>
              <a:gd name="connsiteY27" fmla="*/ 354239 h 2188574"/>
              <a:gd name="connsiteX28" fmla="*/ 2641600 w 2656115"/>
              <a:gd name="connsiteY28" fmla="*/ 412296 h 2188574"/>
              <a:gd name="connsiteX29" fmla="*/ 2656115 w 2656115"/>
              <a:gd name="connsiteY29" fmla="*/ 455839 h 2188574"/>
              <a:gd name="connsiteX30" fmla="*/ 2583543 w 2656115"/>
              <a:gd name="connsiteY30" fmla="*/ 586468 h 2188574"/>
              <a:gd name="connsiteX31" fmla="*/ 2569029 w 2656115"/>
              <a:gd name="connsiteY31" fmla="*/ 630011 h 2188574"/>
              <a:gd name="connsiteX32" fmla="*/ 2525486 w 2656115"/>
              <a:gd name="connsiteY32" fmla="*/ 673554 h 2188574"/>
              <a:gd name="connsiteX33" fmla="*/ 2510972 w 2656115"/>
              <a:gd name="connsiteY33" fmla="*/ 717096 h 2188574"/>
              <a:gd name="connsiteX34" fmla="*/ 2554515 w 2656115"/>
              <a:gd name="connsiteY34" fmla="*/ 833211 h 2188574"/>
              <a:gd name="connsiteX35" fmla="*/ 2569029 w 2656115"/>
              <a:gd name="connsiteY35" fmla="*/ 876754 h 2188574"/>
              <a:gd name="connsiteX36" fmla="*/ 2525486 w 2656115"/>
              <a:gd name="connsiteY36" fmla="*/ 1007382 h 2188574"/>
              <a:gd name="connsiteX37" fmla="*/ 2496457 w 2656115"/>
              <a:gd name="connsiteY37" fmla="*/ 1050925 h 2188574"/>
              <a:gd name="connsiteX38" fmla="*/ 2496457 w 2656115"/>
              <a:gd name="connsiteY38" fmla="*/ 1181554 h 2188574"/>
              <a:gd name="connsiteX39" fmla="*/ 2554515 w 2656115"/>
              <a:gd name="connsiteY39" fmla="*/ 1268639 h 2188574"/>
              <a:gd name="connsiteX40" fmla="*/ 2540000 w 2656115"/>
              <a:gd name="connsiteY40" fmla="*/ 1326696 h 2188574"/>
              <a:gd name="connsiteX41" fmla="*/ 2438400 w 2656115"/>
              <a:gd name="connsiteY41" fmla="*/ 1384754 h 2188574"/>
              <a:gd name="connsiteX42" fmla="*/ 2394857 w 2656115"/>
              <a:gd name="connsiteY42" fmla="*/ 1428296 h 2188574"/>
              <a:gd name="connsiteX43" fmla="*/ 2351315 w 2656115"/>
              <a:gd name="connsiteY43" fmla="*/ 1457325 h 2188574"/>
              <a:gd name="connsiteX44" fmla="*/ 2336800 w 2656115"/>
              <a:gd name="connsiteY44" fmla="*/ 1500868 h 2188574"/>
              <a:gd name="connsiteX45" fmla="*/ 2380343 w 2656115"/>
              <a:gd name="connsiteY45" fmla="*/ 1646011 h 2188574"/>
              <a:gd name="connsiteX46" fmla="*/ 2423886 w 2656115"/>
              <a:gd name="connsiteY46" fmla="*/ 1675039 h 2188574"/>
              <a:gd name="connsiteX47" fmla="*/ 2394857 w 2656115"/>
              <a:gd name="connsiteY47" fmla="*/ 1718582 h 2188574"/>
              <a:gd name="connsiteX48" fmla="*/ 2307772 w 2656115"/>
              <a:gd name="connsiteY48" fmla="*/ 1805668 h 2188574"/>
              <a:gd name="connsiteX49" fmla="*/ 2293257 w 2656115"/>
              <a:gd name="connsiteY49" fmla="*/ 1863725 h 2188574"/>
              <a:gd name="connsiteX50" fmla="*/ 2322286 w 2656115"/>
              <a:gd name="connsiteY50" fmla="*/ 1994354 h 2188574"/>
              <a:gd name="connsiteX51" fmla="*/ 2351315 w 2656115"/>
              <a:gd name="connsiteY51" fmla="*/ 2037896 h 2188574"/>
              <a:gd name="connsiteX52" fmla="*/ 2336800 w 2656115"/>
              <a:gd name="connsiteY52" fmla="*/ 2124982 h 2188574"/>
              <a:gd name="connsiteX53" fmla="*/ 2249715 w 2656115"/>
              <a:gd name="connsiteY53" fmla="*/ 2154011 h 2188574"/>
              <a:gd name="connsiteX54" fmla="*/ 1832882 w 2656115"/>
              <a:gd name="connsiteY54" fmla="*/ 2188029 h 2188574"/>
              <a:gd name="connsiteX55" fmla="*/ 1546679 w 2656115"/>
              <a:gd name="connsiteY55" fmla="*/ 2173514 h 2188574"/>
              <a:gd name="connsiteX56" fmla="*/ 1394732 w 2656115"/>
              <a:gd name="connsiteY56" fmla="*/ 2154011 h 2188574"/>
              <a:gd name="connsiteX57" fmla="*/ 1250497 w 2656115"/>
              <a:gd name="connsiteY57" fmla="*/ 2126796 h 2188574"/>
              <a:gd name="connsiteX58" fmla="*/ 1121682 w 2656115"/>
              <a:gd name="connsiteY58" fmla="*/ 2088243 h 2188574"/>
              <a:gd name="connsiteX59" fmla="*/ 1038225 w 2656115"/>
              <a:gd name="connsiteY59" fmla="*/ 2067379 h 2188574"/>
              <a:gd name="connsiteX60" fmla="*/ 960665 w 2656115"/>
              <a:gd name="connsiteY60" fmla="*/ 2049689 h 2188574"/>
              <a:gd name="connsiteX61" fmla="*/ 914854 w 2656115"/>
              <a:gd name="connsiteY61" fmla="*/ 2036536 h 2188574"/>
              <a:gd name="connsiteX62" fmla="*/ 840922 w 2656115"/>
              <a:gd name="connsiteY62" fmla="*/ 2002971 h 2188574"/>
              <a:gd name="connsiteX63" fmla="*/ 755197 w 2656115"/>
              <a:gd name="connsiteY63" fmla="*/ 1965779 h 2188574"/>
              <a:gd name="connsiteX64" fmla="*/ 683079 w 2656115"/>
              <a:gd name="connsiteY64" fmla="*/ 1936750 h 2188574"/>
              <a:gd name="connsiteX65" fmla="*/ 559617 w 2656115"/>
              <a:gd name="connsiteY65" fmla="*/ 1873069 h 2188574"/>
              <a:gd name="connsiteX66" fmla="*/ 420461 w 2656115"/>
              <a:gd name="connsiteY66" fmla="*/ 1782308 h 2188574"/>
              <a:gd name="connsiteX67" fmla="*/ 314597 w 2656115"/>
              <a:gd name="connsiteY67" fmla="*/ 1688102 h 2188574"/>
              <a:gd name="connsiteX68" fmla="*/ 185625 w 2656115"/>
              <a:gd name="connsiteY68" fmla="*/ 1563461 h 2188574"/>
              <a:gd name="connsiteX69" fmla="*/ 130402 w 2656115"/>
              <a:gd name="connsiteY69" fmla="*/ 1493724 h 2188574"/>
              <a:gd name="connsiteX70" fmla="*/ 112486 w 2656115"/>
              <a:gd name="connsiteY70" fmla="*/ 1457325 h 2188574"/>
              <a:gd name="connsiteX71" fmla="*/ 58057 w 2656115"/>
              <a:gd name="connsiteY71" fmla="*/ 1355725 h 2188574"/>
              <a:gd name="connsiteX72" fmla="*/ 41049 w 2656115"/>
              <a:gd name="connsiteY72" fmla="*/ 1302544 h 2188574"/>
              <a:gd name="connsiteX73" fmla="*/ 17417 w 2656115"/>
              <a:gd name="connsiteY73" fmla="*/ 1238522 h 2188574"/>
              <a:gd name="connsiteX74" fmla="*/ 2903 w 2656115"/>
              <a:gd name="connsiteY74" fmla="*/ 1080135 h 2188574"/>
              <a:gd name="connsiteX0" fmla="*/ 0 w 2656115"/>
              <a:gd name="connsiteY0" fmla="*/ 1079954 h 2188360"/>
              <a:gd name="connsiteX1" fmla="*/ 0 w 2656115"/>
              <a:gd name="connsiteY1" fmla="*/ 1079954 h 2188360"/>
              <a:gd name="connsiteX2" fmla="*/ 33746 w 2656115"/>
              <a:gd name="connsiteY2" fmla="*/ 919571 h 2188360"/>
              <a:gd name="connsiteX3" fmla="*/ 87993 w 2656115"/>
              <a:gd name="connsiteY3" fmla="*/ 755424 h 2188360"/>
              <a:gd name="connsiteX4" fmla="*/ 155349 w 2656115"/>
              <a:gd name="connsiteY4" fmla="*/ 659720 h 2188360"/>
              <a:gd name="connsiteX5" fmla="*/ 203200 w 2656115"/>
              <a:gd name="connsiteY5" fmla="*/ 610961 h 2188360"/>
              <a:gd name="connsiteX6" fmla="*/ 263298 w 2656115"/>
              <a:gd name="connsiteY6" fmla="*/ 528864 h 2188360"/>
              <a:gd name="connsiteX7" fmla="*/ 302079 w 2656115"/>
              <a:gd name="connsiteY7" fmla="*/ 488496 h 2188360"/>
              <a:gd name="connsiteX8" fmla="*/ 352199 w 2656115"/>
              <a:gd name="connsiteY8" fmla="*/ 461963 h 2188360"/>
              <a:gd name="connsiteX9" fmla="*/ 440645 w 2656115"/>
              <a:gd name="connsiteY9" fmla="*/ 393700 h 2188360"/>
              <a:gd name="connsiteX10" fmla="*/ 493486 w 2656115"/>
              <a:gd name="connsiteY10" fmla="*/ 359682 h 2188360"/>
              <a:gd name="connsiteX11" fmla="*/ 551997 w 2656115"/>
              <a:gd name="connsiteY11" fmla="*/ 327479 h 2188360"/>
              <a:gd name="connsiteX12" fmla="*/ 630011 w 2656115"/>
              <a:gd name="connsiteY12" fmla="*/ 269875 h 2188360"/>
              <a:gd name="connsiteX13" fmla="*/ 719365 w 2656115"/>
              <a:gd name="connsiteY13" fmla="*/ 248557 h 2188360"/>
              <a:gd name="connsiteX14" fmla="*/ 780143 w 2656115"/>
              <a:gd name="connsiteY14" fmla="*/ 215900 h 2188360"/>
              <a:gd name="connsiteX15" fmla="*/ 875847 w 2656115"/>
              <a:gd name="connsiteY15" fmla="*/ 172357 h 2188360"/>
              <a:gd name="connsiteX16" fmla="*/ 947965 w 2656115"/>
              <a:gd name="connsiteY16" fmla="*/ 138793 h 2188360"/>
              <a:gd name="connsiteX17" fmla="*/ 1042761 w 2656115"/>
              <a:gd name="connsiteY17" fmla="*/ 117929 h 2188360"/>
              <a:gd name="connsiteX18" fmla="*/ 1136197 w 2656115"/>
              <a:gd name="connsiteY18" fmla="*/ 98425 h 2188360"/>
              <a:gd name="connsiteX19" fmla="*/ 1358447 w 2656115"/>
              <a:gd name="connsiteY19" fmla="*/ 51707 h 2188360"/>
              <a:gd name="connsiteX20" fmla="*/ 1533979 w 2656115"/>
              <a:gd name="connsiteY20" fmla="*/ 25854 h 2188360"/>
              <a:gd name="connsiteX21" fmla="*/ 1865993 w 2656115"/>
              <a:gd name="connsiteY21" fmla="*/ 14514 h 2188360"/>
              <a:gd name="connsiteX22" fmla="*/ 2038350 w 2656115"/>
              <a:gd name="connsiteY22" fmla="*/ 0 h 2188360"/>
              <a:gd name="connsiteX23" fmla="*/ 2467429 w 2656115"/>
              <a:gd name="connsiteY23" fmla="*/ 49439 h 2188360"/>
              <a:gd name="connsiteX24" fmla="*/ 2525486 w 2656115"/>
              <a:gd name="connsiteY24" fmla="*/ 63954 h 2188360"/>
              <a:gd name="connsiteX25" fmla="*/ 2612572 w 2656115"/>
              <a:gd name="connsiteY25" fmla="*/ 107496 h 2188360"/>
              <a:gd name="connsiteX26" fmla="*/ 2598057 w 2656115"/>
              <a:gd name="connsiteY26" fmla="*/ 194582 h 2188360"/>
              <a:gd name="connsiteX27" fmla="*/ 2612572 w 2656115"/>
              <a:gd name="connsiteY27" fmla="*/ 354239 h 2188360"/>
              <a:gd name="connsiteX28" fmla="*/ 2641600 w 2656115"/>
              <a:gd name="connsiteY28" fmla="*/ 412296 h 2188360"/>
              <a:gd name="connsiteX29" fmla="*/ 2656115 w 2656115"/>
              <a:gd name="connsiteY29" fmla="*/ 455839 h 2188360"/>
              <a:gd name="connsiteX30" fmla="*/ 2583543 w 2656115"/>
              <a:gd name="connsiteY30" fmla="*/ 586468 h 2188360"/>
              <a:gd name="connsiteX31" fmla="*/ 2569029 w 2656115"/>
              <a:gd name="connsiteY31" fmla="*/ 630011 h 2188360"/>
              <a:gd name="connsiteX32" fmla="*/ 2525486 w 2656115"/>
              <a:gd name="connsiteY32" fmla="*/ 673554 h 2188360"/>
              <a:gd name="connsiteX33" fmla="*/ 2510972 w 2656115"/>
              <a:gd name="connsiteY33" fmla="*/ 717096 h 2188360"/>
              <a:gd name="connsiteX34" fmla="*/ 2554515 w 2656115"/>
              <a:gd name="connsiteY34" fmla="*/ 833211 h 2188360"/>
              <a:gd name="connsiteX35" fmla="*/ 2569029 w 2656115"/>
              <a:gd name="connsiteY35" fmla="*/ 876754 h 2188360"/>
              <a:gd name="connsiteX36" fmla="*/ 2525486 w 2656115"/>
              <a:gd name="connsiteY36" fmla="*/ 1007382 h 2188360"/>
              <a:gd name="connsiteX37" fmla="*/ 2496457 w 2656115"/>
              <a:gd name="connsiteY37" fmla="*/ 1050925 h 2188360"/>
              <a:gd name="connsiteX38" fmla="*/ 2496457 w 2656115"/>
              <a:gd name="connsiteY38" fmla="*/ 1181554 h 2188360"/>
              <a:gd name="connsiteX39" fmla="*/ 2554515 w 2656115"/>
              <a:gd name="connsiteY39" fmla="*/ 1268639 h 2188360"/>
              <a:gd name="connsiteX40" fmla="*/ 2540000 w 2656115"/>
              <a:gd name="connsiteY40" fmla="*/ 1326696 h 2188360"/>
              <a:gd name="connsiteX41" fmla="*/ 2438400 w 2656115"/>
              <a:gd name="connsiteY41" fmla="*/ 1384754 h 2188360"/>
              <a:gd name="connsiteX42" fmla="*/ 2394857 w 2656115"/>
              <a:gd name="connsiteY42" fmla="*/ 1428296 h 2188360"/>
              <a:gd name="connsiteX43" fmla="*/ 2351315 w 2656115"/>
              <a:gd name="connsiteY43" fmla="*/ 1457325 h 2188360"/>
              <a:gd name="connsiteX44" fmla="*/ 2336800 w 2656115"/>
              <a:gd name="connsiteY44" fmla="*/ 1500868 h 2188360"/>
              <a:gd name="connsiteX45" fmla="*/ 2380343 w 2656115"/>
              <a:gd name="connsiteY45" fmla="*/ 1646011 h 2188360"/>
              <a:gd name="connsiteX46" fmla="*/ 2423886 w 2656115"/>
              <a:gd name="connsiteY46" fmla="*/ 1675039 h 2188360"/>
              <a:gd name="connsiteX47" fmla="*/ 2394857 w 2656115"/>
              <a:gd name="connsiteY47" fmla="*/ 1718582 h 2188360"/>
              <a:gd name="connsiteX48" fmla="*/ 2307772 w 2656115"/>
              <a:gd name="connsiteY48" fmla="*/ 1805668 h 2188360"/>
              <a:gd name="connsiteX49" fmla="*/ 2293257 w 2656115"/>
              <a:gd name="connsiteY49" fmla="*/ 1863725 h 2188360"/>
              <a:gd name="connsiteX50" fmla="*/ 2322286 w 2656115"/>
              <a:gd name="connsiteY50" fmla="*/ 1994354 h 2188360"/>
              <a:gd name="connsiteX51" fmla="*/ 2351315 w 2656115"/>
              <a:gd name="connsiteY51" fmla="*/ 2037896 h 2188360"/>
              <a:gd name="connsiteX52" fmla="*/ 2336800 w 2656115"/>
              <a:gd name="connsiteY52" fmla="*/ 2124982 h 2188360"/>
              <a:gd name="connsiteX53" fmla="*/ 2249715 w 2656115"/>
              <a:gd name="connsiteY53" fmla="*/ 2154011 h 2188360"/>
              <a:gd name="connsiteX54" fmla="*/ 1832882 w 2656115"/>
              <a:gd name="connsiteY54" fmla="*/ 2188029 h 2188360"/>
              <a:gd name="connsiteX55" fmla="*/ 1575254 w 2656115"/>
              <a:gd name="connsiteY55" fmla="*/ 2170339 h 2188360"/>
              <a:gd name="connsiteX56" fmla="*/ 1394732 w 2656115"/>
              <a:gd name="connsiteY56" fmla="*/ 2154011 h 2188360"/>
              <a:gd name="connsiteX57" fmla="*/ 1250497 w 2656115"/>
              <a:gd name="connsiteY57" fmla="*/ 2126796 h 2188360"/>
              <a:gd name="connsiteX58" fmla="*/ 1121682 w 2656115"/>
              <a:gd name="connsiteY58" fmla="*/ 2088243 h 2188360"/>
              <a:gd name="connsiteX59" fmla="*/ 1038225 w 2656115"/>
              <a:gd name="connsiteY59" fmla="*/ 2067379 h 2188360"/>
              <a:gd name="connsiteX60" fmla="*/ 960665 w 2656115"/>
              <a:gd name="connsiteY60" fmla="*/ 2049689 h 2188360"/>
              <a:gd name="connsiteX61" fmla="*/ 914854 w 2656115"/>
              <a:gd name="connsiteY61" fmla="*/ 2036536 h 2188360"/>
              <a:gd name="connsiteX62" fmla="*/ 840922 w 2656115"/>
              <a:gd name="connsiteY62" fmla="*/ 2002971 h 2188360"/>
              <a:gd name="connsiteX63" fmla="*/ 755197 w 2656115"/>
              <a:gd name="connsiteY63" fmla="*/ 1965779 h 2188360"/>
              <a:gd name="connsiteX64" fmla="*/ 683079 w 2656115"/>
              <a:gd name="connsiteY64" fmla="*/ 1936750 h 2188360"/>
              <a:gd name="connsiteX65" fmla="*/ 559617 w 2656115"/>
              <a:gd name="connsiteY65" fmla="*/ 1873069 h 2188360"/>
              <a:gd name="connsiteX66" fmla="*/ 420461 w 2656115"/>
              <a:gd name="connsiteY66" fmla="*/ 1782308 h 2188360"/>
              <a:gd name="connsiteX67" fmla="*/ 314597 w 2656115"/>
              <a:gd name="connsiteY67" fmla="*/ 1688102 h 2188360"/>
              <a:gd name="connsiteX68" fmla="*/ 185625 w 2656115"/>
              <a:gd name="connsiteY68" fmla="*/ 1563461 h 2188360"/>
              <a:gd name="connsiteX69" fmla="*/ 130402 w 2656115"/>
              <a:gd name="connsiteY69" fmla="*/ 1493724 h 2188360"/>
              <a:gd name="connsiteX70" fmla="*/ 112486 w 2656115"/>
              <a:gd name="connsiteY70" fmla="*/ 1457325 h 2188360"/>
              <a:gd name="connsiteX71" fmla="*/ 58057 w 2656115"/>
              <a:gd name="connsiteY71" fmla="*/ 1355725 h 2188360"/>
              <a:gd name="connsiteX72" fmla="*/ 41049 w 2656115"/>
              <a:gd name="connsiteY72" fmla="*/ 1302544 h 2188360"/>
              <a:gd name="connsiteX73" fmla="*/ 17417 w 2656115"/>
              <a:gd name="connsiteY73" fmla="*/ 1238522 h 2188360"/>
              <a:gd name="connsiteX74" fmla="*/ 2903 w 2656115"/>
              <a:gd name="connsiteY74" fmla="*/ 1080135 h 2188360"/>
              <a:gd name="connsiteX0" fmla="*/ 0 w 2656115"/>
              <a:gd name="connsiteY0" fmla="*/ 1079954 h 2188382"/>
              <a:gd name="connsiteX1" fmla="*/ 0 w 2656115"/>
              <a:gd name="connsiteY1" fmla="*/ 1079954 h 2188382"/>
              <a:gd name="connsiteX2" fmla="*/ 33746 w 2656115"/>
              <a:gd name="connsiteY2" fmla="*/ 919571 h 2188382"/>
              <a:gd name="connsiteX3" fmla="*/ 87993 w 2656115"/>
              <a:gd name="connsiteY3" fmla="*/ 755424 h 2188382"/>
              <a:gd name="connsiteX4" fmla="*/ 155349 w 2656115"/>
              <a:gd name="connsiteY4" fmla="*/ 659720 h 2188382"/>
              <a:gd name="connsiteX5" fmla="*/ 203200 w 2656115"/>
              <a:gd name="connsiteY5" fmla="*/ 610961 h 2188382"/>
              <a:gd name="connsiteX6" fmla="*/ 263298 w 2656115"/>
              <a:gd name="connsiteY6" fmla="*/ 528864 h 2188382"/>
              <a:gd name="connsiteX7" fmla="*/ 302079 w 2656115"/>
              <a:gd name="connsiteY7" fmla="*/ 488496 h 2188382"/>
              <a:gd name="connsiteX8" fmla="*/ 352199 w 2656115"/>
              <a:gd name="connsiteY8" fmla="*/ 461963 h 2188382"/>
              <a:gd name="connsiteX9" fmla="*/ 440645 w 2656115"/>
              <a:gd name="connsiteY9" fmla="*/ 393700 h 2188382"/>
              <a:gd name="connsiteX10" fmla="*/ 493486 w 2656115"/>
              <a:gd name="connsiteY10" fmla="*/ 359682 h 2188382"/>
              <a:gd name="connsiteX11" fmla="*/ 551997 w 2656115"/>
              <a:gd name="connsiteY11" fmla="*/ 327479 h 2188382"/>
              <a:gd name="connsiteX12" fmla="*/ 630011 w 2656115"/>
              <a:gd name="connsiteY12" fmla="*/ 269875 h 2188382"/>
              <a:gd name="connsiteX13" fmla="*/ 719365 w 2656115"/>
              <a:gd name="connsiteY13" fmla="*/ 248557 h 2188382"/>
              <a:gd name="connsiteX14" fmla="*/ 780143 w 2656115"/>
              <a:gd name="connsiteY14" fmla="*/ 215900 h 2188382"/>
              <a:gd name="connsiteX15" fmla="*/ 875847 w 2656115"/>
              <a:gd name="connsiteY15" fmla="*/ 172357 h 2188382"/>
              <a:gd name="connsiteX16" fmla="*/ 947965 w 2656115"/>
              <a:gd name="connsiteY16" fmla="*/ 138793 h 2188382"/>
              <a:gd name="connsiteX17" fmla="*/ 1042761 w 2656115"/>
              <a:gd name="connsiteY17" fmla="*/ 117929 h 2188382"/>
              <a:gd name="connsiteX18" fmla="*/ 1136197 w 2656115"/>
              <a:gd name="connsiteY18" fmla="*/ 98425 h 2188382"/>
              <a:gd name="connsiteX19" fmla="*/ 1358447 w 2656115"/>
              <a:gd name="connsiteY19" fmla="*/ 51707 h 2188382"/>
              <a:gd name="connsiteX20" fmla="*/ 1533979 w 2656115"/>
              <a:gd name="connsiteY20" fmla="*/ 25854 h 2188382"/>
              <a:gd name="connsiteX21" fmla="*/ 1865993 w 2656115"/>
              <a:gd name="connsiteY21" fmla="*/ 14514 h 2188382"/>
              <a:gd name="connsiteX22" fmla="*/ 2038350 w 2656115"/>
              <a:gd name="connsiteY22" fmla="*/ 0 h 2188382"/>
              <a:gd name="connsiteX23" fmla="*/ 2467429 w 2656115"/>
              <a:gd name="connsiteY23" fmla="*/ 49439 h 2188382"/>
              <a:gd name="connsiteX24" fmla="*/ 2525486 w 2656115"/>
              <a:gd name="connsiteY24" fmla="*/ 63954 h 2188382"/>
              <a:gd name="connsiteX25" fmla="*/ 2612572 w 2656115"/>
              <a:gd name="connsiteY25" fmla="*/ 107496 h 2188382"/>
              <a:gd name="connsiteX26" fmla="*/ 2598057 w 2656115"/>
              <a:gd name="connsiteY26" fmla="*/ 194582 h 2188382"/>
              <a:gd name="connsiteX27" fmla="*/ 2612572 w 2656115"/>
              <a:gd name="connsiteY27" fmla="*/ 354239 h 2188382"/>
              <a:gd name="connsiteX28" fmla="*/ 2641600 w 2656115"/>
              <a:gd name="connsiteY28" fmla="*/ 412296 h 2188382"/>
              <a:gd name="connsiteX29" fmla="*/ 2656115 w 2656115"/>
              <a:gd name="connsiteY29" fmla="*/ 455839 h 2188382"/>
              <a:gd name="connsiteX30" fmla="*/ 2583543 w 2656115"/>
              <a:gd name="connsiteY30" fmla="*/ 586468 h 2188382"/>
              <a:gd name="connsiteX31" fmla="*/ 2569029 w 2656115"/>
              <a:gd name="connsiteY31" fmla="*/ 630011 h 2188382"/>
              <a:gd name="connsiteX32" fmla="*/ 2525486 w 2656115"/>
              <a:gd name="connsiteY32" fmla="*/ 673554 h 2188382"/>
              <a:gd name="connsiteX33" fmla="*/ 2510972 w 2656115"/>
              <a:gd name="connsiteY33" fmla="*/ 717096 h 2188382"/>
              <a:gd name="connsiteX34" fmla="*/ 2554515 w 2656115"/>
              <a:gd name="connsiteY34" fmla="*/ 833211 h 2188382"/>
              <a:gd name="connsiteX35" fmla="*/ 2569029 w 2656115"/>
              <a:gd name="connsiteY35" fmla="*/ 876754 h 2188382"/>
              <a:gd name="connsiteX36" fmla="*/ 2525486 w 2656115"/>
              <a:gd name="connsiteY36" fmla="*/ 1007382 h 2188382"/>
              <a:gd name="connsiteX37" fmla="*/ 2496457 w 2656115"/>
              <a:gd name="connsiteY37" fmla="*/ 1050925 h 2188382"/>
              <a:gd name="connsiteX38" fmla="*/ 2496457 w 2656115"/>
              <a:gd name="connsiteY38" fmla="*/ 1181554 h 2188382"/>
              <a:gd name="connsiteX39" fmla="*/ 2554515 w 2656115"/>
              <a:gd name="connsiteY39" fmla="*/ 1268639 h 2188382"/>
              <a:gd name="connsiteX40" fmla="*/ 2540000 w 2656115"/>
              <a:gd name="connsiteY40" fmla="*/ 1326696 h 2188382"/>
              <a:gd name="connsiteX41" fmla="*/ 2438400 w 2656115"/>
              <a:gd name="connsiteY41" fmla="*/ 1384754 h 2188382"/>
              <a:gd name="connsiteX42" fmla="*/ 2394857 w 2656115"/>
              <a:gd name="connsiteY42" fmla="*/ 1428296 h 2188382"/>
              <a:gd name="connsiteX43" fmla="*/ 2351315 w 2656115"/>
              <a:gd name="connsiteY43" fmla="*/ 1457325 h 2188382"/>
              <a:gd name="connsiteX44" fmla="*/ 2336800 w 2656115"/>
              <a:gd name="connsiteY44" fmla="*/ 1500868 h 2188382"/>
              <a:gd name="connsiteX45" fmla="*/ 2380343 w 2656115"/>
              <a:gd name="connsiteY45" fmla="*/ 1646011 h 2188382"/>
              <a:gd name="connsiteX46" fmla="*/ 2423886 w 2656115"/>
              <a:gd name="connsiteY46" fmla="*/ 1675039 h 2188382"/>
              <a:gd name="connsiteX47" fmla="*/ 2394857 w 2656115"/>
              <a:gd name="connsiteY47" fmla="*/ 1718582 h 2188382"/>
              <a:gd name="connsiteX48" fmla="*/ 2307772 w 2656115"/>
              <a:gd name="connsiteY48" fmla="*/ 1805668 h 2188382"/>
              <a:gd name="connsiteX49" fmla="*/ 2293257 w 2656115"/>
              <a:gd name="connsiteY49" fmla="*/ 1863725 h 2188382"/>
              <a:gd name="connsiteX50" fmla="*/ 2322286 w 2656115"/>
              <a:gd name="connsiteY50" fmla="*/ 1994354 h 2188382"/>
              <a:gd name="connsiteX51" fmla="*/ 2351315 w 2656115"/>
              <a:gd name="connsiteY51" fmla="*/ 2037896 h 2188382"/>
              <a:gd name="connsiteX52" fmla="*/ 2336800 w 2656115"/>
              <a:gd name="connsiteY52" fmla="*/ 2124982 h 2188382"/>
              <a:gd name="connsiteX53" fmla="*/ 2249715 w 2656115"/>
              <a:gd name="connsiteY53" fmla="*/ 2154011 h 2188382"/>
              <a:gd name="connsiteX54" fmla="*/ 1832882 w 2656115"/>
              <a:gd name="connsiteY54" fmla="*/ 2188029 h 2188382"/>
              <a:gd name="connsiteX55" fmla="*/ 1575254 w 2656115"/>
              <a:gd name="connsiteY55" fmla="*/ 2170339 h 2188382"/>
              <a:gd name="connsiteX56" fmla="*/ 1413782 w 2656115"/>
              <a:gd name="connsiteY56" fmla="*/ 2147661 h 2188382"/>
              <a:gd name="connsiteX57" fmla="*/ 1250497 w 2656115"/>
              <a:gd name="connsiteY57" fmla="*/ 2126796 h 2188382"/>
              <a:gd name="connsiteX58" fmla="*/ 1121682 w 2656115"/>
              <a:gd name="connsiteY58" fmla="*/ 2088243 h 2188382"/>
              <a:gd name="connsiteX59" fmla="*/ 1038225 w 2656115"/>
              <a:gd name="connsiteY59" fmla="*/ 2067379 h 2188382"/>
              <a:gd name="connsiteX60" fmla="*/ 960665 w 2656115"/>
              <a:gd name="connsiteY60" fmla="*/ 2049689 h 2188382"/>
              <a:gd name="connsiteX61" fmla="*/ 914854 w 2656115"/>
              <a:gd name="connsiteY61" fmla="*/ 2036536 h 2188382"/>
              <a:gd name="connsiteX62" fmla="*/ 840922 w 2656115"/>
              <a:gd name="connsiteY62" fmla="*/ 2002971 h 2188382"/>
              <a:gd name="connsiteX63" fmla="*/ 755197 w 2656115"/>
              <a:gd name="connsiteY63" fmla="*/ 1965779 h 2188382"/>
              <a:gd name="connsiteX64" fmla="*/ 683079 w 2656115"/>
              <a:gd name="connsiteY64" fmla="*/ 1936750 h 2188382"/>
              <a:gd name="connsiteX65" fmla="*/ 559617 w 2656115"/>
              <a:gd name="connsiteY65" fmla="*/ 1873069 h 2188382"/>
              <a:gd name="connsiteX66" fmla="*/ 420461 w 2656115"/>
              <a:gd name="connsiteY66" fmla="*/ 1782308 h 2188382"/>
              <a:gd name="connsiteX67" fmla="*/ 314597 w 2656115"/>
              <a:gd name="connsiteY67" fmla="*/ 1688102 h 2188382"/>
              <a:gd name="connsiteX68" fmla="*/ 185625 w 2656115"/>
              <a:gd name="connsiteY68" fmla="*/ 1563461 h 2188382"/>
              <a:gd name="connsiteX69" fmla="*/ 130402 w 2656115"/>
              <a:gd name="connsiteY69" fmla="*/ 1493724 h 2188382"/>
              <a:gd name="connsiteX70" fmla="*/ 112486 w 2656115"/>
              <a:gd name="connsiteY70" fmla="*/ 1457325 h 2188382"/>
              <a:gd name="connsiteX71" fmla="*/ 58057 w 2656115"/>
              <a:gd name="connsiteY71" fmla="*/ 1355725 h 2188382"/>
              <a:gd name="connsiteX72" fmla="*/ 41049 w 2656115"/>
              <a:gd name="connsiteY72" fmla="*/ 1302544 h 2188382"/>
              <a:gd name="connsiteX73" fmla="*/ 17417 w 2656115"/>
              <a:gd name="connsiteY73" fmla="*/ 1238522 h 2188382"/>
              <a:gd name="connsiteX74" fmla="*/ 2903 w 2656115"/>
              <a:gd name="connsiteY74" fmla="*/ 1080135 h 2188382"/>
              <a:gd name="connsiteX0" fmla="*/ 0 w 2656115"/>
              <a:gd name="connsiteY0" fmla="*/ 1079954 h 2188382"/>
              <a:gd name="connsiteX1" fmla="*/ 0 w 2656115"/>
              <a:gd name="connsiteY1" fmla="*/ 1079954 h 2188382"/>
              <a:gd name="connsiteX2" fmla="*/ 33746 w 2656115"/>
              <a:gd name="connsiteY2" fmla="*/ 919571 h 2188382"/>
              <a:gd name="connsiteX3" fmla="*/ 87993 w 2656115"/>
              <a:gd name="connsiteY3" fmla="*/ 755424 h 2188382"/>
              <a:gd name="connsiteX4" fmla="*/ 155349 w 2656115"/>
              <a:gd name="connsiteY4" fmla="*/ 659720 h 2188382"/>
              <a:gd name="connsiteX5" fmla="*/ 203200 w 2656115"/>
              <a:gd name="connsiteY5" fmla="*/ 610961 h 2188382"/>
              <a:gd name="connsiteX6" fmla="*/ 263298 w 2656115"/>
              <a:gd name="connsiteY6" fmla="*/ 528864 h 2188382"/>
              <a:gd name="connsiteX7" fmla="*/ 302079 w 2656115"/>
              <a:gd name="connsiteY7" fmla="*/ 488496 h 2188382"/>
              <a:gd name="connsiteX8" fmla="*/ 352199 w 2656115"/>
              <a:gd name="connsiteY8" fmla="*/ 461963 h 2188382"/>
              <a:gd name="connsiteX9" fmla="*/ 440645 w 2656115"/>
              <a:gd name="connsiteY9" fmla="*/ 393700 h 2188382"/>
              <a:gd name="connsiteX10" fmla="*/ 493486 w 2656115"/>
              <a:gd name="connsiteY10" fmla="*/ 359682 h 2188382"/>
              <a:gd name="connsiteX11" fmla="*/ 551997 w 2656115"/>
              <a:gd name="connsiteY11" fmla="*/ 327479 h 2188382"/>
              <a:gd name="connsiteX12" fmla="*/ 630011 w 2656115"/>
              <a:gd name="connsiteY12" fmla="*/ 269875 h 2188382"/>
              <a:gd name="connsiteX13" fmla="*/ 719365 w 2656115"/>
              <a:gd name="connsiteY13" fmla="*/ 248557 h 2188382"/>
              <a:gd name="connsiteX14" fmla="*/ 780143 w 2656115"/>
              <a:gd name="connsiteY14" fmla="*/ 215900 h 2188382"/>
              <a:gd name="connsiteX15" fmla="*/ 875847 w 2656115"/>
              <a:gd name="connsiteY15" fmla="*/ 172357 h 2188382"/>
              <a:gd name="connsiteX16" fmla="*/ 947965 w 2656115"/>
              <a:gd name="connsiteY16" fmla="*/ 138793 h 2188382"/>
              <a:gd name="connsiteX17" fmla="*/ 1042761 w 2656115"/>
              <a:gd name="connsiteY17" fmla="*/ 117929 h 2188382"/>
              <a:gd name="connsiteX18" fmla="*/ 1136197 w 2656115"/>
              <a:gd name="connsiteY18" fmla="*/ 98425 h 2188382"/>
              <a:gd name="connsiteX19" fmla="*/ 1358447 w 2656115"/>
              <a:gd name="connsiteY19" fmla="*/ 51707 h 2188382"/>
              <a:gd name="connsiteX20" fmla="*/ 1533979 w 2656115"/>
              <a:gd name="connsiteY20" fmla="*/ 25854 h 2188382"/>
              <a:gd name="connsiteX21" fmla="*/ 1865993 w 2656115"/>
              <a:gd name="connsiteY21" fmla="*/ 14514 h 2188382"/>
              <a:gd name="connsiteX22" fmla="*/ 2038350 w 2656115"/>
              <a:gd name="connsiteY22" fmla="*/ 0 h 2188382"/>
              <a:gd name="connsiteX23" fmla="*/ 2467429 w 2656115"/>
              <a:gd name="connsiteY23" fmla="*/ 49439 h 2188382"/>
              <a:gd name="connsiteX24" fmla="*/ 2525486 w 2656115"/>
              <a:gd name="connsiteY24" fmla="*/ 63954 h 2188382"/>
              <a:gd name="connsiteX25" fmla="*/ 2612572 w 2656115"/>
              <a:gd name="connsiteY25" fmla="*/ 107496 h 2188382"/>
              <a:gd name="connsiteX26" fmla="*/ 2598057 w 2656115"/>
              <a:gd name="connsiteY26" fmla="*/ 194582 h 2188382"/>
              <a:gd name="connsiteX27" fmla="*/ 2612572 w 2656115"/>
              <a:gd name="connsiteY27" fmla="*/ 354239 h 2188382"/>
              <a:gd name="connsiteX28" fmla="*/ 2641600 w 2656115"/>
              <a:gd name="connsiteY28" fmla="*/ 412296 h 2188382"/>
              <a:gd name="connsiteX29" fmla="*/ 2656115 w 2656115"/>
              <a:gd name="connsiteY29" fmla="*/ 455839 h 2188382"/>
              <a:gd name="connsiteX30" fmla="*/ 2583543 w 2656115"/>
              <a:gd name="connsiteY30" fmla="*/ 586468 h 2188382"/>
              <a:gd name="connsiteX31" fmla="*/ 2569029 w 2656115"/>
              <a:gd name="connsiteY31" fmla="*/ 630011 h 2188382"/>
              <a:gd name="connsiteX32" fmla="*/ 2525486 w 2656115"/>
              <a:gd name="connsiteY32" fmla="*/ 673554 h 2188382"/>
              <a:gd name="connsiteX33" fmla="*/ 2510972 w 2656115"/>
              <a:gd name="connsiteY33" fmla="*/ 717096 h 2188382"/>
              <a:gd name="connsiteX34" fmla="*/ 2554515 w 2656115"/>
              <a:gd name="connsiteY34" fmla="*/ 833211 h 2188382"/>
              <a:gd name="connsiteX35" fmla="*/ 2569029 w 2656115"/>
              <a:gd name="connsiteY35" fmla="*/ 876754 h 2188382"/>
              <a:gd name="connsiteX36" fmla="*/ 2525486 w 2656115"/>
              <a:gd name="connsiteY36" fmla="*/ 1007382 h 2188382"/>
              <a:gd name="connsiteX37" fmla="*/ 2496457 w 2656115"/>
              <a:gd name="connsiteY37" fmla="*/ 1050925 h 2188382"/>
              <a:gd name="connsiteX38" fmla="*/ 2496457 w 2656115"/>
              <a:gd name="connsiteY38" fmla="*/ 1181554 h 2188382"/>
              <a:gd name="connsiteX39" fmla="*/ 2554515 w 2656115"/>
              <a:gd name="connsiteY39" fmla="*/ 1268639 h 2188382"/>
              <a:gd name="connsiteX40" fmla="*/ 2540000 w 2656115"/>
              <a:gd name="connsiteY40" fmla="*/ 1326696 h 2188382"/>
              <a:gd name="connsiteX41" fmla="*/ 2438400 w 2656115"/>
              <a:gd name="connsiteY41" fmla="*/ 1384754 h 2188382"/>
              <a:gd name="connsiteX42" fmla="*/ 2394857 w 2656115"/>
              <a:gd name="connsiteY42" fmla="*/ 1428296 h 2188382"/>
              <a:gd name="connsiteX43" fmla="*/ 2351315 w 2656115"/>
              <a:gd name="connsiteY43" fmla="*/ 1457325 h 2188382"/>
              <a:gd name="connsiteX44" fmla="*/ 2336800 w 2656115"/>
              <a:gd name="connsiteY44" fmla="*/ 1500868 h 2188382"/>
              <a:gd name="connsiteX45" fmla="*/ 2380343 w 2656115"/>
              <a:gd name="connsiteY45" fmla="*/ 1646011 h 2188382"/>
              <a:gd name="connsiteX46" fmla="*/ 2423886 w 2656115"/>
              <a:gd name="connsiteY46" fmla="*/ 1675039 h 2188382"/>
              <a:gd name="connsiteX47" fmla="*/ 2394857 w 2656115"/>
              <a:gd name="connsiteY47" fmla="*/ 1718582 h 2188382"/>
              <a:gd name="connsiteX48" fmla="*/ 2307772 w 2656115"/>
              <a:gd name="connsiteY48" fmla="*/ 1805668 h 2188382"/>
              <a:gd name="connsiteX49" fmla="*/ 2293257 w 2656115"/>
              <a:gd name="connsiteY49" fmla="*/ 1863725 h 2188382"/>
              <a:gd name="connsiteX50" fmla="*/ 2322286 w 2656115"/>
              <a:gd name="connsiteY50" fmla="*/ 1994354 h 2188382"/>
              <a:gd name="connsiteX51" fmla="*/ 2351315 w 2656115"/>
              <a:gd name="connsiteY51" fmla="*/ 2037896 h 2188382"/>
              <a:gd name="connsiteX52" fmla="*/ 2336800 w 2656115"/>
              <a:gd name="connsiteY52" fmla="*/ 2124982 h 2188382"/>
              <a:gd name="connsiteX53" fmla="*/ 2249715 w 2656115"/>
              <a:gd name="connsiteY53" fmla="*/ 2154011 h 2188382"/>
              <a:gd name="connsiteX54" fmla="*/ 1832882 w 2656115"/>
              <a:gd name="connsiteY54" fmla="*/ 2188029 h 2188382"/>
              <a:gd name="connsiteX55" fmla="*/ 1575254 w 2656115"/>
              <a:gd name="connsiteY55" fmla="*/ 2170339 h 2188382"/>
              <a:gd name="connsiteX56" fmla="*/ 1413782 w 2656115"/>
              <a:gd name="connsiteY56" fmla="*/ 2147661 h 2188382"/>
              <a:gd name="connsiteX57" fmla="*/ 1269547 w 2656115"/>
              <a:gd name="connsiteY57" fmla="*/ 2123621 h 2188382"/>
              <a:gd name="connsiteX58" fmla="*/ 1121682 w 2656115"/>
              <a:gd name="connsiteY58" fmla="*/ 2088243 h 2188382"/>
              <a:gd name="connsiteX59" fmla="*/ 1038225 w 2656115"/>
              <a:gd name="connsiteY59" fmla="*/ 2067379 h 2188382"/>
              <a:gd name="connsiteX60" fmla="*/ 960665 w 2656115"/>
              <a:gd name="connsiteY60" fmla="*/ 2049689 h 2188382"/>
              <a:gd name="connsiteX61" fmla="*/ 914854 w 2656115"/>
              <a:gd name="connsiteY61" fmla="*/ 2036536 h 2188382"/>
              <a:gd name="connsiteX62" fmla="*/ 840922 w 2656115"/>
              <a:gd name="connsiteY62" fmla="*/ 2002971 h 2188382"/>
              <a:gd name="connsiteX63" fmla="*/ 755197 w 2656115"/>
              <a:gd name="connsiteY63" fmla="*/ 1965779 h 2188382"/>
              <a:gd name="connsiteX64" fmla="*/ 683079 w 2656115"/>
              <a:gd name="connsiteY64" fmla="*/ 1936750 h 2188382"/>
              <a:gd name="connsiteX65" fmla="*/ 559617 w 2656115"/>
              <a:gd name="connsiteY65" fmla="*/ 1873069 h 2188382"/>
              <a:gd name="connsiteX66" fmla="*/ 420461 w 2656115"/>
              <a:gd name="connsiteY66" fmla="*/ 1782308 h 2188382"/>
              <a:gd name="connsiteX67" fmla="*/ 314597 w 2656115"/>
              <a:gd name="connsiteY67" fmla="*/ 1688102 h 2188382"/>
              <a:gd name="connsiteX68" fmla="*/ 185625 w 2656115"/>
              <a:gd name="connsiteY68" fmla="*/ 1563461 h 2188382"/>
              <a:gd name="connsiteX69" fmla="*/ 130402 w 2656115"/>
              <a:gd name="connsiteY69" fmla="*/ 1493724 h 2188382"/>
              <a:gd name="connsiteX70" fmla="*/ 112486 w 2656115"/>
              <a:gd name="connsiteY70" fmla="*/ 1457325 h 2188382"/>
              <a:gd name="connsiteX71" fmla="*/ 58057 w 2656115"/>
              <a:gd name="connsiteY71" fmla="*/ 1355725 h 2188382"/>
              <a:gd name="connsiteX72" fmla="*/ 41049 w 2656115"/>
              <a:gd name="connsiteY72" fmla="*/ 1302544 h 2188382"/>
              <a:gd name="connsiteX73" fmla="*/ 17417 w 2656115"/>
              <a:gd name="connsiteY73" fmla="*/ 1238522 h 2188382"/>
              <a:gd name="connsiteX74" fmla="*/ 2903 w 2656115"/>
              <a:gd name="connsiteY74" fmla="*/ 1080135 h 2188382"/>
              <a:gd name="connsiteX0" fmla="*/ 0 w 2656115"/>
              <a:gd name="connsiteY0" fmla="*/ 1079954 h 2188382"/>
              <a:gd name="connsiteX1" fmla="*/ 0 w 2656115"/>
              <a:gd name="connsiteY1" fmla="*/ 1079954 h 2188382"/>
              <a:gd name="connsiteX2" fmla="*/ 33746 w 2656115"/>
              <a:gd name="connsiteY2" fmla="*/ 919571 h 2188382"/>
              <a:gd name="connsiteX3" fmla="*/ 87993 w 2656115"/>
              <a:gd name="connsiteY3" fmla="*/ 755424 h 2188382"/>
              <a:gd name="connsiteX4" fmla="*/ 155349 w 2656115"/>
              <a:gd name="connsiteY4" fmla="*/ 659720 h 2188382"/>
              <a:gd name="connsiteX5" fmla="*/ 203200 w 2656115"/>
              <a:gd name="connsiteY5" fmla="*/ 610961 h 2188382"/>
              <a:gd name="connsiteX6" fmla="*/ 263298 w 2656115"/>
              <a:gd name="connsiteY6" fmla="*/ 528864 h 2188382"/>
              <a:gd name="connsiteX7" fmla="*/ 302079 w 2656115"/>
              <a:gd name="connsiteY7" fmla="*/ 488496 h 2188382"/>
              <a:gd name="connsiteX8" fmla="*/ 352199 w 2656115"/>
              <a:gd name="connsiteY8" fmla="*/ 461963 h 2188382"/>
              <a:gd name="connsiteX9" fmla="*/ 440645 w 2656115"/>
              <a:gd name="connsiteY9" fmla="*/ 393700 h 2188382"/>
              <a:gd name="connsiteX10" fmla="*/ 493486 w 2656115"/>
              <a:gd name="connsiteY10" fmla="*/ 359682 h 2188382"/>
              <a:gd name="connsiteX11" fmla="*/ 551997 w 2656115"/>
              <a:gd name="connsiteY11" fmla="*/ 327479 h 2188382"/>
              <a:gd name="connsiteX12" fmla="*/ 630011 w 2656115"/>
              <a:gd name="connsiteY12" fmla="*/ 269875 h 2188382"/>
              <a:gd name="connsiteX13" fmla="*/ 719365 w 2656115"/>
              <a:gd name="connsiteY13" fmla="*/ 248557 h 2188382"/>
              <a:gd name="connsiteX14" fmla="*/ 780143 w 2656115"/>
              <a:gd name="connsiteY14" fmla="*/ 215900 h 2188382"/>
              <a:gd name="connsiteX15" fmla="*/ 875847 w 2656115"/>
              <a:gd name="connsiteY15" fmla="*/ 172357 h 2188382"/>
              <a:gd name="connsiteX16" fmla="*/ 947965 w 2656115"/>
              <a:gd name="connsiteY16" fmla="*/ 138793 h 2188382"/>
              <a:gd name="connsiteX17" fmla="*/ 1042761 w 2656115"/>
              <a:gd name="connsiteY17" fmla="*/ 117929 h 2188382"/>
              <a:gd name="connsiteX18" fmla="*/ 1136197 w 2656115"/>
              <a:gd name="connsiteY18" fmla="*/ 98425 h 2188382"/>
              <a:gd name="connsiteX19" fmla="*/ 1358447 w 2656115"/>
              <a:gd name="connsiteY19" fmla="*/ 51707 h 2188382"/>
              <a:gd name="connsiteX20" fmla="*/ 1533979 w 2656115"/>
              <a:gd name="connsiteY20" fmla="*/ 25854 h 2188382"/>
              <a:gd name="connsiteX21" fmla="*/ 1865993 w 2656115"/>
              <a:gd name="connsiteY21" fmla="*/ 14514 h 2188382"/>
              <a:gd name="connsiteX22" fmla="*/ 2038350 w 2656115"/>
              <a:gd name="connsiteY22" fmla="*/ 0 h 2188382"/>
              <a:gd name="connsiteX23" fmla="*/ 2467429 w 2656115"/>
              <a:gd name="connsiteY23" fmla="*/ 49439 h 2188382"/>
              <a:gd name="connsiteX24" fmla="*/ 2525486 w 2656115"/>
              <a:gd name="connsiteY24" fmla="*/ 63954 h 2188382"/>
              <a:gd name="connsiteX25" fmla="*/ 2622097 w 2656115"/>
              <a:gd name="connsiteY25" fmla="*/ 88446 h 2188382"/>
              <a:gd name="connsiteX26" fmla="*/ 2598057 w 2656115"/>
              <a:gd name="connsiteY26" fmla="*/ 194582 h 2188382"/>
              <a:gd name="connsiteX27" fmla="*/ 2612572 w 2656115"/>
              <a:gd name="connsiteY27" fmla="*/ 354239 h 2188382"/>
              <a:gd name="connsiteX28" fmla="*/ 2641600 w 2656115"/>
              <a:gd name="connsiteY28" fmla="*/ 412296 h 2188382"/>
              <a:gd name="connsiteX29" fmla="*/ 2656115 w 2656115"/>
              <a:gd name="connsiteY29" fmla="*/ 455839 h 2188382"/>
              <a:gd name="connsiteX30" fmla="*/ 2583543 w 2656115"/>
              <a:gd name="connsiteY30" fmla="*/ 586468 h 2188382"/>
              <a:gd name="connsiteX31" fmla="*/ 2569029 w 2656115"/>
              <a:gd name="connsiteY31" fmla="*/ 630011 h 2188382"/>
              <a:gd name="connsiteX32" fmla="*/ 2525486 w 2656115"/>
              <a:gd name="connsiteY32" fmla="*/ 673554 h 2188382"/>
              <a:gd name="connsiteX33" fmla="*/ 2510972 w 2656115"/>
              <a:gd name="connsiteY33" fmla="*/ 717096 h 2188382"/>
              <a:gd name="connsiteX34" fmla="*/ 2554515 w 2656115"/>
              <a:gd name="connsiteY34" fmla="*/ 833211 h 2188382"/>
              <a:gd name="connsiteX35" fmla="*/ 2569029 w 2656115"/>
              <a:gd name="connsiteY35" fmla="*/ 876754 h 2188382"/>
              <a:gd name="connsiteX36" fmla="*/ 2525486 w 2656115"/>
              <a:gd name="connsiteY36" fmla="*/ 1007382 h 2188382"/>
              <a:gd name="connsiteX37" fmla="*/ 2496457 w 2656115"/>
              <a:gd name="connsiteY37" fmla="*/ 1050925 h 2188382"/>
              <a:gd name="connsiteX38" fmla="*/ 2496457 w 2656115"/>
              <a:gd name="connsiteY38" fmla="*/ 1181554 h 2188382"/>
              <a:gd name="connsiteX39" fmla="*/ 2554515 w 2656115"/>
              <a:gd name="connsiteY39" fmla="*/ 1268639 h 2188382"/>
              <a:gd name="connsiteX40" fmla="*/ 2540000 w 2656115"/>
              <a:gd name="connsiteY40" fmla="*/ 1326696 h 2188382"/>
              <a:gd name="connsiteX41" fmla="*/ 2438400 w 2656115"/>
              <a:gd name="connsiteY41" fmla="*/ 1384754 h 2188382"/>
              <a:gd name="connsiteX42" fmla="*/ 2394857 w 2656115"/>
              <a:gd name="connsiteY42" fmla="*/ 1428296 h 2188382"/>
              <a:gd name="connsiteX43" fmla="*/ 2351315 w 2656115"/>
              <a:gd name="connsiteY43" fmla="*/ 1457325 h 2188382"/>
              <a:gd name="connsiteX44" fmla="*/ 2336800 w 2656115"/>
              <a:gd name="connsiteY44" fmla="*/ 1500868 h 2188382"/>
              <a:gd name="connsiteX45" fmla="*/ 2380343 w 2656115"/>
              <a:gd name="connsiteY45" fmla="*/ 1646011 h 2188382"/>
              <a:gd name="connsiteX46" fmla="*/ 2423886 w 2656115"/>
              <a:gd name="connsiteY46" fmla="*/ 1675039 h 2188382"/>
              <a:gd name="connsiteX47" fmla="*/ 2394857 w 2656115"/>
              <a:gd name="connsiteY47" fmla="*/ 1718582 h 2188382"/>
              <a:gd name="connsiteX48" fmla="*/ 2307772 w 2656115"/>
              <a:gd name="connsiteY48" fmla="*/ 1805668 h 2188382"/>
              <a:gd name="connsiteX49" fmla="*/ 2293257 w 2656115"/>
              <a:gd name="connsiteY49" fmla="*/ 1863725 h 2188382"/>
              <a:gd name="connsiteX50" fmla="*/ 2322286 w 2656115"/>
              <a:gd name="connsiteY50" fmla="*/ 1994354 h 2188382"/>
              <a:gd name="connsiteX51" fmla="*/ 2351315 w 2656115"/>
              <a:gd name="connsiteY51" fmla="*/ 2037896 h 2188382"/>
              <a:gd name="connsiteX52" fmla="*/ 2336800 w 2656115"/>
              <a:gd name="connsiteY52" fmla="*/ 2124982 h 2188382"/>
              <a:gd name="connsiteX53" fmla="*/ 2249715 w 2656115"/>
              <a:gd name="connsiteY53" fmla="*/ 2154011 h 2188382"/>
              <a:gd name="connsiteX54" fmla="*/ 1832882 w 2656115"/>
              <a:gd name="connsiteY54" fmla="*/ 2188029 h 2188382"/>
              <a:gd name="connsiteX55" fmla="*/ 1575254 w 2656115"/>
              <a:gd name="connsiteY55" fmla="*/ 2170339 h 2188382"/>
              <a:gd name="connsiteX56" fmla="*/ 1413782 w 2656115"/>
              <a:gd name="connsiteY56" fmla="*/ 2147661 h 2188382"/>
              <a:gd name="connsiteX57" fmla="*/ 1269547 w 2656115"/>
              <a:gd name="connsiteY57" fmla="*/ 2123621 h 2188382"/>
              <a:gd name="connsiteX58" fmla="*/ 1121682 w 2656115"/>
              <a:gd name="connsiteY58" fmla="*/ 2088243 h 2188382"/>
              <a:gd name="connsiteX59" fmla="*/ 1038225 w 2656115"/>
              <a:gd name="connsiteY59" fmla="*/ 2067379 h 2188382"/>
              <a:gd name="connsiteX60" fmla="*/ 960665 w 2656115"/>
              <a:gd name="connsiteY60" fmla="*/ 2049689 h 2188382"/>
              <a:gd name="connsiteX61" fmla="*/ 914854 w 2656115"/>
              <a:gd name="connsiteY61" fmla="*/ 2036536 h 2188382"/>
              <a:gd name="connsiteX62" fmla="*/ 840922 w 2656115"/>
              <a:gd name="connsiteY62" fmla="*/ 2002971 h 2188382"/>
              <a:gd name="connsiteX63" fmla="*/ 755197 w 2656115"/>
              <a:gd name="connsiteY63" fmla="*/ 1965779 h 2188382"/>
              <a:gd name="connsiteX64" fmla="*/ 683079 w 2656115"/>
              <a:gd name="connsiteY64" fmla="*/ 1936750 h 2188382"/>
              <a:gd name="connsiteX65" fmla="*/ 559617 w 2656115"/>
              <a:gd name="connsiteY65" fmla="*/ 1873069 h 2188382"/>
              <a:gd name="connsiteX66" fmla="*/ 420461 w 2656115"/>
              <a:gd name="connsiteY66" fmla="*/ 1782308 h 2188382"/>
              <a:gd name="connsiteX67" fmla="*/ 314597 w 2656115"/>
              <a:gd name="connsiteY67" fmla="*/ 1688102 h 2188382"/>
              <a:gd name="connsiteX68" fmla="*/ 185625 w 2656115"/>
              <a:gd name="connsiteY68" fmla="*/ 1563461 h 2188382"/>
              <a:gd name="connsiteX69" fmla="*/ 130402 w 2656115"/>
              <a:gd name="connsiteY69" fmla="*/ 1493724 h 2188382"/>
              <a:gd name="connsiteX70" fmla="*/ 112486 w 2656115"/>
              <a:gd name="connsiteY70" fmla="*/ 1457325 h 2188382"/>
              <a:gd name="connsiteX71" fmla="*/ 58057 w 2656115"/>
              <a:gd name="connsiteY71" fmla="*/ 1355725 h 2188382"/>
              <a:gd name="connsiteX72" fmla="*/ 41049 w 2656115"/>
              <a:gd name="connsiteY72" fmla="*/ 1302544 h 2188382"/>
              <a:gd name="connsiteX73" fmla="*/ 17417 w 2656115"/>
              <a:gd name="connsiteY73" fmla="*/ 1238522 h 2188382"/>
              <a:gd name="connsiteX74" fmla="*/ 2903 w 2656115"/>
              <a:gd name="connsiteY74" fmla="*/ 1080135 h 2188382"/>
              <a:gd name="connsiteX0" fmla="*/ 0 w 2656115"/>
              <a:gd name="connsiteY0" fmla="*/ 1079954 h 2188382"/>
              <a:gd name="connsiteX1" fmla="*/ 0 w 2656115"/>
              <a:gd name="connsiteY1" fmla="*/ 1079954 h 2188382"/>
              <a:gd name="connsiteX2" fmla="*/ 33746 w 2656115"/>
              <a:gd name="connsiteY2" fmla="*/ 919571 h 2188382"/>
              <a:gd name="connsiteX3" fmla="*/ 87993 w 2656115"/>
              <a:gd name="connsiteY3" fmla="*/ 755424 h 2188382"/>
              <a:gd name="connsiteX4" fmla="*/ 155349 w 2656115"/>
              <a:gd name="connsiteY4" fmla="*/ 659720 h 2188382"/>
              <a:gd name="connsiteX5" fmla="*/ 203200 w 2656115"/>
              <a:gd name="connsiteY5" fmla="*/ 610961 h 2188382"/>
              <a:gd name="connsiteX6" fmla="*/ 263298 w 2656115"/>
              <a:gd name="connsiteY6" fmla="*/ 528864 h 2188382"/>
              <a:gd name="connsiteX7" fmla="*/ 302079 w 2656115"/>
              <a:gd name="connsiteY7" fmla="*/ 488496 h 2188382"/>
              <a:gd name="connsiteX8" fmla="*/ 352199 w 2656115"/>
              <a:gd name="connsiteY8" fmla="*/ 461963 h 2188382"/>
              <a:gd name="connsiteX9" fmla="*/ 440645 w 2656115"/>
              <a:gd name="connsiteY9" fmla="*/ 393700 h 2188382"/>
              <a:gd name="connsiteX10" fmla="*/ 493486 w 2656115"/>
              <a:gd name="connsiteY10" fmla="*/ 359682 h 2188382"/>
              <a:gd name="connsiteX11" fmla="*/ 551997 w 2656115"/>
              <a:gd name="connsiteY11" fmla="*/ 327479 h 2188382"/>
              <a:gd name="connsiteX12" fmla="*/ 630011 w 2656115"/>
              <a:gd name="connsiteY12" fmla="*/ 269875 h 2188382"/>
              <a:gd name="connsiteX13" fmla="*/ 719365 w 2656115"/>
              <a:gd name="connsiteY13" fmla="*/ 248557 h 2188382"/>
              <a:gd name="connsiteX14" fmla="*/ 780143 w 2656115"/>
              <a:gd name="connsiteY14" fmla="*/ 215900 h 2188382"/>
              <a:gd name="connsiteX15" fmla="*/ 875847 w 2656115"/>
              <a:gd name="connsiteY15" fmla="*/ 172357 h 2188382"/>
              <a:gd name="connsiteX16" fmla="*/ 947965 w 2656115"/>
              <a:gd name="connsiteY16" fmla="*/ 138793 h 2188382"/>
              <a:gd name="connsiteX17" fmla="*/ 1042761 w 2656115"/>
              <a:gd name="connsiteY17" fmla="*/ 117929 h 2188382"/>
              <a:gd name="connsiteX18" fmla="*/ 1136197 w 2656115"/>
              <a:gd name="connsiteY18" fmla="*/ 98425 h 2188382"/>
              <a:gd name="connsiteX19" fmla="*/ 1358447 w 2656115"/>
              <a:gd name="connsiteY19" fmla="*/ 51707 h 2188382"/>
              <a:gd name="connsiteX20" fmla="*/ 1533979 w 2656115"/>
              <a:gd name="connsiteY20" fmla="*/ 25854 h 2188382"/>
              <a:gd name="connsiteX21" fmla="*/ 1865993 w 2656115"/>
              <a:gd name="connsiteY21" fmla="*/ 14514 h 2188382"/>
              <a:gd name="connsiteX22" fmla="*/ 2038350 w 2656115"/>
              <a:gd name="connsiteY22" fmla="*/ 0 h 2188382"/>
              <a:gd name="connsiteX23" fmla="*/ 2443617 w 2656115"/>
              <a:gd name="connsiteY23" fmla="*/ 78014 h 2188382"/>
              <a:gd name="connsiteX24" fmla="*/ 2525486 w 2656115"/>
              <a:gd name="connsiteY24" fmla="*/ 63954 h 2188382"/>
              <a:gd name="connsiteX25" fmla="*/ 2622097 w 2656115"/>
              <a:gd name="connsiteY25" fmla="*/ 88446 h 2188382"/>
              <a:gd name="connsiteX26" fmla="*/ 2598057 w 2656115"/>
              <a:gd name="connsiteY26" fmla="*/ 194582 h 2188382"/>
              <a:gd name="connsiteX27" fmla="*/ 2612572 w 2656115"/>
              <a:gd name="connsiteY27" fmla="*/ 354239 h 2188382"/>
              <a:gd name="connsiteX28" fmla="*/ 2641600 w 2656115"/>
              <a:gd name="connsiteY28" fmla="*/ 412296 h 2188382"/>
              <a:gd name="connsiteX29" fmla="*/ 2656115 w 2656115"/>
              <a:gd name="connsiteY29" fmla="*/ 455839 h 2188382"/>
              <a:gd name="connsiteX30" fmla="*/ 2583543 w 2656115"/>
              <a:gd name="connsiteY30" fmla="*/ 586468 h 2188382"/>
              <a:gd name="connsiteX31" fmla="*/ 2569029 w 2656115"/>
              <a:gd name="connsiteY31" fmla="*/ 630011 h 2188382"/>
              <a:gd name="connsiteX32" fmla="*/ 2525486 w 2656115"/>
              <a:gd name="connsiteY32" fmla="*/ 673554 h 2188382"/>
              <a:gd name="connsiteX33" fmla="*/ 2510972 w 2656115"/>
              <a:gd name="connsiteY33" fmla="*/ 717096 h 2188382"/>
              <a:gd name="connsiteX34" fmla="*/ 2554515 w 2656115"/>
              <a:gd name="connsiteY34" fmla="*/ 833211 h 2188382"/>
              <a:gd name="connsiteX35" fmla="*/ 2569029 w 2656115"/>
              <a:gd name="connsiteY35" fmla="*/ 876754 h 2188382"/>
              <a:gd name="connsiteX36" fmla="*/ 2525486 w 2656115"/>
              <a:gd name="connsiteY36" fmla="*/ 1007382 h 2188382"/>
              <a:gd name="connsiteX37" fmla="*/ 2496457 w 2656115"/>
              <a:gd name="connsiteY37" fmla="*/ 1050925 h 2188382"/>
              <a:gd name="connsiteX38" fmla="*/ 2496457 w 2656115"/>
              <a:gd name="connsiteY38" fmla="*/ 1181554 h 2188382"/>
              <a:gd name="connsiteX39" fmla="*/ 2554515 w 2656115"/>
              <a:gd name="connsiteY39" fmla="*/ 1268639 h 2188382"/>
              <a:gd name="connsiteX40" fmla="*/ 2540000 w 2656115"/>
              <a:gd name="connsiteY40" fmla="*/ 1326696 h 2188382"/>
              <a:gd name="connsiteX41" fmla="*/ 2438400 w 2656115"/>
              <a:gd name="connsiteY41" fmla="*/ 1384754 h 2188382"/>
              <a:gd name="connsiteX42" fmla="*/ 2394857 w 2656115"/>
              <a:gd name="connsiteY42" fmla="*/ 1428296 h 2188382"/>
              <a:gd name="connsiteX43" fmla="*/ 2351315 w 2656115"/>
              <a:gd name="connsiteY43" fmla="*/ 1457325 h 2188382"/>
              <a:gd name="connsiteX44" fmla="*/ 2336800 w 2656115"/>
              <a:gd name="connsiteY44" fmla="*/ 1500868 h 2188382"/>
              <a:gd name="connsiteX45" fmla="*/ 2380343 w 2656115"/>
              <a:gd name="connsiteY45" fmla="*/ 1646011 h 2188382"/>
              <a:gd name="connsiteX46" fmla="*/ 2423886 w 2656115"/>
              <a:gd name="connsiteY46" fmla="*/ 1675039 h 2188382"/>
              <a:gd name="connsiteX47" fmla="*/ 2394857 w 2656115"/>
              <a:gd name="connsiteY47" fmla="*/ 1718582 h 2188382"/>
              <a:gd name="connsiteX48" fmla="*/ 2307772 w 2656115"/>
              <a:gd name="connsiteY48" fmla="*/ 1805668 h 2188382"/>
              <a:gd name="connsiteX49" fmla="*/ 2293257 w 2656115"/>
              <a:gd name="connsiteY49" fmla="*/ 1863725 h 2188382"/>
              <a:gd name="connsiteX50" fmla="*/ 2322286 w 2656115"/>
              <a:gd name="connsiteY50" fmla="*/ 1994354 h 2188382"/>
              <a:gd name="connsiteX51" fmla="*/ 2351315 w 2656115"/>
              <a:gd name="connsiteY51" fmla="*/ 2037896 h 2188382"/>
              <a:gd name="connsiteX52" fmla="*/ 2336800 w 2656115"/>
              <a:gd name="connsiteY52" fmla="*/ 2124982 h 2188382"/>
              <a:gd name="connsiteX53" fmla="*/ 2249715 w 2656115"/>
              <a:gd name="connsiteY53" fmla="*/ 2154011 h 2188382"/>
              <a:gd name="connsiteX54" fmla="*/ 1832882 w 2656115"/>
              <a:gd name="connsiteY54" fmla="*/ 2188029 h 2188382"/>
              <a:gd name="connsiteX55" fmla="*/ 1575254 w 2656115"/>
              <a:gd name="connsiteY55" fmla="*/ 2170339 h 2188382"/>
              <a:gd name="connsiteX56" fmla="*/ 1413782 w 2656115"/>
              <a:gd name="connsiteY56" fmla="*/ 2147661 h 2188382"/>
              <a:gd name="connsiteX57" fmla="*/ 1269547 w 2656115"/>
              <a:gd name="connsiteY57" fmla="*/ 2123621 h 2188382"/>
              <a:gd name="connsiteX58" fmla="*/ 1121682 w 2656115"/>
              <a:gd name="connsiteY58" fmla="*/ 2088243 h 2188382"/>
              <a:gd name="connsiteX59" fmla="*/ 1038225 w 2656115"/>
              <a:gd name="connsiteY59" fmla="*/ 2067379 h 2188382"/>
              <a:gd name="connsiteX60" fmla="*/ 960665 w 2656115"/>
              <a:gd name="connsiteY60" fmla="*/ 2049689 h 2188382"/>
              <a:gd name="connsiteX61" fmla="*/ 914854 w 2656115"/>
              <a:gd name="connsiteY61" fmla="*/ 2036536 h 2188382"/>
              <a:gd name="connsiteX62" fmla="*/ 840922 w 2656115"/>
              <a:gd name="connsiteY62" fmla="*/ 2002971 h 2188382"/>
              <a:gd name="connsiteX63" fmla="*/ 755197 w 2656115"/>
              <a:gd name="connsiteY63" fmla="*/ 1965779 h 2188382"/>
              <a:gd name="connsiteX64" fmla="*/ 683079 w 2656115"/>
              <a:gd name="connsiteY64" fmla="*/ 1936750 h 2188382"/>
              <a:gd name="connsiteX65" fmla="*/ 559617 w 2656115"/>
              <a:gd name="connsiteY65" fmla="*/ 1873069 h 2188382"/>
              <a:gd name="connsiteX66" fmla="*/ 420461 w 2656115"/>
              <a:gd name="connsiteY66" fmla="*/ 1782308 h 2188382"/>
              <a:gd name="connsiteX67" fmla="*/ 314597 w 2656115"/>
              <a:gd name="connsiteY67" fmla="*/ 1688102 h 2188382"/>
              <a:gd name="connsiteX68" fmla="*/ 185625 w 2656115"/>
              <a:gd name="connsiteY68" fmla="*/ 1563461 h 2188382"/>
              <a:gd name="connsiteX69" fmla="*/ 130402 w 2656115"/>
              <a:gd name="connsiteY69" fmla="*/ 1493724 h 2188382"/>
              <a:gd name="connsiteX70" fmla="*/ 112486 w 2656115"/>
              <a:gd name="connsiteY70" fmla="*/ 1457325 h 2188382"/>
              <a:gd name="connsiteX71" fmla="*/ 58057 w 2656115"/>
              <a:gd name="connsiteY71" fmla="*/ 1355725 h 2188382"/>
              <a:gd name="connsiteX72" fmla="*/ 41049 w 2656115"/>
              <a:gd name="connsiteY72" fmla="*/ 1302544 h 2188382"/>
              <a:gd name="connsiteX73" fmla="*/ 17417 w 2656115"/>
              <a:gd name="connsiteY73" fmla="*/ 1238522 h 2188382"/>
              <a:gd name="connsiteX74" fmla="*/ 2903 w 2656115"/>
              <a:gd name="connsiteY74" fmla="*/ 1080135 h 2188382"/>
              <a:gd name="connsiteX0" fmla="*/ 0 w 2656115"/>
              <a:gd name="connsiteY0" fmla="*/ 1079954 h 2188382"/>
              <a:gd name="connsiteX1" fmla="*/ 0 w 2656115"/>
              <a:gd name="connsiteY1" fmla="*/ 1079954 h 2188382"/>
              <a:gd name="connsiteX2" fmla="*/ 33746 w 2656115"/>
              <a:gd name="connsiteY2" fmla="*/ 919571 h 2188382"/>
              <a:gd name="connsiteX3" fmla="*/ 87993 w 2656115"/>
              <a:gd name="connsiteY3" fmla="*/ 755424 h 2188382"/>
              <a:gd name="connsiteX4" fmla="*/ 155349 w 2656115"/>
              <a:gd name="connsiteY4" fmla="*/ 659720 h 2188382"/>
              <a:gd name="connsiteX5" fmla="*/ 203200 w 2656115"/>
              <a:gd name="connsiteY5" fmla="*/ 610961 h 2188382"/>
              <a:gd name="connsiteX6" fmla="*/ 263298 w 2656115"/>
              <a:gd name="connsiteY6" fmla="*/ 528864 h 2188382"/>
              <a:gd name="connsiteX7" fmla="*/ 302079 w 2656115"/>
              <a:gd name="connsiteY7" fmla="*/ 488496 h 2188382"/>
              <a:gd name="connsiteX8" fmla="*/ 352199 w 2656115"/>
              <a:gd name="connsiteY8" fmla="*/ 461963 h 2188382"/>
              <a:gd name="connsiteX9" fmla="*/ 440645 w 2656115"/>
              <a:gd name="connsiteY9" fmla="*/ 393700 h 2188382"/>
              <a:gd name="connsiteX10" fmla="*/ 493486 w 2656115"/>
              <a:gd name="connsiteY10" fmla="*/ 359682 h 2188382"/>
              <a:gd name="connsiteX11" fmla="*/ 551997 w 2656115"/>
              <a:gd name="connsiteY11" fmla="*/ 327479 h 2188382"/>
              <a:gd name="connsiteX12" fmla="*/ 630011 w 2656115"/>
              <a:gd name="connsiteY12" fmla="*/ 269875 h 2188382"/>
              <a:gd name="connsiteX13" fmla="*/ 719365 w 2656115"/>
              <a:gd name="connsiteY13" fmla="*/ 248557 h 2188382"/>
              <a:gd name="connsiteX14" fmla="*/ 780143 w 2656115"/>
              <a:gd name="connsiteY14" fmla="*/ 215900 h 2188382"/>
              <a:gd name="connsiteX15" fmla="*/ 875847 w 2656115"/>
              <a:gd name="connsiteY15" fmla="*/ 172357 h 2188382"/>
              <a:gd name="connsiteX16" fmla="*/ 947965 w 2656115"/>
              <a:gd name="connsiteY16" fmla="*/ 138793 h 2188382"/>
              <a:gd name="connsiteX17" fmla="*/ 1042761 w 2656115"/>
              <a:gd name="connsiteY17" fmla="*/ 117929 h 2188382"/>
              <a:gd name="connsiteX18" fmla="*/ 1136197 w 2656115"/>
              <a:gd name="connsiteY18" fmla="*/ 98425 h 2188382"/>
              <a:gd name="connsiteX19" fmla="*/ 1358447 w 2656115"/>
              <a:gd name="connsiteY19" fmla="*/ 51707 h 2188382"/>
              <a:gd name="connsiteX20" fmla="*/ 1533979 w 2656115"/>
              <a:gd name="connsiteY20" fmla="*/ 25854 h 2188382"/>
              <a:gd name="connsiteX21" fmla="*/ 1865993 w 2656115"/>
              <a:gd name="connsiteY21" fmla="*/ 14514 h 2188382"/>
              <a:gd name="connsiteX22" fmla="*/ 2038350 w 2656115"/>
              <a:gd name="connsiteY22" fmla="*/ 0 h 2188382"/>
              <a:gd name="connsiteX23" fmla="*/ 2434092 w 2656115"/>
              <a:gd name="connsiteY23" fmla="*/ 49439 h 2188382"/>
              <a:gd name="connsiteX24" fmla="*/ 2525486 w 2656115"/>
              <a:gd name="connsiteY24" fmla="*/ 63954 h 2188382"/>
              <a:gd name="connsiteX25" fmla="*/ 2622097 w 2656115"/>
              <a:gd name="connsiteY25" fmla="*/ 88446 h 2188382"/>
              <a:gd name="connsiteX26" fmla="*/ 2598057 w 2656115"/>
              <a:gd name="connsiteY26" fmla="*/ 194582 h 2188382"/>
              <a:gd name="connsiteX27" fmla="*/ 2612572 w 2656115"/>
              <a:gd name="connsiteY27" fmla="*/ 354239 h 2188382"/>
              <a:gd name="connsiteX28" fmla="*/ 2641600 w 2656115"/>
              <a:gd name="connsiteY28" fmla="*/ 412296 h 2188382"/>
              <a:gd name="connsiteX29" fmla="*/ 2656115 w 2656115"/>
              <a:gd name="connsiteY29" fmla="*/ 455839 h 2188382"/>
              <a:gd name="connsiteX30" fmla="*/ 2583543 w 2656115"/>
              <a:gd name="connsiteY30" fmla="*/ 586468 h 2188382"/>
              <a:gd name="connsiteX31" fmla="*/ 2569029 w 2656115"/>
              <a:gd name="connsiteY31" fmla="*/ 630011 h 2188382"/>
              <a:gd name="connsiteX32" fmla="*/ 2525486 w 2656115"/>
              <a:gd name="connsiteY32" fmla="*/ 673554 h 2188382"/>
              <a:gd name="connsiteX33" fmla="*/ 2510972 w 2656115"/>
              <a:gd name="connsiteY33" fmla="*/ 717096 h 2188382"/>
              <a:gd name="connsiteX34" fmla="*/ 2554515 w 2656115"/>
              <a:gd name="connsiteY34" fmla="*/ 833211 h 2188382"/>
              <a:gd name="connsiteX35" fmla="*/ 2569029 w 2656115"/>
              <a:gd name="connsiteY35" fmla="*/ 876754 h 2188382"/>
              <a:gd name="connsiteX36" fmla="*/ 2525486 w 2656115"/>
              <a:gd name="connsiteY36" fmla="*/ 1007382 h 2188382"/>
              <a:gd name="connsiteX37" fmla="*/ 2496457 w 2656115"/>
              <a:gd name="connsiteY37" fmla="*/ 1050925 h 2188382"/>
              <a:gd name="connsiteX38" fmla="*/ 2496457 w 2656115"/>
              <a:gd name="connsiteY38" fmla="*/ 1181554 h 2188382"/>
              <a:gd name="connsiteX39" fmla="*/ 2554515 w 2656115"/>
              <a:gd name="connsiteY39" fmla="*/ 1268639 h 2188382"/>
              <a:gd name="connsiteX40" fmla="*/ 2540000 w 2656115"/>
              <a:gd name="connsiteY40" fmla="*/ 1326696 h 2188382"/>
              <a:gd name="connsiteX41" fmla="*/ 2438400 w 2656115"/>
              <a:gd name="connsiteY41" fmla="*/ 1384754 h 2188382"/>
              <a:gd name="connsiteX42" fmla="*/ 2394857 w 2656115"/>
              <a:gd name="connsiteY42" fmla="*/ 1428296 h 2188382"/>
              <a:gd name="connsiteX43" fmla="*/ 2351315 w 2656115"/>
              <a:gd name="connsiteY43" fmla="*/ 1457325 h 2188382"/>
              <a:gd name="connsiteX44" fmla="*/ 2336800 w 2656115"/>
              <a:gd name="connsiteY44" fmla="*/ 1500868 h 2188382"/>
              <a:gd name="connsiteX45" fmla="*/ 2380343 w 2656115"/>
              <a:gd name="connsiteY45" fmla="*/ 1646011 h 2188382"/>
              <a:gd name="connsiteX46" fmla="*/ 2423886 w 2656115"/>
              <a:gd name="connsiteY46" fmla="*/ 1675039 h 2188382"/>
              <a:gd name="connsiteX47" fmla="*/ 2394857 w 2656115"/>
              <a:gd name="connsiteY47" fmla="*/ 1718582 h 2188382"/>
              <a:gd name="connsiteX48" fmla="*/ 2307772 w 2656115"/>
              <a:gd name="connsiteY48" fmla="*/ 1805668 h 2188382"/>
              <a:gd name="connsiteX49" fmla="*/ 2293257 w 2656115"/>
              <a:gd name="connsiteY49" fmla="*/ 1863725 h 2188382"/>
              <a:gd name="connsiteX50" fmla="*/ 2322286 w 2656115"/>
              <a:gd name="connsiteY50" fmla="*/ 1994354 h 2188382"/>
              <a:gd name="connsiteX51" fmla="*/ 2351315 w 2656115"/>
              <a:gd name="connsiteY51" fmla="*/ 2037896 h 2188382"/>
              <a:gd name="connsiteX52" fmla="*/ 2336800 w 2656115"/>
              <a:gd name="connsiteY52" fmla="*/ 2124982 h 2188382"/>
              <a:gd name="connsiteX53" fmla="*/ 2249715 w 2656115"/>
              <a:gd name="connsiteY53" fmla="*/ 2154011 h 2188382"/>
              <a:gd name="connsiteX54" fmla="*/ 1832882 w 2656115"/>
              <a:gd name="connsiteY54" fmla="*/ 2188029 h 2188382"/>
              <a:gd name="connsiteX55" fmla="*/ 1575254 w 2656115"/>
              <a:gd name="connsiteY55" fmla="*/ 2170339 h 2188382"/>
              <a:gd name="connsiteX56" fmla="*/ 1413782 w 2656115"/>
              <a:gd name="connsiteY56" fmla="*/ 2147661 h 2188382"/>
              <a:gd name="connsiteX57" fmla="*/ 1269547 w 2656115"/>
              <a:gd name="connsiteY57" fmla="*/ 2123621 h 2188382"/>
              <a:gd name="connsiteX58" fmla="*/ 1121682 w 2656115"/>
              <a:gd name="connsiteY58" fmla="*/ 2088243 h 2188382"/>
              <a:gd name="connsiteX59" fmla="*/ 1038225 w 2656115"/>
              <a:gd name="connsiteY59" fmla="*/ 2067379 h 2188382"/>
              <a:gd name="connsiteX60" fmla="*/ 960665 w 2656115"/>
              <a:gd name="connsiteY60" fmla="*/ 2049689 h 2188382"/>
              <a:gd name="connsiteX61" fmla="*/ 914854 w 2656115"/>
              <a:gd name="connsiteY61" fmla="*/ 2036536 h 2188382"/>
              <a:gd name="connsiteX62" fmla="*/ 840922 w 2656115"/>
              <a:gd name="connsiteY62" fmla="*/ 2002971 h 2188382"/>
              <a:gd name="connsiteX63" fmla="*/ 755197 w 2656115"/>
              <a:gd name="connsiteY63" fmla="*/ 1965779 h 2188382"/>
              <a:gd name="connsiteX64" fmla="*/ 683079 w 2656115"/>
              <a:gd name="connsiteY64" fmla="*/ 1936750 h 2188382"/>
              <a:gd name="connsiteX65" fmla="*/ 559617 w 2656115"/>
              <a:gd name="connsiteY65" fmla="*/ 1873069 h 2188382"/>
              <a:gd name="connsiteX66" fmla="*/ 420461 w 2656115"/>
              <a:gd name="connsiteY66" fmla="*/ 1782308 h 2188382"/>
              <a:gd name="connsiteX67" fmla="*/ 314597 w 2656115"/>
              <a:gd name="connsiteY67" fmla="*/ 1688102 h 2188382"/>
              <a:gd name="connsiteX68" fmla="*/ 185625 w 2656115"/>
              <a:gd name="connsiteY68" fmla="*/ 1563461 h 2188382"/>
              <a:gd name="connsiteX69" fmla="*/ 130402 w 2656115"/>
              <a:gd name="connsiteY69" fmla="*/ 1493724 h 2188382"/>
              <a:gd name="connsiteX70" fmla="*/ 112486 w 2656115"/>
              <a:gd name="connsiteY70" fmla="*/ 1457325 h 2188382"/>
              <a:gd name="connsiteX71" fmla="*/ 58057 w 2656115"/>
              <a:gd name="connsiteY71" fmla="*/ 1355725 h 2188382"/>
              <a:gd name="connsiteX72" fmla="*/ 41049 w 2656115"/>
              <a:gd name="connsiteY72" fmla="*/ 1302544 h 2188382"/>
              <a:gd name="connsiteX73" fmla="*/ 17417 w 2656115"/>
              <a:gd name="connsiteY73" fmla="*/ 1238522 h 2188382"/>
              <a:gd name="connsiteX74" fmla="*/ 2903 w 2656115"/>
              <a:gd name="connsiteY74" fmla="*/ 1080135 h 2188382"/>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434092 w 2656115"/>
              <a:gd name="connsiteY23" fmla="*/ 35012 h 2173955"/>
              <a:gd name="connsiteX24" fmla="*/ 2525486 w 2656115"/>
              <a:gd name="connsiteY24" fmla="*/ 49527 h 2173955"/>
              <a:gd name="connsiteX25" fmla="*/ 2622097 w 2656115"/>
              <a:gd name="connsiteY25" fmla="*/ 74019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434092 w 2656115"/>
              <a:gd name="connsiteY23" fmla="*/ 35012 h 2173955"/>
              <a:gd name="connsiteX24" fmla="*/ 2525486 w 2656115"/>
              <a:gd name="connsiteY24" fmla="*/ 73339 h 2173955"/>
              <a:gd name="connsiteX25" fmla="*/ 2622097 w 2656115"/>
              <a:gd name="connsiteY25" fmla="*/ 74019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525486 w 2656115"/>
              <a:gd name="connsiteY24" fmla="*/ 73339 h 2173955"/>
              <a:gd name="connsiteX25" fmla="*/ 2622097 w 2656115"/>
              <a:gd name="connsiteY25" fmla="*/ 74019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525486 w 2656115"/>
              <a:gd name="connsiteY24" fmla="*/ 73339 h 2173955"/>
              <a:gd name="connsiteX25" fmla="*/ 2593522 w 2656115"/>
              <a:gd name="connsiteY25" fmla="*/ 93069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525486 w 2656115"/>
              <a:gd name="connsiteY24" fmla="*/ 73339 h 2173955"/>
              <a:gd name="connsiteX25" fmla="*/ 2617335 w 2656115"/>
              <a:gd name="connsiteY25" fmla="*/ 83544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493736 w 2656115"/>
              <a:gd name="connsiteY24" fmla="*/ 57464 h 2173955"/>
              <a:gd name="connsiteX25" fmla="*/ 2617335 w 2656115"/>
              <a:gd name="connsiteY25" fmla="*/ 83544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471511 w 2656115"/>
              <a:gd name="connsiteY24" fmla="*/ 51114 h 2173955"/>
              <a:gd name="connsiteX25" fmla="*/ 2617335 w 2656115"/>
              <a:gd name="connsiteY25" fmla="*/ 83544 h 2173955"/>
              <a:gd name="connsiteX26" fmla="*/ 2598057 w 2656115"/>
              <a:gd name="connsiteY26" fmla="*/ 180155 h 2173955"/>
              <a:gd name="connsiteX27" fmla="*/ 2612572 w 2656115"/>
              <a:gd name="connsiteY27" fmla="*/ 339812 h 2173955"/>
              <a:gd name="connsiteX28" fmla="*/ 2641600 w 2656115"/>
              <a:gd name="connsiteY28" fmla="*/ 397869 h 2173955"/>
              <a:gd name="connsiteX29" fmla="*/ 2656115 w 2656115"/>
              <a:gd name="connsiteY29" fmla="*/ 441412 h 2173955"/>
              <a:gd name="connsiteX30" fmla="*/ 2583543 w 2656115"/>
              <a:gd name="connsiteY30" fmla="*/ 572041 h 2173955"/>
              <a:gd name="connsiteX31" fmla="*/ 2569029 w 2656115"/>
              <a:gd name="connsiteY31" fmla="*/ 615584 h 2173955"/>
              <a:gd name="connsiteX32" fmla="*/ 2525486 w 2656115"/>
              <a:gd name="connsiteY32" fmla="*/ 659127 h 2173955"/>
              <a:gd name="connsiteX33" fmla="*/ 2510972 w 2656115"/>
              <a:gd name="connsiteY33" fmla="*/ 702669 h 2173955"/>
              <a:gd name="connsiteX34" fmla="*/ 2554515 w 2656115"/>
              <a:gd name="connsiteY34" fmla="*/ 818784 h 2173955"/>
              <a:gd name="connsiteX35" fmla="*/ 2569029 w 2656115"/>
              <a:gd name="connsiteY35" fmla="*/ 862327 h 2173955"/>
              <a:gd name="connsiteX36" fmla="*/ 2525486 w 2656115"/>
              <a:gd name="connsiteY36" fmla="*/ 992955 h 2173955"/>
              <a:gd name="connsiteX37" fmla="*/ 2496457 w 2656115"/>
              <a:gd name="connsiteY37" fmla="*/ 1036498 h 2173955"/>
              <a:gd name="connsiteX38" fmla="*/ 2496457 w 2656115"/>
              <a:gd name="connsiteY38" fmla="*/ 1167127 h 2173955"/>
              <a:gd name="connsiteX39" fmla="*/ 2554515 w 2656115"/>
              <a:gd name="connsiteY39" fmla="*/ 1254212 h 2173955"/>
              <a:gd name="connsiteX40" fmla="*/ 2540000 w 2656115"/>
              <a:gd name="connsiteY40" fmla="*/ 1312269 h 2173955"/>
              <a:gd name="connsiteX41" fmla="*/ 2438400 w 2656115"/>
              <a:gd name="connsiteY41" fmla="*/ 1370327 h 2173955"/>
              <a:gd name="connsiteX42" fmla="*/ 2394857 w 2656115"/>
              <a:gd name="connsiteY42" fmla="*/ 1413869 h 2173955"/>
              <a:gd name="connsiteX43" fmla="*/ 2351315 w 2656115"/>
              <a:gd name="connsiteY43" fmla="*/ 1442898 h 2173955"/>
              <a:gd name="connsiteX44" fmla="*/ 2336800 w 2656115"/>
              <a:gd name="connsiteY44" fmla="*/ 1486441 h 2173955"/>
              <a:gd name="connsiteX45" fmla="*/ 2380343 w 2656115"/>
              <a:gd name="connsiteY45" fmla="*/ 1631584 h 2173955"/>
              <a:gd name="connsiteX46" fmla="*/ 2423886 w 2656115"/>
              <a:gd name="connsiteY46" fmla="*/ 1660612 h 2173955"/>
              <a:gd name="connsiteX47" fmla="*/ 2394857 w 2656115"/>
              <a:gd name="connsiteY47" fmla="*/ 1704155 h 2173955"/>
              <a:gd name="connsiteX48" fmla="*/ 2307772 w 2656115"/>
              <a:gd name="connsiteY48" fmla="*/ 1791241 h 2173955"/>
              <a:gd name="connsiteX49" fmla="*/ 2293257 w 2656115"/>
              <a:gd name="connsiteY49" fmla="*/ 1849298 h 2173955"/>
              <a:gd name="connsiteX50" fmla="*/ 2322286 w 2656115"/>
              <a:gd name="connsiteY50" fmla="*/ 1979927 h 2173955"/>
              <a:gd name="connsiteX51" fmla="*/ 2351315 w 2656115"/>
              <a:gd name="connsiteY51" fmla="*/ 2023469 h 2173955"/>
              <a:gd name="connsiteX52" fmla="*/ 2336800 w 2656115"/>
              <a:gd name="connsiteY52" fmla="*/ 2110555 h 2173955"/>
              <a:gd name="connsiteX53" fmla="*/ 2249715 w 2656115"/>
              <a:gd name="connsiteY53" fmla="*/ 2139584 h 2173955"/>
              <a:gd name="connsiteX54" fmla="*/ 1832882 w 2656115"/>
              <a:gd name="connsiteY54" fmla="*/ 2173602 h 2173955"/>
              <a:gd name="connsiteX55" fmla="*/ 1575254 w 2656115"/>
              <a:gd name="connsiteY55" fmla="*/ 2155912 h 2173955"/>
              <a:gd name="connsiteX56" fmla="*/ 1413782 w 2656115"/>
              <a:gd name="connsiteY56" fmla="*/ 2133234 h 2173955"/>
              <a:gd name="connsiteX57" fmla="*/ 1269547 w 2656115"/>
              <a:gd name="connsiteY57" fmla="*/ 2109194 h 2173955"/>
              <a:gd name="connsiteX58" fmla="*/ 1121682 w 2656115"/>
              <a:gd name="connsiteY58" fmla="*/ 2073816 h 2173955"/>
              <a:gd name="connsiteX59" fmla="*/ 1038225 w 2656115"/>
              <a:gd name="connsiteY59" fmla="*/ 2052952 h 2173955"/>
              <a:gd name="connsiteX60" fmla="*/ 960665 w 2656115"/>
              <a:gd name="connsiteY60" fmla="*/ 2035262 h 2173955"/>
              <a:gd name="connsiteX61" fmla="*/ 914854 w 2656115"/>
              <a:gd name="connsiteY61" fmla="*/ 2022109 h 2173955"/>
              <a:gd name="connsiteX62" fmla="*/ 840922 w 2656115"/>
              <a:gd name="connsiteY62" fmla="*/ 1988544 h 2173955"/>
              <a:gd name="connsiteX63" fmla="*/ 755197 w 2656115"/>
              <a:gd name="connsiteY63" fmla="*/ 1951352 h 2173955"/>
              <a:gd name="connsiteX64" fmla="*/ 683079 w 2656115"/>
              <a:gd name="connsiteY64" fmla="*/ 1922323 h 2173955"/>
              <a:gd name="connsiteX65" fmla="*/ 559617 w 2656115"/>
              <a:gd name="connsiteY65" fmla="*/ 1858642 h 2173955"/>
              <a:gd name="connsiteX66" fmla="*/ 420461 w 2656115"/>
              <a:gd name="connsiteY66" fmla="*/ 1767881 h 2173955"/>
              <a:gd name="connsiteX67" fmla="*/ 314597 w 2656115"/>
              <a:gd name="connsiteY67" fmla="*/ 1673675 h 2173955"/>
              <a:gd name="connsiteX68" fmla="*/ 185625 w 2656115"/>
              <a:gd name="connsiteY68" fmla="*/ 1549034 h 2173955"/>
              <a:gd name="connsiteX69" fmla="*/ 130402 w 2656115"/>
              <a:gd name="connsiteY69" fmla="*/ 1479297 h 2173955"/>
              <a:gd name="connsiteX70" fmla="*/ 112486 w 2656115"/>
              <a:gd name="connsiteY70" fmla="*/ 1442898 h 2173955"/>
              <a:gd name="connsiteX71" fmla="*/ 58057 w 2656115"/>
              <a:gd name="connsiteY71" fmla="*/ 1341298 h 2173955"/>
              <a:gd name="connsiteX72" fmla="*/ 41049 w 2656115"/>
              <a:gd name="connsiteY72" fmla="*/ 1288117 h 2173955"/>
              <a:gd name="connsiteX73" fmla="*/ 17417 w 2656115"/>
              <a:gd name="connsiteY73" fmla="*/ 1224095 h 2173955"/>
              <a:gd name="connsiteX74" fmla="*/ 2903 w 2656115"/>
              <a:gd name="connsiteY74"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554515 w 2656115"/>
              <a:gd name="connsiteY33" fmla="*/ 818784 h 2173955"/>
              <a:gd name="connsiteX34" fmla="*/ 2569029 w 2656115"/>
              <a:gd name="connsiteY34" fmla="*/ 862327 h 2173955"/>
              <a:gd name="connsiteX35" fmla="*/ 2525486 w 2656115"/>
              <a:gd name="connsiteY35" fmla="*/ 992955 h 2173955"/>
              <a:gd name="connsiteX36" fmla="*/ 2496457 w 2656115"/>
              <a:gd name="connsiteY36" fmla="*/ 1036498 h 2173955"/>
              <a:gd name="connsiteX37" fmla="*/ 2496457 w 2656115"/>
              <a:gd name="connsiteY37" fmla="*/ 1167127 h 2173955"/>
              <a:gd name="connsiteX38" fmla="*/ 2554515 w 2656115"/>
              <a:gd name="connsiteY38" fmla="*/ 1254212 h 2173955"/>
              <a:gd name="connsiteX39" fmla="*/ 2540000 w 2656115"/>
              <a:gd name="connsiteY39" fmla="*/ 131226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554515 w 2656115"/>
              <a:gd name="connsiteY33" fmla="*/ 818784 h 2173955"/>
              <a:gd name="connsiteX34" fmla="*/ 2569029 w 2656115"/>
              <a:gd name="connsiteY34" fmla="*/ 862327 h 2173955"/>
              <a:gd name="connsiteX35" fmla="*/ 2525486 w 2656115"/>
              <a:gd name="connsiteY35" fmla="*/ 992955 h 2173955"/>
              <a:gd name="connsiteX36" fmla="*/ 2496457 w 2656115"/>
              <a:gd name="connsiteY36" fmla="*/ 1036498 h 2173955"/>
              <a:gd name="connsiteX37" fmla="*/ 2496457 w 2656115"/>
              <a:gd name="connsiteY37" fmla="*/ 1167127 h 2173955"/>
              <a:gd name="connsiteX38" fmla="*/ 2554515 w 2656115"/>
              <a:gd name="connsiteY38" fmla="*/ 12542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554515 w 2656115"/>
              <a:gd name="connsiteY33" fmla="*/ 818784 h 2173955"/>
              <a:gd name="connsiteX34" fmla="*/ 2569029 w 2656115"/>
              <a:gd name="connsiteY34" fmla="*/ 862327 h 2173955"/>
              <a:gd name="connsiteX35" fmla="*/ 2525486 w 2656115"/>
              <a:gd name="connsiteY35" fmla="*/ 992955 h 2173955"/>
              <a:gd name="connsiteX36" fmla="*/ 2496457 w 2656115"/>
              <a:gd name="connsiteY36" fmla="*/ 1036498 h 2173955"/>
              <a:gd name="connsiteX37" fmla="*/ 2496457 w 2656115"/>
              <a:gd name="connsiteY37" fmla="*/ 1167127 h 2173955"/>
              <a:gd name="connsiteX38" fmla="*/ 2444777 w 2656115"/>
              <a:gd name="connsiteY38" fmla="*/ 12161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554515 w 2656115"/>
              <a:gd name="connsiteY33" fmla="*/ 818784 h 2173955"/>
              <a:gd name="connsiteX34" fmla="*/ 2569029 w 2656115"/>
              <a:gd name="connsiteY34" fmla="*/ 862327 h 2173955"/>
              <a:gd name="connsiteX35" fmla="*/ 2525486 w 2656115"/>
              <a:gd name="connsiteY35" fmla="*/ 992955 h 2173955"/>
              <a:gd name="connsiteX36" fmla="*/ 2496457 w 2656115"/>
              <a:gd name="connsiteY36" fmla="*/ 1036498 h 2173955"/>
              <a:gd name="connsiteX37" fmla="*/ 2455305 w 2656115"/>
              <a:gd name="connsiteY37" fmla="*/ 1136647 h 2173955"/>
              <a:gd name="connsiteX38" fmla="*/ 2444777 w 2656115"/>
              <a:gd name="connsiteY38" fmla="*/ 12161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554515 w 2656115"/>
              <a:gd name="connsiteY33" fmla="*/ 818784 h 2173955"/>
              <a:gd name="connsiteX34" fmla="*/ 2493584 w 2656115"/>
              <a:gd name="connsiteY34" fmla="*/ 885187 h 2173955"/>
              <a:gd name="connsiteX35" fmla="*/ 2525486 w 2656115"/>
              <a:gd name="connsiteY35" fmla="*/ 992955 h 2173955"/>
              <a:gd name="connsiteX36" fmla="*/ 2496457 w 2656115"/>
              <a:gd name="connsiteY36" fmla="*/ 1036498 h 2173955"/>
              <a:gd name="connsiteX37" fmla="*/ 2455305 w 2656115"/>
              <a:gd name="connsiteY37" fmla="*/ 1136647 h 2173955"/>
              <a:gd name="connsiteX38" fmla="*/ 2444777 w 2656115"/>
              <a:gd name="connsiteY38" fmla="*/ 12161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479070 w 2656115"/>
              <a:gd name="connsiteY33" fmla="*/ 811164 h 2173955"/>
              <a:gd name="connsiteX34" fmla="*/ 2493584 w 2656115"/>
              <a:gd name="connsiteY34" fmla="*/ 885187 h 2173955"/>
              <a:gd name="connsiteX35" fmla="*/ 2525486 w 2656115"/>
              <a:gd name="connsiteY35" fmla="*/ 992955 h 2173955"/>
              <a:gd name="connsiteX36" fmla="*/ 2496457 w 2656115"/>
              <a:gd name="connsiteY36" fmla="*/ 1036498 h 2173955"/>
              <a:gd name="connsiteX37" fmla="*/ 2455305 w 2656115"/>
              <a:gd name="connsiteY37" fmla="*/ 1136647 h 2173955"/>
              <a:gd name="connsiteX38" fmla="*/ 2444777 w 2656115"/>
              <a:gd name="connsiteY38" fmla="*/ 12161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479070 w 2656115"/>
              <a:gd name="connsiteY33" fmla="*/ 811164 h 2173955"/>
              <a:gd name="connsiteX34" fmla="*/ 2493584 w 2656115"/>
              <a:gd name="connsiteY34" fmla="*/ 885187 h 2173955"/>
              <a:gd name="connsiteX35" fmla="*/ 2525486 w 2656115"/>
              <a:gd name="connsiteY35" fmla="*/ 992955 h 2173955"/>
              <a:gd name="connsiteX36" fmla="*/ 2496457 w 2656115"/>
              <a:gd name="connsiteY36" fmla="*/ 1036498 h 2173955"/>
              <a:gd name="connsiteX37" fmla="*/ 2455305 w 2656115"/>
              <a:gd name="connsiteY37" fmla="*/ 1136647 h 2173955"/>
              <a:gd name="connsiteX38" fmla="*/ 2444777 w 2656115"/>
              <a:gd name="connsiteY38" fmla="*/ 1216112 h 2173955"/>
              <a:gd name="connsiteX39" fmla="*/ 2485131 w 2656115"/>
              <a:gd name="connsiteY39" fmla="*/ 12894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 name="connsiteX0" fmla="*/ 0 w 2656115"/>
              <a:gd name="connsiteY0" fmla="*/ 1065527 h 2173955"/>
              <a:gd name="connsiteX1" fmla="*/ 0 w 2656115"/>
              <a:gd name="connsiteY1" fmla="*/ 1065527 h 2173955"/>
              <a:gd name="connsiteX2" fmla="*/ 33746 w 2656115"/>
              <a:gd name="connsiteY2" fmla="*/ 905144 h 2173955"/>
              <a:gd name="connsiteX3" fmla="*/ 87993 w 2656115"/>
              <a:gd name="connsiteY3" fmla="*/ 740997 h 2173955"/>
              <a:gd name="connsiteX4" fmla="*/ 155349 w 2656115"/>
              <a:gd name="connsiteY4" fmla="*/ 645293 h 2173955"/>
              <a:gd name="connsiteX5" fmla="*/ 203200 w 2656115"/>
              <a:gd name="connsiteY5" fmla="*/ 596534 h 2173955"/>
              <a:gd name="connsiteX6" fmla="*/ 263298 w 2656115"/>
              <a:gd name="connsiteY6" fmla="*/ 514437 h 2173955"/>
              <a:gd name="connsiteX7" fmla="*/ 302079 w 2656115"/>
              <a:gd name="connsiteY7" fmla="*/ 474069 h 2173955"/>
              <a:gd name="connsiteX8" fmla="*/ 352199 w 2656115"/>
              <a:gd name="connsiteY8" fmla="*/ 447536 h 2173955"/>
              <a:gd name="connsiteX9" fmla="*/ 440645 w 2656115"/>
              <a:gd name="connsiteY9" fmla="*/ 379273 h 2173955"/>
              <a:gd name="connsiteX10" fmla="*/ 493486 w 2656115"/>
              <a:gd name="connsiteY10" fmla="*/ 345255 h 2173955"/>
              <a:gd name="connsiteX11" fmla="*/ 551997 w 2656115"/>
              <a:gd name="connsiteY11" fmla="*/ 313052 h 2173955"/>
              <a:gd name="connsiteX12" fmla="*/ 630011 w 2656115"/>
              <a:gd name="connsiteY12" fmla="*/ 255448 h 2173955"/>
              <a:gd name="connsiteX13" fmla="*/ 719365 w 2656115"/>
              <a:gd name="connsiteY13" fmla="*/ 234130 h 2173955"/>
              <a:gd name="connsiteX14" fmla="*/ 780143 w 2656115"/>
              <a:gd name="connsiteY14" fmla="*/ 201473 h 2173955"/>
              <a:gd name="connsiteX15" fmla="*/ 875847 w 2656115"/>
              <a:gd name="connsiteY15" fmla="*/ 157930 h 2173955"/>
              <a:gd name="connsiteX16" fmla="*/ 947965 w 2656115"/>
              <a:gd name="connsiteY16" fmla="*/ 124366 h 2173955"/>
              <a:gd name="connsiteX17" fmla="*/ 1042761 w 2656115"/>
              <a:gd name="connsiteY17" fmla="*/ 103502 h 2173955"/>
              <a:gd name="connsiteX18" fmla="*/ 1136197 w 2656115"/>
              <a:gd name="connsiteY18" fmla="*/ 83998 h 2173955"/>
              <a:gd name="connsiteX19" fmla="*/ 1358447 w 2656115"/>
              <a:gd name="connsiteY19" fmla="*/ 37280 h 2173955"/>
              <a:gd name="connsiteX20" fmla="*/ 1533979 w 2656115"/>
              <a:gd name="connsiteY20" fmla="*/ 11427 h 2173955"/>
              <a:gd name="connsiteX21" fmla="*/ 1865993 w 2656115"/>
              <a:gd name="connsiteY21" fmla="*/ 87 h 2173955"/>
              <a:gd name="connsiteX22" fmla="*/ 2095500 w 2656115"/>
              <a:gd name="connsiteY22" fmla="*/ 4623 h 2173955"/>
              <a:gd name="connsiteX23" fmla="*/ 2376942 w 2656115"/>
              <a:gd name="connsiteY23" fmla="*/ 35012 h 2173955"/>
              <a:gd name="connsiteX24" fmla="*/ 2617335 w 2656115"/>
              <a:gd name="connsiteY24" fmla="*/ 83544 h 2173955"/>
              <a:gd name="connsiteX25" fmla="*/ 2598057 w 2656115"/>
              <a:gd name="connsiteY25" fmla="*/ 180155 h 2173955"/>
              <a:gd name="connsiteX26" fmla="*/ 2612572 w 2656115"/>
              <a:gd name="connsiteY26" fmla="*/ 339812 h 2173955"/>
              <a:gd name="connsiteX27" fmla="*/ 2641600 w 2656115"/>
              <a:gd name="connsiteY27" fmla="*/ 397869 h 2173955"/>
              <a:gd name="connsiteX28" fmla="*/ 2656115 w 2656115"/>
              <a:gd name="connsiteY28" fmla="*/ 441412 h 2173955"/>
              <a:gd name="connsiteX29" fmla="*/ 2583543 w 2656115"/>
              <a:gd name="connsiteY29" fmla="*/ 572041 h 2173955"/>
              <a:gd name="connsiteX30" fmla="*/ 2569029 w 2656115"/>
              <a:gd name="connsiteY30" fmla="*/ 615584 h 2173955"/>
              <a:gd name="connsiteX31" fmla="*/ 2525486 w 2656115"/>
              <a:gd name="connsiteY31" fmla="*/ 659127 h 2173955"/>
              <a:gd name="connsiteX32" fmla="*/ 2510972 w 2656115"/>
              <a:gd name="connsiteY32" fmla="*/ 702669 h 2173955"/>
              <a:gd name="connsiteX33" fmla="*/ 2479070 w 2656115"/>
              <a:gd name="connsiteY33" fmla="*/ 811164 h 2173955"/>
              <a:gd name="connsiteX34" fmla="*/ 2493584 w 2656115"/>
              <a:gd name="connsiteY34" fmla="*/ 885187 h 2173955"/>
              <a:gd name="connsiteX35" fmla="*/ 2525486 w 2656115"/>
              <a:gd name="connsiteY35" fmla="*/ 992955 h 2173955"/>
              <a:gd name="connsiteX36" fmla="*/ 2496457 w 2656115"/>
              <a:gd name="connsiteY36" fmla="*/ 1036498 h 2173955"/>
              <a:gd name="connsiteX37" fmla="*/ 2455305 w 2656115"/>
              <a:gd name="connsiteY37" fmla="*/ 1136647 h 2173955"/>
              <a:gd name="connsiteX38" fmla="*/ 2444777 w 2656115"/>
              <a:gd name="connsiteY38" fmla="*/ 1216112 h 2173955"/>
              <a:gd name="connsiteX39" fmla="*/ 2519424 w 2656115"/>
              <a:gd name="connsiteY39" fmla="*/ 1327509 h 2173955"/>
              <a:gd name="connsiteX40" fmla="*/ 2438400 w 2656115"/>
              <a:gd name="connsiteY40" fmla="*/ 1370327 h 2173955"/>
              <a:gd name="connsiteX41" fmla="*/ 2394857 w 2656115"/>
              <a:gd name="connsiteY41" fmla="*/ 1413869 h 2173955"/>
              <a:gd name="connsiteX42" fmla="*/ 2351315 w 2656115"/>
              <a:gd name="connsiteY42" fmla="*/ 1442898 h 2173955"/>
              <a:gd name="connsiteX43" fmla="*/ 2336800 w 2656115"/>
              <a:gd name="connsiteY43" fmla="*/ 1486441 h 2173955"/>
              <a:gd name="connsiteX44" fmla="*/ 2380343 w 2656115"/>
              <a:gd name="connsiteY44" fmla="*/ 1631584 h 2173955"/>
              <a:gd name="connsiteX45" fmla="*/ 2423886 w 2656115"/>
              <a:gd name="connsiteY45" fmla="*/ 1660612 h 2173955"/>
              <a:gd name="connsiteX46" fmla="*/ 2394857 w 2656115"/>
              <a:gd name="connsiteY46" fmla="*/ 1704155 h 2173955"/>
              <a:gd name="connsiteX47" fmla="*/ 2307772 w 2656115"/>
              <a:gd name="connsiteY47" fmla="*/ 1791241 h 2173955"/>
              <a:gd name="connsiteX48" fmla="*/ 2293257 w 2656115"/>
              <a:gd name="connsiteY48" fmla="*/ 1849298 h 2173955"/>
              <a:gd name="connsiteX49" fmla="*/ 2322286 w 2656115"/>
              <a:gd name="connsiteY49" fmla="*/ 1979927 h 2173955"/>
              <a:gd name="connsiteX50" fmla="*/ 2351315 w 2656115"/>
              <a:gd name="connsiteY50" fmla="*/ 2023469 h 2173955"/>
              <a:gd name="connsiteX51" fmla="*/ 2336800 w 2656115"/>
              <a:gd name="connsiteY51" fmla="*/ 2110555 h 2173955"/>
              <a:gd name="connsiteX52" fmla="*/ 2249715 w 2656115"/>
              <a:gd name="connsiteY52" fmla="*/ 2139584 h 2173955"/>
              <a:gd name="connsiteX53" fmla="*/ 1832882 w 2656115"/>
              <a:gd name="connsiteY53" fmla="*/ 2173602 h 2173955"/>
              <a:gd name="connsiteX54" fmla="*/ 1575254 w 2656115"/>
              <a:gd name="connsiteY54" fmla="*/ 2155912 h 2173955"/>
              <a:gd name="connsiteX55" fmla="*/ 1413782 w 2656115"/>
              <a:gd name="connsiteY55" fmla="*/ 2133234 h 2173955"/>
              <a:gd name="connsiteX56" fmla="*/ 1269547 w 2656115"/>
              <a:gd name="connsiteY56" fmla="*/ 2109194 h 2173955"/>
              <a:gd name="connsiteX57" fmla="*/ 1121682 w 2656115"/>
              <a:gd name="connsiteY57" fmla="*/ 2073816 h 2173955"/>
              <a:gd name="connsiteX58" fmla="*/ 1038225 w 2656115"/>
              <a:gd name="connsiteY58" fmla="*/ 2052952 h 2173955"/>
              <a:gd name="connsiteX59" fmla="*/ 960665 w 2656115"/>
              <a:gd name="connsiteY59" fmla="*/ 2035262 h 2173955"/>
              <a:gd name="connsiteX60" fmla="*/ 914854 w 2656115"/>
              <a:gd name="connsiteY60" fmla="*/ 2022109 h 2173955"/>
              <a:gd name="connsiteX61" fmla="*/ 840922 w 2656115"/>
              <a:gd name="connsiteY61" fmla="*/ 1988544 h 2173955"/>
              <a:gd name="connsiteX62" fmla="*/ 755197 w 2656115"/>
              <a:gd name="connsiteY62" fmla="*/ 1951352 h 2173955"/>
              <a:gd name="connsiteX63" fmla="*/ 683079 w 2656115"/>
              <a:gd name="connsiteY63" fmla="*/ 1922323 h 2173955"/>
              <a:gd name="connsiteX64" fmla="*/ 559617 w 2656115"/>
              <a:gd name="connsiteY64" fmla="*/ 1858642 h 2173955"/>
              <a:gd name="connsiteX65" fmla="*/ 420461 w 2656115"/>
              <a:gd name="connsiteY65" fmla="*/ 1767881 h 2173955"/>
              <a:gd name="connsiteX66" fmla="*/ 314597 w 2656115"/>
              <a:gd name="connsiteY66" fmla="*/ 1673675 h 2173955"/>
              <a:gd name="connsiteX67" fmla="*/ 185625 w 2656115"/>
              <a:gd name="connsiteY67" fmla="*/ 1549034 h 2173955"/>
              <a:gd name="connsiteX68" fmla="*/ 130402 w 2656115"/>
              <a:gd name="connsiteY68" fmla="*/ 1479297 h 2173955"/>
              <a:gd name="connsiteX69" fmla="*/ 112486 w 2656115"/>
              <a:gd name="connsiteY69" fmla="*/ 1442898 h 2173955"/>
              <a:gd name="connsiteX70" fmla="*/ 58057 w 2656115"/>
              <a:gd name="connsiteY70" fmla="*/ 1341298 h 2173955"/>
              <a:gd name="connsiteX71" fmla="*/ 41049 w 2656115"/>
              <a:gd name="connsiteY71" fmla="*/ 1288117 h 2173955"/>
              <a:gd name="connsiteX72" fmla="*/ 17417 w 2656115"/>
              <a:gd name="connsiteY72" fmla="*/ 1224095 h 2173955"/>
              <a:gd name="connsiteX73" fmla="*/ 2903 w 2656115"/>
              <a:gd name="connsiteY73" fmla="*/ 1065708 h 2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656115" h="2173955">
                <a:moveTo>
                  <a:pt x="0" y="1065527"/>
                </a:moveTo>
                <a:lnTo>
                  <a:pt x="0" y="1065527"/>
                </a:lnTo>
                <a:cubicBezTo>
                  <a:pt x="5624" y="1038797"/>
                  <a:pt x="19081" y="959232"/>
                  <a:pt x="33746" y="905144"/>
                </a:cubicBezTo>
                <a:cubicBezTo>
                  <a:pt x="48411" y="851056"/>
                  <a:pt x="67726" y="784305"/>
                  <a:pt x="87993" y="740997"/>
                </a:cubicBezTo>
                <a:cubicBezTo>
                  <a:pt x="108260" y="697689"/>
                  <a:pt x="140835" y="654969"/>
                  <a:pt x="155349" y="645293"/>
                </a:cubicBezTo>
                <a:cubicBezTo>
                  <a:pt x="160187" y="621103"/>
                  <a:pt x="185209" y="618343"/>
                  <a:pt x="203200" y="596534"/>
                </a:cubicBezTo>
                <a:cubicBezTo>
                  <a:pt x="221191" y="574725"/>
                  <a:pt x="246818" y="534848"/>
                  <a:pt x="263298" y="514437"/>
                </a:cubicBezTo>
                <a:cubicBezTo>
                  <a:pt x="279778" y="494026"/>
                  <a:pt x="287262" y="485219"/>
                  <a:pt x="302079" y="474069"/>
                </a:cubicBezTo>
                <a:cubicBezTo>
                  <a:pt x="316896" y="462919"/>
                  <a:pt x="330428" y="459631"/>
                  <a:pt x="352199" y="447536"/>
                </a:cubicBezTo>
                <a:cubicBezTo>
                  <a:pt x="373970" y="435441"/>
                  <a:pt x="417097" y="397907"/>
                  <a:pt x="440645" y="379273"/>
                </a:cubicBezTo>
                <a:cubicBezTo>
                  <a:pt x="450321" y="364759"/>
                  <a:pt x="474927" y="356292"/>
                  <a:pt x="493486" y="345255"/>
                </a:cubicBezTo>
                <a:cubicBezTo>
                  <a:pt x="512045" y="334218"/>
                  <a:pt x="529243" y="328020"/>
                  <a:pt x="551997" y="313052"/>
                </a:cubicBezTo>
                <a:cubicBezTo>
                  <a:pt x="574751" y="298084"/>
                  <a:pt x="605821" y="267543"/>
                  <a:pt x="630011" y="255448"/>
                </a:cubicBezTo>
                <a:cubicBezTo>
                  <a:pt x="654201" y="243353"/>
                  <a:pt x="708101" y="247359"/>
                  <a:pt x="719365" y="234130"/>
                </a:cubicBezTo>
                <a:cubicBezTo>
                  <a:pt x="788366" y="188129"/>
                  <a:pt x="754063" y="214173"/>
                  <a:pt x="780143" y="201473"/>
                </a:cubicBezTo>
                <a:cubicBezTo>
                  <a:pt x="806223" y="188773"/>
                  <a:pt x="847877" y="170781"/>
                  <a:pt x="875847" y="157930"/>
                </a:cubicBezTo>
                <a:cubicBezTo>
                  <a:pt x="903817" y="145079"/>
                  <a:pt x="920146" y="133437"/>
                  <a:pt x="947965" y="124366"/>
                </a:cubicBezTo>
                <a:cubicBezTo>
                  <a:pt x="975784" y="115295"/>
                  <a:pt x="1011389" y="110230"/>
                  <a:pt x="1042761" y="103502"/>
                </a:cubicBezTo>
                <a:lnTo>
                  <a:pt x="1136197" y="83998"/>
                </a:lnTo>
                <a:cubicBezTo>
                  <a:pt x="1188811" y="72961"/>
                  <a:pt x="1292150" y="49375"/>
                  <a:pt x="1358447" y="37280"/>
                </a:cubicBezTo>
                <a:cubicBezTo>
                  <a:pt x="1424744" y="25185"/>
                  <a:pt x="1449388" y="17626"/>
                  <a:pt x="1533979" y="11427"/>
                </a:cubicBezTo>
                <a:cubicBezTo>
                  <a:pt x="1618570" y="5228"/>
                  <a:pt x="1772406" y="1221"/>
                  <a:pt x="1865993" y="87"/>
                </a:cubicBezTo>
                <a:cubicBezTo>
                  <a:pt x="1959580" y="-1047"/>
                  <a:pt x="2042281" y="9461"/>
                  <a:pt x="2095500" y="4623"/>
                </a:cubicBezTo>
                <a:cubicBezTo>
                  <a:pt x="2240643" y="9461"/>
                  <a:pt x="2289970" y="21859"/>
                  <a:pt x="2376942" y="35012"/>
                </a:cubicBezTo>
                <a:cubicBezTo>
                  <a:pt x="2463914" y="48165"/>
                  <a:pt x="2580483" y="59354"/>
                  <a:pt x="2617335" y="83544"/>
                </a:cubicBezTo>
                <a:cubicBezTo>
                  <a:pt x="2654187" y="107734"/>
                  <a:pt x="2598851" y="137444"/>
                  <a:pt x="2598057" y="180155"/>
                </a:cubicBezTo>
                <a:cubicBezTo>
                  <a:pt x="2597263" y="222866"/>
                  <a:pt x="2602092" y="287411"/>
                  <a:pt x="2612572" y="339812"/>
                </a:cubicBezTo>
                <a:cubicBezTo>
                  <a:pt x="2616815" y="361028"/>
                  <a:pt x="2633077" y="377982"/>
                  <a:pt x="2641600" y="397869"/>
                </a:cubicBezTo>
                <a:cubicBezTo>
                  <a:pt x="2647627" y="411931"/>
                  <a:pt x="2651277" y="426898"/>
                  <a:pt x="2656115" y="441412"/>
                </a:cubicBezTo>
                <a:cubicBezTo>
                  <a:pt x="2628670" y="578632"/>
                  <a:pt x="2667434" y="454593"/>
                  <a:pt x="2583543" y="572041"/>
                </a:cubicBezTo>
                <a:cubicBezTo>
                  <a:pt x="2574650" y="584491"/>
                  <a:pt x="2577516" y="602854"/>
                  <a:pt x="2569029" y="615584"/>
                </a:cubicBezTo>
                <a:cubicBezTo>
                  <a:pt x="2557643" y="632663"/>
                  <a:pt x="2540000" y="644613"/>
                  <a:pt x="2525486" y="659127"/>
                </a:cubicBezTo>
                <a:cubicBezTo>
                  <a:pt x="2520648" y="673641"/>
                  <a:pt x="2518708" y="677330"/>
                  <a:pt x="2510972" y="702669"/>
                </a:cubicBezTo>
                <a:cubicBezTo>
                  <a:pt x="2503236" y="728009"/>
                  <a:pt x="2476474" y="773737"/>
                  <a:pt x="2479070" y="811164"/>
                </a:cubicBezTo>
                <a:cubicBezTo>
                  <a:pt x="2483908" y="825678"/>
                  <a:pt x="2485848" y="854889"/>
                  <a:pt x="2493584" y="885187"/>
                </a:cubicBezTo>
                <a:cubicBezTo>
                  <a:pt x="2501320" y="915485"/>
                  <a:pt x="2525007" y="967737"/>
                  <a:pt x="2525486" y="992955"/>
                </a:cubicBezTo>
                <a:cubicBezTo>
                  <a:pt x="2525965" y="1018173"/>
                  <a:pt x="2506133" y="1021984"/>
                  <a:pt x="2496457" y="1036498"/>
                </a:cubicBezTo>
                <a:cubicBezTo>
                  <a:pt x="2482689" y="1091572"/>
                  <a:pt x="2463918" y="1106711"/>
                  <a:pt x="2455305" y="1136647"/>
                </a:cubicBezTo>
                <a:cubicBezTo>
                  <a:pt x="2446692" y="1166583"/>
                  <a:pt x="2434091" y="1184302"/>
                  <a:pt x="2444777" y="1216112"/>
                </a:cubicBezTo>
                <a:cubicBezTo>
                  <a:pt x="2455463" y="1247922"/>
                  <a:pt x="2520487" y="1301807"/>
                  <a:pt x="2519424" y="1327509"/>
                </a:cubicBezTo>
                <a:cubicBezTo>
                  <a:pt x="2518361" y="1353212"/>
                  <a:pt x="2459161" y="1355934"/>
                  <a:pt x="2438400" y="1370327"/>
                </a:cubicBezTo>
                <a:cubicBezTo>
                  <a:pt x="2417639" y="1384720"/>
                  <a:pt x="2410626" y="1400728"/>
                  <a:pt x="2394857" y="1413869"/>
                </a:cubicBezTo>
                <a:cubicBezTo>
                  <a:pt x="2381456" y="1425036"/>
                  <a:pt x="2365829" y="1433222"/>
                  <a:pt x="2351315" y="1442898"/>
                </a:cubicBezTo>
                <a:cubicBezTo>
                  <a:pt x="2346477" y="1457412"/>
                  <a:pt x="2336800" y="1471141"/>
                  <a:pt x="2336800" y="1486441"/>
                </a:cubicBezTo>
                <a:cubicBezTo>
                  <a:pt x="2336800" y="1527273"/>
                  <a:pt x="2351441" y="1596902"/>
                  <a:pt x="2380343" y="1631584"/>
                </a:cubicBezTo>
                <a:cubicBezTo>
                  <a:pt x="2391510" y="1644985"/>
                  <a:pt x="2409372" y="1650936"/>
                  <a:pt x="2423886" y="1660612"/>
                </a:cubicBezTo>
                <a:cubicBezTo>
                  <a:pt x="2414210" y="1675126"/>
                  <a:pt x="2406446" y="1691117"/>
                  <a:pt x="2394857" y="1704155"/>
                </a:cubicBezTo>
                <a:cubicBezTo>
                  <a:pt x="2367583" y="1734838"/>
                  <a:pt x="2307772" y="1791241"/>
                  <a:pt x="2307772" y="1791241"/>
                </a:cubicBezTo>
                <a:cubicBezTo>
                  <a:pt x="2302934" y="1810593"/>
                  <a:pt x="2293257" y="1829350"/>
                  <a:pt x="2293257" y="1849298"/>
                </a:cubicBezTo>
                <a:cubicBezTo>
                  <a:pt x="2293257" y="1871592"/>
                  <a:pt x="2307319" y="1949994"/>
                  <a:pt x="2322286" y="1979927"/>
                </a:cubicBezTo>
                <a:cubicBezTo>
                  <a:pt x="2330087" y="1995529"/>
                  <a:pt x="2341639" y="2008955"/>
                  <a:pt x="2351315" y="2023469"/>
                </a:cubicBezTo>
                <a:cubicBezTo>
                  <a:pt x="2346477" y="2052498"/>
                  <a:pt x="2356179" y="2088407"/>
                  <a:pt x="2336800" y="2110555"/>
                </a:cubicBezTo>
                <a:cubicBezTo>
                  <a:pt x="2316651" y="2133583"/>
                  <a:pt x="2333701" y="2129076"/>
                  <a:pt x="2249715" y="2139584"/>
                </a:cubicBezTo>
                <a:cubicBezTo>
                  <a:pt x="2165729" y="2150092"/>
                  <a:pt x="1945292" y="2170881"/>
                  <a:pt x="1832882" y="2173602"/>
                </a:cubicBezTo>
                <a:cubicBezTo>
                  <a:pt x="1720472" y="2176323"/>
                  <a:pt x="1645104" y="2162640"/>
                  <a:pt x="1575254" y="2155912"/>
                </a:cubicBezTo>
                <a:cubicBezTo>
                  <a:pt x="1505404" y="2149184"/>
                  <a:pt x="1464733" y="2141020"/>
                  <a:pt x="1413782" y="2133234"/>
                </a:cubicBezTo>
                <a:cubicBezTo>
                  <a:pt x="1362831" y="2125448"/>
                  <a:pt x="1318230" y="2119097"/>
                  <a:pt x="1269547" y="2109194"/>
                </a:cubicBezTo>
                <a:cubicBezTo>
                  <a:pt x="1220864" y="2099291"/>
                  <a:pt x="1271743" y="2092573"/>
                  <a:pt x="1121682" y="2073816"/>
                </a:cubicBezTo>
                <a:lnTo>
                  <a:pt x="1038225" y="2052952"/>
                </a:lnTo>
                <a:cubicBezTo>
                  <a:pt x="1011389" y="2046526"/>
                  <a:pt x="981227" y="2040402"/>
                  <a:pt x="960665" y="2035262"/>
                </a:cubicBezTo>
                <a:cubicBezTo>
                  <a:pt x="940103" y="2030122"/>
                  <a:pt x="934811" y="2029895"/>
                  <a:pt x="914854" y="2022109"/>
                </a:cubicBezTo>
                <a:cubicBezTo>
                  <a:pt x="894897" y="2014323"/>
                  <a:pt x="841224" y="2005024"/>
                  <a:pt x="840922" y="1988544"/>
                </a:cubicBezTo>
                <a:cubicBezTo>
                  <a:pt x="731600" y="1915664"/>
                  <a:pt x="781504" y="1962389"/>
                  <a:pt x="755197" y="1951352"/>
                </a:cubicBezTo>
                <a:cubicBezTo>
                  <a:pt x="728890" y="1940315"/>
                  <a:pt x="715676" y="1937775"/>
                  <a:pt x="683079" y="1922323"/>
                </a:cubicBezTo>
                <a:cubicBezTo>
                  <a:pt x="650482" y="1906871"/>
                  <a:pt x="634379" y="1883562"/>
                  <a:pt x="559617" y="1858642"/>
                </a:cubicBezTo>
                <a:cubicBezTo>
                  <a:pt x="530588" y="1839289"/>
                  <a:pt x="461298" y="1798709"/>
                  <a:pt x="420461" y="1767881"/>
                </a:cubicBezTo>
                <a:cubicBezTo>
                  <a:pt x="379624" y="1737053"/>
                  <a:pt x="392298" y="1725476"/>
                  <a:pt x="314597" y="1673675"/>
                </a:cubicBezTo>
                <a:cubicBezTo>
                  <a:pt x="258112" y="1625778"/>
                  <a:pt x="216324" y="1581430"/>
                  <a:pt x="185625" y="1549034"/>
                </a:cubicBezTo>
                <a:cubicBezTo>
                  <a:pt x="154926" y="1516638"/>
                  <a:pt x="142592" y="1496986"/>
                  <a:pt x="130402" y="1479297"/>
                </a:cubicBezTo>
                <a:cubicBezTo>
                  <a:pt x="118212" y="1461608"/>
                  <a:pt x="124543" y="1465898"/>
                  <a:pt x="112486" y="1442898"/>
                </a:cubicBezTo>
                <a:cubicBezTo>
                  <a:pt x="100429" y="1419898"/>
                  <a:pt x="69963" y="1367095"/>
                  <a:pt x="58057" y="1341298"/>
                </a:cubicBezTo>
                <a:cubicBezTo>
                  <a:pt x="46151" y="1315501"/>
                  <a:pt x="49939" y="1307651"/>
                  <a:pt x="41049" y="1288117"/>
                </a:cubicBezTo>
                <a:cubicBezTo>
                  <a:pt x="32159" y="1268583"/>
                  <a:pt x="30918" y="1261560"/>
                  <a:pt x="17417" y="1224095"/>
                </a:cubicBezTo>
                <a:cubicBezTo>
                  <a:pt x="16812" y="1171299"/>
                  <a:pt x="3508" y="1118504"/>
                  <a:pt x="2903" y="1065708"/>
                </a:cubicBezTo>
              </a:path>
            </a:pathLst>
          </a:custGeom>
          <a:solidFill>
            <a:srgbClr val="C3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Pedigree-Based Imputation</a:t>
            </a:r>
          </a:p>
          <a:p>
            <a:pPr algn="ctr"/>
            <a:r>
              <a:rPr lang="en-US" sz="1600" b="1" dirty="0" smtClean="0"/>
              <a:t>Accuracy &gt; 99%</a:t>
            </a:r>
          </a:p>
          <a:p>
            <a:pPr algn="ctr"/>
            <a:r>
              <a:rPr lang="en-US" sz="1600" b="1" dirty="0" smtClean="0"/>
              <a:t>Call Rate = 77%</a:t>
            </a:r>
            <a:endParaRPr lang="en-US" sz="1600" b="1" dirty="0"/>
          </a:p>
        </p:txBody>
      </p:sp>
      <p:sp>
        <p:nvSpPr>
          <p:cNvPr id="26" name="Freeform 25"/>
          <p:cNvSpPr/>
          <p:nvPr/>
        </p:nvSpPr>
        <p:spPr>
          <a:xfrm>
            <a:off x="7496543" y="3858359"/>
            <a:ext cx="1560893" cy="1776412"/>
          </a:xfrm>
          <a:custGeom>
            <a:avLst/>
            <a:gdLst>
              <a:gd name="connsiteX0" fmla="*/ 285750 w 1390650"/>
              <a:gd name="connsiteY0" fmla="*/ 0 h 1776412"/>
              <a:gd name="connsiteX1" fmla="*/ 252413 w 1390650"/>
              <a:gd name="connsiteY1" fmla="*/ 95250 h 1776412"/>
              <a:gd name="connsiteX2" fmla="*/ 280988 w 1390650"/>
              <a:gd name="connsiteY2" fmla="*/ 261937 h 1776412"/>
              <a:gd name="connsiteX3" fmla="*/ 319088 w 1390650"/>
              <a:gd name="connsiteY3" fmla="*/ 357187 h 1776412"/>
              <a:gd name="connsiteX4" fmla="*/ 304800 w 1390650"/>
              <a:gd name="connsiteY4" fmla="*/ 419100 h 1776412"/>
              <a:gd name="connsiteX5" fmla="*/ 238125 w 1390650"/>
              <a:gd name="connsiteY5" fmla="*/ 481012 h 1776412"/>
              <a:gd name="connsiteX6" fmla="*/ 223838 w 1390650"/>
              <a:gd name="connsiteY6" fmla="*/ 533400 h 1776412"/>
              <a:gd name="connsiteX7" fmla="*/ 166688 w 1390650"/>
              <a:gd name="connsiteY7" fmla="*/ 590550 h 1776412"/>
              <a:gd name="connsiteX8" fmla="*/ 190500 w 1390650"/>
              <a:gd name="connsiteY8" fmla="*/ 709612 h 1776412"/>
              <a:gd name="connsiteX9" fmla="*/ 238125 w 1390650"/>
              <a:gd name="connsiteY9" fmla="*/ 781050 h 1776412"/>
              <a:gd name="connsiteX10" fmla="*/ 161925 w 1390650"/>
              <a:gd name="connsiteY10" fmla="*/ 952500 h 1776412"/>
              <a:gd name="connsiteX11" fmla="*/ 138113 w 1390650"/>
              <a:gd name="connsiteY11" fmla="*/ 1000125 h 1776412"/>
              <a:gd name="connsiteX12" fmla="*/ 171450 w 1390650"/>
              <a:gd name="connsiteY12" fmla="*/ 1109662 h 1776412"/>
              <a:gd name="connsiteX13" fmla="*/ 214313 w 1390650"/>
              <a:gd name="connsiteY13" fmla="*/ 1162050 h 1776412"/>
              <a:gd name="connsiteX14" fmla="*/ 209550 w 1390650"/>
              <a:gd name="connsiteY14" fmla="*/ 1223962 h 1776412"/>
              <a:gd name="connsiteX15" fmla="*/ 85725 w 1390650"/>
              <a:gd name="connsiteY15" fmla="*/ 1290637 h 1776412"/>
              <a:gd name="connsiteX16" fmla="*/ 0 w 1390650"/>
              <a:gd name="connsiteY16" fmla="*/ 1381125 h 1776412"/>
              <a:gd name="connsiteX17" fmla="*/ 19050 w 1390650"/>
              <a:gd name="connsiteY17" fmla="*/ 1495425 h 1776412"/>
              <a:gd name="connsiteX18" fmla="*/ 76200 w 1390650"/>
              <a:gd name="connsiteY18" fmla="*/ 1590675 h 1776412"/>
              <a:gd name="connsiteX19" fmla="*/ 319088 w 1390650"/>
              <a:gd name="connsiteY19" fmla="*/ 1724025 h 1776412"/>
              <a:gd name="connsiteX20" fmla="*/ 642938 w 1390650"/>
              <a:gd name="connsiteY20" fmla="*/ 1776412 h 1776412"/>
              <a:gd name="connsiteX21" fmla="*/ 800100 w 1390650"/>
              <a:gd name="connsiteY21" fmla="*/ 1776412 h 1776412"/>
              <a:gd name="connsiteX22" fmla="*/ 971550 w 1390650"/>
              <a:gd name="connsiteY22" fmla="*/ 1681162 h 1776412"/>
              <a:gd name="connsiteX23" fmla="*/ 1081088 w 1390650"/>
              <a:gd name="connsiteY23" fmla="*/ 1590675 h 1776412"/>
              <a:gd name="connsiteX24" fmla="*/ 1209675 w 1390650"/>
              <a:gd name="connsiteY24" fmla="*/ 1452562 h 1776412"/>
              <a:gd name="connsiteX25" fmla="*/ 1309688 w 1390650"/>
              <a:gd name="connsiteY25" fmla="*/ 1304925 h 1776412"/>
              <a:gd name="connsiteX26" fmla="*/ 1381125 w 1390650"/>
              <a:gd name="connsiteY26" fmla="*/ 1114425 h 1776412"/>
              <a:gd name="connsiteX27" fmla="*/ 1390650 w 1390650"/>
              <a:gd name="connsiteY27" fmla="*/ 871537 h 1776412"/>
              <a:gd name="connsiteX28" fmla="*/ 1323975 w 1390650"/>
              <a:gd name="connsiteY28" fmla="*/ 685800 h 1776412"/>
              <a:gd name="connsiteX29" fmla="*/ 1257300 w 1390650"/>
              <a:gd name="connsiteY29" fmla="*/ 557212 h 1776412"/>
              <a:gd name="connsiteX30" fmla="*/ 1104900 w 1390650"/>
              <a:gd name="connsiteY30" fmla="*/ 400050 h 1776412"/>
              <a:gd name="connsiteX31" fmla="*/ 952500 w 1390650"/>
              <a:gd name="connsiteY31" fmla="*/ 285750 h 1776412"/>
              <a:gd name="connsiteX32" fmla="*/ 657225 w 1390650"/>
              <a:gd name="connsiteY32" fmla="*/ 109537 h 1776412"/>
              <a:gd name="connsiteX33" fmla="*/ 452438 w 1390650"/>
              <a:gd name="connsiteY33" fmla="*/ 42862 h 1776412"/>
              <a:gd name="connsiteX34" fmla="*/ 285750 w 1390650"/>
              <a:gd name="connsiteY34" fmla="*/ 0 h 1776412"/>
              <a:gd name="connsiteX0" fmla="*/ 290513 w 1395413"/>
              <a:gd name="connsiteY0" fmla="*/ 0 h 1776412"/>
              <a:gd name="connsiteX1" fmla="*/ 257176 w 1395413"/>
              <a:gd name="connsiteY1" fmla="*/ 95250 h 1776412"/>
              <a:gd name="connsiteX2" fmla="*/ 285751 w 1395413"/>
              <a:gd name="connsiteY2" fmla="*/ 261937 h 1776412"/>
              <a:gd name="connsiteX3" fmla="*/ 323851 w 1395413"/>
              <a:gd name="connsiteY3" fmla="*/ 357187 h 1776412"/>
              <a:gd name="connsiteX4" fmla="*/ 309563 w 1395413"/>
              <a:gd name="connsiteY4" fmla="*/ 419100 h 1776412"/>
              <a:gd name="connsiteX5" fmla="*/ 242888 w 1395413"/>
              <a:gd name="connsiteY5" fmla="*/ 481012 h 1776412"/>
              <a:gd name="connsiteX6" fmla="*/ 228601 w 1395413"/>
              <a:gd name="connsiteY6" fmla="*/ 533400 h 1776412"/>
              <a:gd name="connsiteX7" fmla="*/ 171451 w 1395413"/>
              <a:gd name="connsiteY7" fmla="*/ 590550 h 1776412"/>
              <a:gd name="connsiteX8" fmla="*/ 195263 w 1395413"/>
              <a:gd name="connsiteY8" fmla="*/ 709612 h 1776412"/>
              <a:gd name="connsiteX9" fmla="*/ 242888 w 1395413"/>
              <a:gd name="connsiteY9" fmla="*/ 781050 h 1776412"/>
              <a:gd name="connsiteX10" fmla="*/ 166688 w 1395413"/>
              <a:gd name="connsiteY10" fmla="*/ 952500 h 1776412"/>
              <a:gd name="connsiteX11" fmla="*/ 142876 w 1395413"/>
              <a:gd name="connsiteY11" fmla="*/ 1000125 h 1776412"/>
              <a:gd name="connsiteX12" fmla="*/ 176213 w 1395413"/>
              <a:gd name="connsiteY12" fmla="*/ 1109662 h 1776412"/>
              <a:gd name="connsiteX13" fmla="*/ 219076 w 1395413"/>
              <a:gd name="connsiteY13" fmla="*/ 1162050 h 1776412"/>
              <a:gd name="connsiteX14" fmla="*/ 214313 w 1395413"/>
              <a:gd name="connsiteY14" fmla="*/ 1223962 h 1776412"/>
              <a:gd name="connsiteX15" fmla="*/ 90488 w 1395413"/>
              <a:gd name="connsiteY15" fmla="*/ 1290637 h 1776412"/>
              <a:gd name="connsiteX16" fmla="*/ 0 w 1395413"/>
              <a:gd name="connsiteY16" fmla="*/ 1357313 h 1776412"/>
              <a:gd name="connsiteX17" fmla="*/ 23813 w 1395413"/>
              <a:gd name="connsiteY17" fmla="*/ 1495425 h 1776412"/>
              <a:gd name="connsiteX18" fmla="*/ 80963 w 1395413"/>
              <a:gd name="connsiteY18" fmla="*/ 1590675 h 1776412"/>
              <a:gd name="connsiteX19" fmla="*/ 323851 w 1395413"/>
              <a:gd name="connsiteY19" fmla="*/ 1724025 h 1776412"/>
              <a:gd name="connsiteX20" fmla="*/ 647701 w 1395413"/>
              <a:gd name="connsiteY20" fmla="*/ 1776412 h 1776412"/>
              <a:gd name="connsiteX21" fmla="*/ 804863 w 1395413"/>
              <a:gd name="connsiteY21" fmla="*/ 1776412 h 1776412"/>
              <a:gd name="connsiteX22" fmla="*/ 976313 w 1395413"/>
              <a:gd name="connsiteY22" fmla="*/ 1681162 h 1776412"/>
              <a:gd name="connsiteX23" fmla="*/ 1085851 w 1395413"/>
              <a:gd name="connsiteY23" fmla="*/ 1590675 h 1776412"/>
              <a:gd name="connsiteX24" fmla="*/ 1214438 w 1395413"/>
              <a:gd name="connsiteY24" fmla="*/ 1452562 h 1776412"/>
              <a:gd name="connsiteX25" fmla="*/ 1314451 w 1395413"/>
              <a:gd name="connsiteY25" fmla="*/ 1304925 h 1776412"/>
              <a:gd name="connsiteX26" fmla="*/ 1385888 w 1395413"/>
              <a:gd name="connsiteY26" fmla="*/ 1114425 h 1776412"/>
              <a:gd name="connsiteX27" fmla="*/ 1395413 w 1395413"/>
              <a:gd name="connsiteY27" fmla="*/ 871537 h 1776412"/>
              <a:gd name="connsiteX28" fmla="*/ 1328738 w 1395413"/>
              <a:gd name="connsiteY28" fmla="*/ 685800 h 1776412"/>
              <a:gd name="connsiteX29" fmla="*/ 1262063 w 1395413"/>
              <a:gd name="connsiteY29" fmla="*/ 557212 h 1776412"/>
              <a:gd name="connsiteX30" fmla="*/ 1109663 w 1395413"/>
              <a:gd name="connsiteY30" fmla="*/ 400050 h 1776412"/>
              <a:gd name="connsiteX31" fmla="*/ 957263 w 1395413"/>
              <a:gd name="connsiteY31" fmla="*/ 285750 h 1776412"/>
              <a:gd name="connsiteX32" fmla="*/ 661988 w 1395413"/>
              <a:gd name="connsiteY32" fmla="*/ 109537 h 1776412"/>
              <a:gd name="connsiteX33" fmla="*/ 457201 w 1395413"/>
              <a:gd name="connsiteY33" fmla="*/ 42862 h 1776412"/>
              <a:gd name="connsiteX34" fmla="*/ 290513 w 1395413"/>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242888 w 1404938"/>
              <a:gd name="connsiteY9" fmla="*/ 781050 h 1776412"/>
              <a:gd name="connsiteX10" fmla="*/ 166688 w 1404938"/>
              <a:gd name="connsiteY10" fmla="*/ 952500 h 1776412"/>
              <a:gd name="connsiteX11" fmla="*/ 142876 w 1404938"/>
              <a:gd name="connsiteY11" fmla="*/ 1000125 h 1776412"/>
              <a:gd name="connsiteX12" fmla="*/ 176213 w 1404938"/>
              <a:gd name="connsiteY12" fmla="*/ 1109662 h 1776412"/>
              <a:gd name="connsiteX13" fmla="*/ 219076 w 1404938"/>
              <a:gd name="connsiteY13" fmla="*/ 1162050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14438 w 1404938"/>
              <a:gd name="connsiteY24" fmla="*/ 1452562 h 1776412"/>
              <a:gd name="connsiteX25" fmla="*/ 1314451 w 1404938"/>
              <a:gd name="connsiteY25" fmla="*/ 1304925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242888 w 1404938"/>
              <a:gd name="connsiteY9" fmla="*/ 781050 h 1776412"/>
              <a:gd name="connsiteX10" fmla="*/ 166688 w 1404938"/>
              <a:gd name="connsiteY10" fmla="*/ 952500 h 1776412"/>
              <a:gd name="connsiteX11" fmla="*/ 142876 w 1404938"/>
              <a:gd name="connsiteY11" fmla="*/ 1000125 h 1776412"/>
              <a:gd name="connsiteX12" fmla="*/ 176213 w 1404938"/>
              <a:gd name="connsiteY12" fmla="*/ 1109662 h 1776412"/>
              <a:gd name="connsiteX13" fmla="*/ 219076 w 1404938"/>
              <a:gd name="connsiteY13" fmla="*/ 1162050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14451 w 1404938"/>
              <a:gd name="connsiteY25" fmla="*/ 1304925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242888 w 1404938"/>
              <a:gd name="connsiteY9" fmla="*/ 781050 h 1776412"/>
              <a:gd name="connsiteX10" fmla="*/ 166688 w 1404938"/>
              <a:gd name="connsiteY10" fmla="*/ 952500 h 1776412"/>
              <a:gd name="connsiteX11" fmla="*/ 142876 w 1404938"/>
              <a:gd name="connsiteY11" fmla="*/ 1000125 h 1776412"/>
              <a:gd name="connsiteX12" fmla="*/ 176213 w 1404938"/>
              <a:gd name="connsiteY12" fmla="*/ 1109662 h 1776412"/>
              <a:gd name="connsiteX13" fmla="*/ 219076 w 1404938"/>
              <a:gd name="connsiteY13" fmla="*/ 1162050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242888 w 1404938"/>
              <a:gd name="connsiteY9" fmla="*/ 781050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219076 w 1404938"/>
              <a:gd name="connsiteY13" fmla="*/ 1162050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242888 w 1404938"/>
              <a:gd name="connsiteY9" fmla="*/ 781050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95263 w 1404938"/>
              <a:gd name="connsiteY8" fmla="*/ 709612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309563 w 1404938"/>
              <a:gd name="connsiteY4" fmla="*/ 4191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48110 w 1404938"/>
              <a:gd name="connsiteY8" fmla="*/ 704849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323851 w 1404938"/>
              <a:gd name="connsiteY3" fmla="*/ 357187 h 1776412"/>
              <a:gd name="connsiteX4" fmla="*/ 240976 w 1404938"/>
              <a:gd name="connsiteY4" fmla="*/ 3810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48110 w 1404938"/>
              <a:gd name="connsiteY8" fmla="*/ 704849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238118 w 1404938"/>
              <a:gd name="connsiteY3" fmla="*/ 300037 h 1776412"/>
              <a:gd name="connsiteX4" fmla="*/ 240976 w 1404938"/>
              <a:gd name="connsiteY4" fmla="*/ 381000 h 1776412"/>
              <a:gd name="connsiteX5" fmla="*/ 242888 w 1404938"/>
              <a:gd name="connsiteY5" fmla="*/ 481012 h 1776412"/>
              <a:gd name="connsiteX6" fmla="*/ 228601 w 1404938"/>
              <a:gd name="connsiteY6" fmla="*/ 533400 h 1776412"/>
              <a:gd name="connsiteX7" fmla="*/ 171451 w 1404938"/>
              <a:gd name="connsiteY7" fmla="*/ 590550 h 1776412"/>
              <a:gd name="connsiteX8" fmla="*/ 148110 w 1404938"/>
              <a:gd name="connsiteY8" fmla="*/ 704849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238118 w 1404938"/>
              <a:gd name="connsiteY3" fmla="*/ 300037 h 1776412"/>
              <a:gd name="connsiteX4" fmla="*/ 240976 w 1404938"/>
              <a:gd name="connsiteY4" fmla="*/ 381000 h 1776412"/>
              <a:gd name="connsiteX5" fmla="*/ 200022 w 1404938"/>
              <a:gd name="connsiteY5" fmla="*/ 471487 h 1776412"/>
              <a:gd name="connsiteX6" fmla="*/ 228601 w 1404938"/>
              <a:gd name="connsiteY6" fmla="*/ 533400 h 1776412"/>
              <a:gd name="connsiteX7" fmla="*/ 171451 w 1404938"/>
              <a:gd name="connsiteY7" fmla="*/ 590550 h 1776412"/>
              <a:gd name="connsiteX8" fmla="*/ 148110 w 1404938"/>
              <a:gd name="connsiteY8" fmla="*/ 704849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 name="connsiteX0" fmla="*/ 290513 w 1404938"/>
              <a:gd name="connsiteY0" fmla="*/ 0 h 1776412"/>
              <a:gd name="connsiteX1" fmla="*/ 257176 w 1404938"/>
              <a:gd name="connsiteY1" fmla="*/ 95250 h 1776412"/>
              <a:gd name="connsiteX2" fmla="*/ 285751 w 1404938"/>
              <a:gd name="connsiteY2" fmla="*/ 261937 h 1776412"/>
              <a:gd name="connsiteX3" fmla="*/ 238118 w 1404938"/>
              <a:gd name="connsiteY3" fmla="*/ 300037 h 1776412"/>
              <a:gd name="connsiteX4" fmla="*/ 240976 w 1404938"/>
              <a:gd name="connsiteY4" fmla="*/ 381000 h 1776412"/>
              <a:gd name="connsiteX5" fmla="*/ 200022 w 1404938"/>
              <a:gd name="connsiteY5" fmla="*/ 471487 h 1776412"/>
              <a:gd name="connsiteX6" fmla="*/ 194308 w 1404938"/>
              <a:gd name="connsiteY6" fmla="*/ 533400 h 1776412"/>
              <a:gd name="connsiteX7" fmla="*/ 171451 w 1404938"/>
              <a:gd name="connsiteY7" fmla="*/ 590550 h 1776412"/>
              <a:gd name="connsiteX8" fmla="*/ 148110 w 1404938"/>
              <a:gd name="connsiteY8" fmla="*/ 704849 h 1776412"/>
              <a:gd name="connsiteX9" fmla="*/ 161442 w 1404938"/>
              <a:gd name="connsiteY9" fmla="*/ 790575 h 1776412"/>
              <a:gd name="connsiteX10" fmla="*/ 166688 w 1404938"/>
              <a:gd name="connsiteY10" fmla="*/ 952500 h 1776412"/>
              <a:gd name="connsiteX11" fmla="*/ 142876 w 1404938"/>
              <a:gd name="connsiteY11" fmla="*/ 1000125 h 1776412"/>
              <a:gd name="connsiteX12" fmla="*/ 90480 w 1404938"/>
              <a:gd name="connsiteY12" fmla="*/ 1123950 h 1776412"/>
              <a:gd name="connsiteX13" fmla="*/ 137630 w 1404938"/>
              <a:gd name="connsiteY13" fmla="*/ 1171575 h 1776412"/>
              <a:gd name="connsiteX14" fmla="*/ 214313 w 1404938"/>
              <a:gd name="connsiteY14" fmla="*/ 1223962 h 1776412"/>
              <a:gd name="connsiteX15" fmla="*/ 90488 w 1404938"/>
              <a:gd name="connsiteY15" fmla="*/ 1290637 h 1776412"/>
              <a:gd name="connsiteX16" fmla="*/ 0 w 1404938"/>
              <a:gd name="connsiteY16" fmla="*/ 1357313 h 1776412"/>
              <a:gd name="connsiteX17" fmla="*/ 23813 w 1404938"/>
              <a:gd name="connsiteY17" fmla="*/ 1495425 h 1776412"/>
              <a:gd name="connsiteX18" fmla="*/ 80963 w 1404938"/>
              <a:gd name="connsiteY18" fmla="*/ 1590675 h 1776412"/>
              <a:gd name="connsiteX19" fmla="*/ 323851 w 1404938"/>
              <a:gd name="connsiteY19" fmla="*/ 1724025 h 1776412"/>
              <a:gd name="connsiteX20" fmla="*/ 647701 w 1404938"/>
              <a:gd name="connsiteY20" fmla="*/ 1776412 h 1776412"/>
              <a:gd name="connsiteX21" fmla="*/ 804863 w 1404938"/>
              <a:gd name="connsiteY21" fmla="*/ 1776412 h 1776412"/>
              <a:gd name="connsiteX22" fmla="*/ 976313 w 1404938"/>
              <a:gd name="connsiteY22" fmla="*/ 1681162 h 1776412"/>
              <a:gd name="connsiteX23" fmla="*/ 1085851 w 1404938"/>
              <a:gd name="connsiteY23" fmla="*/ 1590675 h 1776412"/>
              <a:gd name="connsiteX24" fmla="*/ 1228725 w 1404938"/>
              <a:gd name="connsiteY24" fmla="*/ 1452562 h 1776412"/>
              <a:gd name="connsiteX25" fmla="*/ 1328739 w 1404938"/>
              <a:gd name="connsiteY25" fmla="*/ 1309687 h 1776412"/>
              <a:gd name="connsiteX26" fmla="*/ 1404938 w 1404938"/>
              <a:gd name="connsiteY26" fmla="*/ 1114425 h 1776412"/>
              <a:gd name="connsiteX27" fmla="*/ 1395413 w 1404938"/>
              <a:gd name="connsiteY27" fmla="*/ 871537 h 1776412"/>
              <a:gd name="connsiteX28" fmla="*/ 1328738 w 1404938"/>
              <a:gd name="connsiteY28" fmla="*/ 685800 h 1776412"/>
              <a:gd name="connsiteX29" fmla="*/ 1262063 w 1404938"/>
              <a:gd name="connsiteY29" fmla="*/ 557212 h 1776412"/>
              <a:gd name="connsiteX30" fmla="*/ 1109663 w 1404938"/>
              <a:gd name="connsiteY30" fmla="*/ 400050 h 1776412"/>
              <a:gd name="connsiteX31" fmla="*/ 957263 w 1404938"/>
              <a:gd name="connsiteY31" fmla="*/ 285750 h 1776412"/>
              <a:gd name="connsiteX32" fmla="*/ 661988 w 1404938"/>
              <a:gd name="connsiteY32" fmla="*/ 109537 h 1776412"/>
              <a:gd name="connsiteX33" fmla="*/ 457201 w 1404938"/>
              <a:gd name="connsiteY33" fmla="*/ 42862 h 1776412"/>
              <a:gd name="connsiteX34" fmla="*/ 290513 w 1404938"/>
              <a:gd name="connsiteY34" fmla="*/ 0 h 177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04938" h="1776412">
                <a:moveTo>
                  <a:pt x="290513" y="0"/>
                </a:moveTo>
                <a:lnTo>
                  <a:pt x="257176" y="95250"/>
                </a:lnTo>
                <a:lnTo>
                  <a:pt x="285751" y="261937"/>
                </a:lnTo>
                <a:lnTo>
                  <a:pt x="238118" y="300037"/>
                </a:lnTo>
                <a:lnTo>
                  <a:pt x="240976" y="381000"/>
                </a:lnTo>
                <a:cubicBezTo>
                  <a:pt x="241613" y="414337"/>
                  <a:pt x="199385" y="438150"/>
                  <a:pt x="200022" y="471487"/>
                </a:cubicBezTo>
                <a:lnTo>
                  <a:pt x="194308" y="533400"/>
                </a:lnTo>
                <a:lnTo>
                  <a:pt x="171451" y="590550"/>
                </a:lnTo>
                <a:lnTo>
                  <a:pt x="148110" y="704849"/>
                </a:lnTo>
                <a:lnTo>
                  <a:pt x="161442" y="790575"/>
                </a:lnTo>
                <a:lnTo>
                  <a:pt x="166688" y="952500"/>
                </a:lnTo>
                <a:lnTo>
                  <a:pt x="142876" y="1000125"/>
                </a:lnTo>
                <a:lnTo>
                  <a:pt x="90480" y="1123950"/>
                </a:lnTo>
                <a:lnTo>
                  <a:pt x="137630" y="1171575"/>
                </a:lnTo>
                <a:lnTo>
                  <a:pt x="214313" y="1223962"/>
                </a:lnTo>
                <a:lnTo>
                  <a:pt x="90488" y="1290637"/>
                </a:lnTo>
                <a:lnTo>
                  <a:pt x="0" y="1357313"/>
                </a:lnTo>
                <a:lnTo>
                  <a:pt x="23813" y="1495425"/>
                </a:lnTo>
                <a:lnTo>
                  <a:pt x="80963" y="1590675"/>
                </a:lnTo>
                <a:lnTo>
                  <a:pt x="323851" y="1724025"/>
                </a:lnTo>
                <a:lnTo>
                  <a:pt x="647701" y="1776412"/>
                </a:lnTo>
                <a:lnTo>
                  <a:pt x="804863" y="1776412"/>
                </a:lnTo>
                <a:lnTo>
                  <a:pt x="976313" y="1681162"/>
                </a:lnTo>
                <a:lnTo>
                  <a:pt x="1085851" y="1590675"/>
                </a:lnTo>
                <a:lnTo>
                  <a:pt x="1228725" y="1452562"/>
                </a:lnTo>
                <a:lnTo>
                  <a:pt x="1328739" y="1309687"/>
                </a:lnTo>
                <a:lnTo>
                  <a:pt x="1404938" y="1114425"/>
                </a:lnTo>
                <a:lnTo>
                  <a:pt x="1395413" y="871537"/>
                </a:lnTo>
                <a:lnTo>
                  <a:pt x="1328738" y="685800"/>
                </a:lnTo>
                <a:lnTo>
                  <a:pt x="1262063" y="557212"/>
                </a:lnTo>
                <a:lnTo>
                  <a:pt x="1109663" y="400050"/>
                </a:lnTo>
                <a:lnTo>
                  <a:pt x="957263" y="285750"/>
                </a:lnTo>
                <a:lnTo>
                  <a:pt x="661988" y="109537"/>
                </a:lnTo>
                <a:lnTo>
                  <a:pt x="457201" y="42862"/>
                </a:lnTo>
                <a:lnTo>
                  <a:pt x="290513"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LD-based Imputation</a:t>
            </a:r>
            <a:endParaRPr lang="en-US" sz="2000" b="1" dirty="0"/>
          </a:p>
          <a:p>
            <a:pPr algn="r"/>
            <a:r>
              <a:rPr lang="en-US" sz="1600" b="1" dirty="0"/>
              <a:t>Accuracy &gt; 99%</a:t>
            </a:r>
          </a:p>
          <a:p>
            <a:pPr algn="r"/>
            <a:r>
              <a:rPr lang="en-US" sz="1600" b="1" dirty="0"/>
              <a:t>Call Rate = </a:t>
            </a:r>
            <a:r>
              <a:rPr lang="en-US" sz="1600" b="1" dirty="0" smtClean="0"/>
              <a:t>70%</a:t>
            </a:r>
            <a:endParaRPr lang="en-US" sz="1600" b="1" dirty="0"/>
          </a:p>
        </p:txBody>
      </p:sp>
      <p:grpSp>
        <p:nvGrpSpPr>
          <p:cNvPr id="30" name="Group 29"/>
          <p:cNvGrpSpPr/>
          <p:nvPr/>
        </p:nvGrpSpPr>
        <p:grpSpPr>
          <a:xfrm>
            <a:off x="4893718" y="3735077"/>
            <a:ext cx="4160520" cy="2194560"/>
            <a:chOff x="922020" y="4020312"/>
            <a:chExt cx="4160520" cy="2194560"/>
          </a:xfrm>
        </p:grpSpPr>
        <p:sp>
          <p:nvSpPr>
            <p:cNvPr id="28" name="Freeform 27"/>
            <p:cNvSpPr/>
            <p:nvPr/>
          </p:nvSpPr>
          <p:spPr>
            <a:xfrm>
              <a:off x="922020" y="4020312"/>
              <a:ext cx="4160520" cy="2194560"/>
            </a:xfrm>
            <a:custGeom>
              <a:avLst/>
              <a:gdLst>
                <a:gd name="connsiteX0" fmla="*/ 1874520 w 4160520"/>
                <a:gd name="connsiteY0" fmla="*/ 7620 h 2194560"/>
                <a:gd name="connsiteX1" fmla="*/ 1272540 w 4160520"/>
                <a:gd name="connsiteY1" fmla="*/ 99060 h 2194560"/>
                <a:gd name="connsiteX2" fmla="*/ 883920 w 4160520"/>
                <a:gd name="connsiteY2" fmla="*/ 190500 h 2194560"/>
                <a:gd name="connsiteX3" fmla="*/ 518160 w 4160520"/>
                <a:gd name="connsiteY3" fmla="*/ 381000 h 2194560"/>
                <a:gd name="connsiteX4" fmla="*/ 274320 w 4160520"/>
                <a:gd name="connsiteY4" fmla="*/ 556260 h 2194560"/>
                <a:gd name="connsiteX5" fmla="*/ 99060 w 4160520"/>
                <a:gd name="connsiteY5" fmla="*/ 723900 h 2194560"/>
                <a:gd name="connsiteX6" fmla="*/ 0 w 4160520"/>
                <a:gd name="connsiteY6" fmla="*/ 1059180 h 2194560"/>
                <a:gd name="connsiteX7" fmla="*/ 15240 w 4160520"/>
                <a:gd name="connsiteY7" fmla="*/ 1264920 h 2194560"/>
                <a:gd name="connsiteX8" fmla="*/ 106680 w 4160520"/>
                <a:gd name="connsiteY8" fmla="*/ 1470660 h 2194560"/>
                <a:gd name="connsiteX9" fmla="*/ 320040 w 4160520"/>
                <a:gd name="connsiteY9" fmla="*/ 1691640 h 2194560"/>
                <a:gd name="connsiteX10" fmla="*/ 571500 w 4160520"/>
                <a:gd name="connsiteY10" fmla="*/ 1851660 h 2194560"/>
                <a:gd name="connsiteX11" fmla="*/ 975360 w 4160520"/>
                <a:gd name="connsiteY11" fmla="*/ 2042160 h 2194560"/>
                <a:gd name="connsiteX12" fmla="*/ 1363980 w 4160520"/>
                <a:gd name="connsiteY12" fmla="*/ 2118360 h 2194560"/>
                <a:gd name="connsiteX13" fmla="*/ 1912620 w 4160520"/>
                <a:gd name="connsiteY13" fmla="*/ 2194560 h 2194560"/>
                <a:gd name="connsiteX14" fmla="*/ 2400300 w 4160520"/>
                <a:gd name="connsiteY14" fmla="*/ 2179320 h 2194560"/>
                <a:gd name="connsiteX15" fmla="*/ 2606040 w 4160520"/>
                <a:gd name="connsiteY15" fmla="*/ 2164080 h 2194560"/>
                <a:gd name="connsiteX16" fmla="*/ 2606040 w 4160520"/>
                <a:gd name="connsiteY16" fmla="*/ 2141220 h 2194560"/>
                <a:gd name="connsiteX17" fmla="*/ 2606040 w 4160520"/>
                <a:gd name="connsiteY17" fmla="*/ 2049780 h 2194560"/>
                <a:gd name="connsiteX18" fmla="*/ 2552700 w 4160520"/>
                <a:gd name="connsiteY18" fmla="*/ 1943100 h 2194560"/>
                <a:gd name="connsiteX19" fmla="*/ 2537460 w 4160520"/>
                <a:gd name="connsiteY19" fmla="*/ 1836420 h 2194560"/>
                <a:gd name="connsiteX20" fmla="*/ 2651760 w 4160520"/>
                <a:gd name="connsiteY20" fmla="*/ 1714500 h 2194560"/>
                <a:gd name="connsiteX21" fmla="*/ 3009900 w 4160520"/>
                <a:gd name="connsiteY21" fmla="*/ 1866900 h 2194560"/>
                <a:gd name="connsiteX22" fmla="*/ 3467100 w 4160520"/>
                <a:gd name="connsiteY22" fmla="*/ 1920240 h 2194560"/>
                <a:gd name="connsiteX23" fmla="*/ 3764280 w 4160520"/>
                <a:gd name="connsiteY23" fmla="*/ 1752600 h 2194560"/>
                <a:gd name="connsiteX24" fmla="*/ 3931920 w 4160520"/>
                <a:gd name="connsiteY24" fmla="*/ 1607820 h 2194560"/>
                <a:gd name="connsiteX25" fmla="*/ 4099560 w 4160520"/>
                <a:gd name="connsiteY25" fmla="*/ 1424940 h 2194560"/>
                <a:gd name="connsiteX26" fmla="*/ 4160520 w 4160520"/>
                <a:gd name="connsiteY26" fmla="*/ 1165860 h 2194560"/>
                <a:gd name="connsiteX27" fmla="*/ 4145280 w 4160520"/>
                <a:gd name="connsiteY27" fmla="*/ 952500 h 2194560"/>
                <a:gd name="connsiteX28" fmla="*/ 4038600 w 4160520"/>
                <a:gd name="connsiteY28" fmla="*/ 754380 h 2194560"/>
                <a:gd name="connsiteX29" fmla="*/ 3878580 w 4160520"/>
                <a:gd name="connsiteY29" fmla="*/ 541020 h 2194560"/>
                <a:gd name="connsiteX30" fmla="*/ 3642360 w 4160520"/>
                <a:gd name="connsiteY30" fmla="*/ 373380 h 2194560"/>
                <a:gd name="connsiteX31" fmla="*/ 3337560 w 4160520"/>
                <a:gd name="connsiteY31" fmla="*/ 228600 h 2194560"/>
                <a:gd name="connsiteX32" fmla="*/ 2834640 w 4160520"/>
                <a:gd name="connsiteY32" fmla="*/ 83820 h 2194560"/>
                <a:gd name="connsiteX33" fmla="*/ 2400300 w 4160520"/>
                <a:gd name="connsiteY33" fmla="*/ 38100 h 2194560"/>
                <a:gd name="connsiteX34" fmla="*/ 2004060 w 4160520"/>
                <a:gd name="connsiteY34" fmla="*/ 0 h 2194560"/>
                <a:gd name="connsiteX35" fmla="*/ 1874520 w 4160520"/>
                <a:gd name="connsiteY35" fmla="*/ 7620 h 2194560"/>
                <a:gd name="connsiteX0" fmla="*/ 1874520 w 4160520"/>
                <a:gd name="connsiteY0" fmla="*/ 7620 h 2194560"/>
                <a:gd name="connsiteX1" fmla="*/ 1272540 w 4160520"/>
                <a:gd name="connsiteY1" fmla="*/ 99060 h 2194560"/>
                <a:gd name="connsiteX2" fmla="*/ 883920 w 4160520"/>
                <a:gd name="connsiteY2" fmla="*/ 190500 h 2194560"/>
                <a:gd name="connsiteX3" fmla="*/ 518160 w 4160520"/>
                <a:gd name="connsiteY3" fmla="*/ 381000 h 2194560"/>
                <a:gd name="connsiteX4" fmla="*/ 274320 w 4160520"/>
                <a:gd name="connsiteY4" fmla="*/ 556260 h 2194560"/>
                <a:gd name="connsiteX5" fmla="*/ 99060 w 4160520"/>
                <a:gd name="connsiteY5" fmla="*/ 723900 h 2194560"/>
                <a:gd name="connsiteX6" fmla="*/ 0 w 4160520"/>
                <a:gd name="connsiteY6" fmla="*/ 1059180 h 2194560"/>
                <a:gd name="connsiteX7" fmla="*/ 15240 w 4160520"/>
                <a:gd name="connsiteY7" fmla="*/ 1264920 h 2194560"/>
                <a:gd name="connsiteX8" fmla="*/ 106680 w 4160520"/>
                <a:gd name="connsiteY8" fmla="*/ 1470660 h 2194560"/>
                <a:gd name="connsiteX9" fmla="*/ 320040 w 4160520"/>
                <a:gd name="connsiteY9" fmla="*/ 1691640 h 2194560"/>
                <a:gd name="connsiteX10" fmla="*/ 571500 w 4160520"/>
                <a:gd name="connsiteY10" fmla="*/ 1851660 h 2194560"/>
                <a:gd name="connsiteX11" fmla="*/ 975360 w 4160520"/>
                <a:gd name="connsiteY11" fmla="*/ 2042160 h 2194560"/>
                <a:gd name="connsiteX12" fmla="*/ 1363980 w 4160520"/>
                <a:gd name="connsiteY12" fmla="*/ 2118360 h 2194560"/>
                <a:gd name="connsiteX13" fmla="*/ 1912620 w 4160520"/>
                <a:gd name="connsiteY13" fmla="*/ 2194560 h 2194560"/>
                <a:gd name="connsiteX14" fmla="*/ 2400300 w 4160520"/>
                <a:gd name="connsiteY14" fmla="*/ 2179320 h 2194560"/>
                <a:gd name="connsiteX15" fmla="*/ 2606040 w 4160520"/>
                <a:gd name="connsiteY15" fmla="*/ 2164080 h 2194560"/>
                <a:gd name="connsiteX16" fmla="*/ 2606040 w 4160520"/>
                <a:gd name="connsiteY16" fmla="*/ 2141220 h 2194560"/>
                <a:gd name="connsiteX17" fmla="*/ 2606040 w 4160520"/>
                <a:gd name="connsiteY17" fmla="*/ 2049780 h 2194560"/>
                <a:gd name="connsiteX18" fmla="*/ 2552700 w 4160520"/>
                <a:gd name="connsiteY18" fmla="*/ 1943100 h 2194560"/>
                <a:gd name="connsiteX19" fmla="*/ 2537460 w 4160520"/>
                <a:gd name="connsiteY19" fmla="*/ 1836420 h 2194560"/>
                <a:gd name="connsiteX20" fmla="*/ 2651760 w 4160520"/>
                <a:gd name="connsiteY20" fmla="*/ 1714500 h 2194560"/>
                <a:gd name="connsiteX21" fmla="*/ 3009900 w 4160520"/>
                <a:gd name="connsiteY21" fmla="*/ 1866900 h 2194560"/>
                <a:gd name="connsiteX22" fmla="*/ 3467100 w 4160520"/>
                <a:gd name="connsiteY22" fmla="*/ 1920240 h 2194560"/>
                <a:gd name="connsiteX23" fmla="*/ 3764280 w 4160520"/>
                <a:gd name="connsiteY23" fmla="*/ 1752600 h 2194560"/>
                <a:gd name="connsiteX24" fmla="*/ 3931920 w 4160520"/>
                <a:gd name="connsiteY24" fmla="*/ 1607820 h 2194560"/>
                <a:gd name="connsiteX25" fmla="*/ 4099560 w 4160520"/>
                <a:gd name="connsiteY25" fmla="*/ 1424940 h 2194560"/>
                <a:gd name="connsiteX26" fmla="*/ 4160520 w 4160520"/>
                <a:gd name="connsiteY26" fmla="*/ 1165860 h 2194560"/>
                <a:gd name="connsiteX27" fmla="*/ 4145280 w 4160520"/>
                <a:gd name="connsiteY27" fmla="*/ 952500 h 2194560"/>
                <a:gd name="connsiteX28" fmla="*/ 4038600 w 4160520"/>
                <a:gd name="connsiteY28" fmla="*/ 754380 h 2194560"/>
                <a:gd name="connsiteX29" fmla="*/ 3878580 w 4160520"/>
                <a:gd name="connsiteY29" fmla="*/ 541020 h 2194560"/>
                <a:gd name="connsiteX30" fmla="*/ 3642360 w 4160520"/>
                <a:gd name="connsiteY30" fmla="*/ 373380 h 2194560"/>
                <a:gd name="connsiteX31" fmla="*/ 3337560 w 4160520"/>
                <a:gd name="connsiteY31" fmla="*/ 228600 h 2194560"/>
                <a:gd name="connsiteX32" fmla="*/ 2834640 w 4160520"/>
                <a:gd name="connsiteY32" fmla="*/ 83820 h 2194560"/>
                <a:gd name="connsiteX33" fmla="*/ 2446020 w 4160520"/>
                <a:gd name="connsiteY33" fmla="*/ 30480 h 2194560"/>
                <a:gd name="connsiteX34" fmla="*/ 2004060 w 4160520"/>
                <a:gd name="connsiteY34" fmla="*/ 0 h 2194560"/>
                <a:gd name="connsiteX35" fmla="*/ 1874520 w 4160520"/>
                <a:gd name="connsiteY35" fmla="*/ 7620 h 2194560"/>
                <a:gd name="connsiteX0" fmla="*/ 1691640 w 4160520"/>
                <a:gd name="connsiteY0" fmla="*/ 30480 h 2194560"/>
                <a:gd name="connsiteX1" fmla="*/ 1272540 w 4160520"/>
                <a:gd name="connsiteY1" fmla="*/ 99060 h 2194560"/>
                <a:gd name="connsiteX2" fmla="*/ 883920 w 4160520"/>
                <a:gd name="connsiteY2" fmla="*/ 190500 h 2194560"/>
                <a:gd name="connsiteX3" fmla="*/ 518160 w 4160520"/>
                <a:gd name="connsiteY3" fmla="*/ 381000 h 2194560"/>
                <a:gd name="connsiteX4" fmla="*/ 274320 w 4160520"/>
                <a:gd name="connsiteY4" fmla="*/ 556260 h 2194560"/>
                <a:gd name="connsiteX5" fmla="*/ 99060 w 4160520"/>
                <a:gd name="connsiteY5" fmla="*/ 723900 h 2194560"/>
                <a:gd name="connsiteX6" fmla="*/ 0 w 4160520"/>
                <a:gd name="connsiteY6" fmla="*/ 1059180 h 2194560"/>
                <a:gd name="connsiteX7" fmla="*/ 15240 w 4160520"/>
                <a:gd name="connsiteY7" fmla="*/ 1264920 h 2194560"/>
                <a:gd name="connsiteX8" fmla="*/ 106680 w 4160520"/>
                <a:gd name="connsiteY8" fmla="*/ 1470660 h 2194560"/>
                <a:gd name="connsiteX9" fmla="*/ 320040 w 4160520"/>
                <a:gd name="connsiteY9" fmla="*/ 1691640 h 2194560"/>
                <a:gd name="connsiteX10" fmla="*/ 571500 w 4160520"/>
                <a:gd name="connsiteY10" fmla="*/ 1851660 h 2194560"/>
                <a:gd name="connsiteX11" fmla="*/ 975360 w 4160520"/>
                <a:gd name="connsiteY11" fmla="*/ 2042160 h 2194560"/>
                <a:gd name="connsiteX12" fmla="*/ 1363980 w 4160520"/>
                <a:gd name="connsiteY12" fmla="*/ 2118360 h 2194560"/>
                <a:gd name="connsiteX13" fmla="*/ 1912620 w 4160520"/>
                <a:gd name="connsiteY13" fmla="*/ 2194560 h 2194560"/>
                <a:gd name="connsiteX14" fmla="*/ 2400300 w 4160520"/>
                <a:gd name="connsiteY14" fmla="*/ 2179320 h 2194560"/>
                <a:gd name="connsiteX15" fmla="*/ 2606040 w 4160520"/>
                <a:gd name="connsiteY15" fmla="*/ 2164080 h 2194560"/>
                <a:gd name="connsiteX16" fmla="*/ 2606040 w 4160520"/>
                <a:gd name="connsiteY16" fmla="*/ 2141220 h 2194560"/>
                <a:gd name="connsiteX17" fmla="*/ 2606040 w 4160520"/>
                <a:gd name="connsiteY17" fmla="*/ 2049780 h 2194560"/>
                <a:gd name="connsiteX18" fmla="*/ 2552700 w 4160520"/>
                <a:gd name="connsiteY18" fmla="*/ 1943100 h 2194560"/>
                <a:gd name="connsiteX19" fmla="*/ 2537460 w 4160520"/>
                <a:gd name="connsiteY19" fmla="*/ 1836420 h 2194560"/>
                <a:gd name="connsiteX20" fmla="*/ 2651760 w 4160520"/>
                <a:gd name="connsiteY20" fmla="*/ 1714500 h 2194560"/>
                <a:gd name="connsiteX21" fmla="*/ 3009900 w 4160520"/>
                <a:gd name="connsiteY21" fmla="*/ 1866900 h 2194560"/>
                <a:gd name="connsiteX22" fmla="*/ 3467100 w 4160520"/>
                <a:gd name="connsiteY22" fmla="*/ 1920240 h 2194560"/>
                <a:gd name="connsiteX23" fmla="*/ 3764280 w 4160520"/>
                <a:gd name="connsiteY23" fmla="*/ 1752600 h 2194560"/>
                <a:gd name="connsiteX24" fmla="*/ 3931920 w 4160520"/>
                <a:gd name="connsiteY24" fmla="*/ 1607820 h 2194560"/>
                <a:gd name="connsiteX25" fmla="*/ 4099560 w 4160520"/>
                <a:gd name="connsiteY25" fmla="*/ 1424940 h 2194560"/>
                <a:gd name="connsiteX26" fmla="*/ 4160520 w 4160520"/>
                <a:gd name="connsiteY26" fmla="*/ 1165860 h 2194560"/>
                <a:gd name="connsiteX27" fmla="*/ 4145280 w 4160520"/>
                <a:gd name="connsiteY27" fmla="*/ 952500 h 2194560"/>
                <a:gd name="connsiteX28" fmla="*/ 4038600 w 4160520"/>
                <a:gd name="connsiteY28" fmla="*/ 754380 h 2194560"/>
                <a:gd name="connsiteX29" fmla="*/ 3878580 w 4160520"/>
                <a:gd name="connsiteY29" fmla="*/ 541020 h 2194560"/>
                <a:gd name="connsiteX30" fmla="*/ 3642360 w 4160520"/>
                <a:gd name="connsiteY30" fmla="*/ 373380 h 2194560"/>
                <a:gd name="connsiteX31" fmla="*/ 3337560 w 4160520"/>
                <a:gd name="connsiteY31" fmla="*/ 228600 h 2194560"/>
                <a:gd name="connsiteX32" fmla="*/ 2834640 w 4160520"/>
                <a:gd name="connsiteY32" fmla="*/ 83820 h 2194560"/>
                <a:gd name="connsiteX33" fmla="*/ 2446020 w 4160520"/>
                <a:gd name="connsiteY33" fmla="*/ 30480 h 2194560"/>
                <a:gd name="connsiteX34" fmla="*/ 2004060 w 4160520"/>
                <a:gd name="connsiteY34" fmla="*/ 0 h 2194560"/>
                <a:gd name="connsiteX35" fmla="*/ 1691640 w 4160520"/>
                <a:gd name="connsiteY35" fmla="*/ 3048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60520" h="2194560">
                  <a:moveTo>
                    <a:pt x="1691640" y="30480"/>
                  </a:moveTo>
                  <a:lnTo>
                    <a:pt x="1272540" y="99060"/>
                  </a:lnTo>
                  <a:lnTo>
                    <a:pt x="883920" y="190500"/>
                  </a:lnTo>
                  <a:lnTo>
                    <a:pt x="518160" y="381000"/>
                  </a:lnTo>
                  <a:lnTo>
                    <a:pt x="274320" y="556260"/>
                  </a:lnTo>
                  <a:lnTo>
                    <a:pt x="99060" y="723900"/>
                  </a:lnTo>
                  <a:lnTo>
                    <a:pt x="0" y="1059180"/>
                  </a:lnTo>
                  <a:lnTo>
                    <a:pt x="15240" y="1264920"/>
                  </a:lnTo>
                  <a:lnTo>
                    <a:pt x="106680" y="1470660"/>
                  </a:lnTo>
                  <a:lnTo>
                    <a:pt x="320040" y="1691640"/>
                  </a:lnTo>
                  <a:lnTo>
                    <a:pt x="571500" y="1851660"/>
                  </a:lnTo>
                  <a:lnTo>
                    <a:pt x="975360" y="2042160"/>
                  </a:lnTo>
                  <a:lnTo>
                    <a:pt x="1363980" y="2118360"/>
                  </a:lnTo>
                  <a:lnTo>
                    <a:pt x="1912620" y="2194560"/>
                  </a:lnTo>
                  <a:lnTo>
                    <a:pt x="2400300" y="2179320"/>
                  </a:lnTo>
                  <a:lnTo>
                    <a:pt x="2606040" y="2164080"/>
                  </a:lnTo>
                  <a:lnTo>
                    <a:pt x="2606040" y="2141220"/>
                  </a:lnTo>
                  <a:lnTo>
                    <a:pt x="2606040" y="2049780"/>
                  </a:lnTo>
                  <a:lnTo>
                    <a:pt x="2552700" y="1943100"/>
                  </a:lnTo>
                  <a:lnTo>
                    <a:pt x="2537460" y="1836420"/>
                  </a:lnTo>
                  <a:lnTo>
                    <a:pt x="2651760" y="1714500"/>
                  </a:lnTo>
                  <a:lnTo>
                    <a:pt x="3009900" y="1866900"/>
                  </a:lnTo>
                  <a:lnTo>
                    <a:pt x="3467100" y="1920240"/>
                  </a:lnTo>
                  <a:lnTo>
                    <a:pt x="3764280" y="1752600"/>
                  </a:lnTo>
                  <a:lnTo>
                    <a:pt x="3931920" y="1607820"/>
                  </a:lnTo>
                  <a:lnTo>
                    <a:pt x="4099560" y="1424940"/>
                  </a:lnTo>
                  <a:lnTo>
                    <a:pt x="4160520" y="1165860"/>
                  </a:lnTo>
                  <a:lnTo>
                    <a:pt x="4145280" y="952500"/>
                  </a:lnTo>
                  <a:lnTo>
                    <a:pt x="4038600" y="754380"/>
                  </a:lnTo>
                  <a:lnTo>
                    <a:pt x="3878580" y="541020"/>
                  </a:lnTo>
                  <a:lnTo>
                    <a:pt x="3642360" y="373380"/>
                  </a:lnTo>
                  <a:lnTo>
                    <a:pt x="3337560" y="228600"/>
                  </a:lnTo>
                  <a:lnTo>
                    <a:pt x="2834640" y="83820"/>
                  </a:lnTo>
                  <a:lnTo>
                    <a:pt x="2446020" y="30480"/>
                  </a:lnTo>
                  <a:lnTo>
                    <a:pt x="2004060" y="0"/>
                  </a:lnTo>
                  <a:lnTo>
                    <a:pt x="1691640" y="30480"/>
                  </a:lnTo>
                  <a:close/>
                </a:path>
              </a:pathLst>
            </a:custGeom>
            <a:solidFill>
              <a:schemeClr val="tx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dirty="0"/>
                <a:t>SUPER IMPUTATION</a:t>
              </a:r>
            </a:p>
            <a:p>
              <a:r>
                <a:rPr lang="en-US" sz="2400" dirty="0" smtClean="0"/>
                <a:t>       Accuracy &gt; 99%</a:t>
              </a:r>
              <a:endParaRPr lang="en-US" sz="2400" dirty="0"/>
            </a:p>
            <a:p>
              <a:r>
                <a:rPr lang="en-US" sz="2400" dirty="0" smtClean="0"/>
                <a:t>       Call </a:t>
              </a:r>
              <a:r>
                <a:rPr lang="en-US" sz="2400" dirty="0"/>
                <a:t>Rate </a:t>
              </a:r>
              <a:r>
                <a:rPr lang="en-US" sz="2400" dirty="0" smtClean="0"/>
                <a:t>= 93.6%</a:t>
              </a:r>
              <a:endParaRPr lang="en-US" sz="2400" b="1" dirty="0"/>
            </a:p>
          </p:txBody>
        </p:sp>
        <p:pic>
          <p:nvPicPr>
            <p:cNvPr id="29" name="Picture 4" descr="http://i216.photobucket.com/albums/cc20/NeCrO632/supermanlogo.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45313" y="5023644"/>
              <a:ext cx="966540" cy="710406"/>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16"/>
          <p:cNvSpPr/>
          <p:nvPr/>
        </p:nvSpPr>
        <p:spPr>
          <a:xfrm>
            <a:off x="1198596" y="4235984"/>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0.99</a:t>
            </a:r>
            <a:endParaRPr lang="en-US" sz="2000" b="1" dirty="0">
              <a:latin typeface="+mj-lt"/>
            </a:endParaRPr>
          </a:p>
        </p:txBody>
      </p:sp>
      <p:sp>
        <p:nvSpPr>
          <p:cNvPr id="18" name="Rectangle 17"/>
          <p:cNvSpPr/>
          <p:nvPr/>
        </p:nvSpPr>
        <p:spPr>
          <a:xfrm>
            <a:off x="4329137" y="5850544"/>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0.5</a:t>
            </a:r>
            <a:endParaRPr lang="en-US" sz="2000" b="1" dirty="0">
              <a:latin typeface="+mj-lt"/>
            </a:endParaRPr>
          </a:p>
        </p:txBody>
      </p:sp>
      <p:sp>
        <p:nvSpPr>
          <p:cNvPr id="21" name="Rectangle 20"/>
          <p:cNvSpPr/>
          <p:nvPr/>
        </p:nvSpPr>
        <p:spPr>
          <a:xfrm>
            <a:off x="1586302" y="5847613"/>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0.0</a:t>
            </a:r>
            <a:endParaRPr lang="en-US" sz="2000" b="1" dirty="0">
              <a:latin typeface="+mj-lt"/>
            </a:endParaRPr>
          </a:p>
        </p:txBody>
      </p:sp>
      <p:sp>
        <p:nvSpPr>
          <p:cNvPr id="22" name="Rectangle 21"/>
          <p:cNvSpPr/>
          <p:nvPr/>
        </p:nvSpPr>
        <p:spPr>
          <a:xfrm>
            <a:off x="1164787" y="3501814"/>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1.0</a:t>
            </a:r>
            <a:endParaRPr lang="en-US" sz="2000" b="1" dirty="0">
              <a:latin typeface="+mj-lt"/>
            </a:endParaRPr>
          </a:p>
        </p:txBody>
      </p:sp>
      <p:sp>
        <p:nvSpPr>
          <p:cNvPr id="24" name="Rectangle 23"/>
          <p:cNvSpPr/>
          <p:nvPr/>
        </p:nvSpPr>
        <p:spPr>
          <a:xfrm>
            <a:off x="1184925" y="5623329"/>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0.97</a:t>
            </a:r>
            <a:endParaRPr lang="en-US" sz="2000" b="1" dirty="0">
              <a:latin typeface="+mj-lt"/>
            </a:endParaRPr>
          </a:p>
        </p:txBody>
      </p:sp>
      <p:sp>
        <p:nvSpPr>
          <p:cNvPr id="27" name="Rectangle 26"/>
          <p:cNvSpPr/>
          <p:nvPr/>
        </p:nvSpPr>
        <p:spPr>
          <a:xfrm>
            <a:off x="1183002" y="4964633"/>
            <a:ext cx="556049" cy="307777"/>
          </a:xfrm>
          <a:prstGeom prst="rect">
            <a:avLst/>
          </a:prstGeom>
          <a:solidFill>
            <a:schemeClr val="bg1"/>
          </a:solidFill>
        </p:spPr>
        <p:txBody>
          <a:bodyPr wrap="square" lIns="0" tIns="0" rIns="0" bIns="0">
            <a:spAutoFit/>
          </a:bodyPr>
          <a:lstStyle/>
          <a:p>
            <a:pPr algn="r">
              <a:defRPr/>
            </a:pPr>
            <a:r>
              <a:rPr lang="en-US" sz="2000" b="1" dirty="0" smtClean="0">
                <a:latin typeface="+mj-lt"/>
              </a:rPr>
              <a:t>0.98</a:t>
            </a:r>
            <a:endParaRPr lang="en-US" sz="2000" b="1" dirty="0">
              <a:latin typeface="+mj-lt"/>
            </a:endParaRPr>
          </a:p>
        </p:txBody>
      </p:sp>
      <p:sp>
        <p:nvSpPr>
          <p:cNvPr id="32" name="Rectangle 31"/>
          <p:cNvSpPr/>
          <p:nvPr/>
        </p:nvSpPr>
        <p:spPr>
          <a:xfrm>
            <a:off x="1861639" y="3655702"/>
            <a:ext cx="2742898" cy="471668"/>
          </a:xfrm>
          <a:prstGeom prst="rect">
            <a:avLst/>
          </a:prstGeom>
          <a:noFill/>
        </p:spPr>
        <p:txBody>
          <a:bodyPr wrap="square" lIns="0" tIns="0" rIns="0" bIns="0">
            <a:spAutoFit/>
          </a:bodyPr>
          <a:lstStyle/>
          <a:p>
            <a:pPr algn="ctr">
              <a:lnSpc>
                <a:spcPts val="1800"/>
              </a:lnSpc>
              <a:defRPr/>
            </a:pPr>
            <a:r>
              <a:rPr lang="en-US" sz="1600" b="1" dirty="0" smtClean="0">
                <a:latin typeface="+mj-lt"/>
              </a:rPr>
              <a:t>IMPUTE2-Pedigree Imputation Concordance</a:t>
            </a:r>
            <a:endParaRPr lang="en-US" sz="1600" b="1" dirty="0">
              <a:latin typeface="+mj-lt"/>
            </a:endParaRPr>
          </a:p>
        </p:txBody>
      </p:sp>
      <p:sp>
        <p:nvSpPr>
          <p:cNvPr id="33" name="Rectangle 32"/>
          <p:cNvSpPr/>
          <p:nvPr/>
        </p:nvSpPr>
        <p:spPr>
          <a:xfrm>
            <a:off x="854075" y="6350906"/>
            <a:ext cx="7578725" cy="523220"/>
          </a:xfrm>
          <a:prstGeom prst="rect">
            <a:avLst/>
          </a:prstGeom>
        </p:spPr>
        <p:txBody>
          <a:bodyPr wrap="square">
            <a:spAutoFit/>
          </a:bodyPr>
          <a:lstStyle/>
          <a:p>
            <a:r>
              <a:rPr lang="en-US" sz="1400" baseline="30000" dirty="0" smtClean="0">
                <a:latin typeface="+mj-lt"/>
              </a:rPr>
              <a:t>1</a:t>
            </a:r>
            <a:r>
              <a:rPr lang="en-US" sz="1400" dirty="0" smtClean="0">
                <a:latin typeface="+mj-lt"/>
              </a:rPr>
              <a:t>Howie, B. N., Donnelly, P. and </a:t>
            </a:r>
            <a:r>
              <a:rPr lang="en-US" sz="1400" dirty="0" err="1" smtClean="0">
                <a:latin typeface="+mj-lt"/>
              </a:rPr>
              <a:t>Marchini</a:t>
            </a:r>
            <a:r>
              <a:rPr lang="en-US" sz="1400" dirty="0" smtClean="0">
                <a:latin typeface="+mj-lt"/>
              </a:rPr>
              <a:t>, J. “</a:t>
            </a:r>
            <a:r>
              <a:rPr lang="en-US" sz="1400" dirty="0">
                <a:latin typeface="+mj-lt"/>
              </a:rPr>
              <a:t>A flexible and accurate genotype imputation method for the next generation of genome-wide association </a:t>
            </a:r>
            <a:r>
              <a:rPr lang="en-US" sz="1400" dirty="0" smtClean="0">
                <a:latin typeface="+mj-lt"/>
              </a:rPr>
              <a:t>studies “</a:t>
            </a:r>
            <a:r>
              <a:rPr lang="en-US" sz="1400" i="1" dirty="0" err="1">
                <a:latin typeface="+mj-lt"/>
              </a:rPr>
              <a:t>PLoS</a:t>
            </a:r>
            <a:r>
              <a:rPr lang="en-US" sz="1400" i="1" dirty="0">
                <a:latin typeface="+mj-lt"/>
              </a:rPr>
              <a:t> Genetics </a:t>
            </a:r>
            <a:r>
              <a:rPr lang="en-US" sz="1400" i="1" dirty="0" smtClean="0">
                <a:latin typeface="+mj-lt"/>
              </a:rPr>
              <a:t>5</a:t>
            </a:r>
            <a:r>
              <a:rPr lang="en-US" sz="1400" dirty="0" smtClean="0">
                <a:latin typeface="+mj-lt"/>
              </a:rPr>
              <a:t>, </a:t>
            </a:r>
            <a:r>
              <a:rPr lang="en-US" sz="1400" dirty="0">
                <a:latin typeface="+mj-lt"/>
              </a:rPr>
              <a:t>no. </a:t>
            </a:r>
            <a:r>
              <a:rPr lang="en-US" sz="1400" dirty="0" smtClean="0">
                <a:latin typeface="+mj-lt"/>
              </a:rPr>
              <a:t>6 </a:t>
            </a:r>
            <a:r>
              <a:rPr lang="en-US" sz="1400" dirty="0">
                <a:latin typeface="+mj-lt"/>
              </a:rPr>
              <a:t>(</a:t>
            </a:r>
            <a:r>
              <a:rPr lang="en-US" sz="1400" dirty="0" smtClean="0">
                <a:latin typeface="+mj-lt"/>
              </a:rPr>
              <a:t>2009) </a:t>
            </a:r>
            <a:r>
              <a:rPr lang="en-US" sz="1400" dirty="0">
                <a:latin typeface="+mj-lt"/>
              </a:rPr>
              <a:t>: </a:t>
            </a:r>
            <a:r>
              <a:rPr lang="en-US" sz="1400" dirty="0" smtClean="0">
                <a:latin typeface="+mj-lt"/>
              </a:rPr>
              <a:t>e1000529.</a:t>
            </a:r>
            <a:endParaRPr lang="en-US" sz="1400" dirty="0">
              <a:latin typeface="+mj-lt"/>
            </a:endParaRPr>
          </a:p>
        </p:txBody>
      </p:sp>
      <p:sp>
        <p:nvSpPr>
          <p:cNvPr id="35" name="Rectangle 34"/>
          <p:cNvSpPr/>
          <p:nvPr/>
        </p:nvSpPr>
        <p:spPr>
          <a:xfrm rot="16200000">
            <a:off x="472199" y="4598972"/>
            <a:ext cx="1168292" cy="400110"/>
          </a:xfrm>
          <a:prstGeom prst="rect">
            <a:avLst/>
          </a:prstGeom>
          <a:solidFill>
            <a:schemeClr val="bg1"/>
          </a:solidFill>
        </p:spPr>
        <p:txBody>
          <a:bodyPr wrap="square">
            <a:spAutoFit/>
          </a:bodyPr>
          <a:lstStyle/>
          <a:p>
            <a:pPr algn="ctr">
              <a:defRPr/>
            </a:pPr>
            <a:r>
              <a:rPr lang="en-US" sz="2000" b="1" dirty="0" smtClean="0">
                <a:latin typeface="+mj-lt"/>
              </a:rPr>
              <a:t>Fraction</a:t>
            </a:r>
            <a:endParaRPr lang="en-US" sz="2000" b="1" dirty="0">
              <a:latin typeface="+mj-lt"/>
            </a:endParaRPr>
          </a:p>
        </p:txBody>
      </p:sp>
      <p:sp>
        <p:nvSpPr>
          <p:cNvPr id="36" name="Rectangle 35"/>
          <p:cNvSpPr/>
          <p:nvPr/>
        </p:nvSpPr>
        <p:spPr>
          <a:xfrm>
            <a:off x="2118833" y="5847770"/>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0.1</a:t>
            </a:r>
            <a:endParaRPr lang="en-US" sz="2000" b="1" dirty="0">
              <a:latin typeface="+mj-lt"/>
            </a:endParaRPr>
          </a:p>
        </p:txBody>
      </p:sp>
      <p:sp>
        <p:nvSpPr>
          <p:cNvPr id="37" name="Rectangle 36"/>
          <p:cNvSpPr/>
          <p:nvPr/>
        </p:nvSpPr>
        <p:spPr>
          <a:xfrm>
            <a:off x="2645767" y="5857809"/>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0.2</a:t>
            </a:r>
            <a:endParaRPr lang="en-US" sz="2000" b="1" dirty="0">
              <a:latin typeface="+mj-lt"/>
            </a:endParaRPr>
          </a:p>
        </p:txBody>
      </p:sp>
      <p:sp>
        <p:nvSpPr>
          <p:cNvPr id="38" name="Rectangle 37"/>
          <p:cNvSpPr/>
          <p:nvPr/>
        </p:nvSpPr>
        <p:spPr>
          <a:xfrm>
            <a:off x="3734351" y="5846811"/>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0.4</a:t>
            </a:r>
            <a:endParaRPr lang="en-US" sz="2000" b="1" dirty="0">
              <a:latin typeface="+mj-lt"/>
            </a:endParaRPr>
          </a:p>
        </p:txBody>
      </p:sp>
      <p:sp>
        <p:nvSpPr>
          <p:cNvPr id="39" name="Rectangle 38"/>
          <p:cNvSpPr/>
          <p:nvPr/>
        </p:nvSpPr>
        <p:spPr>
          <a:xfrm>
            <a:off x="3197919" y="5859335"/>
            <a:ext cx="556049" cy="307777"/>
          </a:xfrm>
          <a:prstGeom prst="rect">
            <a:avLst/>
          </a:prstGeom>
          <a:solidFill>
            <a:schemeClr val="bg1"/>
          </a:solidFill>
        </p:spPr>
        <p:txBody>
          <a:bodyPr wrap="square" lIns="0" tIns="0" rIns="0" bIns="0">
            <a:spAutoFit/>
          </a:bodyPr>
          <a:lstStyle/>
          <a:p>
            <a:pPr algn="ctr">
              <a:defRPr/>
            </a:pPr>
            <a:r>
              <a:rPr lang="en-US" sz="2000" b="1" dirty="0" smtClean="0">
                <a:latin typeface="+mj-lt"/>
              </a:rPr>
              <a:t>0.3</a:t>
            </a:r>
            <a:endParaRPr lang="en-US" sz="2000" b="1" dirty="0">
              <a:latin typeface="+mj-lt"/>
            </a:endParaRPr>
          </a:p>
        </p:txBody>
      </p:sp>
      <p:sp>
        <p:nvSpPr>
          <p:cNvPr id="31" name="Rounded Rectangle 30"/>
          <p:cNvSpPr/>
          <p:nvPr/>
        </p:nvSpPr>
        <p:spPr>
          <a:xfrm>
            <a:off x="908908" y="3560896"/>
            <a:ext cx="3914896" cy="2790010"/>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45720" tIns="0" rIns="0" bIns="0">
            <a:noAutofit/>
          </a:bodyPr>
          <a:lstStyle/>
          <a:p>
            <a:pPr marL="27432">
              <a:lnSpc>
                <a:spcPts val="3100"/>
              </a:lnSpc>
              <a:spcBef>
                <a:spcPts val="0"/>
              </a:spcBef>
              <a:buClr>
                <a:schemeClr val="accent1"/>
              </a:buClr>
              <a:buSzPct val="80000"/>
              <a:buFont typeface="Wingdings 2"/>
              <a:buNone/>
            </a:pPr>
            <a:r>
              <a:rPr lang="en-US" sz="2200" dirty="0" smtClean="0">
                <a:solidFill>
                  <a:schemeClr val="tx2"/>
                </a:solidFill>
              </a:rPr>
              <a:t>Imputed variants      </a:t>
            </a:r>
            <a:r>
              <a:rPr lang="en-US" sz="2200" b="1" dirty="0" smtClean="0">
                <a:solidFill>
                  <a:srgbClr val="C00000"/>
                </a:solidFill>
              </a:rPr>
              <a:t>7,328,284</a:t>
            </a:r>
            <a:endParaRPr lang="en-US" sz="2200" b="1" dirty="0">
              <a:solidFill>
                <a:srgbClr val="C00000"/>
              </a:solidFill>
            </a:endParaRPr>
          </a:p>
          <a:p>
            <a:pPr marL="27432">
              <a:lnSpc>
                <a:spcPts val="3100"/>
              </a:lnSpc>
              <a:spcBef>
                <a:spcPts val="0"/>
              </a:spcBef>
              <a:buClr>
                <a:schemeClr val="accent1"/>
              </a:buClr>
              <a:buSzPct val="80000"/>
              <a:buFont typeface="Wingdings 2"/>
              <a:buNone/>
            </a:pPr>
            <a:r>
              <a:rPr lang="en-US" sz="2200" dirty="0" smtClean="0">
                <a:solidFill>
                  <a:schemeClr val="tx2"/>
                </a:solidFill>
              </a:rPr>
              <a:t>Accuracy</a:t>
            </a:r>
            <a:r>
              <a:rPr lang="en-US" sz="2200" b="1" dirty="0" smtClean="0">
                <a:solidFill>
                  <a:schemeClr val="tx2"/>
                </a:solidFill>
              </a:rPr>
              <a:t>	        </a:t>
            </a:r>
            <a:r>
              <a:rPr lang="en-US" sz="2200" b="1" dirty="0" smtClean="0">
                <a:solidFill>
                  <a:srgbClr val="C00000"/>
                </a:solidFill>
                <a:latin typeface="Times New Roman"/>
                <a:cs typeface="Times New Roman"/>
              </a:rPr>
              <a:t>≈</a:t>
            </a:r>
            <a:r>
              <a:rPr lang="en-US" sz="2200" b="1" dirty="0" smtClean="0">
                <a:solidFill>
                  <a:schemeClr val="tx2"/>
                </a:solidFill>
              </a:rPr>
              <a:t> </a:t>
            </a:r>
            <a:r>
              <a:rPr lang="en-US" sz="2200" b="1" dirty="0" smtClean="0">
                <a:solidFill>
                  <a:srgbClr val="C00000"/>
                </a:solidFill>
              </a:rPr>
              <a:t>99.3</a:t>
            </a:r>
            <a:r>
              <a:rPr lang="en-US" sz="2200" b="1" dirty="0">
                <a:solidFill>
                  <a:srgbClr val="C00000"/>
                </a:solidFill>
              </a:rPr>
              <a:t>%</a:t>
            </a:r>
          </a:p>
          <a:p>
            <a:pPr marL="27432">
              <a:lnSpc>
                <a:spcPts val="3100"/>
              </a:lnSpc>
              <a:spcBef>
                <a:spcPts val="0"/>
              </a:spcBef>
              <a:buClr>
                <a:schemeClr val="accent1"/>
              </a:buClr>
              <a:buSzPct val="80000"/>
            </a:pPr>
            <a:r>
              <a:rPr lang="en-US" sz="2200" dirty="0">
                <a:solidFill>
                  <a:schemeClr val="tx2"/>
                </a:solidFill>
              </a:rPr>
              <a:t>WGS phasing </a:t>
            </a:r>
            <a:r>
              <a:rPr lang="en-US" sz="2200" dirty="0" smtClean="0">
                <a:solidFill>
                  <a:schemeClr val="tx2"/>
                </a:solidFill>
              </a:rPr>
              <a:t>rate     99.4%</a:t>
            </a:r>
            <a:endParaRPr lang="en-US" sz="2200" dirty="0">
              <a:solidFill>
                <a:schemeClr val="tx2"/>
              </a:solidFill>
            </a:endParaRPr>
          </a:p>
          <a:p>
            <a:pPr marL="27432">
              <a:lnSpc>
                <a:spcPts val="3100"/>
              </a:lnSpc>
              <a:spcBef>
                <a:spcPts val="0"/>
              </a:spcBef>
              <a:buClr>
                <a:schemeClr val="accent1"/>
              </a:buClr>
              <a:buSzPct val="80000"/>
              <a:buFont typeface="Wingdings 2"/>
              <a:buNone/>
            </a:pPr>
            <a:r>
              <a:rPr lang="en-US" sz="2200" dirty="0" smtClean="0">
                <a:solidFill>
                  <a:schemeClr val="tx2"/>
                </a:solidFill>
              </a:rPr>
              <a:t>Allele </a:t>
            </a:r>
            <a:r>
              <a:rPr lang="en-US" sz="2200" dirty="0">
                <a:solidFill>
                  <a:schemeClr val="tx2"/>
                </a:solidFill>
              </a:rPr>
              <a:t>call rate 	</a:t>
            </a:r>
            <a:r>
              <a:rPr lang="en-US" sz="2200" dirty="0" smtClean="0">
                <a:solidFill>
                  <a:schemeClr val="tx2"/>
                </a:solidFill>
              </a:rPr>
              <a:t>        97%</a:t>
            </a:r>
          </a:p>
          <a:p>
            <a:pPr marL="27432">
              <a:lnSpc>
                <a:spcPts val="3100"/>
              </a:lnSpc>
              <a:spcBef>
                <a:spcPts val="0"/>
              </a:spcBef>
              <a:buClr>
                <a:schemeClr val="accent1"/>
              </a:buClr>
              <a:buSzPct val="80000"/>
              <a:buFont typeface="Wingdings 2"/>
              <a:buNone/>
            </a:pPr>
            <a:r>
              <a:rPr lang="en-US" sz="2200" dirty="0" smtClean="0">
                <a:solidFill>
                  <a:schemeClr val="tx2"/>
                </a:solidFill>
              </a:rPr>
              <a:t>Genotype </a:t>
            </a:r>
            <a:r>
              <a:rPr lang="en-US" sz="2200" dirty="0">
                <a:solidFill>
                  <a:schemeClr val="tx2"/>
                </a:solidFill>
              </a:rPr>
              <a:t>call rate </a:t>
            </a:r>
            <a:r>
              <a:rPr lang="en-US" sz="2200" dirty="0" smtClean="0">
                <a:solidFill>
                  <a:schemeClr val="tx2"/>
                </a:solidFill>
              </a:rPr>
              <a:t>   </a:t>
            </a:r>
            <a:r>
              <a:rPr lang="en-US" sz="2200" b="1" dirty="0" smtClean="0">
                <a:solidFill>
                  <a:srgbClr val="C00000"/>
                </a:solidFill>
              </a:rPr>
              <a:t>93.6</a:t>
            </a:r>
            <a:r>
              <a:rPr lang="en-US" sz="2200" b="1" dirty="0">
                <a:solidFill>
                  <a:srgbClr val="C00000"/>
                </a:solidFill>
              </a:rPr>
              <a:t>%</a:t>
            </a:r>
          </a:p>
          <a:p>
            <a:pPr marL="27432">
              <a:lnSpc>
                <a:spcPts val="3100"/>
              </a:lnSpc>
              <a:spcBef>
                <a:spcPts val="0"/>
              </a:spcBef>
              <a:buClr>
                <a:schemeClr val="accent1"/>
              </a:buClr>
              <a:buSzPct val="80000"/>
              <a:buFont typeface="Wingdings 2"/>
              <a:buNone/>
            </a:pPr>
            <a:r>
              <a:rPr lang="en-US" sz="2200" smtClean="0">
                <a:solidFill>
                  <a:schemeClr val="tx2"/>
                </a:solidFill>
              </a:rPr>
              <a:t>PO assignment rate  </a:t>
            </a:r>
            <a:r>
              <a:rPr lang="en-US" sz="2200" dirty="0" smtClean="0">
                <a:solidFill>
                  <a:schemeClr val="tx2"/>
                </a:solidFill>
              </a:rPr>
              <a:t>73%</a:t>
            </a:r>
            <a:endParaRPr lang="en-US" sz="2200" dirty="0">
              <a:solidFill>
                <a:schemeClr val="tx2"/>
              </a:solidFill>
            </a:endParaRPr>
          </a:p>
        </p:txBody>
      </p:sp>
    </p:spTree>
    <p:extLst>
      <p:ext uri="{BB962C8B-B14F-4D97-AF65-F5344CB8AC3E}">
        <p14:creationId xmlns:p14="http://schemas.microsoft.com/office/powerpoint/2010/main" val="15083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20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2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2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20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2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8" grpId="0"/>
      <p:bldP spid="9" grpId="0"/>
      <p:bldP spid="13" grpId="0" animBg="1"/>
      <p:bldP spid="20" grpId="0" animBg="1"/>
      <p:bldP spid="25" grpId="0" animBg="1"/>
      <p:bldP spid="26" grpId="0" animBg="1"/>
      <p:bldP spid="17" grpId="0" animBg="1"/>
      <p:bldP spid="18" grpId="0" animBg="1"/>
      <p:bldP spid="21" grpId="0" animBg="1"/>
      <p:bldP spid="22" grpId="0" animBg="1"/>
      <p:bldP spid="24" grpId="0" animBg="1"/>
      <p:bldP spid="27" grpId="0" animBg="1"/>
      <p:bldP spid="32" grpId="0"/>
      <p:bldP spid="33" grpId="0"/>
      <p:bldP spid="35" grpId="0" animBg="1"/>
      <p:bldP spid="36" grpId="0" animBg="1"/>
      <p:bldP spid="37" grpId="0" animBg="1"/>
      <p:bldP spid="38" grpId="0" animBg="1"/>
      <p:bldP spid="39"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Untyped</a:t>
            </a:r>
            <a:r>
              <a:rPr lang="en-US" sz="4000" dirty="0" smtClean="0"/>
              <a:t> Ancestor Imputation</a:t>
            </a:r>
            <a:endParaRPr lang="en-US" sz="4000" dirty="0"/>
          </a:p>
        </p:txBody>
      </p:sp>
      <p:cxnSp>
        <p:nvCxnSpPr>
          <p:cNvPr id="4" name="Straight Connector 3"/>
          <p:cNvCxnSpPr/>
          <p:nvPr/>
        </p:nvCxnSpPr>
        <p:spPr>
          <a:xfrm flipV="1">
            <a:off x="4993483" y="1523690"/>
            <a:ext cx="0" cy="20608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781857" y="1263824"/>
            <a:ext cx="569414" cy="5221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6" name="Rectangle 5"/>
          <p:cNvSpPr/>
          <p:nvPr/>
        </p:nvSpPr>
        <p:spPr>
          <a:xfrm>
            <a:off x="3619500" y="1261398"/>
            <a:ext cx="549275" cy="529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9" name="Straight Connector 8"/>
          <p:cNvCxnSpPr>
            <a:stCxn id="6" idx="3"/>
            <a:endCxn id="5" idx="2"/>
          </p:cNvCxnSpPr>
          <p:nvPr/>
        </p:nvCxnSpPr>
        <p:spPr>
          <a:xfrm flipV="1">
            <a:off x="4168775" y="1524881"/>
            <a:ext cx="1613082" cy="116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rot="5400000">
            <a:off x="3827801" y="2062898"/>
            <a:ext cx="2263851" cy="577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2285143" y="3706856"/>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flipH="1">
            <a:off x="2053432" y="3690230"/>
            <a:ext cx="5879632" cy="1595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04698" y="3829310"/>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flipH="1">
            <a:off x="2053432" y="6060747"/>
            <a:ext cx="5822482" cy="2058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98761" y="3738755"/>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56012" y="3730009"/>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969631" y="3761908"/>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29110" y="3766539"/>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42728" y="3798439"/>
            <a:ext cx="158323" cy="243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2421455" y="3590334"/>
            <a:ext cx="514351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168359" y="3829310"/>
            <a:ext cx="104889" cy="224623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64742" y="3829310"/>
            <a:ext cx="104889" cy="22278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63268" y="3835482"/>
            <a:ext cx="104889" cy="22400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637255" y="1116952"/>
            <a:ext cx="106369" cy="2227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68021" y="1116952"/>
            <a:ext cx="106369" cy="2227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262288" y="1116952"/>
            <a:ext cx="106369" cy="2227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97837" y="6015028"/>
            <a:ext cx="98952" cy="457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147740" y="3849997"/>
            <a:ext cx="104889" cy="218327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p:cNvCxnSpPr/>
          <p:nvPr/>
        </p:nvCxnSpPr>
        <p:spPr>
          <a:xfrm flipV="1">
            <a:off x="2421455" y="3581352"/>
            <a:ext cx="0" cy="185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714335" y="3600102"/>
            <a:ext cx="0" cy="185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992795" y="3578853"/>
            <a:ext cx="0" cy="185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6259620" y="3590273"/>
            <a:ext cx="0" cy="185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7555440" y="3590273"/>
            <a:ext cx="0" cy="185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4282548" y="2671360"/>
            <a:ext cx="3889565" cy="802380"/>
            <a:chOff x="5152380" y="6398030"/>
            <a:chExt cx="3579102" cy="832354"/>
          </a:xfrm>
        </p:grpSpPr>
        <p:sp>
          <p:nvSpPr>
            <p:cNvPr id="88" name="Rounded Rectangle 87"/>
            <p:cNvSpPr/>
            <p:nvPr/>
          </p:nvSpPr>
          <p:spPr>
            <a:xfrm>
              <a:off x="5152380" y="6398030"/>
              <a:ext cx="3579102" cy="832354"/>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rmAutofit lnSpcReduction="10000"/>
            </a:bodyPr>
            <a:lstStyle/>
            <a:p>
              <a:pPr marL="640080" indent="-182880">
                <a:spcBef>
                  <a:spcPts val="0"/>
                </a:spcBef>
                <a:buClr>
                  <a:schemeClr val="accent1"/>
                </a:buClr>
                <a:buSzPct val="80000"/>
                <a:buFont typeface="Arial" panose="020B0604020202020204" pitchFamily="34" charset="0"/>
                <a:buChar char="•"/>
                <a:defRPr/>
              </a:pPr>
              <a:r>
                <a:rPr lang="en-US" sz="2400" b="1" dirty="0" smtClean="0">
                  <a:solidFill>
                    <a:schemeClr val="tx2">
                      <a:satMod val="130000"/>
                    </a:schemeClr>
                  </a:solidFill>
                </a:rPr>
                <a:t>Assign colors to parents</a:t>
              </a:r>
            </a:p>
            <a:p>
              <a:pPr marL="640080" indent="-182880">
                <a:spcBef>
                  <a:spcPts val="0"/>
                </a:spcBef>
                <a:buClr>
                  <a:schemeClr val="accent1"/>
                </a:buClr>
                <a:buSzPct val="80000"/>
                <a:buFont typeface="Arial" panose="020B0604020202020204" pitchFamily="34" charset="0"/>
                <a:buChar char="•"/>
                <a:defRPr/>
              </a:pPr>
              <a:r>
                <a:rPr lang="en-US" sz="2400" b="1" dirty="0" smtClean="0">
                  <a:solidFill>
                    <a:schemeClr val="tx2"/>
                  </a:solidFill>
                </a:rPr>
                <a:t>Align PO phases</a:t>
              </a:r>
              <a:endParaRPr lang="en-US" sz="2400" b="1" dirty="0">
                <a:solidFill>
                  <a:schemeClr val="tx2"/>
                </a:solidFill>
              </a:endParaRPr>
            </a:p>
          </p:txBody>
        </p:sp>
        <p:sp>
          <p:nvSpPr>
            <p:cNvPr id="89" name="Oval 88"/>
            <p:cNvSpPr>
              <a:spLocks/>
            </p:cNvSpPr>
            <p:nvPr/>
          </p:nvSpPr>
          <p:spPr>
            <a:xfrm>
              <a:off x="5200787" y="6435965"/>
              <a:ext cx="384493" cy="384492"/>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wrap="none" lIns="0" tIns="0" rIns="0" bIns="0" anchor="ctr"/>
            <a:lstStyle/>
            <a:p>
              <a:pPr algn="ctr">
                <a:defRPr/>
              </a:pPr>
              <a:r>
                <a:rPr lang="en-US" sz="2000" b="1" dirty="0" smtClean="0">
                  <a:latin typeface="Arial" pitchFamily="34" charset="0"/>
                  <a:cs typeface="Arial" pitchFamily="34" charset="0"/>
                </a:rPr>
                <a:t>2</a:t>
              </a:r>
              <a:endParaRPr lang="en-US" sz="2000" b="1" dirty="0">
                <a:latin typeface="Arial" pitchFamily="34" charset="0"/>
                <a:cs typeface="Arial" pitchFamily="34" charset="0"/>
              </a:endParaRPr>
            </a:p>
          </p:txBody>
        </p:sp>
      </p:grpSp>
      <p:grpSp>
        <p:nvGrpSpPr>
          <p:cNvPr id="69" name="Group 68"/>
          <p:cNvGrpSpPr/>
          <p:nvPr/>
        </p:nvGrpSpPr>
        <p:grpSpPr>
          <a:xfrm>
            <a:off x="5864509" y="3838297"/>
            <a:ext cx="738833" cy="2330622"/>
            <a:chOff x="5864509" y="3807301"/>
            <a:chExt cx="738833" cy="2330622"/>
          </a:xfrm>
        </p:grpSpPr>
        <p:pic>
          <p:nvPicPr>
            <p:cNvPr id="90" name="Picture 89"/>
            <p:cNvPicPr>
              <a:picLocks noChangeAspect="1"/>
            </p:cNvPicPr>
            <p:nvPr/>
          </p:nvPicPr>
          <p:blipFill rotWithShape="1">
            <a:blip r:embed="rId4" cstate="print">
              <a:extLst>
                <a:ext uri="{28A0092B-C50C-407E-A947-70E740481C1C}">
                  <a14:useLocalDpi xmlns:a14="http://schemas.microsoft.com/office/drawing/2010/main" val="0"/>
                </a:ext>
              </a:extLst>
            </a:blip>
            <a:srcRect l="616"/>
            <a:stretch/>
          </p:blipFill>
          <p:spPr bwMode="auto">
            <a:xfrm rot="16200000" flipH="1">
              <a:off x="5108982" y="4562830"/>
              <a:ext cx="2249890" cy="73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90"/>
            <p:cNvSpPr/>
            <p:nvPr/>
          </p:nvSpPr>
          <p:spPr>
            <a:xfrm flipH="1">
              <a:off x="5864509" y="6044544"/>
              <a:ext cx="738833" cy="933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p:cNvSpPr/>
          <p:nvPr/>
        </p:nvSpPr>
        <p:spPr>
          <a:xfrm>
            <a:off x="6004594" y="4492053"/>
            <a:ext cx="104889" cy="1554996"/>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724221" y="3829309"/>
            <a:ext cx="104889" cy="4266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721335" y="4262102"/>
            <a:ext cx="104889" cy="236302"/>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108328" y="1125768"/>
            <a:ext cx="104889" cy="42663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97323" y="1116952"/>
            <a:ext cx="106369" cy="2227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3516214" y="1996436"/>
            <a:ext cx="3160056" cy="862149"/>
            <a:chOff x="2073222" y="6066076"/>
            <a:chExt cx="2698059" cy="655124"/>
          </a:xfrm>
        </p:grpSpPr>
        <p:sp>
          <p:nvSpPr>
            <p:cNvPr id="107" name="Rounded Rectangle 106"/>
            <p:cNvSpPr/>
            <p:nvPr/>
          </p:nvSpPr>
          <p:spPr>
            <a:xfrm>
              <a:off x="2073222" y="6066076"/>
              <a:ext cx="2698059" cy="655124"/>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Autofit/>
            </a:bodyPr>
            <a:lstStyle/>
            <a:p>
              <a:pPr marL="27432">
                <a:spcBef>
                  <a:spcPts val="0"/>
                </a:spcBef>
                <a:buClr>
                  <a:schemeClr val="accent1"/>
                </a:buClr>
                <a:buSzPct val="80000"/>
                <a:buFont typeface="Wingdings 2"/>
                <a:buNone/>
                <a:defRPr/>
              </a:pPr>
              <a:r>
                <a:rPr lang="en-US" sz="2400" b="1" dirty="0">
                  <a:solidFill>
                    <a:schemeClr val="tx2">
                      <a:satMod val="130000"/>
                    </a:schemeClr>
                  </a:solidFill>
                </a:rPr>
                <a:t>      </a:t>
              </a:r>
              <a:r>
                <a:rPr lang="en-US" sz="2400" b="1" dirty="0" smtClean="0">
                  <a:solidFill>
                    <a:schemeClr val="tx2"/>
                  </a:solidFill>
                </a:rPr>
                <a:t>Parental haplotypes </a:t>
              </a:r>
            </a:p>
            <a:p>
              <a:pPr marL="27432">
                <a:spcBef>
                  <a:spcPts val="0"/>
                </a:spcBef>
                <a:buClr>
                  <a:schemeClr val="accent1"/>
                </a:buClr>
                <a:buSzPct val="80000"/>
                <a:buFont typeface="Wingdings 2"/>
                <a:buNone/>
                <a:defRPr/>
              </a:pPr>
              <a:r>
                <a:rPr lang="en-US" sz="2400" b="1" dirty="0" smtClean="0">
                  <a:solidFill>
                    <a:schemeClr val="tx2"/>
                  </a:solidFill>
                </a:rPr>
                <a:t>      reconstructed!</a:t>
              </a:r>
              <a:endParaRPr lang="en-US" sz="2400" b="1" dirty="0">
                <a:solidFill>
                  <a:schemeClr val="tx2"/>
                </a:solidFill>
              </a:endParaRPr>
            </a:p>
          </p:txBody>
        </p:sp>
        <p:sp>
          <p:nvSpPr>
            <p:cNvPr id="108" name="Oval 107"/>
            <p:cNvSpPr>
              <a:spLocks/>
            </p:cNvSpPr>
            <p:nvPr/>
          </p:nvSpPr>
          <p:spPr>
            <a:xfrm>
              <a:off x="2116879" y="6130826"/>
              <a:ext cx="309492" cy="274637"/>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wrap="none" lIns="0" tIns="0" rIns="0" bIns="0" anchor="ctr"/>
            <a:lstStyle/>
            <a:p>
              <a:pPr algn="ctr">
                <a:defRPr/>
              </a:pPr>
              <a:r>
                <a:rPr lang="en-US" b="1" dirty="0">
                  <a:latin typeface="Arial" pitchFamily="34" charset="0"/>
                  <a:cs typeface="Arial" pitchFamily="34" charset="0"/>
                </a:rPr>
                <a:t>3</a:t>
              </a:r>
            </a:p>
          </p:txBody>
        </p:sp>
      </p:grpSp>
      <p:grpSp>
        <p:nvGrpSpPr>
          <p:cNvPr id="70" name="Group 69"/>
          <p:cNvGrpSpPr/>
          <p:nvPr/>
        </p:nvGrpSpPr>
        <p:grpSpPr>
          <a:xfrm>
            <a:off x="3520395" y="6102112"/>
            <a:ext cx="2484199" cy="690572"/>
            <a:chOff x="2073223" y="6330730"/>
            <a:chExt cx="2484199" cy="690572"/>
          </a:xfrm>
        </p:grpSpPr>
        <p:sp>
          <p:nvSpPr>
            <p:cNvPr id="86" name="Rounded Rectangle 85"/>
            <p:cNvSpPr/>
            <p:nvPr/>
          </p:nvSpPr>
          <p:spPr>
            <a:xfrm>
              <a:off x="2073223" y="6330730"/>
              <a:ext cx="2484199" cy="690572"/>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Autofit/>
            </a:bodyPr>
            <a:lstStyle/>
            <a:p>
              <a:pPr marL="27432">
                <a:spcBef>
                  <a:spcPts val="0"/>
                </a:spcBef>
                <a:buClr>
                  <a:schemeClr val="accent1"/>
                </a:buClr>
                <a:buSzPct val="80000"/>
                <a:buFont typeface="Wingdings 2"/>
                <a:buNone/>
                <a:defRPr/>
              </a:pPr>
              <a:r>
                <a:rPr lang="en-US" sz="2200" b="1" dirty="0">
                  <a:solidFill>
                    <a:schemeClr val="tx2">
                      <a:satMod val="130000"/>
                    </a:schemeClr>
                  </a:solidFill>
                </a:rPr>
                <a:t>      </a:t>
              </a:r>
              <a:r>
                <a:rPr lang="en-US" sz="2200" b="1" dirty="0" smtClean="0">
                  <a:solidFill>
                    <a:schemeClr val="tx2">
                      <a:satMod val="130000"/>
                    </a:schemeClr>
                  </a:solidFill>
                </a:rPr>
                <a:t>C</a:t>
              </a:r>
              <a:r>
                <a:rPr lang="en-US" sz="2200" b="1" dirty="0" smtClean="0">
                  <a:solidFill>
                    <a:schemeClr val="tx2"/>
                  </a:solidFill>
                </a:rPr>
                <a:t>olor haplotypes  </a:t>
              </a:r>
            </a:p>
            <a:p>
              <a:pPr marL="27432">
                <a:spcBef>
                  <a:spcPts val="0"/>
                </a:spcBef>
                <a:buClr>
                  <a:schemeClr val="accent1"/>
                </a:buClr>
                <a:buSzPct val="80000"/>
                <a:buFont typeface="Wingdings 2"/>
                <a:buNone/>
                <a:defRPr/>
              </a:pPr>
              <a:r>
                <a:rPr lang="en-US" sz="2200" b="1" dirty="0">
                  <a:solidFill>
                    <a:schemeClr val="tx2"/>
                  </a:solidFill>
                </a:rPr>
                <a:t> </a:t>
              </a:r>
              <a:r>
                <a:rPr lang="en-US" sz="2200" b="1" dirty="0" smtClean="0">
                  <a:solidFill>
                    <a:schemeClr val="tx2"/>
                  </a:solidFill>
                </a:rPr>
                <a:t>     with ≤ 4 colors</a:t>
              </a:r>
              <a:endParaRPr lang="en-US" sz="2200" b="1" dirty="0">
                <a:solidFill>
                  <a:schemeClr val="tx2"/>
                </a:solidFill>
              </a:endParaRPr>
            </a:p>
          </p:txBody>
        </p:sp>
        <p:sp>
          <p:nvSpPr>
            <p:cNvPr id="87" name="Oval 86"/>
            <p:cNvSpPr>
              <a:spLocks/>
            </p:cNvSpPr>
            <p:nvPr/>
          </p:nvSpPr>
          <p:spPr>
            <a:xfrm>
              <a:off x="2092387" y="6366630"/>
              <a:ext cx="384493" cy="384492"/>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wrap="none" lIns="0" tIns="0" rIns="0" bIns="0" anchor="ctr"/>
            <a:lstStyle/>
            <a:p>
              <a:pPr algn="ctr">
                <a:defRPr/>
              </a:pPr>
              <a:r>
                <a:rPr lang="en-US" sz="2000" b="1" dirty="0" smtClean="0">
                  <a:latin typeface="Arial" pitchFamily="34" charset="0"/>
                  <a:cs typeface="Arial" pitchFamily="34" charset="0"/>
                </a:rPr>
                <a:t>1</a:t>
              </a:r>
              <a:endParaRPr lang="en-US" sz="2000" b="1" dirty="0">
                <a:latin typeface="Arial" pitchFamily="34" charset="0"/>
                <a:cs typeface="Arial" pitchFamily="34" charset="0"/>
              </a:endParaRPr>
            </a:p>
          </p:txBody>
        </p:sp>
      </p:grpSp>
      <p:sp>
        <p:nvSpPr>
          <p:cNvPr id="57" name="Rectangle 56"/>
          <p:cNvSpPr/>
          <p:nvPr/>
        </p:nvSpPr>
        <p:spPr>
          <a:xfrm rot="5400000" flipV="1">
            <a:off x="3103619" y="947710"/>
            <a:ext cx="100132" cy="119069"/>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a:off x="7265629" y="946663"/>
            <a:ext cx="104919" cy="1163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16200000">
            <a:off x="2630849" y="954059"/>
            <a:ext cx="100132" cy="10636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760082" y="957177"/>
            <a:ext cx="114308" cy="104896"/>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iamond 73"/>
          <p:cNvSpPr/>
          <p:nvPr/>
        </p:nvSpPr>
        <p:spPr>
          <a:xfrm>
            <a:off x="3434152" y="1159047"/>
            <a:ext cx="730073" cy="72543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400" b="1">
              <a:solidFill>
                <a:schemeClr val="tx2"/>
              </a:solidFill>
            </a:endParaRPr>
          </a:p>
        </p:txBody>
      </p:sp>
      <p:sp>
        <p:nvSpPr>
          <p:cNvPr id="78" name="Diamond 77"/>
          <p:cNvSpPr/>
          <p:nvPr/>
        </p:nvSpPr>
        <p:spPr>
          <a:xfrm>
            <a:off x="5767892" y="1166241"/>
            <a:ext cx="730073" cy="72543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400" b="1">
              <a:solidFill>
                <a:schemeClr val="tx2"/>
              </a:solidFill>
            </a:endParaRPr>
          </a:p>
        </p:txBody>
      </p:sp>
      <p:grpSp>
        <p:nvGrpSpPr>
          <p:cNvPr id="79" name="Group 78"/>
          <p:cNvGrpSpPr/>
          <p:nvPr/>
        </p:nvGrpSpPr>
        <p:grpSpPr>
          <a:xfrm>
            <a:off x="3495148" y="1983685"/>
            <a:ext cx="3160056" cy="862149"/>
            <a:chOff x="2073222" y="6066076"/>
            <a:chExt cx="2698059" cy="655124"/>
          </a:xfrm>
        </p:grpSpPr>
        <p:sp>
          <p:nvSpPr>
            <p:cNvPr id="80" name="Rounded Rectangle 79"/>
            <p:cNvSpPr/>
            <p:nvPr/>
          </p:nvSpPr>
          <p:spPr>
            <a:xfrm>
              <a:off x="2073222" y="6066076"/>
              <a:ext cx="2698059" cy="655124"/>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Autofit/>
            </a:bodyPr>
            <a:lstStyle/>
            <a:p>
              <a:pPr marL="27432">
                <a:spcBef>
                  <a:spcPts val="0"/>
                </a:spcBef>
                <a:buClr>
                  <a:schemeClr val="accent1"/>
                </a:buClr>
                <a:buSzPct val="80000"/>
                <a:buFont typeface="Wingdings 2"/>
                <a:buNone/>
                <a:defRPr/>
              </a:pPr>
              <a:r>
                <a:rPr lang="en-US" sz="2400" b="1" dirty="0">
                  <a:solidFill>
                    <a:schemeClr val="tx2">
                      <a:satMod val="130000"/>
                    </a:schemeClr>
                  </a:solidFill>
                </a:rPr>
                <a:t>      </a:t>
              </a:r>
              <a:r>
                <a:rPr lang="en-US" sz="2400" b="1" dirty="0" smtClean="0">
                  <a:solidFill>
                    <a:schemeClr val="tx2"/>
                  </a:solidFill>
                </a:rPr>
                <a:t>Apply recursively to </a:t>
              </a:r>
            </a:p>
            <a:p>
              <a:pPr marL="27432">
                <a:spcBef>
                  <a:spcPts val="0"/>
                </a:spcBef>
                <a:buClr>
                  <a:schemeClr val="accent1"/>
                </a:buClr>
                <a:buSzPct val="80000"/>
                <a:buFont typeface="Wingdings 2"/>
                <a:buNone/>
                <a:defRPr/>
              </a:pPr>
              <a:r>
                <a:rPr lang="en-US" sz="2400" b="1" dirty="0">
                  <a:solidFill>
                    <a:schemeClr val="tx2"/>
                  </a:solidFill>
                </a:rPr>
                <a:t> </a:t>
              </a:r>
              <a:r>
                <a:rPr lang="en-US" sz="2400" b="1" dirty="0" smtClean="0">
                  <a:solidFill>
                    <a:schemeClr val="tx2"/>
                  </a:solidFill>
                </a:rPr>
                <a:t>     past generations</a:t>
              </a:r>
              <a:endParaRPr lang="en-US" sz="2400" b="1" dirty="0">
                <a:solidFill>
                  <a:schemeClr val="tx2"/>
                </a:solidFill>
              </a:endParaRPr>
            </a:p>
          </p:txBody>
        </p:sp>
        <p:sp>
          <p:nvSpPr>
            <p:cNvPr id="81" name="Oval 80"/>
            <p:cNvSpPr>
              <a:spLocks/>
            </p:cNvSpPr>
            <p:nvPr/>
          </p:nvSpPr>
          <p:spPr>
            <a:xfrm>
              <a:off x="2116879" y="6130826"/>
              <a:ext cx="309492" cy="274637"/>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wrap="none" lIns="0" tIns="0" rIns="0" bIns="0" anchor="ctr"/>
            <a:lstStyle/>
            <a:p>
              <a:pPr algn="ctr">
                <a:defRPr/>
              </a:pPr>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11274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par>
                                <p:cTn id="13" presetID="10" presetClass="exit" presetSubtype="0" fill="hold" nodeType="withEffect">
                                  <p:stCondLst>
                                    <p:cond delay="0"/>
                                  </p:stCondLst>
                                  <p:childTnLst>
                                    <p:animEffect transition="out" filter="fade">
                                      <p:cBhvr>
                                        <p:cTn id="14" dur="500"/>
                                        <p:tgtEl>
                                          <p:spTgt spid="70"/>
                                        </p:tgtEl>
                                      </p:cBhvr>
                                    </p:animEffect>
                                    <p:set>
                                      <p:cBhvr>
                                        <p:cTn id="15" dur="1" fill="hold">
                                          <p:stCondLst>
                                            <p:cond delay="499"/>
                                          </p:stCondLst>
                                        </p:cTn>
                                        <p:tgtEl>
                                          <p:spTgt spid="70"/>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nodeType="afterEffect">
                                  <p:stCondLst>
                                    <p:cond delay="500"/>
                                  </p:stCondLst>
                                  <p:childTnLst>
                                    <p:animEffect transition="out" filter="fade">
                                      <p:cBhvr>
                                        <p:cTn id="18" dur="500"/>
                                        <p:tgtEl>
                                          <p:spTgt spid="69"/>
                                        </p:tgtEl>
                                      </p:cBhvr>
                                    </p:animEffect>
                                    <p:set>
                                      <p:cBhvr>
                                        <p:cTn id="19" dur="1" fill="hold">
                                          <p:stCondLst>
                                            <p:cond delay="499"/>
                                          </p:stCondLst>
                                        </p:cTn>
                                        <p:tgtEl>
                                          <p:spTgt spid="69"/>
                                        </p:tgtEl>
                                        <p:attrNameLst>
                                          <p:attrName>style.visibility</p:attrName>
                                        </p:attrNameLst>
                                      </p:cBhvr>
                                      <p:to>
                                        <p:strVal val="hidden"/>
                                      </p:to>
                                    </p:set>
                                  </p:childTnLst>
                                </p:cTn>
                              </p:par>
                            </p:childTnLst>
                          </p:cTn>
                        </p:par>
                        <p:par>
                          <p:cTn id="20" fill="hold">
                            <p:stCondLst>
                              <p:cond delay="1500"/>
                            </p:stCondLst>
                            <p:childTnLst>
                              <p:par>
                                <p:cTn id="21" presetID="10" presetClass="entr" presetSubtype="0" fill="hold" grpId="0" nodeType="afterEffect">
                                  <p:stCondLst>
                                    <p:cond delay="50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xit" presetSubtype="0" fill="hold" nodeType="withEffect">
                                  <p:stCondLst>
                                    <p:cond delay="0"/>
                                  </p:stCondLst>
                                  <p:childTnLst>
                                    <p:animEffect transition="out" filter="fade">
                                      <p:cBhvr>
                                        <p:cTn id="39" dur="500"/>
                                        <p:tgtEl>
                                          <p:spTgt spid="71"/>
                                        </p:tgtEl>
                                      </p:cBhvr>
                                    </p:animEffect>
                                    <p:set>
                                      <p:cBhvr>
                                        <p:cTn id="40" dur="1" fill="hold">
                                          <p:stCondLst>
                                            <p:cond delay="499"/>
                                          </p:stCondLst>
                                        </p:cTn>
                                        <p:tgtEl>
                                          <p:spTgt spid="71"/>
                                        </p:tgtEl>
                                        <p:attrNameLst>
                                          <p:attrName>style.visibility</p:attrName>
                                        </p:attrNameLst>
                                      </p:cBhvr>
                                      <p:to>
                                        <p:strVal val="hidden"/>
                                      </p:to>
                                    </p:set>
                                  </p:childTnLst>
                                </p:cTn>
                              </p:par>
                              <p:par>
                                <p:cTn id="41" presetID="0" presetClass="path" presetSubtype="0" accel="50000" decel="50000" fill="hold" grpId="0" nodeType="withEffect">
                                  <p:stCondLst>
                                    <p:cond delay="500"/>
                                  </p:stCondLst>
                                  <p:childTnLst>
                                    <p:animMotion origin="layout" path="M -3.05556E-6 3.7037E-7 L -0.10416 3.7037E-7 L -0.10416 -0.39745 L 0.05278 -0.39745 " pathEditMode="relative" rAng="0" ptsTypes="AAAA">
                                      <p:cBhvr>
                                        <p:cTn id="42" dur="2500" fill="hold"/>
                                        <p:tgtEl>
                                          <p:spTgt spid="41"/>
                                        </p:tgtEl>
                                        <p:attrNameLst>
                                          <p:attrName>ppt_x</p:attrName>
                                          <p:attrName>ppt_y</p:attrName>
                                        </p:attrNameLst>
                                      </p:cBhvr>
                                      <p:rCtr x="-2569" y="-19884"/>
                                    </p:animMotion>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0" presetClass="path" presetSubtype="0" accel="50000" decel="50000" fill="hold" grpId="1" nodeType="withEffect">
                                  <p:stCondLst>
                                    <p:cond delay="0"/>
                                  </p:stCondLst>
                                  <p:childTnLst>
                                    <p:animMotion origin="layout" path="M 1.38889E-6 2.22222E-6 L 0.03889 -0.00209 L 0.03889 -0.39815 L 0.37083 -0.39815 " pathEditMode="relative" rAng="0" ptsTypes="AAAA">
                                      <p:cBhvr>
                                        <p:cTn id="47" dur="2000" fill="hold"/>
                                        <p:tgtEl>
                                          <p:spTgt spid="48"/>
                                        </p:tgtEl>
                                        <p:attrNameLst>
                                          <p:attrName>ppt_x</p:attrName>
                                          <p:attrName>ppt_y</p:attrName>
                                        </p:attrNameLst>
                                      </p:cBhvr>
                                      <p:rCtr x="18542" y="-19907"/>
                                    </p:animMotion>
                                  </p:childTnLst>
                                </p:cTn>
                              </p:par>
                              <p:par>
                                <p:cTn id="48" presetID="10" presetClass="entr" presetSubtype="0"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0" presetClass="path" presetSubtype="0" accel="50000" decel="50000" fill="hold" grpId="1" nodeType="withEffect">
                                  <p:stCondLst>
                                    <p:cond delay="0"/>
                                  </p:stCondLst>
                                  <p:childTnLst>
                                    <p:animMotion origin="layout" path="M 1.11022E-16 -0.00185 L 0.04757 -0.00069 L 0.04844 -0.39676 L 0.1783 -0.39676 " pathEditMode="relative" rAng="0" ptsTypes="AAAA">
                                      <p:cBhvr>
                                        <p:cTn id="52" dur="2000" fill="hold"/>
                                        <p:tgtEl>
                                          <p:spTgt spid="56"/>
                                        </p:tgtEl>
                                        <p:attrNameLst>
                                          <p:attrName>ppt_x</p:attrName>
                                          <p:attrName>ppt_y</p:attrName>
                                        </p:attrNameLst>
                                      </p:cBhvr>
                                      <p:rCtr x="8906" y="-19699"/>
                                    </p:animMotion>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0" presetClass="path" presetSubtype="0" accel="50000" decel="50000" fill="hold" grpId="1" nodeType="withEffect">
                                  <p:stCondLst>
                                    <p:cond delay="0"/>
                                  </p:stCondLst>
                                  <p:childTnLst>
                                    <p:animMotion origin="layout" path="M 0.0026 0.00116 L 0.04566 0.00116 L 0.04566 -0.58495 L 0.24219 -0.57407 L 0.45851 -0.39722 " pathEditMode="relative" rAng="0" ptsTypes="AAAAA">
                                      <p:cBhvr>
                                        <p:cTn id="57" dur="2000" fill="hold"/>
                                        <p:tgtEl>
                                          <p:spTgt spid="55"/>
                                        </p:tgtEl>
                                        <p:attrNameLst>
                                          <p:attrName>ppt_x</p:attrName>
                                          <p:attrName>ppt_y</p:attrName>
                                        </p:attrNameLst>
                                      </p:cBhvr>
                                      <p:rCtr x="22795" y="-29306"/>
                                    </p:animMotion>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0"/>
                                  </p:stCondLst>
                                  <p:childTnLst>
                                    <p:animMotion origin="layout" path="M -0.00105 0.00393 L -0.26355 0.00555 L -0.2625 -0.39491 L -0.31771 -0.39491 " pathEditMode="relative" rAng="0" ptsTypes="AAAA">
                                      <p:cBhvr>
                                        <p:cTn id="62" dur="2000" fill="hold"/>
                                        <p:tgtEl>
                                          <p:spTgt spid="51"/>
                                        </p:tgtEl>
                                        <p:attrNameLst>
                                          <p:attrName>ppt_x</p:attrName>
                                          <p:attrName>ppt_y</p:attrName>
                                        </p:attrNameLst>
                                      </p:cBhvr>
                                      <p:rCtr x="-15833" y="-19861"/>
                                    </p:animMotion>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0" presetClass="path" presetSubtype="0" accel="50000" decel="50000" fill="hold" grpId="1" nodeType="withEffect">
                                  <p:stCondLst>
                                    <p:cond delay="0"/>
                                  </p:stCondLst>
                                  <p:childTnLst>
                                    <p:animMotion origin="layout" path="M 0.00104 0.00671 L -0.34271 0.00834 L -0.34375 -0.39514 L -0.17605 -0.39514 " pathEditMode="relative" rAng="0" ptsTypes="AAAA">
                                      <p:cBhvr>
                                        <p:cTn id="67" dur="2000" fill="hold"/>
                                        <p:tgtEl>
                                          <p:spTgt spid="58"/>
                                        </p:tgtEl>
                                        <p:attrNameLst>
                                          <p:attrName>ppt_x</p:attrName>
                                          <p:attrName>ppt_y</p:attrName>
                                        </p:attrNameLst>
                                      </p:cBhvr>
                                      <p:rCtr x="-17240" y="-20023"/>
                                    </p:animMotion>
                                  </p:childTnLst>
                                </p:cTn>
                              </p:par>
                              <p:par>
                                <p:cTn id="68" presetID="10" presetClass="entr" presetSubtype="0" fill="hold" grpId="0" nodeType="withEffect">
                                  <p:stCondLst>
                                    <p:cond delay="0"/>
                                  </p:stCondLst>
                                  <p:childTnLst>
                                    <p:set>
                                      <p:cBhvr>
                                        <p:cTn id="69" dur="1" fill="hold">
                                          <p:stCondLst>
                                            <p:cond delay="0"/>
                                          </p:stCondLst>
                                        </p:cTn>
                                        <p:tgtEl>
                                          <p:spTgt spid="101"/>
                                        </p:tgtEl>
                                        <p:attrNameLst>
                                          <p:attrName>style.visibility</p:attrName>
                                        </p:attrNameLst>
                                      </p:cBhvr>
                                      <p:to>
                                        <p:strVal val="visible"/>
                                      </p:to>
                                    </p:set>
                                    <p:animEffect transition="in" filter="fade">
                                      <p:cBhvr>
                                        <p:cTn id="70" dur="500"/>
                                        <p:tgtEl>
                                          <p:spTgt spid="101"/>
                                        </p:tgtEl>
                                      </p:cBhvr>
                                    </p:animEffect>
                                  </p:childTnLst>
                                </p:cTn>
                              </p:par>
                              <p:par>
                                <p:cTn id="71" presetID="0" presetClass="path" presetSubtype="0" accel="50000" decel="50000" fill="hold" grpId="1" nodeType="withEffect">
                                  <p:stCondLst>
                                    <p:cond delay="0"/>
                                  </p:stCondLst>
                                  <p:childTnLst>
                                    <p:animMotion origin="layout" path="M 0.00417 0.02083 L -0.22083 0.02083 L -0.21979 -0.39584 L -0.17708 -0.39584 " pathEditMode="relative" rAng="0" ptsTypes="AAAA">
                                      <p:cBhvr>
                                        <p:cTn id="72" dur="2000" fill="hold"/>
                                        <p:tgtEl>
                                          <p:spTgt spid="101"/>
                                        </p:tgtEl>
                                        <p:attrNameLst>
                                          <p:attrName>ppt_x</p:attrName>
                                          <p:attrName>ppt_y</p:attrName>
                                        </p:attrNameLst>
                                      </p:cBhvr>
                                      <p:rCtr x="-11250" y="-20833"/>
                                    </p:animMotion>
                                  </p:childTnLst>
                                </p:cTn>
                              </p:par>
                              <p:par>
                                <p:cTn id="73" presetID="10" presetClass="entr" presetSubtype="0" fill="hold" grpId="0" nodeType="withEffect">
                                  <p:stCondLst>
                                    <p:cond delay="1500"/>
                                  </p:stCondLst>
                                  <p:childTnLst>
                                    <p:set>
                                      <p:cBhvr>
                                        <p:cTn id="74" dur="1" fill="hold">
                                          <p:stCondLst>
                                            <p:cond delay="0"/>
                                          </p:stCondLst>
                                        </p:cTn>
                                        <p:tgtEl>
                                          <p:spTgt spid="105"/>
                                        </p:tgtEl>
                                        <p:attrNameLst>
                                          <p:attrName>style.visibility</p:attrName>
                                        </p:attrNameLst>
                                      </p:cBhvr>
                                      <p:to>
                                        <p:strVal val="visible"/>
                                      </p:to>
                                    </p:set>
                                    <p:animEffect transition="in" filter="fade">
                                      <p:cBhvr>
                                        <p:cTn id="75" dur="200"/>
                                        <p:tgtEl>
                                          <p:spTgt spid="105"/>
                                        </p:tgtEl>
                                      </p:cBhvr>
                                    </p:animEffect>
                                  </p:childTnLst>
                                </p:cTn>
                              </p:par>
                            </p:childTnLst>
                          </p:cTn>
                        </p:par>
                        <p:par>
                          <p:cTn id="76" fill="hold">
                            <p:stCondLst>
                              <p:cond delay="3000"/>
                            </p:stCondLst>
                            <p:childTnLst>
                              <p:par>
                                <p:cTn id="77" presetID="22" presetClass="entr" presetSubtype="8" fill="hold" nodeType="after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left)">
                                      <p:cBhvr>
                                        <p:cTn id="79" dur="500"/>
                                        <p:tgtEl>
                                          <p:spTgt spid="10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par>
                                <p:cTn id="88" presetID="10" presetClass="exit" presetSubtype="0" fill="hold" grpId="0" nodeType="withEffect">
                                  <p:stCondLst>
                                    <p:cond delay="0"/>
                                  </p:stCondLst>
                                  <p:childTnLst>
                                    <p:animEffect transition="out" filter="fade">
                                      <p:cBhvr>
                                        <p:cTn id="89" dur="500"/>
                                        <p:tgtEl>
                                          <p:spTgt spid="74"/>
                                        </p:tgtEl>
                                      </p:cBhvr>
                                    </p:animEffect>
                                    <p:set>
                                      <p:cBhvr>
                                        <p:cTn id="90" dur="1" fill="hold">
                                          <p:stCondLst>
                                            <p:cond delay="499"/>
                                          </p:stCondLst>
                                        </p:cTn>
                                        <p:tgtEl>
                                          <p:spTgt spid="74"/>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78"/>
                                        </p:tgtEl>
                                      </p:cBhvr>
                                    </p:animEffect>
                                    <p:set>
                                      <p:cBhvr>
                                        <p:cTn id="93" dur="1" fill="hold">
                                          <p:stCondLst>
                                            <p:cond delay="499"/>
                                          </p:stCondLst>
                                        </p:cTn>
                                        <p:tgtEl>
                                          <p:spTgt spid="78"/>
                                        </p:tgtEl>
                                        <p:attrNameLst>
                                          <p:attrName>style.visibility</p:attrName>
                                        </p:attrNameLst>
                                      </p:cBhvr>
                                      <p:to>
                                        <p:strVal val="hidden"/>
                                      </p:to>
                                    </p:set>
                                  </p:childTnLst>
                                </p:cTn>
                              </p:par>
                              <p:par>
                                <p:cTn id="94" presetID="22" presetClass="entr" presetSubtype="8" fill="hold" nodeType="with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wipe(left)">
                                      <p:cBhvr>
                                        <p:cTn id="9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1" grpId="0" animBg="1"/>
      <p:bldP spid="41" grpId="1" animBg="1"/>
      <p:bldP spid="48" grpId="0" animBg="1"/>
      <p:bldP spid="48" grpId="1" animBg="1"/>
      <p:bldP spid="55" grpId="0" animBg="1"/>
      <p:bldP spid="55" grpId="1" animBg="1"/>
      <p:bldP spid="56" grpId="0" animBg="1"/>
      <p:bldP spid="56" grpId="1" animBg="1"/>
      <p:bldP spid="51" grpId="0" animBg="1"/>
      <p:bldP spid="51" grpId="1" animBg="1"/>
      <p:bldP spid="58" grpId="0" animBg="1"/>
      <p:bldP spid="58" grpId="1" animBg="1"/>
      <p:bldP spid="101" grpId="0" animBg="1"/>
      <p:bldP spid="101" grpId="1" animBg="1"/>
      <p:bldP spid="105" grpId="0" animBg="1"/>
      <p:bldP spid="57" grpId="0" animBg="1"/>
      <p:bldP spid="59" grpId="0" animBg="1"/>
      <p:bldP spid="60" grpId="0" animBg="1"/>
      <p:bldP spid="61" grpId="0" animBg="1"/>
      <p:bldP spid="74" grpId="0" animBg="1"/>
      <p:bldP spid="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79475" y="44450"/>
            <a:ext cx="8229600" cy="1143000"/>
          </a:xfrm>
        </p:spPr>
        <p:txBody>
          <a:bodyPr/>
          <a:lstStyle/>
          <a:p>
            <a:pPr eaLnBrk="1" hangingPunct="1"/>
            <a:r>
              <a:rPr lang="en-US" dirty="0" smtClean="0"/>
              <a:t>Summary</a:t>
            </a:r>
          </a:p>
        </p:txBody>
      </p:sp>
      <p:sp>
        <p:nvSpPr>
          <p:cNvPr id="3" name="Content Placeholder 2"/>
          <p:cNvSpPr>
            <a:spLocks noGrp="1"/>
          </p:cNvSpPr>
          <p:nvPr>
            <p:ph idx="1"/>
          </p:nvPr>
        </p:nvSpPr>
        <p:spPr>
          <a:xfrm>
            <a:off x="879157" y="1124595"/>
            <a:ext cx="8229600" cy="4968552"/>
          </a:xfrm>
        </p:spPr>
        <p:txBody>
          <a:bodyPr/>
          <a:lstStyle/>
          <a:p>
            <a:pPr marL="514350" indent="-514350" eaLnBrk="1" hangingPunct="1">
              <a:buFont typeface="+mj-lt"/>
              <a:buAutoNum type="arabicPeriod"/>
            </a:pPr>
            <a:r>
              <a:rPr lang="en-US" sz="2800" dirty="0" smtClean="0"/>
              <a:t>Pedigree-based imputation is accurate, especially for low-frequency variants</a:t>
            </a:r>
          </a:p>
          <a:p>
            <a:pPr marL="514350" indent="-514350" eaLnBrk="1" hangingPunct="1">
              <a:buFont typeface="+mj-lt"/>
              <a:buAutoNum type="arabicPeriod"/>
            </a:pPr>
            <a:r>
              <a:rPr lang="en-US" sz="2800" dirty="0" smtClean="0"/>
              <a:t>Call rate is increased by integrating LD-based imputation </a:t>
            </a:r>
            <a:r>
              <a:rPr lang="en-US" sz="2800" dirty="0" smtClean="0">
                <a:sym typeface="Wingdings" panose="05000000000000000000" pitchFamily="2" charset="2"/>
              </a:rPr>
              <a:t>          </a:t>
            </a:r>
            <a:r>
              <a:rPr lang="en-US" sz="2800" i="1" dirty="0" smtClean="0">
                <a:sym typeface="Wingdings" panose="05000000000000000000" pitchFamily="2" charset="2"/>
              </a:rPr>
              <a:t>super-imputation</a:t>
            </a:r>
            <a:endParaRPr lang="en-US" sz="2800" i="1" dirty="0" smtClean="0"/>
          </a:p>
          <a:p>
            <a:pPr marL="514350" indent="-514350" eaLnBrk="1" hangingPunct="1">
              <a:buFont typeface="+mj-lt"/>
              <a:buAutoNum type="arabicPeriod"/>
            </a:pPr>
            <a:r>
              <a:rPr lang="en-US" sz="2800" dirty="0" smtClean="0"/>
              <a:t>Haplotype IBD segments also useful for parental origin, </a:t>
            </a:r>
            <a:r>
              <a:rPr lang="en-US" sz="2800" dirty="0" err="1" smtClean="0"/>
              <a:t>untyped</a:t>
            </a:r>
            <a:r>
              <a:rPr lang="en-US" sz="2800" dirty="0" smtClean="0"/>
              <a:t> ancestor imputation</a:t>
            </a:r>
          </a:p>
        </p:txBody>
      </p:sp>
      <p:sp>
        <p:nvSpPr>
          <p:cNvPr id="23" name="Right Arrow 22"/>
          <p:cNvSpPr/>
          <p:nvPr/>
        </p:nvSpPr>
        <p:spPr>
          <a:xfrm>
            <a:off x="3272927" y="2583648"/>
            <a:ext cx="540491" cy="354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4" name="Group 23"/>
          <p:cNvGrpSpPr/>
          <p:nvPr/>
        </p:nvGrpSpPr>
        <p:grpSpPr>
          <a:xfrm>
            <a:off x="3550593" y="4174965"/>
            <a:ext cx="2105649" cy="2386454"/>
            <a:chOff x="1208427" y="3263445"/>
            <a:chExt cx="2185987" cy="2732087"/>
          </a:xfrm>
        </p:grpSpPr>
        <p:grpSp>
          <p:nvGrpSpPr>
            <p:cNvPr id="25" name="Group 24"/>
            <p:cNvGrpSpPr>
              <a:grpSpLocks/>
            </p:cNvGrpSpPr>
            <p:nvPr/>
          </p:nvGrpSpPr>
          <p:grpSpPr bwMode="auto">
            <a:xfrm>
              <a:off x="1262402" y="3263445"/>
              <a:ext cx="2054225" cy="1408112"/>
              <a:chOff x="1316182" y="455864"/>
              <a:chExt cx="2930722" cy="2008144"/>
            </a:xfrm>
          </p:grpSpPr>
          <p:grpSp>
            <p:nvGrpSpPr>
              <p:cNvPr id="33" name="Group 35"/>
              <p:cNvGrpSpPr>
                <a:grpSpLocks/>
              </p:cNvGrpSpPr>
              <p:nvPr/>
            </p:nvGrpSpPr>
            <p:grpSpPr bwMode="auto">
              <a:xfrm>
                <a:off x="1316182" y="455864"/>
                <a:ext cx="2930722" cy="2008144"/>
                <a:chOff x="7505885" y="5867770"/>
                <a:chExt cx="1385873" cy="843891"/>
              </a:xfrm>
            </p:grpSpPr>
            <p:cxnSp>
              <p:nvCxnSpPr>
                <p:cNvPr id="35" name="Straight Connector 34"/>
                <p:cNvCxnSpPr>
                  <a:stCxn id="36" idx="3"/>
                </p:cNvCxnSpPr>
                <p:nvPr/>
              </p:nvCxnSpPr>
              <p:spPr>
                <a:xfrm flipH="1">
                  <a:off x="7935355" y="6030459"/>
                  <a:ext cx="169218" cy="2083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076727" y="5867770"/>
                  <a:ext cx="190638" cy="1902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37" name="Oval 36"/>
                <p:cNvSpPr/>
                <p:nvPr/>
              </p:nvSpPr>
              <p:spPr>
                <a:xfrm>
                  <a:off x="8381962" y="6210274"/>
                  <a:ext cx="190638" cy="1902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38" name="Straight Connector 37"/>
                <p:cNvCxnSpPr>
                  <a:stCxn id="36" idx="5"/>
                  <a:endCxn id="37" idx="1"/>
                </p:cNvCxnSpPr>
                <p:nvPr/>
              </p:nvCxnSpPr>
              <p:spPr>
                <a:xfrm>
                  <a:off x="8239519" y="6030459"/>
                  <a:ext cx="170289" cy="2083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40" idx="7"/>
                </p:cNvCxnSpPr>
                <p:nvPr/>
              </p:nvCxnSpPr>
              <p:spPr>
                <a:xfrm flipH="1">
                  <a:off x="7668677" y="6372963"/>
                  <a:ext cx="131733" cy="17030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505885" y="6515673"/>
                  <a:ext cx="190638" cy="190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sp>
              <p:nvSpPr>
                <p:cNvPr id="41" name="Oval 40"/>
                <p:cNvSpPr/>
                <p:nvPr/>
              </p:nvSpPr>
              <p:spPr>
                <a:xfrm>
                  <a:off x="8701120" y="6521381"/>
                  <a:ext cx="190638" cy="190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cxnSp>
              <p:nvCxnSpPr>
                <p:cNvPr id="42" name="Straight Connector 41"/>
                <p:cNvCxnSpPr>
                  <a:stCxn id="37" idx="5"/>
                  <a:endCxn id="41" idx="1"/>
                </p:cNvCxnSpPr>
                <p:nvPr/>
              </p:nvCxnSpPr>
              <p:spPr>
                <a:xfrm>
                  <a:off x="8544754" y="6372963"/>
                  <a:ext cx="184212" cy="17600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1905044" y="1282214"/>
                <a:ext cx="375966" cy="4120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grpSp>
        <p:sp>
          <p:nvSpPr>
            <p:cNvPr id="26" name="Rounded Rectangle 25"/>
            <p:cNvSpPr/>
            <p:nvPr/>
          </p:nvSpPr>
          <p:spPr>
            <a:xfrm>
              <a:off x="1208427" y="4843007"/>
              <a:ext cx="138112" cy="11525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ounded Rectangle 26"/>
            <p:cNvSpPr/>
            <p:nvPr/>
          </p:nvSpPr>
          <p:spPr>
            <a:xfrm>
              <a:off x="2956264" y="4843007"/>
              <a:ext cx="119063" cy="115252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ounded Rectangle 27"/>
            <p:cNvSpPr/>
            <p:nvPr/>
          </p:nvSpPr>
          <p:spPr>
            <a:xfrm>
              <a:off x="1495764" y="4843007"/>
              <a:ext cx="120650"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9" name="Group 28"/>
            <p:cNvGrpSpPr>
              <a:grpSpLocks/>
            </p:cNvGrpSpPr>
            <p:nvPr/>
          </p:nvGrpSpPr>
          <p:grpSpPr bwMode="auto">
            <a:xfrm>
              <a:off x="3259477" y="4843007"/>
              <a:ext cx="134937" cy="1152525"/>
              <a:chOff x="3781425" y="2271713"/>
              <a:chExt cx="142875" cy="1152525"/>
            </a:xfrm>
          </p:grpSpPr>
          <p:sp>
            <p:nvSpPr>
              <p:cNvPr id="30" name="Rounded Rectangle 29"/>
              <p:cNvSpPr/>
              <p:nvPr/>
            </p:nvSpPr>
            <p:spPr>
              <a:xfrm>
                <a:off x="3781425" y="2271713"/>
                <a:ext cx="142875"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ounded Rectangle 30"/>
              <p:cNvSpPr/>
              <p:nvPr/>
            </p:nvSpPr>
            <p:spPr>
              <a:xfrm>
                <a:off x="3786467" y="2282826"/>
                <a:ext cx="137833" cy="25717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ounded Rectangle 31"/>
              <p:cNvSpPr/>
              <p:nvPr/>
            </p:nvSpPr>
            <p:spPr>
              <a:xfrm>
                <a:off x="3781429" y="3136901"/>
                <a:ext cx="139513" cy="2873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a:xfrm>
            <a:off x="879475" y="3329522"/>
            <a:ext cx="8229600" cy="3333406"/>
          </a:xfrm>
        </p:spPr>
        <p:txBody>
          <a:bodyPr/>
          <a:lstStyle/>
          <a:p>
            <a:r>
              <a:rPr lang="en-US" dirty="0" smtClean="0">
                <a:solidFill>
                  <a:srgbClr val="7030A0"/>
                </a:solidFill>
              </a:rPr>
              <a:t>The </a:t>
            </a:r>
            <a:r>
              <a:rPr lang="en-US" dirty="0" err="1" smtClean="0">
                <a:solidFill>
                  <a:srgbClr val="7030A0"/>
                </a:solidFill>
              </a:rPr>
              <a:t>Hutterites</a:t>
            </a:r>
            <a:endParaRPr lang="en-US" dirty="0" smtClean="0">
              <a:solidFill>
                <a:srgbClr val="7030A0"/>
              </a:solidFill>
            </a:endParaRPr>
          </a:p>
          <a:p>
            <a:r>
              <a:rPr lang="en-US" dirty="0" smtClean="0">
                <a:solidFill>
                  <a:srgbClr val="7030A0"/>
                </a:solidFill>
              </a:rPr>
              <a:t>The </a:t>
            </a:r>
            <a:r>
              <a:rPr lang="en-US" dirty="0">
                <a:solidFill>
                  <a:srgbClr val="7030A0"/>
                </a:solidFill>
              </a:rPr>
              <a:t>University of Chicago</a:t>
            </a:r>
          </a:p>
          <a:p>
            <a:pPr lvl="1"/>
            <a:r>
              <a:rPr lang="en-US" sz="2400" dirty="0" err="1" smtClean="0"/>
              <a:t>Ober</a:t>
            </a:r>
            <a:r>
              <a:rPr lang="en-US" sz="2400" dirty="0" smtClean="0"/>
              <a:t> Lab</a:t>
            </a:r>
          </a:p>
          <a:p>
            <a:pPr lvl="1"/>
            <a:r>
              <a:rPr lang="en-US" sz="2400" dirty="0" err="1" smtClean="0"/>
              <a:t>Nicolae</a:t>
            </a:r>
            <a:r>
              <a:rPr lang="en-US" sz="2400" dirty="0" smtClean="0"/>
              <a:t> Lab</a:t>
            </a:r>
          </a:p>
          <a:p>
            <a:pPr lvl="1"/>
            <a:r>
              <a:rPr lang="en-US" sz="2400" dirty="0" smtClean="0"/>
              <a:t>Abney Lab</a:t>
            </a:r>
            <a:endParaRPr lang="en-US" sz="900" dirty="0" smtClean="0"/>
          </a:p>
          <a:p>
            <a:r>
              <a:rPr lang="en-US" sz="2400" dirty="0" smtClean="0"/>
              <a:t>Open-source </a:t>
            </a:r>
            <a:r>
              <a:rPr lang="en-US" sz="2400" dirty="0"/>
              <a:t>software </a:t>
            </a:r>
            <a:r>
              <a:rPr lang="en-US" sz="2400" dirty="0" smtClean="0"/>
              <a:t>forthcoming</a:t>
            </a:r>
          </a:p>
          <a:p>
            <a:pPr marL="0" indent="0">
              <a:buNone/>
            </a:pPr>
            <a:r>
              <a:rPr lang="en-US" sz="2400" dirty="0" smtClean="0"/>
              <a:t>     Contact: Oren </a:t>
            </a:r>
            <a:r>
              <a:rPr lang="en-US" sz="2400" dirty="0" err="1" smtClean="0"/>
              <a:t>Livne</a:t>
            </a:r>
            <a:r>
              <a:rPr lang="en-US" sz="2400" dirty="0" smtClean="0"/>
              <a:t> </a:t>
            </a:r>
            <a:r>
              <a:rPr lang="en-US" sz="2400" dirty="0" smtClean="0">
                <a:hlinkClick r:id="rId3"/>
              </a:rPr>
              <a:t>livne@uchicago.edu</a:t>
            </a:r>
            <a:endParaRPr lang="en-US" sz="20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876" y="1029128"/>
            <a:ext cx="6206217" cy="2216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662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6313" y="4406900"/>
            <a:ext cx="7772400" cy="1362075"/>
          </a:xfrm>
        </p:spPr>
        <p:txBody>
          <a:bodyPr/>
          <a:lstStyle/>
          <a:p>
            <a:pPr eaLnBrk="1" hangingPunct="1">
              <a:defRPr/>
            </a:pPr>
            <a:r>
              <a:rPr lang="en-US" dirty="0" smtClean="0"/>
              <a:t>Backup slides</a:t>
            </a:r>
            <a:endParaRPr lang="en-US" dirty="0"/>
          </a:p>
        </p:txBody>
      </p:sp>
      <p:pic>
        <p:nvPicPr>
          <p:cNvPr id="4813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4575" y="1882775"/>
            <a:ext cx="2701925"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 name="Straight Arrow Connector 100"/>
          <p:cNvCxnSpPr>
            <a:stCxn id="99" idx="0"/>
            <a:endCxn id="100" idx="0"/>
          </p:cNvCxnSpPr>
          <p:nvPr/>
        </p:nvCxnSpPr>
        <p:spPr>
          <a:xfrm flipH="1">
            <a:off x="4222750" y="6092825"/>
            <a:ext cx="0" cy="3190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2" idx="0"/>
            <a:endCxn id="103" idx="0"/>
          </p:cNvCxnSpPr>
          <p:nvPr/>
        </p:nvCxnSpPr>
        <p:spPr>
          <a:xfrm flipH="1">
            <a:off x="5462588" y="6078538"/>
            <a:ext cx="0" cy="31908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770" name="Title 1"/>
          <p:cNvSpPr>
            <a:spLocks noGrp="1"/>
          </p:cNvSpPr>
          <p:nvPr>
            <p:ph type="title"/>
          </p:nvPr>
        </p:nvSpPr>
        <p:spPr>
          <a:xfrm>
            <a:off x="879475" y="44450"/>
            <a:ext cx="8229600" cy="1143000"/>
          </a:xfrm>
        </p:spPr>
        <p:txBody>
          <a:bodyPr/>
          <a:lstStyle/>
          <a:p>
            <a:r>
              <a:rPr lang="en-US" sz="4000" dirty="0" smtClean="0"/>
              <a:t>IBD Segments: Haplotype HMM</a:t>
            </a:r>
          </a:p>
        </p:txBody>
      </p:sp>
      <p:sp>
        <p:nvSpPr>
          <p:cNvPr id="35" name="TextBox 34"/>
          <p:cNvSpPr txBox="1"/>
          <p:nvPr/>
        </p:nvSpPr>
        <p:spPr>
          <a:xfrm>
            <a:off x="900113" y="1335088"/>
            <a:ext cx="2249487" cy="400050"/>
          </a:xfrm>
          <a:prstGeom prst="rect">
            <a:avLst/>
          </a:prstGeom>
          <a:solidFill>
            <a:schemeClr val="bg1"/>
          </a:solidFill>
        </p:spPr>
        <p:txBody>
          <a:bodyPr>
            <a:spAutoFit/>
          </a:bodyPr>
          <a:lstStyle/>
          <a:p>
            <a:pPr>
              <a:defRPr/>
            </a:pPr>
            <a:r>
              <a:rPr lang="en-US" sz="2000" b="1" dirty="0">
                <a:solidFill>
                  <a:srgbClr val="7030A0"/>
                </a:solidFill>
                <a:latin typeface="+mj-lt"/>
              </a:rPr>
              <a:t>Haplotype U,1</a:t>
            </a:r>
          </a:p>
        </p:txBody>
      </p:sp>
      <p:cxnSp>
        <p:nvCxnSpPr>
          <p:cNvPr id="36" name="Straight Arrow Connector 35"/>
          <p:cNvCxnSpPr/>
          <p:nvPr/>
        </p:nvCxnSpPr>
        <p:spPr>
          <a:xfrm flipV="1">
            <a:off x="2371725" y="2365375"/>
            <a:ext cx="17463" cy="1376363"/>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8" idx="0"/>
          </p:cNvCxnSpPr>
          <p:nvPr/>
        </p:nvCxnSpPr>
        <p:spPr>
          <a:xfrm flipV="1">
            <a:off x="4213225" y="2365375"/>
            <a:ext cx="0" cy="1376363"/>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9" idx="0"/>
          </p:cNvCxnSpPr>
          <p:nvPr/>
        </p:nvCxnSpPr>
        <p:spPr>
          <a:xfrm flipV="1">
            <a:off x="5456238" y="2365375"/>
            <a:ext cx="0" cy="1390650"/>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0" idx="0"/>
          </p:cNvCxnSpPr>
          <p:nvPr/>
        </p:nvCxnSpPr>
        <p:spPr>
          <a:xfrm flipV="1">
            <a:off x="7269163" y="2365375"/>
            <a:ext cx="0" cy="1404938"/>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00113" y="3138488"/>
            <a:ext cx="2163762" cy="400050"/>
          </a:xfrm>
          <a:prstGeom prst="rect">
            <a:avLst/>
          </a:prstGeom>
          <a:solidFill>
            <a:schemeClr val="bg1"/>
          </a:solidFill>
        </p:spPr>
        <p:txBody>
          <a:bodyPr>
            <a:spAutoFit/>
          </a:bodyPr>
          <a:lstStyle/>
          <a:p>
            <a:pPr>
              <a:defRPr/>
            </a:pPr>
            <a:r>
              <a:rPr lang="en-US" sz="2000" dirty="0">
                <a:latin typeface="+mj-lt"/>
              </a:rPr>
              <a:t>Haplotype V,0</a:t>
            </a:r>
          </a:p>
        </p:txBody>
      </p:sp>
      <p:grpSp>
        <p:nvGrpSpPr>
          <p:cNvPr id="41" name="Group 40"/>
          <p:cNvGrpSpPr>
            <a:grpSpLocks/>
          </p:cNvGrpSpPr>
          <p:nvPr/>
        </p:nvGrpSpPr>
        <p:grpSpPr bwMode="auto">
          <a:xfrm>
            <a:off x="1363663" y="2538413"/>
            <a:ext cx="7537450" cy="593725"/>
            <a:chOff x="1364122" y="2538600"/>
            <a:chExt cx="7536996" cy="593125"/>
          </a:xfrm>
        </p:grpSpPr>
        <p:sp>
          <p:nvSpPr>
            <p:cNvPr id="42" name="Rounded Rectangle 41"/>
            <p:cNvSpPr/>
            <p:nvPr/>
          </p:nvSpPr>
          <p:spPr>
            <a:xfrm>
              <a:off x="1364122" y="2538600"/>
              <a:ext cx="7536996" cy="593125"/>
            </a:xfrm>
            <a:prstGeom prst="roundRect">
              <a:avLst/>
            </a:prstGeom>
            <a:solidFill>
              <a:schemeClr val="bg1">
                <a:lumMod val="75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 name="Rectangle 42"/>
            <p:cNvSpPr/>
            <p:nvPr/>
          </p:nvSpPr>
          <p:spPr>
            <a:xfrm>
              <a:off x="1591120" y="2628996"/>
              <a:ext cx="350817"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46" name="Rectangle 45"/>
            <p:cNvSpPr/>
            <p:nvPr/>
          </p:nvSpPr>
          <p:spPr>
            <a:xfrm>
              <a:off x="2195922" y="2628996"/>
              <a:ext cx="350816"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47" name="Rectangle 46"/>
            <p:cNvSpPr/>
            <p:nvPr/>
          </p:nvSpPr>
          <p:spPr>
            <a:xfrm>
              <a:off x="2815010" y="2628996"/>
              <a:ext cx="350816"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48" name="Rectangle 47"/>
            <p:cNvSpPr/>
            <p:nvPr/>
          </p:nvSpPr>
          <p:spPr>
            <a:xfrm>
              <a:off x="3419810" y="2628996"/>
              <a:ext cx="350817"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49" name="Rectangle 48"/>
            <p:cNvSpPr/>
            <p:nvPr/>
          </p:nvSpPr>
          <p:spPr>
            <a:xfrm>
              <a:off x="4038898"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1" name="Rectangle 50"/>
            <p:cNvSpPr/>
            <p:nvPr/>
          </p:nvSpPr>
          <p:spPr>
            <a:xfrm>
              <a:off x="4643699"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2" name="Rectangle 51"/>
            <p:cNvSpPr/>
            <p:nvPr/>
          </p:nvSpPr>
          <p:spPr>
            <a:xfrm>
              <a:off x="5262787"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3" name="Rectangle 52"/>
            <p:cNvSpPr/>
            <p:nvPr/>
          </p:nvSpPr>
          <p:spPr>
            <a:xfrm>
              <a:off x="5867588"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4" name="Rectangle 53"/>
            <p:cNvSpPr/>
            <p:nvPr/>
          </p:nvSpPr>
          <p:spPr>
            <a:xfrm>
              <a:off x="646604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5" name="Rectangle 54"/>
            <p:cNvSpPr/>
            <p:nvPr/>
          </p:nvSpPr>
          <p:spPr>
            <a:xfrm>
              <a:off x="707084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6" name="Rectangle 55"/>
            <p:cNvSpPr/>
            <p:nvPr/>
          </p:nvSpPr>
          <p:spPr>
            <a:xfrm>
              <a:off x="7689928"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57" name="Rectangle 56"/>
            <p:cNvSpPr/>
            <p:nvPr/>
          </p:nvSpPr>
          <p:spPr>
            <a:xfrm>
              <a:off x="829473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grpSp>
      <p:grpSp>
        <p:nvGrpSpPr>
          <p:cNvPr id="58" name="Group 57"/>
          <p:cNvGrpSpPr>
            <a:grpSpLocks/>
          </p:cNvGrpSpPr>
          <p:nvPr/>
        </p:nvGrpSpPr>
        <p:grpSpPr bwMode="auto">
          <a:xfrm>
            <a:off x="1344613" y="1762125"/>
            <a:ext cx="7537450" cy="603250"/>
            <a:chOff x="1344844" y="1762125"/>
            <a:chExt cx="7536996" cy="602746"/>
          </a:xfrm>
        </p:grpSpPr>
        <p:sp>
          <p:nvSpPr>
            <p:cNvPr id="59" name="Rounded Rectangle 58"/>
            <p:cNvSpPr/>
            <p:nvPr/>
          </p:nvSpPr>
          <p:spPr>
            <a:xfrm>
              <a:off x="1344844" y="1762125"/>
              <a:ext cx="7536996" cy="602746"/>
            </a:xfrm>
            <a:prstGeom prst="roundRect">
              <a:avLst/>
            </a:prstGeom>
            <a:solidFill>
              <a:schemeClr val="bg1">
                <a:lumMod val="75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ectangle 59"/>
            <p:cNvSpPr/>
            <p:nvPr/>
          </p:nvSpPr>
          <p:spPr>
            <a:xfrm>
              <a:off x="1590891" y="1833503"/>
              <a:ext cx="350817"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63" name="Rectangle 62"/>
            <p:cNvSpPr/>
            <p:nvPr/>
          </p:nvSpPr>
          <p:spPr>
            <a:xfrm>
              <a:off x="2195693" y="1833503"/>
              <a:ext cx="350816"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4" name="Rectangle 63"/>
            <p:cNvSpPr/>
            <p:nvPr/>
          </p:nvSpPr>
          <p:spPr>
            <a:xfrm>
              <a:off x="2814780"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5" name="Rectangle 64"/>
            <p:cNvSpPr/>
            <p:nvPr/>
          </p:nvSpPr>
          <p:spPr>
            <a:xfrm>
              <a:off x="3419581"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6" name="Rectangle 65"/>
            <p:cNvSpPr/>
            <p:nvPr/>
          </p:nvSpPr>
          <p:spPr>
            <a:xfrm>
              <a:off x="4038669"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67" name="Rectangle 66"/>
            <p:cNvSpPr/>
            <p:nvPr/>
          </p:nvSpPr>
          <p:spPr>
            <a:xfrm>
              <a:off x="4643470"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8" name="Rectangle 67"/>
            <p:cNvSpPr/>
            <p:nvPr/>
          </p:nvSpPr>
          <p:spPr>
            <a:xfrm>
              <a:off x="5262558"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9" name="Rectangle 68"/>
            <p:cNvSpPr/>
            <p:nvPr/>
          </p:nvSpPr>
          <p:spPr>
            <a:xfrm>
              <a:off x="5867359" y="1833503"/>
              <a:ext cx="352404" cy="4155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0" name="Rectangle 69"/>
            <p:cNvSpPr/>
            <p:nvPr/>
          </p:nvSpPr>
          <p:spPr>
            <a:xfrm>
              <a:off x="6465811" y="1830331"/>
              <a:ext cx="352404" cy="417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71" name="Rectangle 70"/>
            <p:cNvSpPr/>
            <p:nvPr/>
          </p:nvSpPr>
          <p:spPr>
            <a:xfrm>
              <a:off x="7070611" y="1830331"/>
              <a:ext cx="352404" cy="417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72" name="Rectangle 71"/>
            <p:cNvSpPr/>
            <p:nvPr/>
          </p:nvSpPr>
          <p:spPr>
            <a:xfrm>
              <a:off x="7689699" y="1830331"/>
              <a:ext cx="352404" cy="417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3" name="Rectangle 72"/>
            <p:cNvSpPr/>
            <p:nvPr/>
          </p:nvSpPr>
          <p:spPr>
            <a:xfrm>
              <a:off x="8294500" y="1830331"/>
              <a:ext cx="352404" cy="417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grpSp>
      <p:sp>
        <p:nvSpPr>
          <p:cNvPr id="86" name="Oval 85"/>
          <p:cNvSpPr/>
          <p:nvPr/>
        </p:nvSpPr>
        <p:spPr>
          <a:xfrm>
            <a:off x="2092325" y="3741738"/>
            <a:ext cx="593725" cy="595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87" name="TextBox 86"/>
          <p:cNvSpPr txBox="1"/>
          <p:nvPr/>
        </p:nvSpPr>
        <p:spPr>
          <a:xfrm>
            <a:off x="890588" y="3656013"/>
            <a:ext cx="1543050" cy="708025"/>
          </a:xfrm>
          <a:prstGeom prst="rect">
            <a:avLst/>
          </a:prstGeom>
          <a:noFill/>
        </p:spPr>
        <p:txBody>
          <a:bodyPr>
            <a:spAutoFit/>
          </a:bodyPr>
          <a:lstStyle/>
          <a:p>
            <a:pPr>
              <a:defRPr/>
            </a:pPr>
            <a:r>
              <a:rPr lang="en-US" sz="2000" dirty="0">
                <a:latin typeface="+mj-lt"/>
              </a:rPr>
              <a:t>Observed: IBS </a:t>
            </a:r>
            <a:r>
              <a:rPr lang="en-US" sz="2000" dirty="0">
                <a:latin typeface="Calibri"/>
              </a:rPr>
              <a:t>≥ </a:t>
            </a:r>
            <a:r>
              <a:rPr lang="en-US" sz="2000" dirty="0">
                <a:latin typeface="+mj-lt"/>
              </a:rPr>
              <a:t>1</a:t>
            </a:r>
          </a:p>
        </p:txBody>
      </p:sp>
      <p:sp>
        <p:nvSpPr>
          <p:cNvPr id="88" name="Oval 87"/>
          <p:cNvSpPr/>
          <p:nvPr/>
        </p:nvSpPr>
        <p:spPr>
          <a:xfrm>
            <a:off x="3916363" y="3741738"/>
            <a:ext cx="593725" cy="595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sp>
        <p:nvSpPr>
          <p:cNvPr id="89" name="Oval 88"/>
          <p:cNvSpPr/>
          <p:nvPr/>
        </p:nvSpPr>
        <p:spPr>
          <a:xfrm>
            <a:off x="5159375" y="3756025"/>
            <a:ext cx="593725" cy="593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90" name="Oval 89"/>
          <p:cNvSpPr/>
          <p:nvPr/>
        </p:nvSpPr>
        <p:spPr>
          <a:xfrm>
            <a:off x="6970713" y="3770313"/>
            <a:ext cx="595312" cy="593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sp>
        <p:nvSpPr>
          <p:cNvPr id="91" name="Oval 90"/>
          <p:cNvSpPr/>
          <p:nvPr/>
        </p:nvSpPr>
        <p:spPr>
          <a:xfrm>
            <a:off x="2092325"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92" name="Oval 91"/>
          <p:cNvSpPr/>
          <p:nvPr/>
        </p:nvSpPr>
        <p:spPr>
          <a:xfrm>
            <a:off x="3916363"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93" name="Oval 92"/>
          <p:cNvSpPr/>
          <p:nvPr/>
        </p:nvSpPr>
        <p:spPr>
          <a:xfrm>
            <a:off x="5159375"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94" name="Oval 93"/>
          <p:cNvSpPr/>
          <p:nvPr/>
        </p:nvSpPr>
        <p:spPr>
          <a:xfrm>
            <a:off x="6970713" y="5372100"/>
            <a:ext cx="595312"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cxnSp>
        <p:nvCxnSpPr>
          <p:cNvPr id="95" name="Straight Arrow Connector 94"/>
          <p:cNvCxnSpPr>
            <a:stCxn id="91" idx="6"/>
            <a:endCxn id="92" idx="2"/>
          </p:cNvCxnSpPr>
          <p:nvPr/>
        </p:nvCxnSpPr>
        <p:spPr>
          <a:xfrm flipV="1">
            <a:off x="2686050" y="5670550"/>
            <a:ext cx="1230313"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2" idx="6"/>
            <a:endCxn id="93" idx="2"/>
          </p:cNvCxnSpPr>
          <p:nvPr/>
        </p:nvCxnSpPr>
        <p:spPr>
          <a:xfrm flipV="1">
            <a:off x="4510088" y="5670550"/>
            <a:ext cx="649287"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3" idx="6"/>
            <a:endCxn id="94" idx="2"/>
          </p:cNvCxnSpPr>
          <p:nvPr/>
        </p:nvCxnSpPr>
        <p:spPr>
          <a:xfrm>
            <a:off x="5753100" y="5670550"/>
            <a:ext cx="1217613"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68375" y="5289550"/>
            <a:ext cx="1052513" cy="708025"/>
          </a:xfrm>
          <a:prstGeom prst="rect">
            <a:avLst/>
          </a:prstGeom>
          <a:noFill/>
        </p:spPr>
        <p:txBody>
          <a:bodyPr>
            <a:spAutoFit/>
          </a:bodyPr>
          <a:lstStyle/>
          <a:p>
            <a:pPr>
              <a:defRPr/>
            </a:pPr>
            <a:r>
              <a:rPr lang="en-US" sz="2000" dirty="0">
                <a:latin typeface="+mj-lt"/>
              </a:rPr>
              <a:t>Hidden: IBD</a:t>
            </a:r>
          </a:p>
        </p:txBody>
      </p:sp>
      <p:sp>
        <p:nvSpPr>
          <p:cNvPr id="99" name="Oval 98"/>
          <p:cNvSpPr/>
          <p:nvPr/>
        </p:nvSpPr>
        <p:spPr>
          <a:xfrm>
            <a:off x="4132263" y="6092825"/>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4132263" y="6411913"/>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p:nvPr/>
        </p:nvSpPr>
        <p:spPr>
          <a:xfrm>
            <a:off x="5372100" y="6078538"/>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p:nvPr/>
        </p:nvSpPr>
        <p:spPr>
          <a:xfrm>
            <a:off x="5372100" y="6397625"/>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p:nvPr/>
        </p:nvSpPr>
        <p:spPr>
          <a:xfrm>
            <a:off x="2281238" y="6078538"/>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p:cNvSpPr/>
          <p:nvPr/>
        </p:nvSpPr>
        <p:spPr>
          <a:xfrm>
            <a:off x="2281238" y="6397625"/>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p:cNvSpPr/>
          <p:nvPr/>
        </p:nvSpPr>
        <p:spPr>
          <a:xfrm>
            <a:off x="7156450" y="6067425"/>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Oval 107"/>
          <p:cNvSpPr/>
          <p:nvPr/>
        </p:nvSpPr>
        <p:spPr>
          <a:xfrm>
            <a:off x="7156450" y="6386513"/>
            <a:ext cx="180975" cy="1809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9" name="Straight Arrow Connector 108"/>
          <p:cNvCxnSpPr>
            <a:stCxn id="91" idx="0"/>
            <a:endCxn id="86" idx="4"/>
          </p:cNvCxnSpPr>
          <p:nvPr/>
        </p:nvCxnSpPr>
        <p:spPr>
          <a:xfrm flipH="1" flipV="1">
            <a:off x="2389188" y="4337050"/>
            <a:ext cx="0" cy="10350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2" idx="0"/>
            <a:endCxn id="88" idx="4"/>
          </p:cNvCxnSpPr>
          <p:nvPr/>
        </p:nvCxnSpPr>
        <p:spPr>
          <a:xfrm flipH="1" flipV="1">
            <a:off x="4213225" y="4337050"/>
            <a:ext cx="0" cy="10350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3" idx="0"/>
            <a:endCxn id="89" idx="4"/>
          </p:cNvCxnSpPr>
          <p:nvPr/>
        </p:nvCxnSpPr>
        <p:spPr>
          <a:xfrm flipH="1" flipV="1">
            <a:off x="5456238" y="4349750"/>
            <a:ext cx="0" cy="10223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4" idx="0"/>
            <a:endCxn id="90" idx="4"/>
          </p:cNvCxnSpPr>
          <p:nvPr/>
        </p:nvCxnSpPr>
        <p:spPr>
          <a:xfrm flipH="1" flipV="1">
            <a:off x="7269163" y="4364038"/>
            <a:ext cx="0" cy="1008062"/>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235825" y="4724400"/>
            <a:ext cx="1944688" cy="401638"/>
          </a:xfrm>
          <a:prstGeom prst="rect">
            <a:avLst/>
          </a:prstGeom>
          <a:noFill/>
        </p:spPr>
        <p:txBody>
          <a:bodyPr>
            <a:spAutoFit/>
          </a:bodyPr>
          <a:lstStyle/>
          <a:p>
            <a:pPr>
              <a:defRPr/>
            </a:pPr>
            <a:r>
              <a:rPr lang="en-US" sz="2000" dirty="0">
                <a:latin typeface="+mj-lt"/>
              </a:rPr>
              <a:t>Emission(MAF, </a:t>
            </a:r>
            <a:r>
              <a:rPr lang="el-GR" sz="2000" dirty="0">
                <a:latin typeface="Times New Roman"/>
                <a:cs typeface="Times New Roman"/>
              </a:rPr>
              <a:t>ε</a:t>
            </a:r>
            <a:r>
              <a:rPr lang="en-US" sz="2000" dirty="0">
                <a:latin typeface="+mj-lt"/>
              </a:rPr>
              <a:t>)</a:t>
            </a:r>
          </a:p>
        </p:txBody>
      </p:sp>
      <p:sp>
        <p:nvSpPr>
          <p:cNvPr id="114" name="TextBox 113"/>
          <p:cNvSpPr txBox="1"/>
          <p:nvPr/>
        </p:nvSpPr>
        <p:spPr>
          <a:xfrm>
            <a:off x="5565775" y="6096000"/>
            <a:ext cx="1728788" cy="400050"/>
          </a:xfrm>
          <a:prstGeom prst="rect">
            <a:avLst/>
          </a:prstGeom>
          <a:noFill/>
        </p:spPr>
        <p:txBody>
          <a:bodyPr>
            <a:spAutoFit/>
          </a:bodyPr>
          <a:lstStyle/>
          <a:p>
            <a:pPr>
              <a:defRPr/>
            </a:pPr>
            <a:r>
              <a:rPr lang="en-US" sz="2000" dirty="0">
                <a:latin typeface="+mj-lt"/>
              </a:rPr>
              <a:t>Transition(f, </a:t>
            </a:r>
            <a:r>
              <a:rPr lang="el-GR" sz="2000" dirty="0">
                <a:latin typeface="Times New Roman"/>
                <a:cs typeface="Times New Roman"/>
              </a:rPr>
              <a:t>λ</a:t>
            </a:r>
            <a:r>
              <a:rPr lang="en-US" sz="2000" dirty="0">
                <a:latin typeface="+mj-lt"/>
              </a:rPr>
              <a:t>)</a:t>
            </a:r>
          </a:p>
        </p:txBody>
      </p:sp>
      <p:sp>
        <p:nvSpPr>
          <p:cNvPr id="121" name="TextBox 120"/>
          <p:cNvSpPr txBox="1"/>
          <p:nvPr/>
        </p:nvSpPr>
        <p:spPr>
          <a:xfrm>
            <a:off x="7705725" y="3703638"/>
            <a:ext cx="1543050" cy="708025"/>
          </a:xfrm>
          <a:prstGeom prst="rect">
            <a:avLst/>
          </a:prstGeom>
          <a:noFill/>
        </p:spPr>
        <p:txBody>
          <a:bodyPr>
            <a:spAutoFit/>
          </a:bodyPr>
          <a:lstStyle/>
          <a:p>
            <a:pPr>
              <a:defRPr/>
            </a:pPr>
            <a:r>
              <a:rPr lang="en-US" sz="2000" i="1" dirty="0">
                <a:latin typeface="+mj-lt"/>
              </a:rPr>
              <a:t>LD-pruned Frame</a:t>
            </a:r>
          </a:p>
        </p:txBody>
      </p:sp>
      <p:grpSp>
        <p:nvGrpSpPr>
          <p:cNvPr id="75" name="Group 74"/>
          <p:cNvGrpSpPr>
            <a:grpSpLocks/>
          </p:cNvGrpSpPr>
          <p:nvPr/>
        </p:nvGrpSpPr>
        <p:grpSpPr bwMode="auto">
          <a:xfrm>
            <a:off x="2195513" y="2628900"/>
            <a:ext cx="3419475" cy="417513"/>
            <a:chOff x="2348004" y="1985496"/>
            <a:chExt cx="3419104" cy="416336"/>
          </a:xfrm>
        </p:grpSpPr>
        <p:sp>
          <p:nvSpPr>
            <p:cNvPr id="76" name="Rectangle 75"/>
            <p:cNvSpPr/>
            <p:nvPr/>
          </p:nvSpPr>
          <p:spPr>
            <a:xfrm>
              <a:off x="2348004" y="1985496"/>
              <a:ext cx="350799"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77" name="Rectangle 76"/>
            <p:cNvSpPr/>
            <p:nvPr/>
          </p:nvSpPr>
          <p:spPr>
            <a:xfrm>
              <a:off x="2967062"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78" name="Rectangle 77"/>
            <p:cNvSpPr/>
            <p:nvPr/>
          </p:nvSpPr>
          <p:spPr>
            <a:xfrm>
              <a:off x="3571833"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79" name="Rectangle 78"/>
            <p:cNvSpPr/>
            <p:nvPr/>
          </p:nvSpPr>
          <p:spPr>
            <a:xfrm>
              <a:off x="4795663"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80" name="Rectangle 79"/>
            <p:cNvSpPr/>
            <p:nvPr/>
          </p:nvSpPr>
          <p:spPr>
            <a:xfrm>
              <a:off x="5416308" y="1985496"/>
              <a:ext cx="350800"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grpSp>
      <p:sp>
        <p:nvSpPr>
          <p:cNvPr id="81" name="Rounded Rectangle 80"/>
          <p:cNvSpPr/>
          <p:nvPr/>
        </p:nvSpPr>
        <p:spPr bwMode="auto">
          <a:xfrm>
            <a:off x="2085975" y="1656521"/>
            <a:ext cx="3656013" cy="1578321"/>
          </a:xfrm>
          <a:prstGeom prst="roundRect">
            <a:avLst/>
          </a:prstGeom>
          <a:solidFill>
            <a:schemeClr val="accent2">
              <a:alpha val="36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83" name="Picture 8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3713" y="1397902"/>
            <a:ext cx="2873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99"/>
                                          </p:stCondLst>
                                        </p:cTn>
                                        <p:tgtEl>
                                          <p:spTgt spid="35"/>
                                        </p:tgtEl>
                                        <p:attrNameLst>
                                          <p:attrName>style.visibility</p:attrName>
                                        </p:attrNameLst>
                                      </p:cBhvr>
                                      <p:to>
                                        <p:strVal val="visible"/>
                                      </p:to>
                                    </p:set>
                                  </p:childTnLst>
                                </p:cTn>
                              </p:par>
                            </p:childTnLst>
                          </p:cTn>
                        </p:par>
                        <p:par>
                          <p:cTn id="7" fill="hold" nodeType="afterGroup">
                            <p:stCondLst>
                              <p:cond delay="100"/>
                            </p:stCondLst>
                            <p:childTnLst>
                              <p:par>
                                <p:cTn id="8" presetID="22" presetClass="entr" presetSubtype="8" fill="hold" nodeType="after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750"/>
                                        <p:tgtEl>
                                          <p:spTgt spid="58"/>
                                        </p:tgtEl>
                                      </p:cBhvr>
                                    </p:animEffect>
                                  </p:childTnLst>
                                </p:cTn>
                              </p:par>
                            </p:childTnLst>
                          </p:cTn>
                        </p:par>
                        <p:par>
                          <p:cTn id="11" fill="hold" nodeType="afterGroup">
                            <p:stCondLst>
                              <p:cond delay="850"/>
                            </p:stCondLst>
                            <p:childTnLst>
                              <p:par>
                                <p:cTn id="12" presetID="1" presetClass="entr" presetSubtype="0" fill="hold" grpId="0" nodeType="afterEffect">
                                  <p:stCondLst>
                                    <p:cond delay="0"/>
                                  </p:stCondLst>
                                  <p:childTnLst>
                                    <p:set>
                                      <p:cBhvr>
                                        <p:cTn id="13" dur="1" fill="hold">
                                          <p:stCondLst>
                                            <p:cond delay="99"/>
                                          </p:stCondLst>
                                        </p:cTn>
                                        <p:tgtEl>
                                          <p:spTgt spid="40"/>
                                        </p:tgtEl>
                                        <p:attrNameLst>
                                          <p:attrName>style.visibility</p:attrName>
                                        </p:attrNameLst>
                                      </p:cBhvr>
                                      <p:to>
                                        <p:strVal val="visible"/>
                                      </p:to>
                                    </p:set>
                                  </p:childTnLst>
                                </p:cTn>
                              </p:par>
                            </p:childTnLst>
                          </p:cTn>
                        </p:par>
                        <p:par>
                          <p:cTn id="14" fill="hold" nodeType="afterGroup">
                            <p:stCondLst>
                              <p:cond delay="950"/>
                            </p:stCondLst>
                            <p:childTnLst>
                              <p:par>
                                <p:cTn id="15" presetID="2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75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500"/>
                                        <p:tgtEl>
                                          <p:spTgt spid="8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1"/>
                                        </p:tgtEl>
                                        <p:attrNameLst>
                                          <p:attrName>style.visibility</p:attrName>
                                        </p:attrNameLst>
                                      </p:cBhvr>
                                      <p:to>
                                        <p:strVal val="visible"/>
                                      </p:to>
                                    </p:set>
                                    <p:animEffect transition="in" filter="fade">
                                      <p:cBhvr>
                                        <p:cTn id="49" dur="500"/>
                                        <p:tgtEl>
                                          <p:spTgt spid="1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500"/>
                                        <p:tgtEl>
                                          <p:spTgt spid="9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fade">
                                      <p:cBhvr>
                                        <p:cTn id="70" dur="500"/>
                                        <p:tgtEl>
                                          <p:spTgt spid="9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500"/>
                                        <p:tgtEl>
                                          <p:spTgt spid="9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500"/>
                                        <p:tgtEl>
                                          <p:spTgt spid="9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par>
                                <p:cTn id="80" presetID="10" presetClass="entr" presetSubtype="0" fill="hold"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fade">
                                      <p:cBhvr>
                                        <p:cTn id="82" dur="500"/>
                                        <p:tgtEl>
                                          <p:spTgt spid="10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fade">
                                      <p:cBhvr>
                                        <p:cTn id="85" dur="500"/>
                                        <p:tgtEl>
                                          <p:spTgt spid="10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fade">
                                      <p:cBhvr>
                                        <p:cTn id="88" dur="500"/>
                                        <p:tgtEl>
                                          <p:spTgt spid="103"/>
                                        </p:tgtEl>
                                      </p:cBhvr>
                                    </p:animEffect>
                                  </p:childTnLst>
                                </p:cTn>
                              </p:par>
                              <p:par>
                                <p:cTn id="89" presetID="10" presetClass="entr" presetSubtype="0" fill="hold"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500"/>
                                        <p:tgtEl>
                                          <p:spTgt spid="10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500"/>
                                        <p:tgtEl>
                                          <p:spTgt spid="10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500"/>
                                        <p:tgtEl>
                                          <p:spTgt spid="10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fade">
                                      <p:cBhvr>
                                        <p:cTn id="100" dur="500"/>
                                        <p:tgtEl>
                                          <p:spTgt spid="10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500"/>
                                        <p:tgtEl>
                                          <p:spTgt spid="108"/>
                                        </p:tgtEl>
                                      </p:cBhvr>
                                    </p:animEffect>
                                  </p:childTnLst>
                                </p:cTn>
                              </p:par>
                              <p:par>
                                <p:cTn id="104" presetID="10" presetClass="entr" presetSubtype="0" fill="hold"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fade">
                                      <p:cBhvr>
                                        <p:cTn id="106" dur="500"/>
                                        <p:tgtEl>
                                          <p:spTgt spid="109"/>
                                        </p:tgtEl>
                                      </p:cBhvr>
                                    </p:animEffect>
                                  </p:childTnLst>
                                </p:cTn>
                              </p:par>
                              <p:par>
                                <p:cTn id="107" presetID="10" presetClass="entr" presetSubtype="0" fill="hold"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fade">
                                      <p:cBhvr>
                                        <p:cTn id="109" dur="500"/>
                                        <p:tgtEl>
                                          <p:spTgt spid="110"/>
                                        </p:tgtEl>
                                      </p:cBhvr>
                                    </p:animEffect>
                                  </p:childTnLst>
                                </p:cTn>
                              </p:par>
                              <p:par>
                                <p:cTn id="110" presetID="10" presetClass="entr" presetSubtype="0" fill="hold" nodeType="withEffect">
                                  <p:stCondLst>
                                    <p:cond delay="0"/>
                                  </p:stCondLst>
                                  <p:childTnLst>
                                    <p:set>
                                      <p:cBhvr>
                                        <p:cTn id="111" dur="1" fill="hold">
                                          <p:stCondLst>
                                            <p:cond delay="0"/>
                                          </p:stCondLst>
                                        </p:cTn>
                                        <p:tgtEl>
                                          <p:spTgt spid="111"/>
                                        </p:tgtEl>
                                        <p:attrNameLst>
                                          <p:attrName>style.visibility</p:attrName>
                                        </p:attrNameLst>
                                      </p:cBhvr>
                                      <p:to>
                                        <p:strVal val="visible"/>
                                      </p:to>
                                    </p:set>
                                    <p:animEffect transition="in" filter="fade">
                                      <p:cBhvr>
                                        <p:cTn id="112" dur="500"/>
                                        <p:tgtEl>
                                          <p:spTgt spid="111"/>
                                        </p:tgtEl>
                                      </p:cBhvr>
                                    </p:animEffect>
                                  </p:childTnLst>
                                </p:cTn>
                              </p:par>
                              <p:par>
                                <p:cTn id="113" presetID="10" presetClass="entr" presetSubtype="0" fill="hold" nodeType="withEffect">
                                  <p:stCondLst>
                                    <p:cond delay="0"/>
                                  </p:stCondLst>
                                  <p:childTnLst>
                                    <p:set>
                                      <p:cBhvr>
                                        <p:cTn id="114" dur="1" fill="hold">
                                          <p:stCondLst>
                                            <p:cond delay="0"/>
                                          </p:stCondLst>
                                        </p:cTn>
                                        <p:tgtEl>
                                          <p:spTgt spid="112"/>
                                        </p:tgtEl>
                                        <p:attrNameLst>
                                          <p:attrName>style.visibility</p:attrName>
                                        </p:attrNameLst>
                                      </p:cBhvr>
                                      <p:to>
                                        <p:strVal val="visible"/>
                                      </p:to>
                                    </p:set>
                                    <p:animEffect transition="in" filter="fade">
                                      <p:cBhvr>
                                        <p:cTn id="115" dur="500"/>
                                        <p:tgtEl>
                                          <p:spTgt spid="11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3"/>
                                        </p:tgtEl>
                                        <p:attrNameLst>
                                          <p:attrName>style.visibility</p:attrName>
                                        </p:attrNameLst>
                                      </p:cBhvr>
                                      <p:to>
                                        <p:strVal val="visible"/>
                                      </p:to>
                                    </p:set>
                                    <p:animEffect transition="in" filter="fade">
                                      <p:cBhvr>
                                        <p:cTn id="118" dur="500"/>
                                        <p:tgtEl>
                                          <p:spTgt spid="11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4"/>
                                        </p:tgtEl>
                                        <p:attrNameLst>
                                          <p:attrName>style.visibility</p:attrName>
                                        </p:attrNameLst>
                                      </p:cBhvr>
                                      <p:to>
                                        <p:strVal val="visible"/>
                                      </p:to>
                                    </p:set>
                                    <p:animEffect transition="in" filter="fade">
                                      <p:cBhvr>
                                        <p:cTn id="121" dur="500"/>
                                        <p:tgtEl>
                                          <p:spTgt spid="114"/>
                                        </p:tgtEl>
                                      </p:cBhvr>
                                    </p:animEffect>
                                  </p:childTnLst>
                                </p:cTn>
                              </p:par>
                              <p:par>
                                <p:cTn id="122" presetID="10" presetClass="entr" presetSubtype="0" fill="hold" nodeType="withEffect">
                                  <p:stCondLst>
                                    <p:cond delay="0"/>
                                  </p:stCondLst>
                                  <p:childTnLst>
                                    <p:set>
                                      <p:cBhvr>
                                        <p:cTn id="123" dur="1" fill="hold">
                                          <p:stCondLst>
                                            <p:cond delay="0"/>
                                          </p:stCondLst>
                                        </p:cTn>
                                        <p:tgtEl>
                                          <p:spTgt spid="91">
                                            <p:txEl>
                                              <p:pRg st="0" end="0"/>
                                            </p:txEl>
                                          </p:spTgt>
                                        </p:tgtEl>
                                        <p:attrNameLst>
                                          <p:attrName>style.visibility</p:attrName>
                                        </p:attrNameLst>
                                      </p:cBhvr>
                                      <p:to>
                                        <p:strVal val="visible"/>
                                      </p:to>
                                    </p:set>
                                    <p:animEffect transition="in" filter="fade">
                                      <p:cBhvr>
                                        <p:cTn id="124" dur="500"/>
                                        <p:tgtEl>
                                          <p:spTgt spid="91">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92">
                                            <p:txEl>
                                              <p:pRg st="0" end="0"/>
                                            </p:txEl>
                                          </p:spTgt>
                                        </p:tgtEl>
                                        <p:attrNameLst>
                                          <p:attrName>style.visibility</p:attrName>
                                        </p:attrNameLst>
                                      </p:cBhvr>
                                      <p:to>
                                        <p:strVal val="visible"/>
                                      </p:to>
                                    </p:set>
                                    <p:animEffect transition="in" filter="fade">
                                      <p:cBhvr>
                                        <p:cTn id="127" dur="500"/>
                                        <p:tgtEl>
                                          <p:spTgt spid="92">
                                            <p:txEl>
                                              <p:pRg st="0" end="0"/>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93">
                                            <p:txEl>
                                              <p:pRg st="0" end="0"/>
                                            </p:txEl>
                                          </p:spTgt>
                                        </p:tgtEl>
                                        <p:attrNameLst>
                                          <p:attrName>style.visibility</p:attrName>
                                        </p:attrNameLst>
                                      </p:cBhvr>
                                      <p:to>
                                        <p:strVal val="visible"/>
                                      </p:to>
                                    </p:set>
                                    <p:animEffect transition="in" filter="fade">
                                      <p:cBhvr>
                                        <p:cTn id="130" dur="500"/>
                                        <p:tgtEl>
                                          <p:spTgt spid="93">
                                            <p:txEl>
                                              <p:pRg st="0" end="0"/>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94">
                                            <p:txEl>
                                              <p:pRg st="0" end="0"/>
                                            </p:txEl>
                                          </p:spTgt>
                                        </p:tgtEl>
                                        <p:attrNameLst>
                                          <p:attrName>style.visibility</p:attrName>
                                        </p:attrNameLst>
                                      </p:cBhvr>
                                      <p:to>
                                        <p:strVal val="visible"/>
                                      </p:to>
                                    </p:set>
                                    <p:animEffect transition="in" filter="fade">
                                      <p:cBhvr>
                                        <p:cTn id="133" dur="500"/>
                                        <p:tgtEl>
                                          <p:spTgt spid="94">
                                            <p:txEl>
                                              <p:pRg st="0" end="0"/>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0" presetClass="entr" presetSubtype="0" fill="hold" nodeType="click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fade">
                                      <p:cBhvr>
                                        <p:cTn id="138" dur="500"/>
                                        <p:tgtEl>
                                          <p:spTgt spid="7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1"/>
                                        </p:tgtEl>
                                        <p:attrNameLst>
                                          <p:attrName>style.visibility</p:attrName>
                                        </p:attrNameLst>
                                      </p:cBhvr>
                                      <p:to>
                                        <p:strVal val="visible"/>
                                      </p:to>
                                    </p:set>
                                    <p:animEffect transition="in" filter="fade">
                                      <p:cBhvr>
                                        <p:cTn id="141" dur="500"/>
                                        <p:tgtEl>
                                          <p:spTgt spid="81"/>
                                        </p:tgtEl>
                                      </p:cBhvr>
                                    </p:animEffect>
                                  </p:childTnLst>
                                </p:cTn>
                              </p:par>
                              <p:par>
                                <p:cTn id="142" presetID="10" presetClass="entr" presetSubtype="0" fill="hold" nodeType="with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fade">
                                      <p:cBhvr>
                                        <p:cTn id="14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animBg="1"/>
      <p:bldP spid="86" grpId="0" animBg="1"/>
      <p:bldP spid="87" grpId="0"/>
      <p:bldP spid="88" grpId="0" animBg="1"/>
      <p:bldP spid="89" grpId="0" animBg="1"/>
      <p:bldP spid="90" grpId="0" animBg="1"/>
      <p:bldP spid="91" grpId="0" animBg="1"/>
      <p:bldP spid="92" grpId="0" animBg="1"/>
      <p:bldP spid="93" grpId="0" animBg="1"/>
      <p:bldP spid="94" grpId="0" animBg="1"/>
      <p:bldP spid="98" grpId="0"/>
      <p:bldP spid="99" grpId="0" animBg="1"/>
      <p:bldP spid="100" grpId="0" animBg="1"/>
      <p:bldP spid="102" grpId="0" animBg="1"/>
      <p:bldP spid="103" grpId="0" animBg="1"/>
      <p:bldP spid="105" grpId="0" animBg="1"/>
      <p:bldP spid="106" grpId="0" animBg="1"/>
      <p:bldP spid="107" grpId="0" animBg="1"/>
      <p:bldP spid="108" grpId="0" animBg="1"/>
      <p:bldP spid="113" grpId="0"/>
      <p:bldP spid="114" grpId="0"/>
      <p:bldP spid="121" grpId="0"/>
      <p:bldP spid="8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p:nvPr>
        </p:nvSpPr>
        <p:spPr/>
        <p:txBody>
          <a:bodyPr/>
          <a:lstStyle/>
          <a:p>
            <a:pPr eaLnBrk="1" hangingPunct="1"/>
            <a:r>
              <a:rPr lang="en-US" smtClean="0">
                <a:solidFill>
                  <a:schemeClr val="accent2"/>
                </a:solidFill>
              </a:rPr>
              <a:t>Affymetrix Chip Overlap Data</a:t>
            </a:r>
          </a:p>
        </p:txBody>
      </p:sp>
      <p:pic>
        <p:nvPicPr>
          <p:cNvPr id="4915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916113"/>
            <a:ext cx="72929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5"/>
          <p:cNvSpPr txBox="1">
            <a:spLocks noChangeArrowheads="1"/>
          </p:cNvSpPr>
          <p:nvPr/>
        </p:nvSpPr>
        <p:spPr bwMode="auto">
          <a:xfrm>
            <a:off x="985838" y="1284288"/>
            <a:ext cx="7654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Total People = 1415 = 668 + 607 + 163 – 20 (common) – 3 (excluded)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79475" y="44450"/>
            <a:ext cx="8229600" cy="1143000"/>
          </a:xfrm>
        </p:spPr>
        <p:txBody>
          <a:bodyPr/>
          <a:lstStyle/>
          <a:p>
            <a:pPr eaLnBrk="1" hangingPunct="1"/>
            <a:r>
              <a:rPr lang="en-US" smtClean="0"/>
              <a:t>Phasing Workflow</a:t>
            </a:r>
          </a:p>
        </p:txBody>
      </p:sp>
      <p:graphicFrame>
        <p:nvGraphicFramePr>
          <p:cNvPr id="4" name="Diagram 3"/>
          <p:cNvGraphicFramePr/>
          <p:nvPr>
            <p:extLst>
              <p:ext uri="{D42A27DB-BD31-4B8C-83A1-F6EECF244321}">
                <p14:modId xmlns:p14="http://schemas.microsoft.com/office/powerpoint/2010/main" val="1136999599"/>
              </p:ext>
            </p:extLst>
          </p:nvPr>
        </p:nvGraphicFramePr>
        <p:xfrm>
          <a:off x="1543834" y="1196752"/>
          <a:ext cx="3983206" cy="508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557" name="Group 1"/>
          <p:cNvGrpSpPr>
            <a:grpSpLocks/>
          </p:cNvGrpSpPr>
          <p:nvPr/>
        </p:nvGrpSpPr>
        <p:grpSpPr bwMode="auto">
          <a:xfrm>
            <a:off x="5923915" y="2927350"/>
            <a:ext cx="755650" cy="889000"/>
            <a:chOff x="6275388" y="1509714"/>
            <a:chExt cx="1479550" cy="1868487"/>
          </a:xfrm>
        </p:grpSpPr>
        <p:cxnSp>
          <p:nvCxnSpPr>
            <p:cNvPr id="21" name="Straight Connector 20"/>
            <p:cNvCxnSpPr>
              <a:stCxn id="25" idx="7"/>
              <a:endCxn id="22" idx="4"/>
            </p:cNvCxnSpPr>
            <p:nvPr/>
          </p:nvCxnSpPr>
          <p:spPr>
            <a:xfrm flipV="1">
              <a:off x="7319776" y="1966827"/>
              <a:ext cx="264206" cy="3103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13025" y="1606476"/>
              <a:ext cx="341913" cy="3603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23" name="Rectangle 22"/>
            <p:cNvSpPr/>
            <p:nvPr/>
          </p:nvSpPr>
          <p:spPr>
            <a:xfrm>
              <a:off x="6819341" y="1629831"/>
              <a:ext cx="285963" cy="310303"/>
            </a:xfrm>
            <a:prstGeom prst="rect">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24" name="Diamond 23"/>
            <p:cNvSpPr/>
            <p:nvPr/>
          </p:nvSpPr>
          <p:spPr>
            <a:xfrm>
              <a:off x="7074222" y="2460641"/>
              <a:ext cx="419619" cy="417072"/>
            </a:xfrm>
            <a:prstGeom prst="diamond">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25" name="Oval 24"/>
            <p:cNvSpPr/>
            <p:nvPr/>
          </p:nvSpPr>
          <p:spPr>
            <a:xfrm>
              <a:off x="7229637" y="2263782"/>
              <a:ext cx="102573" cy="106771"/>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26" name="Straight Connector 25"/>
            <p:cNvCxnSpPr>
              <a:stCxn id="25" idx="1"/>
              <a:endCxn id="23" idx="2"/>
            </p:cNvCxnSpPr>
            <p:nvPr/>
          </p:nvCxnSpPr>
          <p:spPr>
            <a:xfrm flipH="1" flipV="1">
              <a:off x="6962323" y="1940134"/>
              <a:ext cx="285963" cy="3369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0"/>
              <a:endCxn id="25" idx="4"/>
            </p:cNvCxnSpPr>
            <p:nvPr/>
          </p:nvCxnSpPr>
          <p:spPr>
            <a:xfrm flipH="1" flipV="1">
              <a:off x="7282477" y="2370553"/>
              <a:ext cx="0" cy="900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480536" y="1509714"/>
              <a:ext cx="121225" cy="6306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ounded Rectangle 36"/>
            <p:cNvSpPr/>
            <p:nvPr/>
          </p:nvSpPr>
          <p:spPr>
            <a:xfrm>
              <a:off x="6275388" y="1509714"/>
              <a:ext cx="121225" cy="63061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665" name="Group 37"/>
            <p:cNvGrpSpPr>
              <a:grpSpLocks/>
            </p:cNvGrpSpPr>
            <p:nvPr/>
          </p:nvGrpSpPr>
          <p:grpSpPr bwMode="auto">
            <a:xfrm>
              <a:off x="6665913" y="2728914"/>
              <a:ext cx="122237" cy="649287"/>
              <a:chOff x="1187624" y="3356992"/>
              <a:chExt cx="122588" cy="648072"/>
            </a:xfrm>
          </p:grpSpPr>
          <p:sp>
            <p:nvSpPr>
              <p:cNvPr id="39" name="Rounded Rectangle 38"/>
              <p:cNvSpPr/>
              <p:nvPr/>
            </p:nvSpPr>
            <p:spPr>
              <a:xfrm>
                <a:off x="1188747" y="3372300"/>
                <a:ext cx="118455" cy="6327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ounded Rectangle 39"/>
              <p:cNvSpPr/>
              <p:nvPr/>
            </p:nvSpPr>
            <p:spPr>
              <a:xfrm>
                <a:off x="1191865" y="3355649"/>
                <a:ext cx="118455" cy="1898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ounded Rectangle 43"/>
            <p:cNvSpPr/>
            <p:nvPr/>
          </p:nvSpPr>
          <p:spPr>
            <a:xfrm>
              <a:off x="6875291" y="2734241"/>
              <a:ext cx="118115" cy="630613"/>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ounded Rectangle 46"/>
            <p:cNvSpPr/>
            <p:nvPr/>
          </p:nvSpPr>
          <p:spPr>
            <a:xfrm>
              <a:off x="6657710" y="2737577"/>
              <a:ext cx="121223" cy="630615"/>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558" name="Group 2"/>
          <p:cNvGrpSpPr>
            <a:grpSpLocks/>
          </p:cNvGrpSpPr>
          <p:nvPr/>
        </p:nvGrpSpPr>
        <p:grpSpPr bwMode="auto">
          <a:xfrm>
            <a:off x="5874703" y="1320800"/>
            <a:ext cx="2206625" cy="323850"/>
            <a:chOff x="5135563" y="1187450"/>
            <a:chExt cx="3717925" cy="650875"/>
          </a:xfrm>
        </p:grpSpPr>
        <p:sp>
          <p:nvSpPr>
            <p:cNvPr id="48" name="Right Arrow 47"/>
            <p:cNvSpPr/>
            <p:nvPr/>
          </p:nvSpPr>
          <p:spPr>
            <a:xfrm>
              <a:off x="6563888" y="1286358"/>
              <a:ext cx="577749" cy="478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49" name="Rectangle 48"/>
            <p:cNvSpPr/>
            <p:nvPr/>
          </p:nvSpPr>
          <p:spPr>
            <a:xfrm>
              <a:off x="5135563" y="1187450"/>
              <a:ext cx="901395" cy="6476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tx2"/>
                  </a:solidFill>
                </a:rPr>
                <a:t>A </a:t>
              </a:r>
              <a:r>
                <a:rPr lang="en-US" sz="2400" b="1" dirty="0" err="1">
                  <a:solidFill>
                    <a:schemeClr val="tx2"/>
                  </a:solidFill>
                </a:rPr>
                <a:t>A</a:t>
              </a:r>
              <a:endParaRPr lang="en-US" sz="2400" b="1" dirty="0">
                <a:solidFill>
                  <a:schemeClr val="tx2"/>
                </a:solidFill>
              </a:endParaRPr>
            </a:p>
          </p:txBody>
        </p:sp>
        <p:sp>
          <p:nvSpPr>
            <p:cNvPr id="50" name="Rectangle 49"/>
            <p:cNvSpPr/>
            <p:nvPr/>
          </p:nvSpPr>
          <p:spPr>
            <a:xfrm>
              <a:off x="7556226" y="1187450"/>
              <a:ext cx="577749" cy="650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accent3">
                      <a:lumMod val="50000"/>
                    </a:schemeClr>
                  </a:solidFill>
                </a:rPr>
                <a:t>A</a:t>
              </a:r>
            </a:p>
          </p:txBody>
        </p:sp>
        <p:sp>
          <p:nvSpPr>
            <p:cNvPr id="51" name="Rectangle 50"/>
            <p:cNvSpPr/>
            <p:nvPr/>
          </p:nvSpPr>
          <p:spPr>
            <a:xfrm>
              <a:off x="8278412" y="1187450"/>
              <a:ext cx="575076" cy="6508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accent2">
                      <a:lumMod val="75000"/>
                    </a:schemeClr>
                  </a:solidFill>
                </a:rPr>
                <a:t>A</a:t>
              </a:r>
            </a:p>
          </p:txBody>
        </p:sp>
      </p:grpSp>
      <p:grpSp>
        <p:nvGrpSpPr>
          <p:cNvPr id="23559" name="Group 72"/>
          <p:cNvGrpSpPr>
            <a:grpSpLocks/>
          </p:cNvGrpSpPr>
          <p:nvPr/>
        </p:nvGrpSpPr>
        <p:grpSpPr bwMode="auto">
          <a:xfrm>
            <a:off x="6196965" y="2098675"/>
            <a:ext cx="447675" cy="612775"/>
            <a:chOff x="6819900" y="1606551"/>
            <a:chExt cx="935038" cy="1271588"/>
          </a:xfrm>
        </p:grpSpPr>
        <p:cxnSp>
          <p:nvCxnSpPr>
            <p:cNvPr id="74" name="Straight Connector 73"/>
            <p:cNvCxnSpPr>
              <a:stCxn id="78" idx="7"/>
              <a:endCxn id="75" idx="4"/>
            </p:cNvCxnSpPr>
            <p:nvPr/>
          </p:nvCxnSpPr>
          <p:spPr>
            <a:xfrm flipV="1">
              <a:off x="7317261" y="1965627"/>
              <a:ext cx="268576" cy="3129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413418" y="1606551"/>
              <a:ext cx="341520" cy="359076"/>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76" name="Rectangle 75"/>
            <p:cNvSpPr/>
            <p:nvPr/>
          </p:nvSpPr>
          <p:spPr>
            <a:xfrm>
              <a:off x="6819900" y="1629612"/>
              <a:ext cx="285153" cy="312955"/>
            </a:xfrm>
            <a:prstGeom prst="rect">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77" name="Diamond 76"/>
            <p:cNvSpPr/>
            <p:nvPr/>
          </p:nvSpPr>
          <p:spPr>
            <a:xfrm>
              <a:off x="7075213" y="2459768"/>
              <a:ext cx="417783" cy="418371"/>
            </a:xfrm>
            <a:prstGeom prst="diamond">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78" name="Oval 77"/>
            <p:cNvSpPr/>
            <p:nvPr/>
          </p:nvSpPr>
          <p:spPr>
            <a:xfrm>
              <a:off x="7231051" y="2262112"/>
              <a:ext cx="102789" cy="108710"/>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79" name="Straight Connector 78"/>
            <p:cNvCxnSpPr>
              <a:stCxn id="78" idx="1"/>
              <a:endCxn id="76" idx="2"/>
            </p:cNvCxnSpPr>
            <p:nvPr/>
          </p:nvCxnSpPr>
          <p:spPr>
            <a:xfrm flipH="1" flipV="1">
              <a:off x="6962478" y="1942566"/>
              <a:ext cx="285153" cy="3360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7" idx="0"/>
              <a:endCxn id="78" idx="4"/>
            </p:cNvCxnSpPr>
            <p:nvPr/>
          </p:nvCxnSpPr>
          <p:spPr>
            <a:xfrm flipH="1" flipV="1">
              <a:off x="7280789" y="2370822"/>
              <a:ext cx="3315" cy="8894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560" name="Group 6"/>
          <p:cNvGrpSpPr>
            <a:grpSpLocks/>
          </p:cNvGrpSpPr>
          <p:nvPr/>
        </p:nvGrpSpPr>
        <p:grpSpPr bwMode="auto">
          <a:xfrm>
            <a:off x="7359015" y="2955925"/>
            <a:ext cx="1328738" cy="822325"/>
            <a:chOff x="1908175" y="1687513"/>
            <a:chExt cx="4967288" cy="2644775"/>
          </a:xfrm>
        </p:grpSpPr>
        <p:cxnSp>
          <p:nvCxnSpPr>
            <p:cNvPr id="88" name="Straight Connector 87"/>
            <p:cNvCxnSpPr/>
            <p:nvPr/>
          </p:nvCxnSpPr>
          <p:spPr>
            <a:xfrm>
              <a:off x="1920044" y="3239659"/>
              <a:ext cx="1299686"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20044" y="3694072"/>
              <a:ext cx="495541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920044" y="2335944"/>
              <a:ext cx="4955419" cy="0"/>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920044" y="2769931"/>
              <a:ext cx="495541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20044" y="1907062"/>
              <a:ext cx="4955419" cy="0"/>
            </a:xfrm>
            <a:prstGeom prst="line">
              <a:avLst/>
            </a:prstGeom>
            <a:ln w="889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13794" y="3239659"/>
              <a:ext cx="366166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19730"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009034" y="3694072"/>
              <a:ext cx="286642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050579" y="2769931"/>
              <a:ext cx="202964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038709"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80222"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908175" y="4163800"/>
              <a:ext cx="4967288"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3561" name="TextBox 17">
            <a:hlinkClick r:id="rId7" action="ppaction://hlinksldjump"/>
          </p:cNvPr>
          <p:cNvSpPr txBox="1">
            <a:spLocks noChangeArrowheads="1"/>
          </p:cNvSpPr>
          <p:nvPr/>
        </p:nvSpPr>
        <p:spPr bwMode="auto">
          <a:xfrm>
            <a:off x="6728778" y="5996940"/>
            <a:ext cx="1679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err="1" smtClean="0"/>
              <a:t>Genohap</a:t>
            </a:r>
            <a:r>
              <a:rPr lang="en-US" b="1" dirty="0" smtClean="0"/>
              <a:t>-HMM</a:t>
            </a:r>
            <a:endParaRPr lang="en-US" b="1" dirty="0"/>
          </a:p>
        </p:txBody>
      </p:sp>
      <p:grpSp>
        <p:nvGrpSpPr>
          <p:cNvPr id="23562" name="Group 109"/>
          <p:cNvGrpSpPr>
            <a:grpSpLocks/>
          </p:cNvGrpSpPr>
          <p:nvPr/>
        </p:nvGrpSpPr>
        <p:grpSpPr bwMode="auto">
          <a:xfrm>
            <a:off x="7355840" y="3954463"/>
            <a:ext cx="1328738" cy="695325"/>
            <a:chOff x="1908175" y="2098601"/>
            <a:chExt cx="4967288" cy="2233687"/>
          </a:xfrm>
        </p:grpSpPr>
        <p:cxnSp>
          <p:nvCxnSpPr>
            <p:cNvPr id="111" name="Straight Connector 110"/>
            <p:cNvCxnSpPr/>
            <p:nvPr/>
          </p:nvCxnSpPr>
          <p:spPr>
            <a:xfrm>
              <a:off x="1920044" y="3240943"/>
              <a:ext cx="1299686"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20044" y="3694819"/>
              <a:ext cx="495541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920044" y="2333189"/>
              <a:ext cx="495541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920044" y="2766666"/>
              <a:ext cx="495541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213794" y="3240943"/>
              <a:ext cx="366166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219730" y="2098601"/>
              <a:ext cx="0" cy="22336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009034" y="3694819"/>
              <a:ext cx="286642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050579" y="2766666"/>
              <a:ext cx="202964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038709" y="2098601"/>
              <a:ext cx="0" cy="22336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062417" y="2180197"/>
              <a:ext cx="17806" cy="215209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908175" y="4163995"/>
              <a:ext cx="4967288"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563" name="Group 123"/>
          <p:cNvGrpSpPr>
            <a:grpSpLocks/>
          </p:cNvGrpSpPr>
          <p:nvPr/>
        </p:nvGrpSpPr>
        <p:grpSpPr bwMode="auto">
          <a:xfrm>
            <a:off x="5827078" y="4002088"/>
            <a:ext cx="1255712" cy="623887"/>
            <a:chOff x="4043363" y="2493356"/>
            <a:chExt cx="2651125" cy="1210282"/>
          </a:xfrm>
        </p:grpSpPr>
        <p:cxnSp>
          <p:nvCxnSpPr>
            <p:cNvPr id="130" name="Straight Connector 129"/>
            <p:cNvCxnSpPr>
              <a:stCxn id="133" idx="7"/>
              <a:endCxn id="131" idx="4"/>
            </p:cNvCxnSpPr>
            <p:nvPr/>
          </p:nvCxnSpPr>
          <p:spPr>
            <a:xfrm flipV="1">
              <a:off x="5608565" y="2853668"/>
              <a:ext cx="526204" cy="16937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5963836" y="2493356"/>
              <a:ext cx="341865" cy="3603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32" name="Rectangle 131"/>
            <p:cNvSpPr/>
            <p:nvPr/>
          </p:nvSpPr>
          <p:spPr>
            <a:xfrm>
              <a:off x="4981815" y="2496435"/>
              <a:ext cx="284886" cy="311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33" name="Oval 132"/>
            <p:cNvSpPr/>
            <p:nvPr/>
          </p:nvSpPr>
          <p:spPr>
            <a:xfrm>
              <a:off x="5524776" y="3007648"/>
              <a:ext cx="100548" cy="107787"/>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34" name="Straight Connector 133"/>
            <p:cNvCxnSpPr>
              <a:stCxn id="133" idx="1"/>
              <a:endCxn id="132" idx="2"/>
            </p:cNvCxnSpPr>
            <p:nvPr/>
          </p:nvCxnSpPr>
          <p:spPr>
            <a:xfrm flipH="1" flipV="1">
              <a:off x="5125933" y="2807475"/>
              <a:ext cx="412249" cy="21557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4696927" y="3327927"/>
              <a:ext cx="341865" cy="360314"/>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138" name="Oval 137"/>
            <p:cNvSpPr/>
            <p:nvPr/>
          </p:nvSpPr>
          <p:spPr>
            <a:xfrm>
              <a:off x="5558292" y="3343326"/>
              <a:ext cx="341865" cy="360312"/>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cxnSp>
          <p:nvCxnSpPr>
            <p:cNvPr id="139" name="Straight Connector 138"/>
            <p:cNvCxnSpPr>
              <a:stCxn id="143" idx="0"/>
              <a:endCxn id="133" idx="2"/>
            </p:cNvCxnSpPr>
            <p:nvPr/>
          </p:nvCxnSpPr>
          <p:spPr>
            <a:xfrm flipV="1">
              <a:off x="4184131" y="3060002"/>
              <a:ext cx="1340645" cy="298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7" idx="0"/>
              <a:endCxn id="133" idx="3"/>
            </p:cNvCxnSpPr>
            <p:nvPr/>
          </p:nvCxnSpPr>
          <p:spPr>
            <a:xfrm flipV="1">
              <a:off x="4867860" y="3100036"/>
              <a:ext cx="670323" cy="22789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0"/>
              <a:endCxn id="133" idx="5"/>
            </p:cNvCxnSpPr>
            <p:nvPr/>
          </p:nvCxnSpPr>
          <p:spPr>
            <a:xfrm flipH="1" flipV="1">
              <a:off x="5608565" y="3100036"/>
              <a:ext cx="120658" cy="2432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4" idx="0"/>
              <a:endCxn id="133" idx="6"/>
            </p:cNvCxnSpPr>
            <p:nvPr/>
          </p:nvCxnSpPr>
          <p:spPr>
            <a:xfrm flipH="1" flipV="1">
              <a:off x="5625324" y="3060002"/>
              <a:ext cx="928396" cy="283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43363" y="3358723"/>
              <a:ext cx="284886" cy="311041"/>
            </a:xfrm>
            <a:prstGeom prst="rect">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144" name="Rectangle 143"/>
            <p:cNvSpPr/>
            <p:nvPr/>
          </p:nvSpPr>
          <p:spPr>
            <a:xfrm>
              <a:off x="6409602" y="3343326"/>
              <a:ext cx="284886" cy="314119"/>
            </a:xfrm>
            <a:prstGeom prst="rect">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200" b="1" dirty="0">
                <a:solidFill>
                  <a:schemeClr val="tx1"/>
                </a:solidFill>
              </a:endParaRPr>
            </a:p>
          </p:txBody>
        </p:sp>
        <p:sp>
          <p:nvSpPr>
            <p:cNvPr id="147" name="Rounded Rectangle 146"/>
            <p:cNvSpPr/>
            <p:nvPr/>
          </p:nvSpPr>
          <p:spPr>
            <a:xfrm>
              <a:off x="4133856" y="2650415"/>
              <a:ext cx="120658" cy="6313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564" name="Group 160"/>
          <p:cNvGrpSpPr>
            <a:grpSpLocks/>
          </p:cNvGrpSpPr>
          <p:nvPr/>
        </p:nvGrpSpPr>
        <p:grpSpPr bwMode="auto">
          <a:xfrm>
            <a:off x="5935663" y="5037138"/>
            <a:ext cx="2620962" cy="1328737"/>
            <a:chOff x="1877746" y="2332038"/>
            <a:chExt cx="6296292" cy="3194489"/>
          </a:xfrm>
        </p:grpSpPr>
        <p:cxnSp>
          <p:nvCxnSpPr>
            <p:cNvPr id="162" name="Straight Connector 161"/>
            <p:cNvCxnSpPr>
              <a:stCxn id="165" idx="7"/>
              <a:endCxn id="163" idx="4"/>
            </p:cNvCxnSpPr>
            <p:nvPr/>
          </p:nvCxnSpPr>
          <p:spPr>
            <a:xfrm flipV="1">
              <a:off x="4562537" y="2912160"/>
              <a:ext cx="266954" cy="12213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4657877" y="2553401"/>
              <a:ext cx="343226" cy="358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64" name="Rectangle 163"/>
            <p:cNvSpPr/>
            <p:nvPr/>
          </p:nvSpPr>
          <p:spPr>
            <a:xfrm>
              <a:off x="4062951" y="2576300"/>
              <a:ext cx="286023" cy="312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65" name="Oval 164"/>
            <p:cNvSpPr/>
            <p:nvPr/>
          </p:nvSpPr>
          <p:spPr>
            <a:xfrm>
              <a:off x="4478638" y="3019025"/>
              <a:ext cx="99154" cy="110680"/>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66" name="Straight Connector 165"/>
            <p:cNvCxnSpPr>
              <a:stCxn id="165" idx="1"/>
              <a:endCxn id="164" idx="2"/>
            </p:cNvCxnSpPr>
            <p:nvPr/>
          </p:nvCxnSpPr>
          <p:spPr>
            <a:xfrm flipH="1" flipV="1">
              <a:off x="4207869" y="2889261"/>
              <a:ext cx="282208" cy="14884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68" idx="7"/>
              <a:endCxn id="165" idx="2"/>
            </p:cNvCxnSpPr>
            <p:nvPr/>
          </p:nvCxnSpPr>
          <p:spPr>
            <a:xfrm flipV="1">
              <a:off x="2381144" y="3076273"/>
              <a:ext cx="2097493" cy="3434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2087494" y="3366334"/>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69" name="Oval 168"/>
            <p:cNvSpPr/>
            <p:nvPr/>
          </p:nvSpPr>
          <p:spPr>
            <a:xfrm>
              <a:off x="4696013" y="3343435"/>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70" name="Oval 169"/>
            <p:cNvSpPr/>
            <p:nvPr/>
          </p:nvSpPr>
          <p:spPr>
            <a:xfrm>
              <a:off x="5557892" y="3358701"/>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71" name="Straight Connector 170"/>
            <p:cNvCxnSpPr>
              <a:endCxn id="165" idx="3"/>
            </p:cNvCxnSpPr>
            <p:nvPr/>
          </p:nvCxnSpPr>
          <p:spPr>
            <a:xfrm flipV="1">
              <a:off x="4284142" y="3114439"/>
              <a:ext cx="205936" cy="2786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69" idx="0"/>
              <a:endCxn id="165" idx="4"/>
            </p:cNvCxnSpPr>
            <p:nvPr/>
          </p:nvCxnSpPr>
          <p:spPr>
            <a:xfrm flipH="1" flipV="1">
              <a:off x="4528213" y="3129705"/>
              <a:ext cx="339414" cy="2137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0" idx="0"/>
              <a:endCxn id="165" idx="5"/>
            </p:cNvCxnSpPr>
            <p:nvPr/>
          </p:nvCxnSpPr>
          <p:spPr>
            <a:xfrm flipH="1" flipV="1">
              <a:off x="4562537" y="3114439"/>
              <a:ext cx="1166969" cy="2442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4" name="Rounded Rectangle 173"/>
            <p:cNvSpPr/>
            <p:nvPr/>
          </p:nvSpPr>
          <p:spPr>
            <a:xfrm>
              <a:off x="4001933" y="4896790"/>
              <a:ext cx="122036" cy="6297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Rounded Rectangle 174"/>
            <p:cNvSpPr/>
            <p:nvPr/>
          </p:nvSpPr>
          <p:spPr>
            <a:xfrm>
              <a:off x="3784558" y="4896790"/>
              <a:ext cx="122036" cy="6297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6" name="Straight Connector 175"/>
            <p:cNvCxnSpPr>
              <a:endCxn id="165" idx="6"/>
            </p:cNvCxnSpPr>
            <p:nvPr/>
          </p:nvCxnSpPr>
          <p:spPr>
            <a:xfrm flipH="1" flipV="1">
              <a:off x="4577792" y="3076273"/>
              <a:ext cx="1975457" cy="2595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4043884" y="3370152"/>
              <a:ext cx="282208" cy="3129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78" name="Straight Connector 177"/>
            <p:cNvCxnSpPr>
              <a:stCxn id="179" idx="7"/>
              <a:endCxn id="177" idx="2"/>
            </p:cNvCxnSpPr>
            <p:nvPr/>
          </p:nvCxnSpPr>
          <p:spPr>
            <a:xfrm flipV="1">
              <a:off x="3395568" y="3683113"/>
              <a:ext cx="789419" cy="4732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3307854" y="4141104"/>
              <a:ext cx="102969" cy="106865"/>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80" name="Straight Connector 179"/>
            <p:cNvCxnSpPr>
              <a:stCxn id="179" idx="1"/>
            </p:cNvCxnSpPr>
            <p:nvPr/>
          </p:nvCxnSpPr>
          <p:spPr>
            <a:xfrm flipH="1" flipV="1">
              <a:off x="3082851" y="3732727"/>
              <a:ext cx="240257" cy="4236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2770134" y="4461698"/>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82" name="Oval 181"/>
            <p:cNvSpPr/>
            <p:nvPr/>
          </p:nvSpPr>
          <p:spPr>
            <a:xfrm>
              <a:off x="3277345" y="4465514"/>
              <a:ext cx="339414"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83" name="Straight Connector 182"/>
            <p:cNvCxnSpPr>
              <a:stCxn id="181" idx="0"/>
              <a:endCxn id="179" idx="4"/>
            </p:cNvCxnSpPr>
            <p:nvPr/>
          </p:nvCxnSpPr>
          <p:spPr>
            <a:xfrm flipV="1">
              <a:off x="2941746" y="4247969"/>
              <a:ext cx="415686" cy="2137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82" idx="0"/>
              <a:endCxn id="179" idx="5"/>
            </p:cNvCxnSpPr>
            <p:nvPr/>
          </p:nvCxnSpPr>
          <p:spPr>
            <a:xfrm flipH="1" flipV="1">
              <a:off x="3395568" y="4232702"/>
              <a:ext cx="53391" cy="232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98" idx="0"/>
              <a:endCxn id="179" idx="6"/>
            </p:cNvCxnSpPr>
            <p:nvPr/>
          </p:nvCxnSpPr>
          <p:spPr>
            <a:xfrm flipH="1" flipV="1">
              <a:off x="3410823" y="4194536"/>
              <a:ext cx="537720" cy="27097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87" idx="7"/>
            </p:cNvCxnSpPr>
            <p:nvPr/>
          </p:nvCxnSpPr>
          <p:spPr>
            <a:xfrm flipV="1">
              <a:off x="7499028" y="3702194"/>
              <a:ext cx="72458" cy="3091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7415128" y="3996074"/>
              <a:ext cx="99154" cy="110680"/>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88" name="Straight Connector 187"/>
            <p:cNvCxnSpPr>
              <a:stCxn id="187" idx="1"/>
              <a:endCxn id="195" idx="2"/>
            </p:cNvCxnSpPr>
            <p:nvPr/>
          </p:nvCxnSpPr>
          <p:spPr>
            <a:xfrm flipH="1" flipV="1">
              <a:off x="6553249" y="3667846"/>
              <a:ext cx="873319" cy="34730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877406" y="4404448"/>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90" name="Oval 189"/>
            <p:cNvSpPr/>
            <p:nvPr/>
          </p:nvSpPr>
          <p:spPr>
            <a:xfrm>
              <a:off x="7380804" y="4408266"/>
              <a:ext cx="343226"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91" name="Straight Connector 190"/>
            <p:cNvCxnSpPr>
              <a:stCxn id="189" idx="0"/>
              <a:endCxn id="187" idx="3"/>
            </p:cNvCxnSpPr>
            <p:nvPr/>
          </p:nvCxnSpPr>
          <p:spPr>
            <a:xfrm flipV="1">
              <a:off x="7049020" y="4091487"/>
              <a:ext cx="377548" cy="31296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0" idx="0"/>
              <a:endCxn id="187" idx="5"/>
            </p:cNvCxnSpPr>
            <p:nvPr/>
          </p:nvCxnSpPr>
          <p:spPr>
            <a:xfrm flipH="1" flipV="1">
              <a:off x="7499028" y="4091487"/>
              <a:ext cx="53391" cy="31677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4" idx="0"/>
              <a:endCxn id="187" idx="6"/>
            </p:cNvCxnSpPr>
            <p:nvPr/>
          </p:nvCxnSpPr>
          <p:spPr>
            <a:xfrm flipH="1" flipV="1">
              <a:off x="7514282" y="4053321"/>
              <a:ext cx="488144" cy="3549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7834627" y="4408266"/>
              <a:ext cx="339411" cy="358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95" name="Rectangle 194"/>
            <p:cNvSpPr/>
            <p:nvPr/>
          </p:nvSpPr>
          <p:spPr>
            <a:xfrm>
              <a:off x="6412144" y="3358701"/>
              <a:ext cx="282208" cy="3091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96" name="Oval 195"/>
            <p:cNvSpPr/>
            <p:nvPr/>
          </p:nvSpPr>
          <p:spPr>
            <a:xfrm>
              <a:off x="7399874" y="3343435"/>
              <a:ext cx="343226" cy="358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97" name="Oval 196"/>
            <p:cNvSpPr/>
            <p:nvPr/>
          </p:nvSpPr>
          <p:spPr>
            <a:xfrm>
              <a:off x="2911237" y="3393051"/>
              <a:ext cx="339414" cy="358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98" name="Diamond 197"/>
            <p:cNvSpPr/>
            <p:nvPr/>
          </p:nvSpPr>
          <p:spPr>
            <a:xfrm>
              <a:off x="3746422" y="4465514"/>
              <a:ext cx="404244" cy="431276"/>
            </a:xfrm>
            <a:prstGeom prst="diamond">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sp>
          <p:nvSpPr>
            <p:cNvPr id="199" name="Rounded Rectangle 198"/>
            <p:cNvSpPr/>
            <p:nvPr/>
          </p:nvSpPr>
          <p:spPr>
            <a:xfrm>
              <a:off x="4387111" y="3564797"/>
              <a:ext cx="122036" cy="6297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 name="Rounded Rectangle 199"/>
            <p:cNvSpPr/>
            <p:nvPr/>
          </p:nvSpPr>
          <p:spPr>
            <a:xfrm>
              <a:off x="7976493" y="4824273"/>
              <a:ext cx="122036" cy="6335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 name="Rounded Rectangle 200"/>
            <p:cNvSpPr/>
            <p:nvPr/>
          </p:nvSpPr>
          <p:spPr>
            <a:xfrm>
              <a:off x="5085003" y="2332038"/>
              <a:ext cx="122036" cy="6297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 name="Rounded Rectangle 201"/>
            <p:cNvSpPr/>
            <p:nvPr/>
          </p:nvSpPr>
          <p:spPr>
            <a:xfrm>
              <a:off x="1877746" y="3412133"/>
              <a:ext cx="122036" cy="6297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 name="Rounded Rectangle 202"/>
            <p:cNvSpPr/>
            <p:nvPr/>
          </p:nvSpPr>
          <p:spPr>
            <a:xfrm>
              <a:off x="2724371" y="3438851"/>
              <a:ext cx="118221" cy="6297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5" name="Left Brace 204"/>
          <p:cNvSpPr/>
          <p:nvPr/>
        </p:nvSpPr>
        <p:spPr>
          <a:xfrm flipH="1">
            <a:off x="5410518" y="4718050"/>
            <a:ext cx="415925" cy="1751013"/>
          </a:xfrm>
          <a:prstGeom prst="leftBrac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126" name="TextBox 36"/>
          <p:cNvSpPr txBox="1">
            <a:spLocks noChangeArrowheads="1"/>
          </p:cNvSpPr>
          <p:nvPr/>
        </p:nvSpPr>
        <p:spPr bwMode="auto">
          <a:xfrm>
            <a:off x="788989" y="1251426"/>
            <a:ext cx="8234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latin typeface="+mj-lt"/>
              </a:rPr>
              <a:t>Solos</a:t>
            </a:r>
          </a:p>
          <a:p>
            <a:pPr eaLnBrk="1" hangingPunct="1">
              <a:defRPr/>
            </a:pPr>
            <a:r>
              <a:rPr lang="en-US" i="1" dirty="0" smtClean="0">
                <a:latin typeface="+mj-lt"/>
              </a:rPr>
              <a:t>63%</a:t>
            </a:r>
          </a:p>
        </p:txBody>
      </p:sp>
      <p:sp>
        <p:nvSpPr>
          <p:cNvPr id="127" name="TextBox 37"/>
          <p:cNvSpPr txBox="1">
            <a:spLocks noChangeArrowheads="1"/>
          </p:cNvSpPr>
          <p:nvPr/>
        </p:nvSpPr>
        <p:spPr bwMode="auto">
          <a:xfrm>
            <a:off x="739841" y="2581057"/>
            <a:ext cx="703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latin typeface="+mj-lt"/>
              </a:rPr>
              <a:t>Duos</a:t>
            </a:r>
          </a:p>
          <a:p>
            <a:pPr eaLnBrk="1" hangingPunct="1">
              <a:defRPr/>
            </a:pPr>
            <a:r>
              <a:rPr lang="en-US" i="1" dirty="0" smtClean="0">
                <a:latin typeface="+mj-lt"/>
              </a:rPr>
              <a:t>Trios</a:t>
            </a:r>
          </a:p>
          <a:p>
            <a:pPr eaLnBrk="1" hangingPunct="1">
              <a:defRPr/>
            </a:pPr>
            <a:r>
              <a:rPr lang="en-US" i="1" dirty="0" smtClean="0">
                <a:latin typeface="+mj-lt"/>
              </a:rPr>
              <a:t>87%</a:t>
            </a:r>
          </a:p>
        </p:txBody>
      </p:sp>
      <p:sp>
        <p:nvSpPr>
          <p:cNvPr id="128" name="TextBox 39"/>
          <p:cNvSpPr txBox="1">
            <a:spLocks noChangeArrowheads="1"/>
          </p:cNvSpPr>
          <p:nvPr/>
        </p:nvSpPr>
        <p:spPr bwMode="auto">
          <a:xfrm>
            <a:off x="553552" y="4089975"/>
            <a:ext cx="121506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latin typeface="+mj-lt"/>
              </a:rPr>
              <a:t>Nuclear Families</a:t>
            </a:r>
          </a:p>
          <a:p>
            <a:pPr eaLnBrk="1" hangingPunct="1">
              <a:defRPr/>
            </a:pPr>
            <a:r>
              <a:rPr lang="en-US" i="1" dirty="0" smtClean="0">
                <a:latin typeface="+mj-lt"/>
              </a:rPr>
              <a:t>93%</a:t>
            </a:r>
          </a:p>
        </p:txBody>
      </p:sp>
      <p:sp>
        <p:nvSpPr>
          <p:cNvPr id="135" name="TextBox 41"/>
          <p:cNvSpPr txBox="1">
            <a:spLocks noChangeArrowheads="1"/>
          </p:cNvSpPr>
          <p:nvPr/>
        </p:nvSpPr>
        <p:spPr bwMode="auto">
          <a:xfrm>
            <a:off x="360466" y="5528727"/>
            <a:ext cx="14398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700" i="1" dirty="0" smtClean="0">
                <a:latin typeface="+mj-lt"/>
              </a:rPr>
              <a:t>Pedigree</a:t>
            </a:r>
          </a:p>
          <a:p>
            <a:pPr algn="ctr" eaLnBrk="1" hangingPunct="1">
              <a:defRPr/>
            </a:pPr>
            <a:r>
              <a:rPr lang="en-US" sz="1900" b="1" i="1" dirty="0" smtClean="0">
                <a:solidFill>
                  <a:schemeClr val="accent2">
                    <a:lumMod val="75000"/>
                  </a:schemeClr>
                </a:solidFill>
                <a:latin typeface="+mj-lt"/>
              </a:rPr>
              <a:t>99.2% phased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fade">
                                      <p:cBhvr>
                                        <p:cTn id="7" dur="500"/>
                                        <p:tgtEl>
                                          <p:spTgt spid="235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559"/>
                                        </p:tgtEl>
                                        <p:attrNameLst>
                                          <p:attrName>style.visibility</p:attrName>
                                        </p:attrNameLst>
                                      </p:cBhvr>
                                      <p:to>
                                        <p:strVal val="visible"/>
                                      </p:to>
                                    </p:set>
                                    <p:animEffect transition="in" filter="fade">
                                      <p:cBhvr>
                                        <p:cTn id="11" dur="500"/>
                                        <p:tgtEl>
                                          <p:spTgt spid="2355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557"/>
                                        </p:tgtEl>
                                        <p:attrNameLst>
                                          <p:attrName>style.visibility</p:attrName>
                                        </p:attrNameLst>
                                      </p:cBhvr>
                                      <p:to>
                                        <p:strVal val="visible"/>
                                      </p:to>
                                    </p:set>
                                    <p:animEffect transition="in" filter="fade">
                                      <p:cBhvr>
                                        <p:cTn id="15" dur="500"/>
                                        <p:tgtEl>
                                          <p:spTgt spid="23557"/>
                                        </p:tgtEl>
                                      </p:cBhvr>
                                    </p:animEffect>
                                  </p:childTnLst>
                                </p:cTn>
                              </p:par>
                              <p:par>
                                <p:cTn id="16" presetID="10" presetClass="entr" presetSubtype="0" fill="hold" nodeType="withEffect">
                                  <p:stCondLst>
                                    <p:cond delay="0"/>
                                  </p:stCondLst>
                                  <p:childTnLst>
                                    <p:set>
                                      <p:cBhvr>
                                        <p:cTn id="17" dur="1" fill="hold">
                                          <p:stCondLst>
                                            <p:cond delay="0"/>
                                          </p:stCondLst>
                                        </p:cTn>
                                        <p:tgtEl>
                                          <p:spTgt spid="23560"/>
                                        </p:tgtEl>
                                        <p:attrNameLst>
                                          <p:attrName>style.visibility</p:attrName>
                                        </p:attrNameLst>
                                      </p:cBhvr>
                                      <p:to>
                                        <p:strVal val="visible"/>
                                      </p:to>
                                    </p:set>
                                    <p:animEffect transition="in" filter="fade">
                                      <p:cBhvr>
                                        <p:cTn id="18" dur="500"/>
                                        <p:tgtEl>
                                          <p:spTgt spid="2356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fade">
                                      <p:cBhvr>
                                        <p:cTn id="22" dur="500"/>
                                        <p:tgtEl>
                                          <p:spTgt spid="23563"/>
                                        </p:tgtEl>
                                      </p:cBhvr>
                                    </p:animEffect>
                                  </p:childTnLst>
                                </p:cTn>
                              </p:par>
                              <p:par>
                                <p:cTn id="23" presetID="10" presetClass="entr" presetSubtype="0" fill="hold" nodeType="withEffect">
                                  <p:stCondLst>
                                    <p:cond delay="0"/>
                                  </p:stCondLst>
                                  <p:childTnLst>
                                    <p:set>
                                      <p:cBhvr>
                                        <p:cTn id="24" dur="1" fill="hold">
                                          <p:stCondLst>
                                            <p:cond delay="0"/>
                                          </p:stCondLst>
                                        </p:cTn>
                                        <p:tgtEl>
                                          <p:spTgt spid="23562"/>
                                        </p:tgtEl>
                                        <p:attrNameLst>
                                          <p:attrName>style.visibility</p:attrName>
                                        </p:attrNameLst>
                                      </p:cBhvr>
                                      <p:to>
                                        <p:strVal val="visible"/>
                                      </p:to>
                                    </p:set>
                                    <p:animEffect transition="in" filter="fade">
                                      <p:cBhvr>
                                        <p:cTn id="25" dur="500"/>
                                        <p:tgtEl>
                                          <p:spTgt spid="23562"/>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3564"/>
                                        </p:tgtEl>
                                        <p:attrNameLst>
                                          <p:attrName>style.visibility</p:attrName>
                                        </p:attrNameLst>
                                      </p:cBhvr>
                                      <p:to>
                                        <p:strVal val="visible"/>
                                      </p:to>
                                    </p:set>
                                    <p:animEffect transition="in" filter="fade">
                                      <p:cBhvr>
                                        <p:cTn id="29" dur="500"/>
                                        <p:tgtEl>
                                          <p:spTgt spid="235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fade">
                                      <p:cBhvr>
                                        <p:cTn id="32" dur="500"/>
                                        <p:tgtEl>
                                          <p:spTgt spid="235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fade">
                                      <p:cBhvr>
                                        <p:cTn id="37" dur="500"/>
                                        <p:tgtEl>
                                          <p:spTgt spid="126"/>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fade">
                                      <p:cBhvr>
                                        <p:cTn id="41" dur="500"/>
                                        <p:tgtEl>
                                          <p:spTgt spid="12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fade">
                                      <p:cBhvr>
                                        <p:cTn id="45" dur="500"/>
                                        <p:tgtEl>
                                          <p:spTgt spid="128"/>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126" grpId="0"/>
      <p:bldP spid="127" grpId="0"/>
      <p:bldP spid="128" grpId="0"/>
      <p:bldP spid="1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79475" y="44450"/>
            <a:ext cx="8229600" cy="1143000"/>
          </a:xfrm>
        </p:spPr>
        <p:txBody>
          <a:bodyPr/>
          <a:lstStyle/>
          <a:p>
            <a:r>
              <a:rPr lang="en-US" smtClean="0"/>
              <a:t>Stage 3: Parent-Child IBD</a:t>
            </a:r>
          </a:p>
        </p:txBody>
      </p:sp>
      <p:sp>
        <p:nvSpPr>
          <p:cNvPr id="27651" name="Content Placeholder 57"/>
          <p:cNvSpPr>
            <a:spLocks noGrp="1"/>
          </p:cNvSpPr>
          <p:nvPr>
            <p:ph idx="1"/>
          </p:nvPr>
        </p:nvSpPr>
        <p:spPr>
          <a:xfrm>
            <a:off x="950913" y="981075"/>
            <a:ext cx="8548687" cy="989013"/>
          </a:xfrm>
        </p:spPr>
        <p:txBody>
          <a:bodyPr/>
          <a:lstStyle/>
          <a:p>
            <a:pPr>
              <a:lnSpc>
                <a:spcPts val="2800"/>
              </a:lnSpc>
            </a:pPr>
            <a:r>
              <a:rPr lang="en-US" sz="2400" dirty="0" smtClean="0"/>
              <a:t>Child’s paternal haplotype is IBD with one of the father’ haplotype</a:t>
            </a:r>
          </a:p>
          <a:p>
            <a:pPr>
              <a:lnSpc>
                <a:spcPts val="2800"/>
              </a:lnSpc>
            </a:pPr>
            <a:r>
              <a:rPr lang="en-US" sz="2400" dirty="0" smtClean="0"/>
              <a:t>No restriction on segment length</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rcRect l="6493" t="8902" r="5354"/>
          <a:stretch>
            <a:fillRect/>
          </a:stretch>
        </p:blipFill>
        <p:spPr bwMode="auto">
          <a:xfrm>
            <a:off x="4437063" y="2001838"/>
            <a:ext cx="45180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p:cNvCxnSpPr>
            <a:stCxn id="43" idx="7"/>
            <a:endCxn id="38" idx="4"/>
          </p:cNvCxnSpPr>
          <p:nvPr/>
        </p:nvCxnSpPr>
        <p:spPr>
          <a:xfrm flipV="1">
            <a:off x="2187575" y="2724150"/>
            <a:ext cx="266700" cy="31273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282825" y="2365375"/>
            <a:ext cx="341313"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41" name="Rectangle 40"/>
          <p:cNvSpPr/>
          <p:nvPr/>
        </p:nvSpPr>
        <p:spPr>
          <a:xfrm>
            <a:off x="1689100" y="2389188"/>
            <a:ext cx="284163" cy="311150"/>
          </a:xfrm>
          <a:prstGeom prst="rect">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200" b="1" dirty="0">
                <a:solidFill>
                  <a:schemeClr val="tx1"/>
                </a:solidFill>
              </a:rPr>
              <a:t>F</a:t>
            </a:r>
          </a:p>
        </p:txBody>
      </p:sp>
      <p:sp>
        <p:nvSpPr>
          <p:cNvPr id="42" name="Diamond 41"/>
          <p:cNvSpPr/>
          <p:nvPr/>
        </p:nvSpPr>
        <p:spPr>
          <a:xfrm>
            <a:off x="1943100" y="3217863"/>
            <a:ext cx="419100" cy="419100"/>
          </a:xfrm>
          <a:prstGeom prst="diamond">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200" b="1" dirty="0">
                <a:solidFill>
                  <a:schemeClr val="tx1"/>
                </a:solidFill>
              </a:rPr>
              <a:t>C</a:t>
            </a:r>
          </a:p>
        </p:txBody>
      </p:sp>
      <p:sp>
        <p:nvSpPr>
          <p:cNvPr id="43" name="Oval 42"/>
          <p:cNvSpPr/>
          <p:nvPr/>
        </p:nvSpPr>
        <p:spPr>
          <a:xfrm>
            <a:off x="2100263" y="3021013"/>
            <a:ext cx="101600" cy="109537"/>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44" name="Straight Connector 43"/>
          <p:cNvCxnSpPr>
            <a:stCxn id="43" idx="1"/>
            <a:endCxn id="41" idx="2"/>
          </p:cNvCxnSpPr>
          <p:nvPr/>
        </p:nvCxnSpPr>
        <p:spPr>
          <a:xfrm flipH="1" flipV="1">
            <a:off x="1830388" y="2700338"/>
            <a:ext cx="285750" cy="3365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0"/>
            <a:endCxn id="43" idx="4"/>
          </p:cNvCxnSpPr>
          <p:nvPr/>
        </p:nvCxnSpPr>
        <p:spPr>
          <a:xfrm flipH="1" flipV="1">
            <a:off x="2151063" y="3130550"/>
            <a:ext cx="1587" cy="873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Content Placeholder 4"/>
          <p:cNvSpPr txBox="1">
            <a:spLocks/>
          </p:cNvSpPr>
          <p:nvPr/>
        </p:nvSpPr>
        <p:spPr>
          <a:xfrm>
            <a:off x="3108325" y="2482850"/>
            <a:ext cx="1408113" cy="3921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2400" b="1" dirty="0" smtClean="0">
                <a:solidFill>
                  <a:schemeClr val="accent3">
                    <a:lumMod val="75000"/>
                  </a:schemeClr>
                </a:solidFill>
              </a:rPr>
              <a:t>F,0</a:t>
            </a:r>
            <a:r>
              <a:rPr lang="en-US" sz="2400" b="1" dirty="0" smtClean="0"/>
              <a:t> – C,0</a:t>
            </a:r>
            <a:endParaRPr lang="en-US" sz="2400" b="1" dirty="0"/>
          </a:p>
        </p:txBody>
      </p:sp>
      <p:sp>
        <p:nvSpPr>
          <p:cNvPr id="65" name="Rounded Rectangle 64"/>
          <p:cNvSpPr/>
          <p:nvPr/>
        </p:nvSpPr>
        <p:spPr>
          <a:xfrm>
            <a:off x="1350963" y="2268538"/>
            <a:ext cx="120650" cy="6318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6" name="Diagram 65"/>
          <p:cNvGraphicFramePr/>
          <p:nvPr/>
        </p:nvGraphicFramePr>
        <p:xfrm>
          <a:off x="950912" y="5109256"/>
          <a:ext cx="8003853" cy="100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7" name="Rounded Rectangle 66"/>
          <p:cNvSpPr/>
          <p:nvPr/>
        </p:nvSpPr>
        <p:spPr>
          <a:xfrm>
            <a:off x="1144588" y="2268538"/>
            <a:ext cx="120650" cy="6318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p:cNvGrpSpPr>
            <a:grpSpLocks/>
          </p:cNvGrpSpPr>
          <p:nvPr/>
        </p:nvGrpSpPr>
        <p:grpSpPr bwMode="auto">
          <a:xfrm>
            <a:off x="1535113" y="3487738"/>
            <a:ext cx="122237" cy="649287"/>
            <a:chOff x="1187624" y="3356992"/>
            <a:chExt cx="122588" cy="648072"/>
          </a:xfrm>
        </p:grpSpPr>
        <p:sp>
          <p:nvSpPr>
            <p:cNvPr id="68" name="Rounded Rectangle 67"/>
            <p:cNvSpPr/>
            <p:nvPr/>
          </p:nvSpPr>
          <p:spPr>
            <a:xfrm>
              <a:off x="1187624" y="3374421"/>
              <a:ext cx="120996" cy="63064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ounded Rectangle 70"/>
            <p:cNvSpPr/>
            <p:nvPr/>
          </p:nvSpPr>
          <p:spPr>
            <a:xfrm>
              <a:off x="1189216" y="3356992"/>
              <a:ext cx="120996" cy="1901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2" name="Content Placeholder 4"/>
          <p:cNvSpPr txBox="1">
            <a:spLocks/>
          </p:cNvSpPr>
          <p:nvPr/>
        </p:nvSpPr>
        <p:spPr bwMode="auto">
          <a:xfrm>
            <a:off x="3117850" y="3783013"/>
            <a:ext cx="14065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400" b="1">
                <a:solidFill>
                  <a:schemeClr val="accent2"/>
                </a:solidFill>
                <a:latin typeface="Calibri" pitchFamily="34" charset="0"/>
              </a:rPr>
              <a:t>F,1</a:t>
            </a:r>
            <a:r>
              <a:rPr lang="en-US" sz="2400" b="1">
                <a:latin typeface="Calibri" pitchFamily="34" charset="0"/>
              </a:rPr>
              <a:t> – C,0</a:t>
            </a:r>
          </a:p>
        </p:txBody>
      </p:sp>
      <p:sp>
        <p:nvSpPr>
          <p:cNvPr id="73" name="Content Placeholder 4"/>
          <p:cNvSpPr txBox="1">
            <a:spLocks/>
          </p:cNvSpPr>
          <p:nvPr/>
        </p:nvSpPr>
        <p:spPr bwMode="auto">
          <a:xfrm>
            <a:off x="1019175" y="2844800"/>
            <a:ext cx="3413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400" b="1">
                <a:latin typeface="Calibri" pitchFamily="34" charset="0"/>
              </a:rPr>
              <a:t>0</a:t>
            </a:r>
          </a:p>
        </p:txBody>
      </p:sp>
      <p:sp>
        <p:nvSpPr>
          <p:cNvPr id="75" name="Content Placeholder 4"/>
          <p:cNvSpPr txBox="1">
            <a:spLocks/>
          </p:cNvSpPr>
          <p:nvPr/>
        </p:nvSpPr>
        <p:spPr bwMode="auto">
          <a:xfrm>
            <a:off x="1235075" y="2844800"/>
            <a:ext cx="3413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400" b="1">
                <a:latin typeface="Calibri" pitchFamily="34" charset="0"/>
              </a:rPr>
              <a:t>1</a:t>
            </a:r>
          </a:p>
        </p:txBody>
      </p:sp>
      <p:sp>
        <p:nvSpPr>
          <p:cNvPr id="76" name="Rounded Rectangle 75"/>
          <p:cNvSpPr/>
          <p:nvPr/>
        </p:nvSpPr>
        <p:spPr>
          <a:xfrm>
            <a:off x="1743075" y="3492500"/>
            <a:ext cx="120650" cy="631825"/>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Content Placeholder 4"/>
          <p:cNvSpPr txBox="1">
            <a:spLocks/>
          </p:cNvSpPr>
          <p:nvPr/>
        </p:nvSpPr>
        <p:spPr bwMode="auto">
          <a:xfrm>
            <a:off x="1431925" y="4037013"/>
            <a:ext cx="3413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400" b="1">
                <a:latin typeface="Calibri" pitchFamily="34" charset="0"/>
              </a:rPr>
              <a:t>0</a:t>
            </a:r>
          </a:p>
        </p:txBody>
      </p:sp>
      <p:sp>
        <p:nvSpPr>
          <p:cNvPr id="78" name="Content Placeholder 4"/>
          <p:cNvSpPr txBox="1">
            <a:spLocks/>
          </p:cNvSpPr>
          <p:nvPr/>
        </p:nvSpPr>
        <p:spPr bwMode="auto">
          <a:xfrm>
            <a:off x="1666875" y="4037013"/>
            <a:ext cx="3413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400" b="1">
                <a:latin typeface="Calibri" pitchFamily="34" charset="0"/>
              </a:rPr>
              <a:t>1</a:t>
            </a:r>
          </a:p>
        </p:txBody>
      </p:sp>
      <p:sp>
        <p:nvSpPr>
          <p:cNvPr id="80" name="Rounded Rectangle 79"/>
          <p:cNvSpPr/>
          <p:nvPr/>
        </p:nvSpPr>
        <p:spPr>
          <a:xfrm>
            <a:off x="4976813" y="2379663"/>
            <a:ext cx="3405187" cy="1730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Rounded Rectangle 80"/>
          <p:cNvSpPr/>
          <p:nvPr/>
        </p:nvSpPr>
        <p:spPr>
          <a:xfrm>
            <a:off x="4748213" y="3879850"/>
            <a:ext cx="190500" cy="1730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Down Arrow 81"/>
          <p:cNvSpPr/>
          <p:nvPr/>
        </p:nvSpPr>
        <p:spPr>
          <a:xfrm>
            <a:off x="5774451" y="6107112"/>
            <a:ext cx="293688" cy="266700"/>
          </a:xfrm>
          <a:prstGeom prst="downArrow">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b="1"/>
          </a:p>
        </p:txBody>
      </p:sp>
      <p:sp>
        <p:nvSpPr>
          <p:cNvPr id="83" name="Rectangle 82"/>
          <p:cNvSpPr/>
          <p:nvPr/>
        </p:nvSpPr>
        <p:spPr>
          <a:xfrm>
            <a:off x="5242069" y="6386512"/>
            <a:ext cx="1387331" cy="381000"/>
          </a:xfrm>
          <a:prstGeom prst="rect">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dirty="0"/>
              <a:t>Flag errors</a:t>
            </a:r>
          </a:p>
        </p:txBody>
      </p:sp>
      <p:sp>
        <p:nvSpPr>
          <p:cNvPr id="84" name="Rounded Rectangle 83"/>
          <p:cNvSpPr/>
          <p:nvPr/>
        </p:nvSpPr>
        <p:spPr>
          <a:xfrm>
            <a:off x="1527175" y="3495675"/>
            <a:ext cx="120650" cy="630238"/>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241925" y="1836738"/>
            <a:ext cx="3046413" cy="1889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97825" y="1647825"/>
            <a:ext cx="2873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fade">
                                      <p:cBhvr>
                                        <p:cTn id="69" dur="500"/>
                                        <p:tgtEl>
                                          <p:spTgt spid="81"/>
                                        </p:tgtEl>
                                      </p:cBhvr>
                                    </p:animEffect>
                                  </p:childTnLst>
                                </p:cTn>
                              </p:par>
                              <p:par>
                                <p:cTn id="70" presetID="10" presetClass="entr" presetSubtype="0"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par>
                                <p:cTn id="81" presetID="10" presetClass="entr" presetSubtype="0" fill="hold" nodeType="with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fade">
                                      <p:cBhvr>
                                        <p:cTn id="8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2" grpId="0" animBg="1"/>
      <p:bldP spid="43" grpId="0" animBg="1"/>
      <p:bldP spid="63" grpId="0"/>
      <p:bldP spid="65" grpId="0" animBg="1"/>
      <p:bldGraphic spid="66" grpId="0">
        <p:bldAsOne/>
      </p:bldGraphic>
      <p:bldP spid="67" grpId="0" animBg="1"/>
      <p:bldP spid="72" grpId="0"/>
      <p:bldP spid="73" grpId="0"/>
      <p:bldP spid="75" grpId="0"/>
      <p:bldP spid="76" grpId="0" animBg="1"/>
      <p:bldP spid="77" grpId="0"/>
      <p:bldP spid="78" grpId="0"/>
      <p:bldP spid="80" grpId="0" animBg="1"/>
      <p:bldP spid="81" grpId="0" animBg="1"/>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175164"/>
            <a:ext cx="9210260" cy="5166558"/>
            <a:chOff x="928178" y="-146136"/>
            <a:chExt cx="8282082" cy="5166558"/>
          </a:xfrm>
        </p:grpSpPr>
        <p:grpSp>
          <p:nvGrpSpPr>
            <p:cNvPr id="21" name="Group 20"/>
            <p:cNvGrpSpPr/>
            <p:nvPr/>
          </p:nvGrpSpPr>
          <p:grpSpPr>
            <a:xfrm>
              <a:off x="928178" y="-146136"/>
              <a:ext cx="8282082" cy="5166558"/>
              <a:chOff x="795658" y="-93857"/>
              <a:chExt cx="8361594" cy="5425843"/>
            </a:xfrm>
          </p:grpSpPr>
          <p:pic>
            <p:nvPicPr>
              <p:cNvPr id="29" name="Picture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5658" y="-93857"/>
                <a:ext cx="8361594" cy="542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ounded Rectangle 29"/>
              <p:cNvSpPr/>
              <p:nvPr/>
            </p:nvSpPr>
            <p:spPr>
              <a:xfrm rot="420000">
                <a:off x="6847772" y="2486142"/>
                <a:ext cx="273050" cy="10906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ounded Rectangle 31"/>
              <p:cNvSpPr/>
              <p:nvPr/>
            </p:nvSpPr>
            <p:spPr>
              <a:xfrm rot="420000">
                <a:off x="7236708" y="2559167"/>
                <a:ext cx="273050" cy="109061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ounded Rectangle 32"/>
              <p:cNvSpPr/>
              <p:nvPr/>
            </p:nvSpPr>
            <p:spPr>
              <a:xfrm rot="20940000" flipH="1">
                <a:off x="1782450" y="1596038"/>
                <a:ext cx="236538" cy="9477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ounded Rectangle 33"/>
              <p:cNvSpPr/>
              <p:nvPr/>
            </p:nvSpPr>
            <p:spPr>
              <a:xfrm rot="240000" flipH="1">
                <a:off x="6159504" y="1008605"/>
                <a:ext cx="73877" cy="32897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ounded Rectangle 34"/>
              <p:cNvSpPr/>
              <p:nvPr/>
            </p:nvSpPr>
            <p:spPr>
              <a:xfrm rot="60000" flipH="1">
                <a:off x="5383787" y="844373"/>
                <a:ext cx="49723" cy="33462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 name="Rounded Rectangle 21"/>
            <p:cNvSpPr/>
            <p:nvPr/>
          </p:nvSpPr>
          <p:spPr>
            <a:xfrm rot="420000">
              <a:off x="6903016" y="2814915"/>
              <a:ext cx="244453" cy="54331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rot="420000">
              <a:off x="6925796" y="2808204"/>
              <a:ext cx="245928" cy="21738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grpSp>
      <p:sp>
        <p:nvSpPr>
          <p:cNvPr id="3" name="Rectangle 2"/>
          <p:cNvSpPr/>
          <p:nvPr/>
        </p:nvSpPr>
        <p:spPr>
          <a:xfrm>
            <a:off x="0" y="4269563"/>
            <a:ext cx="9289771" cy="27034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4519" y="3778619"/>
            <a:ext cx="9217196" cy="1015741"/>
          </a:xfrm>
          <a:solidFill>
            <a:schemeClr val="tx1"/>
          </a:solidFill>
        </p:spPr>
        <p:txBody>
          <a:bodyPr lIns="0" tIns="0" bIns="0"/>
          <a:lstStyle/>
          <a:p>
            <a:pPr algn="ctr">
              <a:defRPr/>
            </a:pPr>
            <a:r>
              <a:rPr lang="en-US" sz="3100" dirty="0">
                <a:solidFill>
                  <a:schemeClr val="bg1"/>
                </a:solidFill>
              </a:rPr>
              <a:t>Fast </a:t>
            </a:r>
            <a:r>
              <a:rPr lang="en-US" sz="3100" dirty="0" smtClean="0">
                <a:solidFill>
                  <a:schemeClr val="bg1"/>
                </a:solidFill>
              </a:rPr>
              <a:t>&amp; </a:t>
            </a:r>
            <a:r>
              <a:rPr lang="en-US" sz="3100" dirty="0">
                <a:solidFill>
                  <a:schemeClr val="bg1"/>
                </a:solidFill>
              </a:rPr>
              <a:t>accurate pedigree-based imputation from sequenced data in a founder population</a:t>
            </a:r>
          </a:p>
        </p:txBody>
      </p:sp>
      <p:sp>
        <p:nvSpPr>
          <p:cNvPr id="23" name="Title 3"/>
          <p:cNvSpPr txBox="1">
            <a:spLocks/>
          </p:cNvSpPr>
          <p:nvPr/>
        </p:nvSpPr>
        <p:spPr bwMode="auto">
          <a:xfrm>
            <a:off x="0" y="4749115"/>
            <a:ext cx="9231715" cy="987472"/>
          </a:xfrm>
          <a:prstGeom prst="rect">
            <a:avLst/>
          </a:prstGeom>
          <a:noFill/>
          <a:ln w="9525">
            <a:noFill/>
            <a:miter lim="800000"/>
            <a:headEnd/>
            <a:tailEnd/>
          </a:ln>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400" dirty="0" smtClean="0">
                <a:solidFill>
                  <a:srgbClr val="C35855"/>
                </a:solidFill>
              </a:rPr>
              <a:t>O. Livne</a:t>
            </a:r>
            <a:r>
              <a:rPr lang="en-US" sz="2400" baseline="30000" dirty="0" smtClean="0">
                <a:solidFill>
                  <a:srgbClr val="C35855"/>
                </a:solidFill>
              </a:rPr>
              <a:t>1</a:t>
            </a:r>
            <a:r>
              <a:rPr lang="en-US" sz="2400" dirty="0" smtClean="0">
                <a:solidFill>
                  <a:srgbClr val="C35855"/>
                </a:solidFill>
              </a:rPr>
              <a:t>, L. Han</a:t>
            </a:r>
            <a:r>
              <a:rPr lang="en-US" sz="2400" baseline="30000" dirty="0">
                <a:solidFill>
                  <a:srgbClr val="C35855"/>
                </a:solidFill>
              </a:rPr>
              <a:t>1</a:t>
            </a:r>
            <a:r>
              <a:rPr lang="en-US" sz="2400" dirty="0" smtClean="0">
                <a:solidFill>
                  <a:srgbClr val="C35855"/>
                </a:solidFill>
              </a:rPr>
              <a:t>, G. Alkorta-Aranburu</a:t>
            </a:r>
            <a:r>
              <a:rPr lang="en-US" sz="2400" baseline="30000" dirty="0">
                <a:solidFill>
                  <a:srgbClr val="C35855"/>
                </a:solidFill>
              </a:rPr>
              <a:t>1</a:t>
            </a:r>
            <a:r>
              <a:rPr lang="en-US" sz="2400" dirty="0" smtClean="0">
                <a:solidFill>
                  <a:srgbClr val="C35855"/>
                </a:solidFill>
              </a:rPr>
              <a:t>, W. Wentworth-Sheilds</a:t>
            </a:r>
            <a:r>
              <a:rPr lang="en-US" sz="2400" baseline="30000" dirty="0" smtClean="0">
                <a:solidFill>
                  <a:srgbClr val="C35855"/>
                </a:solidFill>
              </a:rPr>
              <a:t>1</a:t>
            </a:r>
            <a:r>
              <a:rPr lang="en-US" sz="2400" dirty="0" smtClean="0">
                <a:solidFill>
                  <a:srgbClr val="C35855"/>
                </a:solidFill>
              </a:rPr>
              <a:t>, L. Pesce</a:t>
            </a:r>
            <a:r>
              <a:rPr lang="en-US" sz="2400" baseline="30000" dirty="0" smtClean="0">
                <a:solidFill>
                  <a:srgbClr val="C35855"/>
                </a:solidFill>
              </a:rPr>
              <a:t>2,3</a:t>
            </a:r>
            <a:r>
              <a:rPr lang="en-US" sz="2400" dirty="0" smtClean="0">
                <a:solidFill>
                  <a:srgbClr val="C35855"/>
                </a:solidFill>
              </a:rPr>
              <a:t>, C. Ober</a:t>
            </a:r>
            <a:r>
              <a:rPr lang="en-US" sz="2400" baseline="30000" dirty="0">
                <a:solidFill>
                  <a:srgbClr val="C35855"/>
                </a:solidFill>
              </a:rPr>
              <a:t>1</a:t>
            </a:r>
            <a:r>
              <a:rPr lang="en-US" sz="2400" dirty="0" smtClean="0">
                <a:solidFill>
                  <a:srgbClr val="C35855"/>
                </a:solidFill>
              </a:rPr>
              <a:t>, M. Abney</a:t>
            </a:r>
            <a:r>
              <a:rPr lang="en-US" sz="2400" baseline="30000" dirty="0">
                <a:solidFill>
                  <a:srgbClr val="C35855"/>
                </a:solidFill>
              </a:rPr>
              <a:t>1</a:t>
            </a:r>
            <a:r>
              <a:rPr lang="en-US" sz="2400" dirty="0" smtClean="0">
                <a:solidFill>
                  <a:srgbClr val="C35855"/>
                </a:solidFill>
              </a:rPr>
              <a:t>, D. Nicolae</a:t>
            </a:r>
            <a:r>
              <a:rPr lang="en-US" sz="2400" baseline="30000" dirty="0" smtClean="0">
                <a:solidFill>
                  <a:srgbClr val="C35855"/>
                </a:solidFill>
              </a:rPr>
              <a:t>1,4,5</a:t>
            </a:r>
            <a:endParaRPr lang="en-US" sz="2400" dirty="0">
              <a:solidFill>
                <a:srgbClr val="C35855"/>
              </a:solidFill>
            </a:endParaRPr>
          </a:p>
        </p:txBody>
      </p:sp>
      <p:sp>
        <p:nvSpPr>
          <p:cNvPr id="26" name="Title 3"/>
          <p:cNvSpPr txBox="1">
            <a:spLocks/>
          </p:cNvSpPr>
          <p:nvPr/>
        </p:nvSpPr>
        <p:spPr bwMode="auto">
          <a:xfrm>
            <a:off x="14519" y="5621285"/>
            <a:ext cx="9289771" cy="12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lnSpc>
                <a:spcPts val="2400"/>
              </a:lnSpc>
              <a:defRPr/>
            </a:pPr>
            <a:r>
              <a:rPr lang="es-ES" sz="2100" baseline="30000" dirty="0" smtClean="0">
                <a:solidFill>
                  <a:schemeClr val="accent4">
                    <a:lumMod val="60000"/>
                    <a:lumOff val="40000"/>
                  </a:schemeClr>
                </a:solidFill>
              </a:rPr>
              <a:t>1</a:t>
            </a:r>
            <a:r>
              <a:rPr lang="es-ES" sz="2100" dirty="0" smtClean="0">
                <a:solidFill>
                  <a:schemeClr val="accent4">
                    <a:lumMod val="60000"/>
                    <a:lumOff val="40000"/>
                  </a:schemeClr>
                </a:solidFill>
              </a:rPr>
              <a:t>DepT. of Human </a:t>
            </a:r>
            <a:r>
              <a:rPr lang="es-ES" sz="2100" dirty="0" err="1" smtClean="0">
                <a:solidFill>
                  <a:schemeClr val="accent4">
                    <a:lumMod val="60000"/>
                    <a:lumOff val="40000"/>
                  </a:schemeClr>
                </a:solidFill>
              </a:rPr>
              <a:t>Genetics</a:t>
            </a:r>
            <a:r>
              <a:rPr lang="en-US" sz="2100" dirty="0" smtClean="0">
                <a:solidFill>
                  <a:schemeClr val="accent4">
                    <a:lumMod val="60000"/>
                    <a:lumOff val="40000"/>
                  </a:schemeClr>
                </a:solidFill>
              </a:rPr>
              <a:t>, UNIVERSITY OF CHICAGO. </a:t>
            </a:r>
            <a:r>
              <a:rPr lang="es-ES" sz="2100" baseline="30000" dirty="0" smtClean="0">
                <a:solidFill>
                  <a:schemeClr val="accent4">
                    <a:lumMod val="60000"/>
                    <a:lumOff val="40000"/>
                  </a:schemeClr>
                </a:solidFill>
              </a:rPr>
              <a:t>2</a:t>
            </a:r>
            <a:r>
              <a:rPr lang="es-ES" sz="2100" dirty="0" smtClean="0">
                <a:solidFill>
                  <a:schemeClr val="accent4">
                    <a:lumMod val="60000"/>
                    <a:lumOff val="40000"/>
                  </a:schemeClr>
                </a:solidFill>
              </a:rPr>
              <a:t>DEPT</a:t>
            </a:r>
            <a:r>
              <a:rPr lang="es-ES" sz="2100" dirty="0">
                <a:solidFill>
                  <a:schemeClr val="accent4">
                    <a:lumMod val="60000"/>
                    <a:lumOff val="40000"/>
                  </a:schemeClr>
                </a:solidFill>
              </a:rPr>
              <a:t>. of </a:t>
            </a:r>
            <a:r>
              <a:rPr lang="es-ES" sz="2100" dirty="0" err="1">
                <a:solidFill>
                  <a:schemeClr val="accent4">
                    <a:lumMod val="60000"/>
                    <a:lumOff val="40000"/>
                  </a:schemeClr>
                </a:solidFill>
              </a:rPr>
              <a:t>pediatrics</a:t>
            </a:r>
            <a:r>
              <a:rPr lang="en-US" sz="2100" dirty="0">
                <a:solidFill>
                  <a:schemeClr val="accent4">
                    <a:lumMod val="60000"/>
                    <a:lumOff val="40000"/>
                  </a:schemeClr>
                </a:solidFill>
              </a:rPr>
              <a:t>, </a:t>
            </a:r>
            <a:r>
              <a:rPr lang="en-US" sz="2100" dirty="0" smtClean="0">
                <a:solidFill>
                  <a:schemeClr val="accent4">
                    <a:lumMod val="60000"/>
                    <a:lumOff val="40000"/>
                  </a:schemeClr>
                </a:solidFill>
              </a:rPr>
              <a:t>UNIVERSITY </a:t>
            </a:r>
            <a:r>
              <a:rPr lang="en-US" sz="2100" dirty="0">
                <a:solidFill>
                  <a:schemeClr val="accent4">
                    <a:lumMod val="60000"/>
                    <a:lumOff val="40000"/>
                  </a:schemeClr>
                </a:solidFill>
              </a:rPr>
              <a:t>OF </a:t>
            </a:r>
            <a:r>
              <a:rPr lang="en-US" sz="2100" dirty="0" smtClean="0">
                <a:solidFill>
                  <a:schemeClr val="accent4">
                    <a:lumMod val="60000"/>
                    <a:lumOff val="40000"/>
                  </a:schemeClr>
                </a:solidFill>
              </a:rPr>
              <a:t>CHICAGO. </a:t>
            </a:r>
            <a:r>
              <a:rPr lang="es-ES" sz="2100" baseline="30000" dirty="0" smtClean="0">
                <a:solidFill>
                  <a:schemeClr val="accent4">
                    <a:lumMod val="60000"/>
                    <a:lumOff val="40000"/>
                  </a:schemeClr>
                </a:solidFill>
              </a:rPr>
              <a:t>3</a:t>
            </a:r>
            <a:r>
              <a:rPr lang="en-US" sz="2100" dirty="0">
                <a:solidFill>
                  <a:schemeClr val="accent4">
                    <a:lumMod val="60000"/>
                    <a:lumOff val="40000"/>
                  </a:schemeClr>
                </a:solidFill>
              </a:rPr>
              <a:t>computation institute, </a:t>
            </a:r>
            <a:r>
              <a:rPr lang="en-US" sz="2100" dirty="0" smtClean="0">
                <a:solidFill>
                  <a:schemeClr val="accent4">
                    <a:lumMod val="60000"/>
                    <a:lumOff val="40000"/>
                  </a:schemeClr>
                </a:solidFill>
              </a:rPr>
              <a:t>university </a:t>
            </a:r>
            <a:r>
              <a:rPr lang="en-US" sz="2100" dirty="0">
                <a:solidFill>
                  <a:schemeClr val="accent4">
                    <a:lumMod val="60000"/>
                    <a:lumOff val="40000"/>
                  </a:schemeClr>
                </a:solidFill>
              </a:rPr>
              <a:t>of </a:t>
            </a:r>
            <a:r>
              <a:rPr lang="en-US" sz="2100" dirty="0" err="1">
                <a:solidFill>
                  <a:schemeClr val="accent4">
                    <a:lumMod val="60000"/>
                    <a:lumOff val="40000"/>
                  </a:schemeClr>
                </a:solidFill>
              </a:rPr>
              <a:t>chicago</a:t>
            </a:r>
            <a:r>
              <a:rPr lang="en-US" sz="2100" dirty="0">
                <a:solidFill>
                  <a:schemeClr val="accent4">
                    <a:lumMod val="60000"/>
                    <a:lumOff val="40000"/>
                  </a:schemeClr>
                </a:solidFill>
              </a:rPr>
              <a:t> </a:t>
            </a:r>
            <a:r>
              <a:rPr lang="en-US" sz="2100" dirty="0" smtClean="0">
                <a:solidFill>
                  <a:schemeClr val="accent4">
                    <a:lumMod val="60000"/>
                    <a:lumOff val="40000"/>
                  </a:schemeClr>
                </a:solidFill>
              </a:rPr>
              <a:t>&amp; </a:t>
            </a:r>
            <a:r>
              <a:rPr lang="en-US" sz="2100" dirty="0" err="1">
                <a:solidFill>
                  <a:schemeClr val="accent4">
                    <a:lumMod val="60000"/>
                    <a:lumOff val="40000"/>
                  </a:schemeClr>
                </a:solidFill>
              </a:rPr>
              <a:t>argonne</a:t>
            </a:r>
            <a:r>
              <a:rPr lang="en-US" sz="2100" dirty="0">
                <a:solidFill>
                  <a:schemeClr val="accent4">
                    <a:lumMod val="60000"/>
                    <a:lumOff val="40000"/>
                  </a:schemeClr>
                </a:solidFill>
              </a:rPr>
              <a:t> national </a:t>
            </a:r>
            <a:r>
              <a:rPr lang="en-US" sz="2100" dirty="0" smtClean="0">
                <a:solidFill>
                  <a:schemeClr val="accent4">
                    <a:lumMod val="60000"/>
                    <a:lumOff val="40000"/>
                  </a:schemeClr>
                </a:solidFill>
              </a:rPr>
              <a:t>laboratories. </a:t>
            </a:r>
            <a:r>
              <a:rPr lang="es-ES" sz="2100" baseline="30000" dirty="0" smtClean="0">
                <a:solidFill>
                  <a:schemeClr val="accent4">
                    <a:lumMod val="60000"/>
                    <a:lumOff val="40000"/>
                  </a:schemeClr>
                </a:solidFill>
              </a:rPr>
              <a:t>4</a:t>
            </a:r>
            <a:r>
              <a:rPr lang="es-ES" sz="2100" dirty="0" smtClean="0">
                <a:solidFill>
                  <a:schemeClr val="accent4">
                    <a:lumMod val="60000"/>
                    <a:lumOff val="40000"/>
                  </a:schemeClr>
                </a:solidFill>
              </a:rPr>
              <a:t>DEPT</a:t>
            </a:r>
            <a:r>
              <a:rPr lang="es-ES" sz="2100" dirty="0">
                <a:solidFill>
                  <a:schemeClr val="accent4">
                    <a:lumMod val="60000"/>
                    <a:lumOff val="40000"/>
                  </a:schemeClr>
                </a:solidFill>
              </a:rPr>
              <a:t>. of medicine</a:t>
            </a:r>
            <a:r>
              <a:rPr lang="en-US" sz="2100" dirty="0">
                <a:solidFill>
                  <a:schemeClr val="accent4">
                    <a:lumMod val="60000"/>
                    <a:lumOff val="40000"/>
                  </a:schemeClr>
                </a:solidFill>
              </a:rPr>
              <a:t>, </a:t>
            </a:r>
            <a:r>
              <a:rPr lang="en-US" sz="2100" dirty="0" smtClean="0">
                <a:solidFill>
                  <a:schemeClr val="accent4">
                    <a:lumMod val="60000"/>
                    <a:lumOff val="40000"/>
                  </a:schemeClr>
                </a:solidFill>
              </a:rPr>
              <a:t>UNIVERSITY </a:t>
            </a:r>
            <a:r>
              <a:rPr lang="en-US" sz="2100" dirty="0">
                <a:solidFill>
                  <a:schemeClr val="accent4">
                    <a:lumMod val="60000"/>
                    <a:lumOff val="40000"/>
                  </a:schemeClr>
                </a:solidFill>
              </a:rPr>
              <a:t>OF </a:t>
            </a:r>
            <a:r>
              <a:rPr lang="en-US" sz="2100" dirty="0" smtClean="0">
                <a:solidFill>
                  <a:schemeClr val="accent4">
                    <a:lumMod val="60000"/>
                    <a:lumOff val="40000"/>
                  </a:schemeClr>
                </a:solidFill>
              </a:rPr>
              <a:t>CHICAGO. </a:t>
            </a:r>
            <a:r>
              <a:rPr lang="es-ES" sz="2100" baseline="30000" dirty="0" smtClean="0">
                <a:solidFill>
                  <a:schemeClr val="accent4">
                    <a:lumMod val="60000"/>
                    <a:lumOff val="40000"/>
                  </a:schemeClr>
                </a:solidFill>
              </a:rPr>
              <a:t>5</a:t>
            </a:r>
            <a:r>
              <a:rPr lang="es-ES" sz="2100" dirty="0" smtClean="0">
                <a:solidFill>
                  <a:schemeClr val="accent4">
                    <a:lumMod val="60000"/>
                    <a:lumOff val="40000"/>
                  </a:schemeClr>
                </a:solidFill>
              </a:rPr>
              <a:t>DEPT</a:t>
            </a:r>
            <a:r>
              <a:rPr lang="es-ES" sz="2100" dirty="0">
                <a:solidFill>
                  <a:schemeClr val="accent4">
                    <a:lumMod val="60000"/>
                    <a:lumOff val="40000"/>
                  </a:schemeClr>
                </a:solidFill>
              </a:rPr>
              <a:t>. of </a:t>
            </a:r>
            <a:r>
              <a:rPr lang="es-ES" sz="2100" dirty="0" err="1">
                <a:solidFill>
                  <a:schemeClr val="accent4">
                    <a:lumMod val="60000"/>
                    <a:lumOff val="40000"/>
                  </a:schemeClr>
                </a:solidFill>
              </a:rPr>
              <a:t>statistics</a:t>
            </a:r>
            <a:r>
              <a:rPr lang="en-US" sz="2100" dirty="0">
                <a:solidFill>
                  <a:schemeClr val="accent4">
                    <a:lumMod val="60000"/>
                    <a:lumOff val="40000"/>
                  </a:schemeClr>
                </a:solidFill>
              </a:rPr>
              <a:t>, </a:t>
            </a:r>
            <a:r>
              <a:rPr lang="en-US" sz="2100" dirty="0" smtClean="0">
                <a:solidFill>
                  <a:schemeClr val="accent4">
                    <a:lumMod val="60000"/>
                    <a:lumOff val="40000"/>
                  </a:schemeClr>
                </a:solidFill>
              </a:rPr>
              <a:t>UNIVERSITY </a:t>
            </a:r>
            <a:r>
              <a:rPr lang="en-US" sz="2100" dirty="0">
                <a:solidFill>
                  <a:schemeClr val="accent4">
                    <a:lumMod val="60000"/>
                    <a:lumOff val="40000"/>
                  </a:schemeClr>
                </a:solidFill>
              </a:rPr>
              <a:t>OF </a:t>
            </a:r>
            <a:r>
              <a:rPr lang="en-US" sz="2100" dirty="0" smtClean="0">
                <a:solidFill>
                  <a:schemeClr val="accent4">
                    <a:lumMod val="60000"/>
                    <a:lumOff val="40000"/>
                  </a:schemeClr>
                </a:solidFill>
              </a:rPr>
              <a:t>CHICAGO</a:t>
            </a:r>
            <a:endParaRPr lang="en-US" sz="2100" dirty="0">
              <a:solidFill>
                <a:schemeClr val="accent4">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10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600"/>
                            </p:stCondLst>
                            <p:childTnLst>
                              <p:par>
                                <p:cTn id="13" presetID="22" presetClass="entr" presetSubtype="8" fill="hold" grpId="0" nodeType="afterEffect">
                                  <p:stCondLst>
                                    <p:cond delay="10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79475" y="44450"/>
            <a:ext cx="8229600" cy="1143000"/>
          </a:xfrm>
        </p:spPr>
        <p:txBody>
          <a:bodyPr/>
          <a:lstStyle/>
          <a:p>
            <a:r>
              <a:rPr lang="en-US" smtClean="0"/>
              <a:t>Stage 3: Parent-Child IBD in Family</a:t>
            </a:r>
          </a:p>
        </p:txBody>
      </p:sp>
      <p:sp>
        <p:nvSpPr>
          <p:cNvPr id="28675" name="Content Placeholder 1"/>
          <p:cNvSpPr>
            <a:spLocks noGrp="1"/>
          </p:cNvSpPr>
          <p:nvPr>
            <p:ph idx="1"/>
          </p:nvPr>
        </p:nvSpPr>
        <p:spPr>
          <a:xfrm>
            <a:off x="879475" y="1109663"/>
            <a:ext cx="8229600" cy="950912"/>
          </a:xfrm>
        </p:spPr>
        <p:txBody>
          <a:bodyPr/>
          <a:lstStyle/>
          <a:p>
            <a:r>
              <a:rPr lang="en-US" sz="2600" dirty="0" smtClean="0"/>
              <a:t>Find sets of haps sharing IBD segments      phase each set</a:t>
            </a:r>
          </a:p>
        </p:txBody>
      </p:sp>
      <p:sp>
        <p:nvSpPr>
          <p:cNvPr id="33" name="Oval 32"/>
          <p:cNvSpPr/>
          <p:nvPr/>
        </p:nvSpPr>
        <p:spPr>
          <a:xfrm>
            <a:off x="4983163" y="4794250"/>
            <a:ext cx="650875" cy="65087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F,0</a:t>
            </a:r>
          </a:p>
        </p:txBody>
      </p:sp>
      <p:sp>
        <p:nvSpPr>
          <p:cNvPr id="34" name="Oval 33"/>
          <p:cNvSpPr/>
          <p:nvPr/>
        </p:nvSpPr>
        <p:spPr>
          <a:xfrm>
            <a:off x="4176713" y="5907088"/>
            <a:ext cx="658812" cy="588962"/>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1,0</a:t>
            </a:r>
          </a:p>
        </p:txBody>
      </p:sp>
      <p:sp>
        <p:nvSpPr>
          <p:cNvPr id="35" name="Oval 34"/>
          <p:cNvSpPr/>
          <p:nvPr/>
        </p:nvSpPr>
        <p:spPr>
          <a:xfrm>
            <a:off x="5511800" y="5953125"/>
            <a:ext cx="576263" cy="576263"/>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3,0</a:t>
            </a:r>
          </a:p>
        </p:txBody>
      </p:sp>
      <p:sp>
        <p:nvSpPr>
          <p:cNvPr id="36" name="Oval 35"/>
          <p:cNvSpPr/>
          <p:nvPr/>
        </p:nvSpPr>
        <p:spPr>
          <a:xfrm>
            <a:off x="6515100" y="5230813"/>
            <a:ext cx="577850" cy="577850"/>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4,0</a:t>
            </a:r>
          </a:p>
        </p:txBody>
      </p:sp>
      <p:cxnSp>
        <p:nvCxnSpPr>
          <p:cNvPr id="39" name="Straight Connector 38"/>
          <p:cNvCxnSpPr>
            <a:stCxn id="33" idx="5"/>
            <a:endCxn id="35" idx="0"/>
          </p:cNvCxnSpPr>
          <p:nvPr/>
        </p:nvCxnSpPr>
        <p:spPr>
          <a:xfrm>
            <a:off x="5538788" y="5349875"/>
            <a:ext cx="261937" cy="60325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3" idx="6"/>
            <a:endCxn id="36" idx="1"/>
          </p:cNvCxnSpPr>
          <p:nvPr/>
        </p:nvCxnSpPr>
        <p:spPr>
          <a:xfrm>
            <a:off x="5634038" y="5119688"/>
            <a:ext cx="965200" cy="19685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3"/>
            <a:endCxn id="34" idx="7"/>
          </p:cNvCxnSpPr>
          <p:nvPr/>
        </p:nvCxnSpPr>
        <p:spPr>
          <a:xfrm flipH="1">
            <a:off x="4738688" y="5349875"/>
            <a:ext cx="339725" cy="64452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94" idx="4"/>
            <a:endCxn id="93" idx="7"/>
          </p:cNvCxnSpPr>
          <p:nvPr/>
        </p:nvCxnSpPr>
        <p:spPr>
          <a:xfrm flipH="1">
            <a:off x="7820025" y="5445125"/>
            <a:ext cx="352425" cy="62706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917700" y="3238500"/>
            <a:ext cx="130016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17700" y="3695700"/>
            <a:ext cx="4957763"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17700" y="2333625"/>
            <a:ext cx="495776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917700" y="2768600"/>
            <a:ext cx="4957763"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17700" y="1905000"/>
            <a:ext cx="4957763"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8689" name="Content Placeholder 4"/>
          <p:cNvSpPr txBox="1">
            <a:spLocks/>
          </p:cNvSpPr>
          <p:nvPr/>
        </p:nvSpPr>
        <p:spPr bwMode="auto">
          <a:xfrm>
            <a:off x="909638" y="1628775"/>
            <a:ext cx="13176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2600" b="1">
                <a:latin typeface="Calibri" pitchFamily="34" charset="0"/>
              </a:rPr>
              <a:t>F,0</a:t>
            </a:r>
          </a:p>
        </p:txBody>
      </p:sp>
      <p:sp>
        <p:nvSpPr>
          <p:cNvPr id="28690" name="Content Placeholder 4"/>
          <p:cNvSpPr txBox="1">
            <a:spLocks/>
          </p:cNvSpPr>
          <p:nvPr/>
        </p:nvSpPr>
        <p:spPr bwMode="auto">
          <a:xfrm>
            <a:off x="900113" y="2105025"/>
            <a:ext cx="13176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600" b="1">
                <a:latin typeface="Calibri" pitchFamily="34" charset="0"/>
              </a:rPr>
              <a:t>F,1</a:t>
            </a:r>
          </a:p>
        </p:txBody>
      </p:sp>
      <p:sp>
        <p:nvSpPr>
          <p:cNvPr id="28691" name="Content Placeholder 4"/>
          <p:cNvSpPr txBox="1">
            <a:spLocks/>
          </p:cNvSpPr>
          <p:nvPr/>
        </p:nvSpPr>
        <p:spPr bwMode="auto">
          <a:xfrm>
            <a:off x="900113" y="2552700"/>
            <a:ext cx="13176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600" b="1">
                <a:latin typeface="Calibri" pitchFamily="34" charset="0"/>
              </a:rPr>
              <a:t>1,0</a:t>
            </a:r>
          </a:p>
        </p:txBody>
      </p:sp>
      <p:sp>
        <p:nvSpPr>
          <p:cNvPr id="28692" name="Content Placeholder 4"/>
          <p:cNvSpPr txBox="1">
            <a:spLocks/>
          </p:cNvSpPr>
          <p:nvPr/>
        </p:nvSpPr>
        <p:spPr bwMode="auto">
          <a:xfrm>
            <a:off x="900113" y="2979738"/>
            <a:ext cx="13176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600" b="1">
                <a:latin typeface="Calibri" pitchFamily="34" charset="0"/>
              </a:rPr>
              <a:t>2,0</a:t>
            </a:r>
          </a:p>
        </p:txBody>
      </p:sp>
      <p:sp>
        <p:nvSpPr>
          <p:cNvPr id="28693" name="Content Placeholder 4"/>
          <p:cNvSpPr txBox="1">
            <a:spLocks/>
          </p:cNvSpPr>
          <p:nvPr/>
        </p:nvSpPr>
        <p:spPr bwMode="auto">
          <a:xfrm>
            <a:off x="900113" y="3436938"/>
            <a:ext cx="13176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600" b="1">
                <a:latin typeface="Calibri" pitchFamily="34" charset="0"/>
              </a:rPr>
              <a:t>3,0</a:t>
            </a:r>
          </a:p>
        </p:txBody>
      </p:sp>
      <p:cxnSp>
        <p:nvCxnSpPr>
          <p:cNvPr id="60" name="Straight Connector 59"/>
          <p:cNvCxnSpPr/>
          <p:nvPr/>
        </p:nvCxnSpPr>
        <p:spPr>
          <a:xfrm>
            <a:off x="3213100" y="3238500"/>
            <a:ext cx="3662363"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17863"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006850" y="3695700"/>
            <a:ext cx="286861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048125" y="2768600"/>
            <a:ext cx="203041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38600"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78538" y="1687513"/>
            <a:ext cx="0" cy="264477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908175" y="4165600"/>
            <a:ext cx="4967288"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8701" name="Content Placeholder 4"/>
          <p:cNvSpPr txBox="1">
            <a:spLocks/>
          </p:cNvSpPr>
          <p:nvPr/>
        </p:nvSpPr>
        <p:spPr bwMode="auto">
          <a:xfrm>
            <a:off x="900113" y="3883025"/>
            <a:ext cx="13176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2600" b="1">
                <a:latin typeface="Calibri" pitchFamily="34" charset="0"/>
              </a:rPr>
              <a:t>4,0</a:t>
            </a:r>
          </a:p>
        </p:txBody>
      </p:sp>
      <p:sp>
        <p:nvSpPr>
          <p:cNvPr id="86" name="Rounded Rectangle 85"/>
          <p:cNvSpPr/>
          <p:nvPr/>
        </p:nvSpPr>
        <p:spPr>
          <a:xfrm>
            <a:off x="1547813" y="4941888"/>
            <a:ext cx="1668462" cy="174307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dirty="0"/>
              <a:t>1,0 = F,0</a:t>
            </a:r>
          </a:p>
          <a:p>
            <a:pPr algn="ctr">
              <a:defRPr/>
            </a:pPr>
            <a:r>
              <a:rPr lang="en-US" sz="2400" b="1" dirty="0"/>
              <a:t>2,0 = F,1</a:t>
            </a:r>
          </a:p>
          <a:p>
            <a:pPr algn="ctr">
              <a:defRPr/>
            </a:pPr>
            <a:r>
              <a:rPr lang="en-US" sz="2400" b="1" dirty="0"/>
              <a:t>3,0 = F,0</a:t>
            </a:r>
          </a:p>
          <a:p>
            <a:pPr algn="ctr">
              <a:defRPr/>
            </a:pPr>
            <a:r>
              <a:rPr lang="en-US" sz="2400" b="1" dirty="0"/>
              <a:t>4,0 = F,0</a:t>
            </a:r>
            <a:endParaRPr lang="en-US" sz="2400" dirty="0"/>
          </a:p>
        </p:txBody>
      </p:sp>
      <p:sp>
        <p:nvSpPr>
          <p:cNvPr id="88" name="Down Arrow 87"/>
          <p:cNvSpPr/>
          <p:nvPr/>
        </p:nvSpPr>
        <p:spPr>
          <a:xfrm rot="16200000">
            <a:off x="6595269" y="1240068"/>
            <a:ext cx="293688" cy="266700"/>
          </a:xfrm>
          <a:prstGeom prst="downArrow">
            <a:avLst/>
          </a:prstGeom>
          <a:solidFill>
            <a:schemeClr val="tx1"/>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b="1"/>
          </a:p>
        </p:txBody>
      </p:sp>
      <p:sp>
        <p:nvSpPr>
          <p:cNvPr id="89" name="Down Arrow 88"/>
          <p:cNvSpPr/>
          <p:nvPr/>
        </p:nvSpPr>
        <p:spPr>
          <a:xfrm>
            <a:off x="2123728" y="4424536"/>
            <a:ext cx="487623" cy="444624"/>
          </a:xfrm>
          <a:prstGeom prst="downArrow">
            <a:avLst/>
          </a:prstGeom>
          <a:solidFill>
            <a:schemeClr val="tx1"/>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b="1"/>
          </a:p>
        </p:txBody>
      </p:sp>
      <p:sp>
        <p:nvSpPr>
          <p:cNvPr id="90" name="Down Arrow 89"/>
          <p:cNvSpPr/>
          <p:nvPr/>
        </p:nvSpPr>
        <p:spPr>
          <a:xfrm rot="16200000">
            <a:off x="3470381" y="5250700"/>
            <a:ext cx="487623" cy="444624"/>
          </a:xfrm>
          <a:prstGeom prst="downArrow">
            <a:avLst/>
          </a:prstGeom>
          <a:solidFill>
            <a:schemeClr val="tx1"/>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b="1"/>
          </a:p>
        </p:txBody>
      </p:sp>
      <p:sp>
        <p:nvSpPr>
          <p:cNvPr id="93" name="Oval 92"/>
          <p:cNvSpPr/>
          <p:nvPr/>
        </p:nvSpPr>
        <p:spPr>
          <a:xfrm>
            <a:off x="7327900" y="5988050"/>
            <a:ext cx="576263" cy="576263"/>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2"/>
                </a:solidFill>
              </a:rPr>
              <a:t>2,0</a:t>
            </a:r>
          </a:p>
        </p:txBody>
      </p:sp>
      <p:sp>
        <p:nvSpPr>
          <p:cNvPr id="94" name="Oval 93"/>
          <p:cNvSpPr/>
          <p:nvPr/>
        </p:nvSpPr>
        <p:spPr>
          <a:xfrm>
            <a:off x="7883525" y="4868863"/>
            <a:ext cx="576263" cy="576262"/>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2"/>
                </a:solidFill>
              </a:rPr>
              <a:t>F,1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10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20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20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200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nodeType="withEffect">
                                  <p:stCondLst>
                                    <p:cond delay="200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200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500"/>
                                        <p:tgtEl>
                                          <p:spTgt spid="93"/>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86" grpId="0" animBg="1"/>
      <p:bldP spid="93" grpId="0" animBg="1"/>
      <p:bldP spid="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879475" y="1116013"/>
            <a:ext cx="8229600" cy="708025"/>
          </a:xfrm>
        </p:spPr>
        <p:txBody>
          <a:bodyPr/>
          <a:lstStyle/>
          <a:p>
            <a:r>
              <a:rPr lang="en-US" sz="2800" smtClean="0"/>
              <a:t>Parent and N </a:t>
            </a:r>
            <a:r>
              <a:rPr lang="en-US" sz="2800" smtClean="0">
                <a:cs typeface="Calibri" pitchFamily="34" charset="0"/>
              </a:rPr>
              <a:t>≥ 3 sibs genotyped</a:t>
            </a:r>
            <a:endParaRPr lang="en-US" sz="2800" smtClean="0"/>
          </a:p>
        </p:txBody>
      </p:sp>
      <p:sp>
        <p:nvSpPr>
          <p:cNvPr id="29699" name="Title 1"/>
          <p:cNvSpPr>
            <a:spLocks noGrp="1"/>
          </p:cNvSpPr>
          <p:nvPr>
            <p:ph type="title"/>
          </p:nvPr>
        </p:nvSpPr>
        <p:spPr>
          <a:xfrm>
            <a:off x="879475" y="44450"/>
            <a:ext cx="8229600" cy="1143000"/>
          </a:xfrm>
        </p:spPr>
        <p:txBody>
          <a:bodyPr/>
          <a:lstStyle/>
          <a:p>
            <a:r>
              <a:rPr lang="en-US" smtClean="0"/>
              <a:t>Stage 4: Sib Comaparison</a:t>
            </a:r>
          </a:p>
        </p:txBody>
      </p:sp>
      <p:cxnSp>
        <p:nvCxnSpPr>
          <p:cNvPr id="20" name="Straight Connector 19"/>
          <p:cNvCxnSpPr>
            <a:stCxn id="24" idx="7"/>
            <a:endCxn id="21" idx="4"/>
          </p:cNvCxnSpPr>
          <p:nvPr/>
        </p:nvCxnSpPr>
        <p:spPr>
          <a:xfrm flipV="1">
            <a:off x="2852738" y="3206750"/>
            <a:ext cx="266700" cy="1238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949575" y="2847975"/>
            <a:ext cx="341313"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22" name="Rectangle 21"/>
          <p:cNvSpPr/>
          <p:nvPr/>
        </p:nvSpPr>
        <p:spPr>
          <a:xfrm>
            <a:off x="2354263" y="2871788"/>
            <a:ext cx="284162" cy="311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24" name="Oval 23"/>
          <p:cNvSpPr/>
          <p:nvPr/>
        </p:nvSpPr>
        <p:spPr>
          <a:xfrm>
            <a:off x="2767013" y="3314700"/>
            <a:ext cx="101600" cy="109538"/>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25" name="Straight Connector 24"/>
          <p:cNvCxnSpPr>
            <a:stCxn id="24" idx="1"/>
            <a:endCxn id="22" idx="2"/>
          </p:cNvCxnSpPr>
          <p:nvPr/>
        </p:nvCxnSpPr>
        <p:spPr>
          <a:xfrm flipH="1" flipV="1">
            <a:off x="2497138" y="3182938"/>
            <a:ext cx="284162" cy="1476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4" idx="7"/>
            <a:endCxn id="24" idx="2"/>
          </p:cNvCxnSpPr>
          <p:nvPr/>
        </p:nvCxnSpPr>
        <p:spPr>
          <a:xfrm flipV="1">
            <a:off x="1938338" y="3368675"/>
            <a:ext cx="828675" cy="3206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647825" y="3636963"/>
            <a:ext cx="341313" cy="3587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tx2"/>
                </a:solidFill>
              </a:rPr>
              <a:t>2</a:t>
            </a:r>
          </a:p>
        </p:txBody>
      </p:sp>
      <p:sp>
        <p:nvSpPr>
          <p:cNvPr id="35" name="Oval 34"/>
          <p:cNvSpPr/>
          <p:nvPr/>
        </p:nvSpPr>
        <p:spPr>
          <a:xfrm>
            <a:off x="2130425" y="3636963"/>
            <a:ext cx="341313" cy="358775"/>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200" b="1" dirty="0">
                <a:solidFill>
                  <a:schemeClr val="tx1"/>
                </a:solidFill>
              </a:rPr>
              <a:t>3</a:t>
            </a:r>
          </a:p>
        </p:txBody>
      </p:sp>
      <p:sp>
        <p:nvSpPr>
          <p:cNvPr id="36" name="Oval 35"/>
          <p:cNvSpPr/>
          <p:nvPr/>
        </p:nvSpPr>
        <p:spPr>
          <a:xfrm>
            <a:off x="2636838" y="3636963"/>
            <a:ext cx="342900" cy="3587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tx2"/>
                </a:solidFill>
              </a:rPr>
              <a:t>4</a:t>
            </a:r>
          </a:p>
        </p:txBody>
      </p:sp>
      <p:sp>
        <p:nvSpPr>
          <p:cNvPr id="37" name="Oval 36"/>
          <p:cNvSpPr/>
          <p:nvPr/>
        </p:nvSpPr>
        <p:spPr>
          <a:xfrm>
            <a:off x="3141663" y="3641725"/>
            <a:ext cx="341312" cy="3587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tx2"/>
                </a:solidFill>
              </a:rPr>
              <a:t>5</a:t>
            </a:r>
          </a:p>
        </p:txBody>
      </p:sp>
      <p:cxnSp>
        <p:nvCxnSpPr>
          <p:cNvPr id="39" name="Straight Connector 38"/>
          <p:cNvCxnSpPr>
            <a:stCxn id="35" idx="7"/>
            <a:endCxn id="24" idx="3"/>
          </p:cNvCxnSpPr>
          <p:nvPr/>
        </p:nvCxnSpPr>
        <p:spPr>
          <a:xfrm flipV="1">
            <a:off x="2420938" y="3408363"/>
            <a:ext cx="360362" cy="2809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6" idx="0"/>
            <a:endCxn id="24" idx="4"/>
          </p:cNvCxnSpPr>
          <p:nvPr/>
        </p:nvCxnSpPr>
        <p:spPr>
          <a:xfrm flipV="1">
            <a:off x="2808288" y="3424238"/>
            <a:ext cx="9525" cy="2127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0"/>
            <a:endCxn id="24" idx="5"/>
          </p:cNvCxnSpPr>
          <p:nvPr/>
        </p:nvCxnSpPr>
        <p:spPr>
          <a:xfrm flipH="1" flipV="1">
            <a:off x="2852738" y="3408363"/>
            <a:ext cx="458787" cy="2333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062163" y="2649538"/>
            <a:ext cx="120650" cy="6302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ounded Rectangle 52"/>
          <p:cNvSpPr/>
          <p:nvPr/>
        </p:nvSpPr>
        <p:spPr>
          <a:xfrm>
            <a:off x="1854200" y="2649538"/>
            <a:ext cx="120650" cy="6302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0" name="Straight Connector 59"/>
          <p:cNvCxnSpPr>
            <a:stCxn id="63" idx="0"/>
            <a:endCxn id="24" idx="6"/>
          </p:cNvCxnSpPr>
          <p:nvPr/>
        </p:nvCxnSpPr>
        <p:spPr>
          <a:xfrm flipH="1" flipV="1">
            <a:off x="2868613" y="3368675"/>
            <a:ext cx="893762" cy="2714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592513" y="3640138"/>
            <a:ext cx="341312" cy="3587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400" b="1" dirty="0">
                <a:solidFill>
                  <a:schemeClr val="tx2"/>
                </a:solidFill>
              </a:rPr>
              <a:t>6</a:t>
            </a:r>
          </a:p>
        </p:txBody>
      </p:sp>
      <p:grpSp>
        <p:nvGrpSpPr>
          <p:cNvPr id="29717" name="Group 5"/>
          <p:cNvGrpSpPr>
            <a:grpSpLocks/>
          </p:cNvGrpSpPr>
          <p:nvPr/>
        </p:nvGrpSpPr>
        <p:grpSpPr bwMode="auto">
          <a:xfrm>
            <a:off x="4799013" y="1728788"/>
            <a:ext cx="4211637" cy="3505200"/>
            <a:chOff x="4799713" y="1728788"/>
            <a:chExt cx="4210235" cy="3505200"/>
          </a:xfrm>
        </p:grpSpPr>
        <p:sp>
          <p:nvSpPr>
            <p:cNvPr id="82" name="Rectangle 81"/>
            <p:cNvSpPr/>
            <p:nvPr/>
          </p:nvSpPr>
          <p:spPr>
            <a:xfrm>
              <a:off x="4975866" y="1728788"/>
              <a:ext cx="3888080" cy="1889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974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9713" y="1876426"/>
              <a:ext cx="421023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a:xfrm>
              <a:off x="5178999" y="1735138"/>
              <a:ext cx="3710339" cy="1873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aphicFrame>
        <p:nvGraphicFramePr>
          <p:cNvPr id="38" name="Diagram 37"/>
          <p:cNvGraphicFramePr/>
          <p:nvPr/>
        </p:nvGraphicFramePr>
        <p:xfrm>
          <a:off x="950912" y="5257800"/>
          <a:ext cx="8193088" cy="132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0" name="Table 39"/>
          <p:cNvGraphicFramePr>
            <a:graphicFrameLocks noGrp="1"/>
          </p:cNvGraphicFramePr>
          <p:nvPr/>
        </p:nvGraphicFramePr>
        <p:xfrm>
          <a:off x="1014413" y="2297113"/>
          <a:ext cx="3740150" cy="1844675"/>
        </p:xfrm>
        <a:graphic>
          <a:graphicData uri="http://schemas.openxmlformats.org/drawingml/2006/table">
            <a:tbl>
              <a:tblPr firstRow="1" bandRow="1">
                <a:tableStyleId>{5C22544A-7EE6-4342-B048-85BDC9FD1C3A}</a:tableStyleId>
              </a:tblPr>
              <a:tblGrid>
                <a:gridCol w="841046"/>
                <a:gridCol w="2899104"/>
              </a:tblGrid>
              <a:tr h="365794">
                <a:tc>
                  <a:txBody>
                    <a:bodyPr/>
                    <a:lstStyle/>
                    <a:p>
                      <a:pPr algn="ctr"/>
                      <a:r>
                        <a:rPr lang="en-US" sz="1800" dirty="0" smtClean="0"/>
                        <a:t># Diff</a:t>
                      </a:r>
                      <a:endParaRPr lang="en-US" sz="1800" dirty="0"/>
                    </a:p>
                  </a:txBody>
                  <a:tcPr marL="91434" marR="91434" marT="45724" marB="45724"/>
                </a:tc>
                <a:tc>
                  <a:txBody>
                    <a:bodyPr/>
                    <a:lstStyle/>
                    <a:p>
                      <a:pPr algn="l"/>
                      <a:r>
                        <a:rPr lang="en-US" sz="1800" dirty="0" smtClean="0"/>
                        <a:t>Conclusion</a:t>
                      </a:r>
                      <a:endParaRPr lang="en-US" sz="1800" dirty="0"/>
                    </a:p>
                  </a:txBody>
                  <a:tcPr marL="91434" marR="91434" marT="45724" marB="45724"/>
                </a:tc>
              </a:tr>
              <a:tr h="365794">
                <a:tc>
                  <a:txBody>
                    <a:bodyPr/>
                    <a:lstStyle/>
                    <a:p>
                      <a:pPr algn="ctr"/>
                      <a:r>
                        <a:rPr lang="en-US" sz="1800" dirty="0" smtClean="0"/>
                        <a:t>0</a:t>
                      </a:r>
                      <a:endParaRPr lang="en-US" sz="1800" dirty="0"/>
                    </a:p>
                  </a:txBody>
                  <a:tcPr marL="91434" marR="91434" marT="45724" marB="45724"/>
                </a:tc>
                <a:tc>
                  <a:txBody>
                    <a:bodyPr/>
                    <a:lstStyle/>
                    <a:p>
                      <a:pPr algn="l"/>
                      <a:r>
                        <a:rPr lang="en-US" sz="1800" dirty="0" smtClean="0"/>
                        <a:t>No recombination</a:t>
                      </a:r>
                      <a:endParaRPr lang="en-US" sz="1800" dirty="0"/>
                    </a:p>
                  </a:txBody>
                  <a:tcPr marL="91434" marR="91434" marT="45724" marB="45724"/>
                </a:tc>
              </a:tr>
              <a:tr h="381499">
                <a:tc>
                  <a:txBody>
                    <a:bodyPr/>
                    <a:lstStyle/>
                    <a:p>
                      <a:pPr algn="ctr"/>
                      <a:r>
                        <a:rPr lang="en-US" sz="1800" dirty="0" smtClean="0"/>
                        <a:t>1</a:t>
                      </a:r>
                      <a:endParaRPr lang="en-US" sz="1800" dirty="0"/>
                    </a:p>
                  </a:txBody>
                  <a:tcPr marL="91434" marR="91434" marT="45724" marB="45724"/>
                </a:tc>
                <a:tc>
                  <a:txBody>
                    <a:bodyPr/>
                    <a:lstStyle/>
                    <a:p>
                      <a:pPr algn="l"/>
                      <a:r>
                        <a:rPr lang="en-US" sz="1800" dirty="0" smtClean="0"/>
                        <a:t>Non-template</a:t>
                      </a:r>
                      <a:r>
                        <a:rPr lang="en-US" sz="1800" baseline="0" dirty="0" smtClean="0"/>
                        <a:t> recombination</a:t>
                      </a:r>
                      <a:endParaRPr lang="en-US" sz="1800" dirty="0"/>
                    </a:p>
                  </a:txBody>
                  <a:tcPr marL="91434" marR="91434" marT="45724" marB="45724"/>
                </a:tc>
              </a:tr>
              <a:tr h="365794">
                <a:tc>
                  <a:txBody>
                    <a:bodyPr/>
                    <a:lstStyle/>
                    <a:p>
                      <a:pPr algn="ctr"/>
                      <a:r>
                        <a:rPr lang="en-US" sz="1800" dirty="0" smtClean="0"/>
                        <a:t>N-1</a:t>
                      </a:r>
                      <a:endParaRPr lang="en-US" sz="1800" dirty="0"/>
                    </a:p>
                  </a:txBody>
                  <a:tcPr marL="91434" marR="91434" marT="45724" marB="45724"/>
                </a:tc>
                <a:tc>
                  <a:txBody>
                    <a:bodyPr/>
                    <a:lstStyle/>
                    <a:p>
                      <a:pPr algn="l"/>
                      <a:r>
                        <a:rPr lang="en-US" sz="1800" dirty="0" smtClean="0"/>
                        <a:t>Template</a:t>
                      </a:r>
                      <a:r>
                        <a:rPr lang="en-US" sz="1800" baseline="0" dirty="0" smtClean="0"/>
                        <a:t> recombination</a:t>
                      </a:r>
                      <a:endParaRPr lang="en-US" sz="1800" dirty="0"/>
                    </a:p>
                  </a:txBody>
                  <a:tcPr marL="91434" marR="91434" marT="45724" marB="45724"/>
                </a:tc>
              </a:tr>
              <a:tr h="3657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Else</a:t>
                      </a:r>
                    </a:p>
                  </a:txBody>
                  <a:tcPr marL="91434" marR="91434" marT="45724" marB="45724"/>
                </a:tc>
                <a:tc>
                  <a:txBody>
                    <a:bodyPr/>
                    <a:lstStyle/>
                    <a:p>
                      <a:pPr algn="l"/>
                      <a:r>
                        <a:rPr lang="en-US" sz="1800" dirty="0" smtClean="0"/>
                        <a:t>ERROR</a:t>
                      </a:r>
                      <a:endParaRPr lang="en-US" sz="1800" dirty="0"/>
                    </a:p>
                  </a:txBody>
                  <a:tcPr marL="91434" marR="91434" marT="45724" marB="45724"/>
                </a:tc>
              </a:tr>
            </a:tbl>
          </a:graphicData>
        </a:graphic>
      </p:graphicFrame>
      <p:cxnSp>
        <p:nvCxnSpPr>
          <p:cNvPr id="5" name="Straight Connector 4"/>
          <p:cNvCxnSpPr/>
          <p:nvPr/>
        </p:nvCxnSpPr>
        <p:spPr>
          <a:xfrm>
            <a:off x="2817813" y="4292600"/>
            <a:ext cx="2157412" cy="123190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Graphic spid="38"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79475" y="44450"/>
            <a:ext cx="8229600" cy="1143000"/>
          </a:xfrm>
        </p:spPr>
        <p:txBody>
          <a:bodyPr/>
          <a:lstStyle/>
          <a:p>
            <a:r>
              <a:rPr lang="en-US" sz="3600" smtClean="0"/>
              <a:t>Stages 5,6: Phase by Surrogate Parents</a:t>
            </a:r>
          </a:p>
        </p:txBody>
      </p:sp>
      <p:sp>
        <p:nvSpPr>
          <p:cNvPr id="30723" name="Content Placeholder 2"/>
          <p:cNvSpPr>
            <a:spLocks noGrp="1"/>
          </p:cNvSpPr>
          <p:nvPr>
            <p:ph idx="1"/>
          </p:nvPr>
        </p:nvSpPr>
        <p:spPr>
          <a:xfrm>
            <a:off x="879475" y="1209675"/>
            <a:ext cx="8229600" cy="1525588"/>
          </a:xfrm>
        </p:spPr>
        <p:txBody>
          <a:bodyPr/>
          <a:lstStyle/>
          <a:p>
            <a:r>
              <a:rPr lang="en-US" sz="2800" smtClean="0"/>
              <a:t>Unphased sample: look for surrogate parents</a:t>
            </a:r>
          </a:p>
          <a:p>
            <a:r>
              <a:rPr lang="en-US" sz="2800" smtClean="0"/>
              <a:t>Find IBD segments; remove short ones</a:t>
            </a:r>
          </a:p>
          <a:p>
            <a:r>
              <a:rPr lang="en-US" sz="2800" smtClean="0"/>
              <a:t>Phase all haps that share a segment using each other</a:t>
            </a:r>
          </a:p>
        </p:txBody>
      </p:sp>
      <p:cxnSp>
        <p:nvCxnSpPr>
          <p:cNvPr id="4" name="Straight Connector 3"/>
          <p:cNvCxnSpPr>
            <a:stCxn id="7" idx="7"/>
            <a:endCxn id="5" idx="4"/>
          </p:cNvCxnSpPr>
          <p:nvPr/>
        </p:nvCxnSpPr>
        <p:spPr>
          <a:xfrm flipV="1">
            <a:off x="5210175" y="4156075"/>
            <a:ext cx="266700" cy="1238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307013" y="3797300"/>
            <a:ext cx="34131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6" name="Rectangle 5"/>
          <p:cNvSpPr/>
          <p:nvPr/>
        </p:nvSpPr>
        <p:spPr>
          <a:xfrm>
            <a:off x="4711700" y="3821113"/>
            <a:ext cx="284163" cy="311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7" name="Oval 6"/>
          <p:cNvSpPr/>
          <p:nvPr/>
        </p:nvSpPr>
        <p:spPr>
          <a:xfrm>
            <a:off x="5124450" y="4264025"/>
            <a:ext cx="101600" cy="109538"/>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8" name="Straight Connector 7"/>
          <p:cNvCxnSpPr>
            <a:stCxn id="7" idx="1"/>
            <a:endCxn id="6" idx="2"/>
          </p:cNvCxnSpPr>
          <p:nvPr/>
        </p:nvCxnSpPr>
        <p:spPr>
          <a:xfrm flipH="1" flipV="1">
            <a:off x="4854575" y="4132263"/>
            <a:ext cx="284163" cy="1492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343525" y="4586288"/>
            <a:ext cx="342900"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3" name="Straight Connector 12"/>
          <p:cNvCxnSpPr>
            <a:stCxn id="51" idx="0"/>
            <a:endCxn id="7" idx="3"/>
          </p:cNvCxnSpPr>
          <p:nvPr/>
        </p:nvCxnSpPr>
        <p:spPr>
          <a:xfrm flipV="1">
            <a:off x="4702175" y="4357688"/>
            <a:ext cx="436563" cy="1920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0"/>
            <a:endCxn id="7" idx="4"/>
          </p:cNvCxnSpPr>
          <p:nvPr/>
        </p:nvCxnSpPr>
        <p:spPr>
          <a:xfrm flipH="1" flipV="1">
            <a:off x="5175250" y="4373563"/>
            <a:ext cx="339725" cy="2127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p:cNvCxnSpPr>
          <p:nvPr/>
        </p:nvCxnSpPr>
        <p:spPr>
          <a:xfrm flipV="1">
            <a:off x="7862888" y="3978275"/>
            <a:ext cx="69850" cy="31273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777163" y="4275138"/>
            <a:ext cx="101600" cy="109537"/>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31" name="Straight Connector 30"/>
          <p:cNvCxnSpPr>
            <a:stCxn id="30" idx="1"/>
            <a:endCxn id="38" idx="2"/>
          </p:cNvCxnSpPr>
          <p:nvPr/>
        </p:nvCxnSpPr>
        <p:spPr>
          <a:xfrm flipH="1" flipV="1">
            <a:off x="6916738" y="4149725"/>
            <a:ext cx="874712" cy="1428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240588" y="4683125"/>
            <a:ext cx="342900"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33" name="Oval 32"/>
          <p:cNvSpPr/>
          <p:nvPr/>
        </p:nvSpPr>
        <p:spPr>
          <a:xfrm>
            <a:off x="7745413" y="4687888"/>
            <a:ext cx="339725" cy="358775"/>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cxnSp>
        <p:nvCxnSpPr>
          <p:cNvPr id="34" name="Straight Connector 33"/>
          <p:cNvCxnSpPr>
            <a:stCxn id="32" idx="0"/>
            <a:endCxn id="30" idx="3"/>
          </p:cNvCxnSpPr>
          <p:nvPr/>
        </p:nvCxnSpPr>
        <p:spPr>
          <a:xfrm flipV="1">
            <a:off x="7412038" y="4368800"/>
            <a:ext cx="379412" cy="3143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0"/>
            <a:endCxn id="30" idx="5"/>
          </p:cNvCxnSpPr>
          <p:nvPr/>
        </p:nvCxnSpPr>
        <p:spPr>
          <a:xfrm flipH="1" flipV="1">
            <a:off x="7862888" y="4368800"/>
            <a:ext cx="52387" cy="3190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7" idx="0"/>
            <a:endCxn id="30" idx="6"/>
          </p:cNvCxnSpPr>
          <p:nvPr/>
        </p:nvCxnSpPr>
        <p:spPr>
          <a:xfrm flipH="1" flipV="1">
            <a:off x="7878763" y="4330700"/>
            <a:ext cx="487362" cy="3556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96263" y="4686300"/>
            <a:ext cx="339725" cy="358775"/>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sp>
        <p:nvSpPr>
          <p:cNvPr id="38" name="Rectangle 37"/>
          <p:cNvSpPr/>
          <p:nvPr/>
        </p:nvSpPr>
        <p:spPr>
          <a:xfrm>
            <a:off x="6773863" y="3838575"/>
            <a:ext cx="284162" cy="311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39" name="Oval 38"/>
          <p:cNvSpPr/>
          <p:nvPr/>
        </p:nvSpPr>
        <p:spPr>
          <a:xfrm>
            <a:off x="7764463" y="3822700"/>
            <a:ext cx="341312" cy="3587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51" name="Diamond 50"/>
          <p:cNvSpPr/>
          <p:nvPr/>
        </p:nvSpPr>
        <p:spPr>
          <a:xfrm>
            <a:off x="4491038" y="4549775"/>
            <a:ext cx="420687" cy="420688"/>
          </a:xfrm>
          <a:prstGeom prst="diamond">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cxnSp>
        <p:nvCxnSpPr>
          <p:cNvPr id="54" name="Straight Connector 53"/>
          <p:cNvCxnSpPr>
            <a:stCxn id="57" idx="7"/>
            <a:endCxn id="55" idx="4"/>
          </p:cNvCxnSpPr>
          <p:nvPr/>
        </p:nvCxnSpPr>
        <p:spPr>
          <a:xfrm flipV="1">
            <a:off x="6405563" y="3411538"/>
            <a:ext cx="542925" cy="230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777038" y="3052763"/>
            <a:ext cx="34131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56" name="Rectangle 55"/>
          <p:cNvSpPr/>
          <p:nvPr/>
        </p:nvSpPr>
        <p:spPr>
          <a:xfrm>
            <a:off x="5837238" y="3052763"/>
            <a:ext cx="284162" cy="311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57" name="Oval 56"/>
          <p:cNvSpPr/>
          <p:nvPr/>
        </p:nvSpPr>
        <p:spPr>
          <a:xfrm>
            <a:off x="6318250" y="3625850"/>
            <a:ext cx="101600" cy="109538"/>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58" name="Straight Connector 57"/>
          <p:cNvCxnSpPr>
            <a:stCxn id="57" idx="1"/>
            <a:endCxn id="56" idx="2"/>
          </p:cNvCxnSpPr>
          <p:nvPr/>
        </p:nvCxnSpPr>
        <p:spPr>
          <a:xfrm flipH="1" flipV="1">
            <a:off x="5980113" y="3363913"/>
            <a:ext cx="352425" cy="27781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 idx="7"/>
            <a:endCxn id="57" idx="3"/>
          </p:cNvCxnSpPr>
          <p:nvPr/>
        </p:nvCxnSpPr>
        <p:spPr>
          <a:xfrm flipV="1">
            <a:off x="5599113" y="3719513"/>
            <a:ext cx="733425" cy="131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8" idx="0"/>
            <a:endCxn id="57" idx="4"/>
          </p:cNvCxnSpPr>
          <p:nvPr/>
        </p:nvCxnSpPr>
        <p:spPr>
          <a:xfrm flipH="1" flipV="1">
            <a:off x="6369050" y="3735388"/>
            <a:ext cx="547688" cy="1031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6"/>
            <a:endCxn id="77" idx="5"/>
          </p:cNvCxnSpPr>
          <p:nvPr/>
        </p:nvCxnSpPr>
        <p:spPr>
          <a:xfrm flipH="1" flipV="1">
            <a:off x="2603500" y="4108450"/>
            <a:ext cx="347663" cy="2476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849563" y="4300538"/>
            <a:ext cx="101600" cy="109537"/>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69" name="Straight Connector 68"/>
          <p:cNvCxnSpPr>
            <a:stCxn id="68" idx="1"/>
            <a:endCxn id="76" idx="2"/>
          </p:cNvCxnSpPr>
          <p:nvPr/>
        </p:nvCxnSpPr>
        <p:spPr>
          <a:xfrm flipH="1" flipV="1">
            <a:off x="1582738" y="4137025"/>
            <a:ext cx="1281112" cy="1793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312988" y="4708525"/>
            <a:ext cx="342900"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71" name="Oval 70"/>
          <p:cNvSpPr/>
          <p:nvPr/>
        </p:nvSpPr>
        <p:spPr>
          <a:xfrm>
            <a:off x="2817813" y="4713288"/>
            <a:ext cx="34131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72" name="Straight Connector 71"/>
          <p:cNvCxnSpPr>
            <a:stCxn id="70" idx="0"/>
            <a:endCxn id="68" idx="3"/>
          </p:cNvCxnSpPr>
          <p:nvPr/>
        </p:nvCxnSpPr>
        <p:spPr>
          <a:xfrm flipV="1">
            <a:off x="2484438" y="4394200"/>
            <a:ext cx="379412" cy="3143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0"/>
            <a:endCxn id="68" idx="5"/>
          </p:cNvCxnSpPr>
          <p:nvPr/>
        </p:nvCxnSpPr>
        <p:spPr>
          <a:xfrm flipH="1" flipV="1">
            <a:off x="2936875" y="4394200"/>
            <a:ext cx="50800" cy="3190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5" idx="0"/>
            <a:endCxn id="68" idx="6"/>
          </p:cNvCxnSpPr>
          <p:nvPr/>
        </p:nvCxnSpPr>
        <p:spPr>
          <a:xfrm flipH="1" flipV="1">
            <a:off x="2951163" y="4356100"/>
            <a:ext cx="487362" cy="3556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268663" y="4711700"/>
            <a:ext cx="341312" cy="358775"/>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sp>
        <p:nvSpPr>
          <p:cNvPr id="76" name="Rectangle 75"/>
          <p:cNvSpPr/>
          <p:nvPr/>
        </p:nvSpPr>
        <p:spPr>
          <a:xfrm>
            <a:off x="1439863" y="3825875"/>
            <a:ext cx="284162" cy="311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77" name="Oval 76"/>
          <p:cNvSpPr/>
          <p:nvPr/>
        </p:nvSpPr>
        <p:spPr>
          <a:xfrm>
            <a:off x="2312988" y="3802063"/>
            <a:ext cx="341312" cy="358775"/>
          </a:xfrm>
          <a:prstGeom prst="ellipse">
            <a:avLst/>
          </a:prstGeom>
          <a:solidFill>
            <a:schemeClr val="accent4">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cxnSp>
        <p:nvCxnSpPr>
          <p:cNvPr id="78" name="Straight Connector 77"/>
          <p:cNvCxnSpPr>
            <a:stCxn id="81" idx="7"/>
            <a:endCxn id="79" idx="4"/>
          </p:cNvCxnSpPr>
          <p:nvPr/>
        </p:nvCxnSpPr>
        <p:spPr>
          <a:xfrm flipV="1">
            <a:off x="3067050" y="3492500"/>
            <a:ext cx="542925" cy="2301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438525" y="3133725"/>
            <a:ext cx="341313"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80" name="Rectangle 79"/>
          <p:cNvSpPr/>
          <p:nvPr/>
        </p:nvSpPr>
        <p:spPr>
          <a:xfrm>
            <a:off x="2498725" y="3133725"/>
            <a:ext cx="284163" cy="311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81" name="Oval 80"/>
          <p:cNvSpPr/>
          <p:nvPr/>
        </p:nvSpPr>
        <p:spPr>
          <a:xfrm>
            <a:off x="2979738" y="3706813"/>
            <a:ext cx="101600" cy="109537"/>
          </a:xfrm>
          <a:prstGeom prst="ellipse">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82" name="Straight Connector 81"/>
          <p:cNvCxnSpPr>
            <a:stCxn id="81" idx="1"/>
            <a:endCxn id="80" idx="2"/>
          </p:cNvCxnSpPr>
          <p:nvPr/>
        </p:nvCxnSpPr>
        <p:spPr>
          <a:xfrm flipH="1" flipV="1">
            <a:off x="2641600" y="3444875"/>
            <a:ext cx="354013" cy="2778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7"/>
            <a:endCxn id="81" idx="5"/>
          </p:cNvCxnSpPr>
          <p:nvPr/>
        </p:nvCxnSpPr>
        <p:spPr>
          <a:xfrm flipV="1">
            <a:off x="2603500" y="3800475"/>
            <a:ext cx="463550" cy="539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1" idx="6"/>
            <a:endCxn id="6" idx="1"/>
          </p:cNvCxnSpPr>
          <p:nvPr/>
        </p:nvCxnSpPr>
        <p:spPr>
          <a:xfrm>
            <a:off x="3081338" y="3760788"/>
            <a:ext cx="1630362" cy="2159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92388" y="3860800"/>
            <a:ext cx="801687" cy="460375"/>
          </a:xfrm>
          <a:prstGeom prst="rect">
            <a:avLst/>
          </a:prstGeom>
          <a:noFill/>
        </p:spPr>
        <p:txBody>
          <a:bodyPr>
            <a:spAutoFit/>
          </a:bodyPr>
          <a:lstStyle/>
          <a:p>
            <a:pPr marL="0" lvl="1" algn="ctr">
              <a:defRPr/>
            </a:pPr>
            <a:r>
              <a:rPr lang="en-US" sz="2400" b="1" dirty="0">
                <a:solidFill>
                  <a:srgbClr val="7030A0"/>
                </a:solidFill>
                <a:latin typeface="+mj-lt"/>
                <a:cs typeface="Arial" pitchFamily="34" charset="0"/>
              </a:rPr>
              <a:t>m=3</a:t>
            </a:r>
          </a:p>
        </p:txBody>
      </p:sp>
      <p:sp>
        <p:nvSpPr>
          <p:cNvPr id="104" name="TextBox 103"/>
          <p:cNvSpPr txBox="1"/>
          <p:nvPr/>
        </p:nvSpPr>
        <p:spPr>
          <a:xfrm>
            <a:off x="7742238" y="4953000"/>
            <a:ext cx="801687" cy="461963"/>
          </a:xfrm>
          <a:prstGeom prst="rect">
            <a:avLst/>
          </a:prstGeom>
          <a:noFill/>
        </p:spPr>
        <p:txBody>
          <a:bodyPr>
            <a:spAutoFit/>
          </a:bodyPr>
          <a:lstStyle/>
          <a:p>
            <a:pPr marL="0" lvl="1" algn="ctr">
              <a:defRPr/>
            </a:pPr>
            <a:r>
              <a:rPr lang="en-US" sz="2400" b="1" dirty="0">
                <a:solidFill>
                  <a:srgbClr val="7030A0"/>
                </a:solidFill>
                <a:latin typeface="+mj-lt"/>
                <a:cs typeface="Arial" pitchFamily="34" charset="0"/>
              </a:rPr>
              <a:t>m=4</a:t>
            </a:r>
          </a:p>
        </p:txBody>
      </p:sp>
      <p:sp>
        <p:nvSpPr>
          <p:cNvPr id="105" name="TextBox 104"/>
          <p:cNvSpPr txBox="1"/>
          <p:nvPr/>
        </p:nvSpPr>
        <p:spPr>
          <a:xfrm>
            <a:off x="3051175" y="5013325"/>
            <a:ext cx="801688" cy="461963"/>
          </a:xfrm>
          <a:prstGeom prst="rect">
            <a:avLst/>
          </a:prstGeom>
          <a:noFill/>
        </p:spPr>
        <p:txBody>
          <a:bodyPr>
            <a:spAutoFit/>
          </a:bodyPr>
          <a:lstStyle/>
          <a:p>
            <a:pPr marL="0" lvl="1" algn="ctr">
              <a:defRPr/>
            </a:pPr>
            <a:r>
              <a:rPr lang="en-US" sz="2400" b="1" dirty="0">
                <a:solidFill>
                  <a:srgbClr val="7030A0"/>
                </a:solidFill>
                <a:latin typeface="+mj-lt"/>
                <a:cs typeface="Arial" pitchFamily="34" charset="0"/>
              </a:rPr>
              <a:t>m=4</a:t>
            </a:r>
          </a:p>
        </p:txBody>
      </p:sp>
      <p:sp>
        <p:nvSpPr>
          <p:cNvPr id="62" name="Rounded Rectangle 61"/>
          <p:cNvSpPr/>
          <p:nvPr/>
        </p:nvSpPr>
        <p:spPr bwMode="auto">
          <a:xfrm>
            <a:off x="4581525" y="5426075"/>
            <a:ext cx="146050" cy="7651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ounded Rectangle 63"/>
          <p:cNvSpPr/>
          <p:nvPr/>
        </p:nvSpPr>
        <p:spPr bwMode="auto">
          <a:xfrm>
            <a:off x="3606800" y="5434013"/>
            <a:ext cx="146050" cy="7651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ounded Rectangle 64"/>
          <p:cNvSpPr/>
          <p:nvPr/>
        </p:nvSpPr>
        <p:spPr bwMode="auto">
          <a:xfrm>
            <a:off x="2078038" y="3346450"/>
            <a:ext cx="146050" cy="7651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ounded Rectangle 65"/>
          <p:cNvSpPr/>
          <p:nvPr/>
        </p:nvSpPr>
        <p:spPr bwMode="auto">
          <a:xfrm>
            <a:off x="4581525" y="5643563"/>
            <a:ext cx="146050" cy="242887"/>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ounded Rectangle 83"/>
          <p:cNvSpPr/>
          <p:nvPr/>
        </p:nvSpPr>
        <p:spPr bwMode="auto">
          <a:xfrm>
            <a:off x="3606800" y="5942013"/>
            <a:ext cx="146050" cy="257175"/>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ounded Rectangle 84"/>
          <p:cNvSpPr/>
          <p:nvPr/>
        </p:nvSpPr>
        <p:spPr bwMode="auto">
          <a:xfrm>
            <a:off x="3389313" y="5435600"/>
            <a:ext cx="139700" cy="7493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Rounded Rectangle 85"/>
          <p:cNvSpPr/>
          <p:nvPr/>
        </p:nvSpPr>
        <p:spPr bwMode="auto">
          <a:xfrm>
            <a:off x="4799013" y="5434013"/>
            <a:ext cx="139700" cy="7493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Rounded Rectangle 88"/>
          <p:cNvSpPr/>
          <p:nvPr/>
        </p:nvSpPr>
        <p:spPr bwMode="auto">
          <a:xfrm>
            <a:off x="1846263" y="3344863"/>
            <a:ext cx="139700" cy="7493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Rounded Rectangle 89"/>
          <p:cNvSpPr/>
          <p:nvPr/>
        </p:nvSpPr>
        <p:spPr bwMode="auto">
          <a:xfrm>
            <a:off x="2078038" y="3343275"/>
            <a:ext cx="146050" cy="242888"/>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Rounded Rectangle 91"/>
          <p:cNvSpPr/>
          <p:nvPr/>
        </p:nvSpPr>
        <p:spPr>
          <a:xfrm>
            <a:off x="4803775" y="5438775"/>
            <a:ext cx="141288" cy="7461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Rounded Rectangle 92"/>
          <p:cNvSpPr/>
          <p:nvPr/>
        </p:nvSpPr>
        <p:spPr>
          <a:xfrm>
            <a:off x="7505700" y="5457825"/>
            <a:ext cx="141288" cy="7461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Rounded Rectangle 93"/>
          <p:cNvSpPr/>
          <p:nvPr/>
        </p:nvSpPr>
        <p:spPr>
          <a:xfrm>
            <a:off x="8378825" y="5468938"/>
            <a:ext cx="141288" cy="7461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ounded Rectangle 94"/>
          <p:cNvSpPr/>
          <p:nvPr/>
        </p:nvSpPr>
        <p:spPr bwMode="auto">
          <a:xfrm>
            <a:off x="7759700" y="5459413"/>
            <a:ext cx="141288" cy="7493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Rounded Rectangle 95"/>
          <p:cNvSpPr/>
          <p:nvPr/>
        </p:nvSpPr>
        <p:spPr bwMode="auto">
          <a:xfrm>
            <a:off x="8624888" y="5457825"/>
            <a:ext cx="141287" cy="7493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Rounded Rectangle 96"/>
          <p:cNvSpPr/>
          <p:nvPr/>
        </p:nvSpPr>
        <p:spPr bwMode="auto">
          <a:xfrm>
            <a:off x="7505700" y="5440363"/>
            <a:ext cx="134938" cy="27781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Rounded Rectangle 97"/>
          <p:cNvSpPr/>
          <p:nvPr/>
        </p:nvSpPr>
        <p:spPr bwMode="auto">
          <a:xfrm>
            <a:off x="4799013" y="5427663"/>
            <a:ext cx="139700" cy="242887"/>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Rounded Rectangle 99"/>
          <p:cNvSpPr/>
          <p:nvPr/>
        </p:nvSpPr>
        <p:spPr bwMode="auto">
          <a:xfrm>
            <a:off x="4799013" y="5954713"/>
            <a:ext cx="144462" cy="242887"/>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4"/>
                                        </p:tgtEl>
                                      </p:cBhvr>
                                    </p:animEffect>
                                    <p:set>
                                      <p:cBhvr>
                                        <p:cTn id="10" dur="1" fill="hold">
                                          <p:stCondLst>
                                            <p:cond delay="499"/>
                                          </p:stCondLst>
                                        </p:cTn>
                                        <p:tgtEl>
                                          <p:spTgt spid="8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0"/>
                                        </p:tgtEl>
                                      </p:cBhvr>
                                    </p:animEffect>
                                    <p:set>
                                      <p:cBhvr>
                                        <p:cTn id="13" dur="1" fill="hold">
                                          <p:stCondLst>
                                            <p:cond delay="499"/>
                                          </p:stCondLst>
                                        </p:cTn>
                                        <p:tgtEl>
                                          <p:spTgt spid="90"/>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fade">
                                      <p:cBhvr>
                                        <p:cTn id="24" dur="500"/>
                                        <p:tgtEl>
                                          <p:spTgt spid="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500"/>
                                        <p:tgtEl>
                                          <p:spTgt spid="9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fade">
                                      <p:cBhvr>
                                        <p:cTn id="33" dur="500"/>
                                        <p:tgtEl>
                                          <p:spTgt spid="9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500"/>
                                        <p:tgtEl>
                                          <p:spTgt spid="1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4" grpId="0" animBg="1"/>
      <p:bldP spid="86" grpId="0" animBg="1"/>
      <p:bldP spid="90" grpId="0" animBg="1"/>
      <p:bldP spid="92" grpId="0" animBg="1"/>
      <p:bldP spid="93" grpId="0" animBg="1"/>
      <p:bldP spid="94" grpId="0" animBg="1"/>
      <p:bldP spid="95" grpId="0" animBg="1"/>
      <p:bldP spid="96" grpId="0" animBg="1"/>
      <p:bldP spid="97" grpId="0" animBg="1"/>
      <p:bldP spid="98" grpId="0" animBg="1"/>
      <p:bldP spid="100" grpId="0" animBg="1"/>
      <p:bldP spid="10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113" y="971550"/>
            <a:ext cx="2249487" cy="400050"/>
          </a:xfrm>
          <a:prstGeom prst="rect">
            <a:avLst/>
          </a:prstGeom>
          <a:solidFill>
            <a:schemeClr val="bg1"/>
          </a:solidFill>
        </p:spPr>
        <p:txBody>
          <a:bodyPr>
            <a:spAutoFit/>
          </a:bodyPr>
          <a:lstStyle/>
          <a:p>
            <a:pPr>
              <a:defRPr/>
            </a:pPr>
            <a:r>
              <a:rPr lang="en-US" sz="2000" b="1" dirty="0">
                <a:solidFill>
                  <a:srgbClr val="7030A0"/>
                </a:solidFill>
                <a:latin typeface="+mj-lt"/>
              </a:rPr>
              <a:t>Genotype of U</a:t>
            </a:r>
          </a:p>
        </p:txBody>
      </p:sp>
      <p:cxnSp>
        <p:nvCxnSpPr>
          <p:cNvPr id="108" name="Straight Arrow Connector 107"/>
          <p:cNvCxnSpPr/>
          <p:nvPr/>
        </p:nvCxnSpPr>
        <p:spPr>
          <a:xfrm flipV="1">
            <a:off x="2371725" y="2365375"/>
            <a:ext cx="17463" cy="1376363"/>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12" idx="0"/>
          </p:cNvCxnSpPr>
          <p:nvPr/>
        </p:nvCxnSpPr>
        <p:spPr>
          <a:xfrm flipV="1">
            <a:off x="4213225" y="2365375"/>
            <a:ext cx="0" cy="1376363"/>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14" idx="0"/>
          </p:cNvCxnSpPr>
          <p:nvPr/>
        </p:nvCxnSpPr>
        <p:spPr>
          <a:xfrm flipV="1">
            <a:off x="5456238" y="2365375"/>
            <a:ext cx="0" cy="1390650"/>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6" idx="0"/>
          </p:cNvCxnSpPr>
          <p:nvPr/>
        </p:nvCxnSpPr>
        <p:spPr>
          <a:xfrm flipV="1">
            <a:off x="7269163" y="2365375"/>
            <a:ext cx="0" cy="1404938"/>
          </a:xfrm>
          <a:prstGeom prst="straightConnector1">
            <a:avLst/>
          </a:prstGeom>
          <a:ln w="9525">
            <a:solidFill>
              <a:srgbClr val="1C1C1C"/>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51" name="Title 1"/>
          <p:cNvSpPr>
            <a:spLocks noGrp="1"/>
          </p:cNvSpPr>
          <p:nvPr>
            <p:ph type="title"/>
          </p:nvPr>
        </p:nvSpPr>
        <p:spPr>
          <a:xfrm>
            <a:off x="879475" y="44450"/>
            <a:ext cx="8229600" cy="1143000"/>
          </a:xfrm>
        </p:spPr>
        <p:txBody>
          <a:bodyPr/>
          <a:lstStyle/>
          <a:p>
            <a:r>
              <a:rPr lang="en-US" sz="3600" smtClean="0"/>
              <a:t>IBD Segments for Phasing: Genohap-HMM</a:t>
            </a:r>
          </a:p>
        </p:txBody>
      </p:sp>
      <p:sp>
        <p:nvSpPr>
          <p:cNvPr id="7" name="TextBox 6"/>
          <p:cNvSpPr txBox="1"/>
          <p:nvPr/>
        </p:nvSpPr>
        <p:spPr>
          <a:xfrm>
            <a:off x="900113" y="3138488"/>
            <a:ext cx="2163762" cy="400050"/>
          </a:xfrm>
          <a:prstGeom prst="rect">
            <a:avLst/>
          </a:prstGeom>
          <a:solidFill>
            <a:schemeClr val="bg1"/>
          </a:solidFill>
        </p:spPr>
        <p:txBody>
          <a:bodyPr>
            <a:spAutoFit/>
          </a:bodyPr>
          <a:lstStyle/>
          <a:p>
            <a:pPr>
              <a:defRPr/>
            </a:pPr>
            <a:r>
              <a:rPr lang="en-US" sz="2000" dirty="0">
                <a:latin typeface="+mj-lt"/>
              </a:rPr>
              <a:t>Haplotype V,0</a:t>
            </a:r>
          </a:p>
        </p:txBody>
      </p:sp>
      <p:grpSp>
        <p:nvGrpSpPr>
          <p:cNvPr id="229" name="Group 228"/>
          <p:cNvGrpSpPr>
            <a:grpSpLocks/>
          </p:cNvGrpSpPr>
          <p:nvPr/>
        </p:nvGrpSpPr>
        <p:grpSpPr bwMode="auto">
          <a:xfrm>
            <a:off x="1363663" y="2538413"/>
            <a:ext cx="7537450" cy="593725"/>
            <a:chOff x="1364122" y="2538600"/>
            <a:chExt cx="7536996" cy="593125"/>
          </a:xfrm>
        </p:grpSpPr>
        <p:sp>
          <p:nvSpPr>
            <p:cNvPr id="4" name="Rounded Rectangle 3"/>
            <p:cNvSpPr/>
            <p:nvPr/>
          </p:nvSpPr>
          <p:spPr>
            <a:xfrm>
              <a:off x="1364122" y="2538600"/>
              <a:ext cx="7536996" cy="593125"/>
            </a:xfrm>
            <a:prstGeom prst="roundRect">
              <a:avLst/>
            </a:prstGeom>
            <a:solidFill>
              <a:schemeClr val="bg1">
                <a:lumMod val="75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 name="Rectangle 43"/>
            <p:cNvSpPr/>
            <p:nvPr/>
          </p:nvSpPr>
          <p:spPr>
            <a:xfrm>
              <a:off x="1591120" y="2628996"/>
              <a:ext cx="350817"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6" name="Rectangle 65"/>
            <p:cNvSpPr/>
            <p:nvPr/>
          </p:nvSpPr>
          <p:spPr>
            <a:xfrm>
              <a:off x="2195922" y="2628996"/>
              <a:ext cx="350816"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7" name="Rectangle 66"/>
            <p:cNvSpPr/>
            <p:nvPr/>
          </p:nvSpPr>
          <p:spPr>
            <a:xfrm>
              <a:off x="2815010" y="2628996"/>
              <a:ext cx="350816"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68" name="Rectangle 67"/>
            <p:cNvSpPr/>
            <p:nvPr/>
          </p:nvSpPr>
          <p:spPr>
            <a:xfrm>
              <a:off x="3419810" y="2628996"/>
              <a:ext cx="350817"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3" name="Rectangle 72"/>
            <p:cNvSpPr/>
            <p:nvPr/>
          </p:nvSpPr>
          <p:spPr>
            <a:xfrm>
              <a:off x="4038898"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4" name="Rectangle 73"/>
            <p:cNvSpPr/>
            <p:nvPr/>
          </p:nvSpPr>
          <p:spPr>
            <a:xfrm>
              <a:off x="4643699"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5" name="Rectangle 74"/>
            <p:cNvSpPr/>
            <p:nvPr/>
          </p:nvSpPr>
          <p:spPr>
            <a:xfrm>
              <a:off x="5262787"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6" name="Rectangle 75"/>
            <p:cNvSpPr/>
            <p:nvPr/>
          </p:nvSpPr>
          <p:spPr>
            <a:xfrm>
              <a:off x="5867588" y="2628996"/>
              <a:ext cx="352404" cy="4170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7" name="Rectangle 76"/>
            <p:cNvSpPr/>
            <p:nvPr/>
          </p:nvSpPr>
          <p:spPr>
            <a:xfrm>
              <a:off x="646604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8" name="Rectangle 77"/>
            <p:cNvSpPr/>
            <p:nvPr/>
          </p:nvSpPr>
          <p:spPr>
            <a:xfrm>
              <a:off x="707084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79" name="Rectangle 78"/>
            <p:cNvSpPr/>
            <p:nvPr/>
          </p:nvSpPr>
          <p:spPr>
            <a:xfrm>
              <a:off x="7689928"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0" name="Rectangle 79"/>
            <p:cNvSpPr/>
            <p:nvPr/>
          </p:nvSpPr>
          <p:spPr>
            <a:xfrm>
              <a:off x="8294730" y="2627410"/>
              <a:ext cx="352404" cy="4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grpSp>
      <p:grpSp>
        <p:nvGrpSpPr>
          <p:cNvPr id="228" name="Group 227"/>
          <p:cNvGrpSpPr>
            <a:grpSpLocks/>
          </p:cNvGrpSpPr>
          <p:nvPr/>
        </p:nvGrpSpPr>
        <p:grpSpPr bwMode="auto">
          <a:xfrm>
            <a:off x="1344613" y="1357313"/>
            <a:ext cx="7537450" cy="1008062"/>
            <a:chOff x="1344844" y="1356760"/>
            <a:chExt cx="7536996" cy="1008112"/>
          </a:xfrm>
        </p:grpSpPr>
        <p:sp>
          <p:nvSpPr>
            <p:cNvPr id="5" name="Rounded Rectangle 4"/>
            <p:cNvSpPr/>
            <p:nvPr/>
          </p:nvSpPr>
          <p:spPr>
            <a:xfrm>
              <a:off x="1344844" y="1356760"/>
              <a:ext cx="7536996" cy="1008112"/>
            </a:xfrm>
            <a:prstGeom prst="roundRect">
              <a:avLst/>
            </a:prstGeom>
            <a:solidFill>
              <a:schemeClr val="bg1">
                <a:lumMod val="75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1" name="Rectangle 80"/>
            <p:cNvSpPr/>
            <p:nvPr/>
          </p:nvSpPr>
          <p:spPr>
            <a:xfrm>
              <a:off x="1590891" y="1833034"/>
              <a:ext cx="350817"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82" name="Rectangle 81"/>
            <p:cNvSpPr/>
            <p:nvPr/>
          </p:nvSpPr>
          <p:spPr>
            <a:xfrm>
              <a:off x="2195693" y="1833034"/>
              <a:ext cx="350816"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3" name="Rectangle 82"/>
            <p:cNvSpPr/>
            <p:nvPr/>
          </p:nvSpPr>
          <p:spPr>
            <a:xfrm>
              <a:off x="2814780"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4" name="Rectangle 83"/>
            <p:cNvSpPr/>
            <p:nvPr/>
          </p:nvSpPr>
          <p:spPr>
            <a:xfrm>
              <a:off x="3419581"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5" name="Rectangle 84"/>
            <p:cNvSpPr/>
            <p:nvPr/>
          </p:nvSpPr>
          <p:spPr>
            <a:xfrm>
              <a:off x="4038669"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86" name="Rectangle 85"/>
            <p:cNvSpPr/>
            <p:nvPr/>
          </p:nvSpPr>
          <p:spPr>
            <a:xfrm>
              <a:off x="4643470"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7" name="Rectangle 86"/>
            <p:cNvSpPr/>
            <p:nvPr/>
          </p:nvSpPr>
          <p:spPr>
            <a:xfrm>
              <a:off x="5262558"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8" name="Rectangle 87"/>
            <p:cNvSpPr/>
            <p:nvPr/>
          </p:nvSpPr>
          <p:spPr>
            <a:xfrm>
              <a:off x="5867359" y="1833034"/>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89" name="Rectangle 88"/>
            <p:cNvSpPr/>
            <p:nvPr/>
          </p:nvSpPr>
          <p:spPr>
            <a:xfrm>
              <a:off x="6465811" y="1831446"/>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0" name="Rectangle 89"/>
            <p:cNvSpPr/>
            <p:nvPr/>
          </p:nvSpPr>
          <p:spPr>
            <a:xfrm>
              <a:off x="7070611" y="1831446"/>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1" name="Rectangle 90"/>
            <p:cNvSpPr/>
            <p:nvPr/>
          </p:nvSpPr>
          <p:spPr>
            <a:xfrm>
              <a:off x="7689699" y="1831446"/>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92" name="Rectangle 91"/>
            <p:cNvSpPr/>
            <p:nvPr/>
          </p:nvSpPr>
          <p:spPr>
            <a:xfrm>
              <a:off x="8294500" y="1831446"/>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3" name="Rectangle 92"/>
            <p:cNvSpPr/>
            <p:nvPr/>
          </p:nvSpPr>
          <p:spPr>
            <a:xfrm>
              <a:off x="1590891" y="1459952"/>
              <a:ext cx="350817"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4" name="Rectangle 93"/>
            <p:cNvSpPr/>
            <p:nvPr/>
          </p:nvSpPr>
          <p:spPr>
            <a:xfrm>
              <a:off x="2195693" y="1459952"/>
              <a:ext cx="350816"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95" name="Rectangle 94"/>
            <p:cNvSpPr/>
            <p:nvPr/>
          </p:nvSpPr>
          <p:spPr>
            <a:xfrm>
              <a:off x="2814780"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6" name="Rectangle 95"/>
            <p:cNvSpPr/>
            <p:nvPr/>
          </p:nvSpPr>
          <p:spPr>
            <a:xfrm>
              <a:off x="3419581"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7" name="Rectangle 96"/>
            <p:cNvSpPr/>
            <p:nvPr/>
          </p:nvSpPr>
          <p:spPr>
            <a:xfrm>
              <a:off x="4038669"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8" name="Rectangle 97"/>
            <p:cNvSpPr/>
            <p:nvPr/>
          </p:nvSpPr>
          <p:spPr>
            <a:xfrm>
              <a:off x="4643470"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99" name="Rectangle 98"/>
            <p:cNvSpPr/>
            <p:nvPr/>
          </p:nvSpPr>
          <p:spPr>
            <a:xfrm>
              <a:off x="5262558"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100" name="Rectangle 99"/>
            <p:cNvSpPr/>
            <p:nvPr/>
          </p:nvSpPr>
          <p:spPr>
            <a:xfrm>
              <a:off x="5867359" y="1459952"/>
              <a:ext cx="352404" cy="415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101" name="Rectangle 100"/>
            <p:cNvSpPr/>
            <p:nvPr/>
          </p:nvSpPr>
          <p:spPr>
            <a:xfrm>
              <a:off x="6465811" y="1456777"/>
              <a:ext cx="352404" cy="4175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102" name="Rectangle 101"/>
            <p:cNvSpPr/>
            <p:nvPr/>
          </p:nvSpPr>
          <p:spPr>
            <a:xfrm>
              <a:off x="7070611" y="1456777"/>
              <a:ext cx="352404" cy="4175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sp>
          <p:nvSpPr>
            <p:cNvPr id="103" name="Rectangle 102"/>
            <p:cNvSpPr/>
            <p:nvPr/>
          </p:nvSpPr>
          <p:spPr>
            <a:xfrm>
              <a:off x="7689699" y="1456777"/>
              <a:ext cx="352404" cy="4175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T</a:t>
              </a:r>
            </a:p>
          </p:txBody>
        </p:sp>
        <p:sp>
          <p:nvSpPr>
            <p:cNvPr id="104" name="Rectangle 103"/>
            <p:cNvSpPr/>
            <p:nvPr/>
          </p:nvSpPr>
          <p:spPr>
            <a:xfrm>
              <a:off x="8294500" y="1456777"/>
              <a:ext cx="352404" cy="4175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tx2"/>
                  </a:solidFill>
                </a:rPr>
                <a:t>A</a:t>
              </a:r>
            </a:p>
          </p:txBody>
        </p:sp>
      </p:grpSp>
      <p:sp>
        <p:nvSpPr>
          <p:cNvPr id="106" name="Oval 105"/>
          <p:cNvSpPr/>
          <p:nvPr/>
        </p:nvSpPr>
        <p:spPr>
          <a:xfrm>
            <a:off x="2092325" y="3741738"/>
            <a:ext cx="593725" cy="595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107" name="TextBox 106"/>
          <p:cNvSpPr txBox="1"/>
          <p:nvPr/>
        </p:nvSpPr>
        <p:spPr>
          <a:xfrm>
            <a:off x="890588" y="3656013"/>
            <a:ext cx="1543050" cy="708025"/>
          </a:xfrm>
          <a:prstGeom prst="rect">
            <a:avLst/>
          </a:prstGeom>
          <a:noFill/>
        </p:spPr>
        <p:txBody>
          <a:bodyPr>
            <a:spAutoFit/>
          </a:bodyPr>
          <a:lstStyle/>
          <a:p>
            <a:pPr>
              <a:defRPr/>
            </a:pPr>
            <a:r>
              <a:rPr lang="en-US" sz="2000" dirty="0">
                <a:latin typeface="+mj-lt"/>
              </a:rPr>
              <a:t>Observed: IBS </a:t>
            </a:r>
            <a:r>
              <a:rPr lang="en-US" sz="2000" dirty="0">
                <a:latin typeface="Calibri"/>
              </a:rPr>
              <a:t>≥ </a:t>
            </a:r>
            <a:r>
              <a:rPr lang="en-US" sz="2000" dirty="0">
                <a:latin typeface="+mj-lt"/>
              </a:rPr>
              <a:t>1</a:t>
            </a:r>
          </a:p>
        </p:txBody>
      </p:sp>
      <p:sp>
        <p:nvSpPr>
          <p:cNvPr id="112" name="Oval 111"/>
          <p:cNvSpPr/>
          <p:nvPr/>
        </p:nvSpPr>
        <p:spPr>
          <a:xfrm>
            <a:off x="3916363" y="3741738"/>
            <a:ext cx="593725" cy="595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sp>
        <p:nvSpPr>
          <p:cNvPr id="114" name="Oval 113"/>
          <p:cNvSpPr/>
          <p:nvPr/>
        </p:nvSpPr>
        <p:spPr>
          <a:xfrm>
            <a:off x="5159375" y="3756025"/>
            <a:ext cx="593725" cy="593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116" name="Oval 115"/>
          <p:cNvSpPr/>
          <p:nvPr/>
        </p:nvSpPr>
        <p:spPr>
          <a:xfrm>
            <a:off x="6970713" y="3770313"/>
            <a:ext cx="595312" cy="593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sp>
        <p:nvSpPr>
          <p:cNvPr id="127" name="Oval 126"/>
          <p:cNvSpPr/>
          <p:nvPr/>
        </p:nvSpPr>
        <p:spPr>
          <a:xfrm>
            <a:off x="2092325"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128" name="Oval 127"/>
          <p:cNvSpPr/>
          <p:nvPr/>
        </p:nvSpPr>
        <p:spPr>
          <a:xfrm>
            <a:off x="3916363"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129" name="Oval 128"/>
          <p:cNvSpPr/>
          <p:nvPr/>
        </p:nvSpPr>
        <p:spPr>
          <a:xfrm>
            <a:off x="5159375" y="5372100"/>
            <a:ext cx="593725"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1</a:t>
            </a:r>
          </a:p>
        </p:txBody>
      </p:sp>
      <p:sp>
        <p:nvSpPr>
          <p:cNvPr id="130" name="Oval 129"/>
          <p:cNvSpPr/>
          <p:nvPr/>
        </p:nvSpPr>
        <p:spPr>
          <a:xfrm>
            <a:off x="6970713" y="5372100"/>
            <a:ext cx="595312" cy="595313"/>
          </a:xfrm>
          <a:prstGeom prst="ellipse">
            <a:avLst/>
          </a:prstGeom>
          <a:solidFill>
            <a:schemeClr val="accent2"/>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t>0</a:t>
            </a:r>
          </a:p>
        </p:txBody>
      </p:sp>
      <p:cxnSp>
        <p:nvCxnSpPr>
          <p:cNvPr id="131" name="Straight Arrow Connector 130"/>
          <p:cNvCxnSpPr>
            <a:stCxn id="127" idx="6"/>
            <a:endCxn id="128" idx="2"/>
          </p:cNvCxnSpPr>
          <p:nvPr/>
        </p:nvCxnSpPr>
        <p:spPr>
          <a:xfrm flipV="1">
            <a:off x="2686050" y="5670550"/>
            <a:ext cx="1230313"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8" idx="6"/>
            <a:endCxn id="129" idx="2"/>
          </p:cNvCxnSpPr>
          <p:nvPr/>
        </p:nvCxnSpPr>
        <p:spPr>
          <a:xfrm flipV="1">
            <a:off x="4510088" y="5670550"/>
            <a:ext cx="649287"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9" idx="6"/>
            <a:endCxn id="130" idx="2"/>
          </p:cNvCxnSpPr>
          <p:nvPr/>
        </p:nvCxnSpPr>
        <p:spPr>
          <a:xfrm>
            <a:off x="5753100" y="5670550"/>
            <a:ext cx="1217613" cy="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68375" y="5289550"/>
            <a:ext cx="1052513" cy="708025"/>
          </a:xfrm>
          <a:prstGeom prst="rect">
            <a:avLst/>
          </a:prstGeom>
          <a:noFill/>
        </p:spPr>
        <p:txBody>
          <a:bodyPr>
            <a:spAutoFit/>
          </a:bodyPr>
          <a:lstStyle/>
          <a:p>
            <a:pPr>
              <a:defRPr/>
            </a:pPr>
            <a:r>
              <a:rPr lang="en-US" sz="2000" dirty="0">
                <a:latin typeface="+mj-lt"/>
              </a:rPr>
              <a:t>Hidden: IBD</a:t>
            </a:r>
          </a:p>
        </p:txBody>
      </p:sp>
      <p:sp>
        <p:nvSpPr>
          <p:cNvPr id="144" name="Oval 143"/>
          <p:cNvSpPr/>
          <p:nvPr/>
        </p:nvSpPr>
        <p:spPr>
          <a:xfrm>
            <a:off x="4132263" y="6092825"/>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Oval 144"/>
          <p:cNvSpPr/>
          <p:nvPr/>
        </p:nvSpPr>
        <p:spPr>
          <a:xfrm>
            <a:off x="4132263" y="6411913"/>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6" name="Straight Arrow Connector 145"/>
          <p:cNvCxnSpPr>
            <a:stCxn id="144" idx="0"/>
            <a:endCxn id="145" idx="0"/>
          </p:cNvCxnSpPr>
          <p:nvPr/>
        </p:nvCxnSpPr>
        <p:spPr>
          <a:xfrm flipH="1">
            <a:off x="4222750" y="6092825"/>
            <a:ext cx="0" cy="319088"/>
          </a:xfrm>
          <a:prstGeom prst="straightConnector1">
            <a:avLst/>
          </a:prstGeom>
          <a:ln w="28575">
            <a:solidFill>
              <a:srgbClr val="1C1C1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5372100" y="6078538"/>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Oval 148"/>
          <p:cNvSpPr/>
          <p:nvPr/>
        </p:nvSpPr>
        <p:spPr>
          <a:xfrm>
            <a:off x="5372100" y="6397625"/>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0" name="Straight Arrow Connector 149"/>
          <p:cNvCxnSpPr>
            <a:stCxn id="148" idx="0"/>
            <a:endCxn id="149" idx="0"/>
          </p:cNvCxnSpPr>
          <p:nvPr/>
        </p:nvCxnSpPr>
        <p:spPr>
          <a:xfrm flipH="1">
            <a:off x="5462588" y="6078538"/>
            <a:ext cx="0" cy="319087"/>
          </a:xfrm>
          <a:prstGeom prst="straightConnector1">
            <a:avLst/>
          </a:prstGeom>
          <a:ln w="28575">
            <a:solidFill>
              <a:srgbClr val="1C1C1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2281238" y="6078538"/>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 name="Oval 152"/>
          <p:cNvSpPr/>
          <p:nvPr/>
        </p:nvSpPr>
        <p:spPr>
          <a:xfrm>
            <a:off x="2281238" y="6397625"/>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 name="Oval 154"/>
          <p:cNvSpPr/>
          <p:nvPr/>
        </p:nvSpPr>
        <p:spPr>
          <a:xfrm>
            <a:off x="7156450" y="6067425"/>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 name="Oval 155"/>
          <p:cNvSpPr/>
          <p:nvPr/>
        </p:nvSpPr>
        <p:spPr>
          <a:xfrm>
            <a:off x="7156450" y="6386513"/>
            <a:ext cx="180975" cy="180975"/>
          </a:xfrm>
          <a:prstGeom prst="ellipse">
            <a:avLst/>
          </a:prstGeom>
          <a:solidFill>
            <a:schemeClr val="tx1"/>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8" name="Straight Arrow Connector 157"/>
          <p:cNvCxnSpPr>
            <a:stCxn id="127" idx="0"/>
            <a:endCxn id="106" idx="4"/>
          </p:cNvCxnSpPr>
          <p:nvPr/>
        </p:nvCxnSpPr>
        <p:spPr>
          <a:xfrm flipH="1" flipV="1">
            <a:off x="2389188" y="4337050"/>
            <a:ext cx="0" cy="10350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28" idx="0"/>
            <a:endCxn id="112" idx="4"/>
          </p:cNvCxnSpPr>
          <p:nvPr/>
        </p:nvCxnSpPr>
        <p:spPr>
          <a:xfrm flipH="1" flipV="1">
            <a:off x="4213225" y="4337050"/>
            <a:ext cx="0" cy="10350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29" idx="0"/>
            <a:endCxn id="114" idx="4"/>
          </p:cNvCxnSpPr>
          <p:nvPr/>
        </p:nvCxnSpPr>
        <p:spPr>
          <a:xfrm flipH="1" flipV="1">
            <a:off x="5456238" y="4349750"/>
            <a:ext cx="0" cy="1022350"/>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30" idx="0"/>
            <a:endCxn id="116" idx="4"/>
          </p:cNvCxnSpPr>
          <p:nvPr/>
        </p:nvCxnSpPr>
        <p:spPr>
          <a:xfrm flipH="1" flipV="1">
            <a:off x="7269163" y="4364038"/>
            <a:ext cx="0" cy="1008062"/>
          </a:xfrm>
          <a:prstGeom prst="straightConnector1">
            <a:avLst/>
          </a:prstGeom>
          <a:ln w="57150">
            <a:solidFill>
              <a:srgbClr val="1C1C1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7235825" y="4724400"/>
            <a:ext cx="1944688" cy="401638"/>
          </a:xfrm>
          <a:prstGeom prst="rect">
            <a:avLst/>
          </a:prstGeom>
          <a:noFill/>
        </p:spPr>
        <p:txBody>
          <a:bodyPr>
            <a:spAutoFit/>
          </a:bodyPr>
          <a:lstStyle/>
          <a:p>
            <a:pPr>
              <a:defRPr/>
            </a:pPr>
            <a:r>
              <a:rPr lang="en-US" sz="2000" dirty="0">
                <a:latin typeface="+mj-lt"/>
              </a:rPr>
              <a:t>Emission(MAF, </a:t>
            </a:r>
            <a:r>
              <a:rPr lang="el-GR" sz="2000" dirty="0">
                <a:latin typeface="Times New Roman"/>
                <a:cs typeface="Times New Roman"/>
              </a:rPr>
              <a:t>ε</a:t>
            </a:r>
            <a:r>
              <a:rPr lang="en-US" sz="2000" dirty="0">
                <a:latin typeface="+mj-lt"/>
              </a:rPr>
              <a:t>)</a:t>
            </a:r>
          </a:p>
        </p:txBody>
      </p:sp>
      <p:sp>
        <p:nvSpPr>
          <p:cNvPr id="182" name="TextBox 181"/>
          <p:cNvSpPr txBox="1"/>
          <p:nvPr/>
        </p:nvSpPr>
        <p:spPr>
          <a:xfrm>
            <a:off x="5565775" y="6096000"/>
            <a:ext cx="1728788" cy="400050"/>
          </a:xfrm>
          <a:prstGeom prst="rect">
            <a:avLst/>
          </a:prstGeom>
          <a:noFill/>
        </p:spPr>
        <p:txBody>
          <a:bodyPr>
            <a:spAutoFit/>
          </a:bodyPr>
          <a:lstStyle/>
          <a:p>
            <a:pPr>
              <a:defRPr/>
            </a:pPr>
            <a:r>
              <a:rPr lang="en-US" sz="2000" dirty="0">
                <a:latin typeface="+mj-lt"/>
              </a:rPr>
              <a:t>Transition(f, </a:t>
            </a:r>
            <a:r>
              <a:rPr lang="el-GR" sz="2000" dirty="0">
                <a:latin typeface="Times New Roman"/>
                <a:cs typeface="Times New Roman"/>
              </a:rPr>
              <a:t>λ</a:t>
            </a:r>
            <a:r>
              <a:rPr lang="en-US" sz="2000" dirty="0">
                <a:latin typeface="+mj-lt"/>
              </a:rPr>
              <a:t>)</a:t>
            </a:r>
          </a:p>
        </p:txBody>
      </p:sp>
      <p:grpSp>
        <p:nvGrpSpPr>
          <p:cNvPr id="227" name="Group 226"/>
          <p:cNvGrpSpPr>
            <a:grpSpLocks/>
          </p:cNvGrpSpPr>
          <p:nvPr/>
        </p:nvGrpSpPr>
        <p:grpSpPr bwMode="auto">
          <a:xfrm>
            <a:off x="2195513" y="2628900"/>
            <a:ext cx="3419475" cy="417513"/>
            <a:chOff x="2348004" y="1985496"/>
            <a:chExt cx="3419104" cy="416336"/>
          </a:xfrm>
        </p:grpSpPr>
        <p:sp>
          <p:nvSpPr>
            <p:cNvPr id="222" name="Rectangle 221"/>
            <p:cNvSpPr/>
            <p:nvPr/>
          </p:nvSpPr>
          <p:spPr>
            <a:xfrm>
              <a:off x="2348004" y="1985496"/>
              <a:ext cx="350799"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223" name="Rectangle 222"/>
            <p:cNvSpPr/>
            <p:nvPr/>
          </p:nvSpPr>
          <p:spPr>
            <a:xfrm>
              <a:off x="2967062"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224" name="Rectangle 223"/>
            <p:cNvSpPr/>
            <p:nvPr/>
          </p:nvSpPr>
          <p:spPr>
            <a:xfrm>
              <a:off x="3571833"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225" name="Rectangle 224"/>
            <p:cNvSpPr/>
            <p:nvPr/>
          </p:nvSpPr>
          <p:spPr>
            <a:xfrm>
              <a:off x="4795663" y="1985496"/>
              <a:ext cx="352387"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sp>
          <p:nvSpPr>
            <p:cNvPr id="226" name="Rectangle 225"/>
            <p:cNvSpPr/>
            <p:nvPr/>
          </p:nvSpPr>
          <p:spPr>
            <a:xfrm>
              <a:off x="5416308" y="1985496"/>
              <a:ext cx="350800" cy="4163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bg1"/>
                  </a:solidFill>
                </a:rPr>
                <a:t>T</a:t>
              </a:r>
            </a:p>
          </p:txBody>
        </p:sp>
      </p:grpSp>
      <p:sp>
        <p:nvSpPr>
          <p:cNvPr id="234" name="TextBox 233"/>
          <p:cNvSpPr txBox="1"/>
          <p:nvPr/>
        </p:nvSpPr>
        <p:spPr>
          <a:xfrm>
            <a:off x="7705725" y="3703638"/>
            <a:ext cx="1543050" cy="708025"/>
          </a:xfrm>
          <a:prstGeom prst="rect">
            <a:avLst/>
          </a:prstGeom>
          <a:noFill/>
        </p:spPr>
        <p:txBody>
          <a:bodyPr>
            <a:spAutoFit/>
          </a:bodyPr>
          <a:lstStyle/>
          <a:p>
            <a:pPr>
              <a:defRPr/>
            </a:pPr>
            <a:r>
              <a:rPr lang="en-US" sz="2000" i="1" dirty="0">
                <a:latin typeface="+mj-lt"/>
              </a:rPr>
              <a:t>LD-pruned Frame</a:t>
            </a:r>
          </a:p>
        </p:txBody>
      </p:sp>
      <p:sp>
        <p:nvSpPr>
          <p:cNvPr id="133" name="Rounded Rectangle 132"/>
          <p:cNvSpPr/>
          <p:nvPr/>
        </p:nvSpPr>
        <p:spPr bwMode="auto">
          <a:xfrm>
            <a:off x="2085975" y="2444750"/>
            <a:ext cx="3656013" cy="763588"/>
          </a:xfrm>
          <a:prstGeom prst="roundRect">
            <a:avLst/>
          </a:prstGeom>
          <a:solidFill>
            <a:schemeClr val="accent2">
              <a:alpha val="36000"/>
            </a:schemeClr>
          </a:solidFill>
          <a:ln w="9525">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135" name="Picture 1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9263" y="2454275"/>
            <a:ext cx="2873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99"/>
                                          </p:stCondLst>
                                        </p:cTn>
                                        <p:tgtEl>
                                          <p:spTgt spid="6"/>
                                        </p:tgtEl>
                                        <p:attrNameLst>
                                          <p:attrName>style.visibility</p:attrName>
                                        </p:attrNameLst>
                                      </p:cBhvr>
                                      <p:to>
                                        <p:strVal val="visible"/>
                                      </p:to>
                                    </p:set>
                                  </p:childTnLst>
                                </p:cTn>
                              </p:par>
                            </p:childTnLst>
                          </p:cTn>
                        </p:par>
                        <p:par>
                          <p:cTn id="7" fill="hold" nodeType="afterGroup">
                            <p:stCondLst>
                              <p:cond delay="100"/>
                            </p:stCondLst>
                            <p:childTnLst>
                              <p:par>
                                <p:cTn id="8" presetID="22" presetClass="entr" presetSubtype="8" fill="hold" nodeType="after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wipe(left)">
                                      <p:cBhvr>
                                        <p:cTn id="10" dur="1000"/>
                                        <p:tgtEl>
                                          <p:spTgt spid="228"/>
                                        </p:tgtEl>
                                      </p:cBhvr>
                                    </p:animEffect>
                                  </p:childTnLst>
                                </p:cTn>
                              </p:par>
                            </p:childTnLst>
                          </p:cTn>
                        </p:par>
                        <p:par>
                          <p:cTn id="11" fill="hold" nodeType="afterGroup">
                            <p:stCondLst>
                              <p:cond delay="1100"/>
                            </p:stCondLst>
                            <p:childTnLst>
                              <p:par>
                                <p:cTn id="12" presetID="1" presetClass="entr" presetSubtype="0" fill="hold" grpId="0" nodeType="afterEffect">
                                  <p:stCondLst>
                                    <p:cond delay="0"/>
                                  </p:stCondLst>
                                  <p:childTnLst>
                                    <p:set>
                                      <p:cBhvr>
                                        <p:cTn id="13" dur="1" fill="hold">
                                          <p:stCondLst>
                                            <p:cond delay="99"/>
                                          </p:stCondLst>
                                        </p:cTn>
                                        <p:tgtEl>
                                          <p:spTgt spid="7"/>
                                        </p:tgtEl>
                                        <p:attrNameLst>
                                          <p:attrName>style.visibility</p:attrName>
                                        </p:attrNameLst>
                                      </p:cBhvr>
                                      <p:to>
                                        <p:strVal val="visible"/>
                                      </p:to>
                                    </p:set>
                                  </p:childTnLst>
                                </p:cTn>
                              </p:par>
                            </p:childTnLst>
                          </p:cTn>
                        </p:par>
                        <p:par>
                          <p:cTn id="14" fill="hold" nodeType="afterGroup">
                            <p:stCondLst>
                              <p:cond delay="1200"/>
                            </p:stCondLst>
                            <p:childTnLst>
                              <p:par>
                                <p:cTn id="15" presetID="22" presetClass="entr" presetSubtype="8" fill="hold" nodeType="after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wipe(left)">
                                      <p:cBhvr>
                                        <p:cTn id="17" dur="1000"/>
                                        <p:tgtEl>
                                          <p:spTgt spid="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par>
                                <p:cTn id="23" presetID="10"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fade">
                                      <p:cBhvr>
                                        <p:cTn id="25" dur="500"/>
                                        <p:tgtEl>
                                          <p:spTgt spid="113"/>
                                        </p:tgtEl>
                                      </p:cBhvr>
                                    </p:animEffect>
                                  </p:childTnLst>
                                </p:cTn>
                              </p:par>
                              <p:par>
                                <p:cTn id="26" presetID="10" presetClass="entr" presetSubtype="0" fill="hold" nodeType="with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500"/>
                                        <p:tgtEl>
                                          <p:spTgt spid="1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fade">
                                      <p:cBhvr>
                                        <p:cTn id="40" dur="500"/>
                                        <p:tgtEl>
                                          <p:spTgt spid="1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fade">
                                      <p:cBhvr>
                                        <p:cTn id="43" dur="500"/>
                                        <p:tgtEl>
                                          <p:spTgt spid="1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4"/>
                                        </p:tgtEl>
                                        <p:attrNameLst>
                                          <p:attrName>style.visibility</p:attrName>
                                        </p:attrNameLst>
                                      </p:cBhvr>
                                      <p:to>
                                        <p:strVal val="visible"/>
                                      </p:to>
                                    </p:set>
                                    <p:animEffect transition="in" filter="fade">
                                      <p:cBhvr>
                                        <p:cTn id="49" dur="500"/>
                                        <p:tgtEl>
                                          <p:spTgt spid="23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7"/>
                                        </p:tgtEl>
                                        <p:attrNameLst>
                                          <p:attrName>style.visibility</p:attrName>
                                        </p:attrNameLst>
                                      </p:cBhvr>
                                      <p:to>
                                        <p:strVal val="visible"/>
                                      </p:to>
                                    </p:set>
                                    <p:animEffect transition="in" filter="fade">
                                      <p:cBhvr>
                                        <p:cTn id="54" dur="500"/>
                                        <p:tgtEl>
                                          <p:spTgt spid="1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fade">
                                      <p:cBhvr>
                                        <p:cTn id="60" dur="500"/>
                                        <p:tgtEl>
                                          <p:spTgt spid="1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fade">
                                      <p:cBhvr>
                                        <p:cTn id="63" dur="500"/>
                                        <p:tgtEl>
                                          <p:spTgt spid="130"/>
                                        </p:tgtEl>
                                      </p:cBhvr>
                                    </p:animEffect>
                                  </p:childTnLst>
                                </p:cTn>
                              </p:par>
                              <p:par>
                                <p:cTn id="64" presetID="10" presetClass="entr" presetSubtype="0" fill="hold" nodeType="withEffect">
                                  <p:stCondLst>
                                    <p:cond delay="0"/>
                                  </p:stCondLst>
                                  <p:childTnLst>
                                    <p:set>
                                      <p:cBhvr>
                                        <p:cTn id="65" dur="1" fill="hold">
                                          <p:stCondLst>
                                            <p:cond delay="0"/>
                                          </p:stCondLst>
                                        </p:cTn>
                                        <p:tgtEl>
                                          <p:spTgt spid="131"/>
                                        </p:tgtEl>
                                        <p:attrNameLst>
                                          <p:attrName>style.visibility</p:attrName>
                                        </p:attrNameLst>
                                      </p:cBhvr>
                                      <p:to>
                                        <p:strVal val="visible"/>
                                      </p:to>
                                    </p:set>
                                    <p:animEffect transition="in" filter="fade">
                                      <p:cBhvr>
                                        <p:cTn id="66" dur="500"/>
                                        <p:tgtEl>
                                          <p:spTgt spid="131"/>
                                        </p:tgtEl>
                                      </p:cBhvr>
                                    </p:animEffect>
                                  </p:childTnLst>
                                </p:cTn>
                              </p:par>
                              <p:par>
                                <p:cTn id="67" presetID="10" presetClass="entr" presetSubtype="0" fill="hold" nodeType="with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fade">
                                      <p:cBhvr>
                                        <p:cTn id="69" dur="500"/>
                                        <p:tgtEl>
                                          <p:spTgt spid="134"/>
                                        </p:tgtEl>
                                      </p:cBhvr>
                                    </p:animEffect>
                                  </p:childTnLst>
                                </p:cTn>
                              </p:par>
                              <p:par>
                                <p:cTn id="70" presetID="10" presetClass="entr" presetSubtype="0" fill="hold" nodeType="with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fade">
                                      <p:cBhvr>
                                        <p:cTn id="72" dur="500"/>
                                        <p:tgtEl>
                                          <p:spTgt spid="1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fade">
                                      <p:cBhvr>
                                        <p:cTn id="75" dur="500"/>
                                        <p:tgtEl>
                                          <p:spTgt spid="14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4"/>
                                        </p:tgtEl>
                                        <p:attrNameLst>
                                          <p:attrName>style.visibility</p:attrName>
                                        </p:attrNameLst>
                                      </p:cBhvr>
                                      <p:to>
                                        <p:strVal val="visible"/>
                                      </p:to>
                                    </p:set>
                                    <p:animEffect transition="in" filter="fade">
                                      <p:cBhvr>
                                        <p:cTn id="78" dur="500"/>
                                        <p:tgtEl>
                                          <p:spTgt spid="14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fade">
                                      <p:cBhvr>
                                        <p:cTn id="81" dur="500"/>
                                        <p:tgtEl>
                                          <p:spTgt spid="145"/>
                                        </p:tgtEl>
                                      </p:cBhvr>
                                    </p:animEffect>
                                  </p:childTnLst>
                                </p:cTn>
                              </p:par>
                              <p:par>
                                <p:cTn id="82" presetID="10" presetClass="entr" presetSubtype="0" fill="hold" nodeType="with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8"/>
                                        </p:tgtEl>
                                        <p:attrNameLst>
                                          <p:attrName>style.visibility</p:attrName>
                                        </p:attrNameLst>
                                      </p:cBhvr>
                                      <p:to>
                                        <p:strVal val="visible"/>
                                      </p:to>
                                    </p:set>
                                    <p:animEffect transition="in" filter="fade">
                                      <p:cBhvr>
                                        <p:cTn id="87" dur="500"/>
                                        <p:tgtEl>
                                          <p:spTgt spid="14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9"/>
                                        </p:tgtEl>
                                        <p:attrNameLst>
                                          <p:attrName>style.visibility</p:attrName>
                                        </p:attrNameLst>
                                      </p:cBhvr>
                                      <p:to>
                                        <p:strVal val="visible"/>
                                      </p:to>
                                    </p:set>
                                    <p:animEffect transition="in" filter="fade">
                                      <p:cBhvr>
                                        <p:cTn id="90" dur="500"/>
                                        <p:tgtEl>
                                          <p:spTgt spid="149"/>
                                        </p:tgtEl>
                                      </p:cBhvr>
                                    </p:animEffect>
                                  </p:childTnLst>
                                </p:cTn>
                              </p:par>
                              <p:par>
                                <p:cTn id="91" presetID="10" presetClass="entr" presetSubtype="0" fill="hold" nodeType="withEffect">
                                  <p:stCondLst>
                                    <p:cond delay="0"/>
                                  </p:stCondLst>
                                  <p:childTnLst>
                                    <p:set>
                                      <p:cBhvr>
                                        <p:cTn id="92" dur="1" fill="hold">
                                          <p:stCondLst>
                                            <p:cond delay="0"/>
                                          </p:stCondLst>
                                        </p:cTn>
                                        <p:tgtEl>
                                          <p:spTgt spid="150"/>
                                        </p:tgtEl>
                                        <p:attrNameLst>
                                          <p:attrName>style.visibility</p:attrName>
                                        </p:attrNameLst>
                                      </p:cBhvr>
                                      <p:to>
                                        <p:strVal val="visible"/>
                                      </p:to>
                                    </p:set>
                                    <p:animEffect transition="in" filter="fade">
                                      <p:cBhvr>
                                        <p:cTn id="93" dur="500"/>
                                        <p:tgtEl>
                                          <p:spTgt spid="15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2"/>
                                        </p:tgtEl>
                                        <p:attrNameLst>
                                          <p:attrName>style.visibility</p:attrName>
                                        </p:attrNameLst>
                                      </p:cBhvr>
                                      <p:to>
                                        <p:strVal val="visible"/>
                                      </p:to>
                                    </p:set>
                                    <p:animEffect transition="in" filter="fade">
                                      <p:cBhvr>
                                        <p:cTn id="96" dur="500"/>
                                        <p:tgtEl>
                                          <p:spTgt spid="1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53"/>
                                        </p:tgtEl>
                                        <p:attrNameLst>
                                          <p:attrName>style.visibility</p:attrName>
                                        </p:attrNameLst>
                                      </p:cBhvr>
                                      <p:to>
                                        <p:strVal val="visible"/>
                                      </p:to>
                                    </p:set>
                                    <p:animEffect transition="in" filter="fade">
                                      <p:cBhvr>
                                        <p:cTn id="99" dur="500"/>
                                        <p:tgtEl>
                                          <p:spTgt spid="15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5"/>
                                        </p:tgtEl>
                                        <p:attrNameLst>
                                          <p:attrName>style.visibility</p:attrName>
                                        </p:attrNameLst>
                                      </p:cBhvr>
                                      <p:to>
                                        <p:strVal val="visible"/>
                                      </p:to>
                                    </p:set>
                                    <p:animEffect transition="in" filter="fade">
                                      <p:cBhvr>
                                        <p:cTn id="102" dur="500"/>
                                        <p:tgtEl>
                                          <p:spTgt spid="15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56"/>
                                        </p:tgtEl>
                                        <p:attrNameLst>
                                          <p:attrName>style.visibility</p:attrName>
                                        </p:attrNameLst>
                                      </p:cBhvr>
                                      <p:to>
                                        <p:strVal val="visible"/>
                                      </p:to>
                                    </p:set>
                                    <p:animEffect transition="in" filter="fade">
                                      <p:cBhvr>
                                        <p:cTn id="105" dur="500"/>
                                        <p:tgtEl>
                                          <p:spTgt spid="156"/>
                                        </p:tgtEl>
                                      </p:cBhvr>
                                    </p:animEffect>
                                  </p:childTnLst>
                                </p:cTn>
                              </p:par>
                              <p:par>
                                <p:cTn id="106" presetID="10" presetClass="entr" presetSubtype="0" fill="hold" nodeType="withEffect">
                                  <p:stCondLst>
                                    <p:cond delay="0"/>
                                  </p:stCondLst>
                                  <p:childTnLst>
                                    <p:set>
                                      <p:cBhvr>
                                        <p:cTn id="107" dur="1" fill="hold">
                                          <p:stCondLst>
                                            <p:cond delay="0"/>
                                          </p:stCondLst>
                                        </p:cTn>
                                        <p:tgtEl>
                                          <p:spTgt spid="158"/>
                                        </p:tgtEl>
                                        <p:attrNameLst>
                                          <p:attrName>style.visibility</p:attrName>
                                        </p:attrNameLst>
                                      </p:cBhvr>
                                      <p:to>
                                        <p:strVal val="visible"/>
                                      </p:to>
                                    </p:set>
                                    <p:animEffect transition="in" filter="fade">
                                      <p:cBhvr>
                                        <p:cTn id="108" dur="500"/>
                                        <p:tgtEl>
                                          <p:spTgt spid="158"/>
                                        </p:tgtEl>
                                      </p:cBhvr>
                                    </p:animEffect>
                                  </p:childTnLst>
                                </p:cTn>
                              </p:par>
                              <p:par>
                                <p:cTn id="109" presetID="10" presetClass="entr" presetSubtype="0" fill="hold" nodeType="withEffect">
                                  <p:stCondLst>
                                    <p:cond delay="0"/>
                                  </p:stCondLst>
                                  <p:childTnLst>
                                    <p:set>
                                      <p:cBhvr>
                                        <p:cTn id="110" dur="1" fill="hold">
                                          <p:stCondLst>
                                            <p:cond delay="0"/>
                                          </p:stCondLst>
                                        </p:cTn>
                                        <p:tgtEl>
                                          <p:spTgt spid="161"/>
                                        </p:tgtEl>
                                        <p:attrNameLst>
                                          <p:attrName>style.visibility</p:attrName>
                                        </p:attrNameLst>
                                      </p:cBhvr>
                                      <p:to>
                                        <p:strVal val="visible"/>
                                      </p:to>
                                    </p:set>
                                    <p:animEffect transition="in" filter="fade">
                                      <p:cBhvr>
                                        <p:cTn id="111" dur="500"/>
                                        <p:tgtEl>
                                          <p:spTgt spid="161"/>
                                        </p:tgtEl>
                                      </p:cBhvr>
                                    </p:animEffect>
                                  </p:childTnLst>
                                </p:cTn>
                              </p:par>
                              <p:par>
                                <p:cTn id="112" presetID="10" presetClass="entr" presetSubtype="0"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Effect transition="in" filter="fade">
                                      <p:cBhvr>
                                        <p:cTn id="114" dur="500"/>
                                        <p:tgtEl>
                                          <p:spTgt spid="164"/>
                                        </p:tgtEl>
                                      </p:cBhvr>
                                    </p:animEffect>
                                  </p:childTnLst>
                                </p:cTn>
                              </p:par>
                              <p:par>
                                <p:cTn id="115" presetID="10" presetClass="entr" presetSubtype="0" fill="hold" nodeType="withEffect">
                                  <p:stCondLst>
                                    <p:cond delay="0"/>
                                  </p:stCondLst>
                                  <p:childTnLst>
                                    <p:set>
                                      <p:cBhvr>
                                        <p:cTn id="116" dur="1" fill="hold">
                                          <p:stCondLst>
                                            <p:cond delay="0"/>
                                          </p:stCondLst>
                                        </p:cTn>
                                        <p:tgtEl>
                                          <p:spTgt spid="167"/>
                                        </p:tgtEl>
                                        <p:attrNameLst>
                                          <p:attrName>style.visibility</p:attrName>
                                        </p:attrNameLst>
                                      </p:cBhvr>
                                      <p:to>
                                        <p:strVal val="visible"/>
                                      </p:to>
                                    </p:set>
                                    <p:animEffect transition="in" filter="fade">
                                      <p:cBhvr>
                                        <p:cTn id="117" dur="500"/>
                                        <p:tgtEl>
                                          <p:spTgt spid="16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81"/>
                                        </p:tgtEl>
                                        <p:attrNameLst>
                                          <p:attrName>style.visibility</p:attrName>
                                        </p:attrNameLst>
                                      </p:cBhvr>
                                      <p:to>
                                        <p:strVal val="visible"/>
                                      </p:to>
                                    </p:set>
                                    <p:animEffect transition="in" filter="fade">
                                      <p:cBhvr>
                                        <p:cTn id="120" dur="500"/>
                                        <p:tgtEl>
                                          <p:spTgt spid="18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82"/>
                                        </p:tgtEl>
                                        <p:attrNameLst>
                                          <p:attrName>style.visibility</p:attrName>
                                        </p:attrNameLst>
                                      </p:cBhvr>
                                      <p:to>
                                        <p:strVal val="visible"/>
                                      </p:to>
                                    </p:set>
                                    <p:animEffect transition="in" filter="fade">
                                      <p:cBhvr>
                                        <p:cTn id="123" dur="500"/>
                                        <p:tgtEl>
                                          <p:spTgt spid="18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0" presetClass="entr" presetSubtype="0" fill="hold" nodeType="clickEffect">
                                  <p:stCondLst>
                                    <p:cond delay="0"/>
                                  </p:stCondLst>
                                  <p:childTnLst>
                                    <p:set>
                                      <p:cBhvr>
                                        <p:cTn id="127" dur="1" fill="hold">
                                          <p:stCondLst>
                                            <p:cond delay="0"/>
                                          </p:stCondLst>
                                        </p:cTn>
                                        <p:tgtEl>
                                          <p:spTgt spid="127">
                                            <p:txEl>
                                              <p:pRg st="0" end="0"/>
                                            </p:txEl>
                                          </p:spTgt>
                                        </p:tgtEl>
                                        <p:attrNameLst>
                                          <p:attrName>style.visibility</p:attrName>
                                        </p:attrNameLst>
                                      </p:cBhvr>
                                      <p:to>
                                        <p:strVal val="visible"/>
                                      </p:to>
                                    </p:set>
                                    <p:animEffect transition="in" filter="fade">
                                      <p:cBhvr>
                                        <p:cTn id="128" dur="500"/>
                                        <p:tgtEl>
                                          <p:spTgt spid="127">
                                            <p:txEl>
                                              <p:pRg st="0" end="0"/>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128">
                                            <p:txEl>
                                              <p:pRg st="0" end="0"/>
                                            </p:txEl>
                                          </p:spTgt>
                                        </p:tgtEl>
                                        <p:attrNameLst>
                                          <p:attrName>style.visibility</p:attrName>
                                        </p:attrNameLst>
                                      </p:cBhvr>
                                      <p:to>
                                        <p:strVal val="visible"/>
                                      </p:to>
                                    </p:set>
                                    <p:animEffect transition="in" filter="fade">
                                      <p:cBhvr>
                                        <p:cTn id="131" dur="500"/>
                                        <p:tgtEl>
                                          <p:spTgt spid="128">
                                            <p:txEl>
                                              <p:pRg st="0" end="0"/>
                                            </p:txEl>
                                          </p:spTgt>
                                        </p:tgtEl>
                                      </p:cBhvr>
                                    </p:animEffect>
                                  </p:childTnLst>
                                </p:cTn>
                              </p:par>
                              <p:par>
                                <p:cTn id="132" presetID="10" presetClass="entr" presetSubtype="0" fill="hold" nodeType="withEffect">
                                  <p:stCondLst>
                                    <p:cond delay="0"/>
                                  </p:stCondLst>
                                  <p:childTnLst>
                                    <p:set>
                                      <p:cBhvr>
                                        <p:cTn id="133" dur="1" fill="hold">
                                          <p:stCondLst>
                                            <p:cond delay="0"/>
                                          </p:stCondLst>
                                        </p:cTn>
                                        <p:tgtEl>
                                          <p:spTgt spid="129">
                                            <p:txEl>
                                              <p:pRg st="0" end="0"/>
                                            </p:txEl>
                                          </p:spTgt>
                                        </p:tgtEl>
                                        <p:attrNameLst>
                                          <p:attrName>style.visibility</p:attrName>
                                        </p:attrNameLst>
                                      </p:cBhvr>
                                      <p:to>
                                        <p:strVal val="visible"/>
                                      </p:to>
                                    </p:set>
                                    <p:animEffect transition="in" filter="fade">
                                      <p:cBhvr>
                                        <p:cTn id="134" dur="500"/>
                                        <p:tgtEl>
                                          <p:spTgt spid="129">
                                            <p:txEl>
                                              <p:pRg st="0" end="0"/>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130">
                                            <p:txEl>
                                              <p:pRg st="0" end="0"/>
                                            </p:txEl>
                                          </p:spTgt>
                                        </p:tgtEl>
                                        <p:attrNameLst>
                                          <p:attrName>style.visibility</p:attrName>
                                        </p:attrNameLst>
                                      </p:cBhvr>
                                      <p:to>
                                        <p:strVal val="visible"/>
                                      </p:to>
                                    </p:set>
                                    <p:animEffect transition="in" filter="fade">
                                      <p:cBhvr>
                                        <p:cTn id="137" dur="500"/>
                                        <p:tgtEl>
                                          <p:spTgt spid="130">
                                            <p:txEl>
                                              <p:pRg st="0" end="0"/>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nodeType="clickEffect">
                                  <p:stCondLst>
                                    <p:cond delay="0"/>
                                  </p:stCondLst>
                                  <p:childTnLst>
                                    <p:set>
                                      <p:cBhvr>
                                        <p:cTn id="141" dur="1" fill="hold">
                                          <p:stCondLst>
                                            <p:cond delay="0"/>
                                          </p:stCondLst>
                                        </p:cTn>
                                        <p:tgtEl>
                                          <p:spTgt spid="227"/>
                                        </p:tgtEl>
                                        <p:attrNameLst>
                                          <p:attrName>style.visibility</p:attrName>
                                        </p:attrNameLst>
                                      </p:cBhvr>
                                      <p:to>
                                        <p:strVal val="visible"/>
                                      </p:to>
                                    </p:set>
                                    <p:animEffect transition="in" filter="fade">
                                      <p:cBhvr>
                                        <p:cTn id="142" dur="500"/>
                                        <p:tgtEl>
                                          <p:spTgt spid="22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33"/>
                                        </p:tgtEl>
                                        <p:attrNameLst>
                                          <p:attrName>style.visibility</p:attrName>
                                        </p:attrNameLst>
                                      </p:cBhvr>
                                      <p:to>
                                        <p:strVal val="visible"/>
                                      </p:to>
                                    </p:set>
                                    <p:animEffect transition="in" filter="fade">
                                      <p:cBhvr>
                                        <p:cTn id="145" dur="500"/>
                                        <p:tgtEl>
                                          <p:spTgt spid="133"/>
                                        </p:tgtEl>
                                      </p:cBhvr>
                                    </p:animEffect>
                                  </p:childTnLst>
                                </p:cTn>
                              </p:par>
                              <p:par>
                                <p:cTn id="146" presetID="10" presetClass="entr" presetSubtype="0" fill="hold" nodeType="withEffect">
                                  <p:stCondLst>
                                    <p:cond delay="0"/>
                                  </p:stCondLst>
                                  <p:childTnLst>
                                    <p:set>
                                      <p:cBhvr>
                                        <p:cTn id="147" dur="1" fill="hold">
                                          <p:stCondLst>
                                            <p:cond delay="0"/>
                                          </p:stCondLst>
                                        </p:cTn>
                                        <p:tgtEl>
                                          <p:spTgt spid="135"/>
                                        </p:tgtEl>
                                        <p:attrNameLst>
                                          <p:attrName>style.visibility</p:attrName>
                                        </p:attrNameLst>
                                      </p:cBhvr>
                                      <p:to>
                                        <p:strVal val="visible"/>
                                      </p:to>
                                    </p:set>
                                    <p:animEffect transition="in" filter="fade">
                                      <p:cBhvr>
                                        <p:cTn id="14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6" grpId="0" animBg="1"/>
      <p:bldP spid="107" grpId="0"/>
      <p:bldP spid="112" grpId="0" animBg="1"/>
      <p:bldP spid="114" grpId="0" animBg="1"/>
      <p:bldP spid="116" grpId="0" animBg="1"/>
      <p:bldP spid="127" grpId="0" animBg="1"/>
      <p:bldP spid="128" grpId="0" animBg="1"/>
      <p:bldP spid="129" grpId="0" animBg="1"/>
      <p:bldP spid="130" grpId="0" animBg="1"/>
      <p:bldP spid="141" grpId="0"/>
      <p:bldP spid="144" grpId="0" animBg="1"/>
      <p:bldP spid="145" grpId="0" animBg="1"/>
      <p:bldP spid="148" grpId="0" animBg="1"/>
      <p:bldP spid="149" grpId="0" animBg="1"/>
      <p:bldP spid="152" grpId="0" animBg="1"/>
      <p:bldP spid="153" grpId="0" animBg="1"/>
      <p:bldP spid="155" grpId="0" animBg="1"/>
      <p:bldP spid="156" grpId="0" animBg="1"/>
      <p:bldP spid="181" grpId="0"/>
      <p:bldP spid="182" grpId="0"/>
      <p:bldP spid="234" grpId="0"/>
      <p:bldP spid="1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879475" y="44450"/>
            <a:ext cx="8229600" cy="1143000"/>
          </a:xfrm>
        </p:spPr>
        <p:txBody>
          <a:bodyPr/>
          <a:lstStyle/>
          <a:p>
            <a:r>
              <a:rPr lang="en-US" smtClean="0"/>
              <a:t>IBD Segment Coverage</a:t>
            </a:r>
          </a:p>
        </p:txBody>
      </p:sp>
      <p:pic>
        <p:nvPicPr>
          <p:cNvPr id="409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1016000"/>
            <a:ext cx="62992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33738" y="5851525"/>
            <a:ext cx="3151187" cy="522288"/>
          </a:xfrm>
          <a:prstGeom prst="rect">
            <a:avLst/>
          </a:prstGeom>
          <a:noFill/>
        </p:spPr>
        <p:txBody>
          <a:bodyPr>
            <a:spAutoFit/>
          </a:bodyPr>
          <a:lstStyle/>
          <a:p>
            <a:pPr algn="ctr">
              <a:defRPr/>
            </a:pPr>
            <a:r>
              <a:rPr lang="en-US" sz="2800" dirty="0">
                <a:latin typeface="+mj-lt"/>
              </a:rPr>
              <a:t>Slope=1.01, r=0.96</a:t>
            </a:r>
          </a:p>
        </p:txBody>
      </p:sp>
      <p:sp>
        <p:nvSpPr>
          <p:cNvPr id="7" name="TextBox 6"/>
          <p:cNvSpPr txBox="1"/>
          <p:nvPr/>
        </p:nvSpPr>
        <p:spPr>
          <a:xfrm>
            <a:off x="5915025" y="4535488"/>
            <a:ext cx="1779588" cy="708025"/>
          </a:xfrm>
          <a:prstGeom prst="rect">
            <a:avLst/>
          </a:prstGeom>
          <a:noFill/>
        </p:spPr>
        <p:txBody>
          <a:bodyPr>
            <a:spAutoFit/>
          </a:bodyPr>
          <a:lstStyle/>
          <a:p>
            <a:pPr>
              <a:defRPr/>
            </a:pPr>
            <a:r>
              <a:rPr lang="en-US" sz="2000" dirty="0">
                <a:solidFill>
                  <a:schemeClr val="accent3">
                    <a:lumMod val="75000"/>
                  </a:schemeClr>
                </a:solidFill>
                <a:latin typeface="+mj-lt"/>
              </a:rPr>
              <a:t>Green: </a:t>
            </a:r>
            <a:r>
              <a:rPr lang="en-US" sz="2000" dirty="0" err="1">
                <a:solidFill>
                  <a:schemeClr val="accent3">
                    <a:lumMod val="75000"/>
                  </a:schemeClr>
                </a:solidFill>
                <a:latin typeface="+mj-lt"/>
              </a:rPr>
              <a:t>i</a:t>
            </a:r>
            <a:r>
              <a:rPr lang="en-US" sz="2000" dirty="0">
                <a:solidFill>
                  <a:schemeClr val="accent3">
                    <a:lumMod val="75000"/>
                  </a:schemeClr>
                </a:solidFill>
                <a:latin typeface="+mj-lt"/>
              </a:rPr>
              <a:t>=</a:t>
            </a:r>
            <a:r>
              <a:rPr lang="el-GR" sz="2000" dirty="0">
                <a:solidFill>
                  <a:schemeClr val="accent3">
                    <a:lumMod val="75000"/>
                  </a:schemeClr>
                </a:solidFill>
                <a:latin typeface="Times New Roman"/>
                <a:cs typeface="Times New Roman"/>
              </a:rPr>
              <a:t>γ</a:t>
            </a:r>
            <a:endParaRPr lang="en-US" sz="2000" dirty="0">
              <a:solidFill>
                <a:schemeClr val="accent3">
                  <a:lumMod val="75000"/>
                </a:schemeClr>
              </a:solidFill>
              <a:latin typeface="Times New Roman"/>
              <a:cs typeface="Times New Roman"/>
            </a:endParaRPr>
          </a:p>
          <a:p>
            <a:pPr>
              <a:defRPr/>
            </a:pPr>
            <a:r>
              <a:rPr lang="en-US" sz="2000" dirty="0">
                <a:solidFill>
                  <a:srgbClr val="C00000"/>
                </a:solidFill>
                <a:latin typeface="+mj-lt"/>
              </a:rPr>
              <a:t>Red: best fit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IMPUTE2 Window Size </a:t>
            </a:r>
            <a:r>
              <a:rPr lang="en-US" sz="4200" dirty="0" smtClean="0"/>
              <a:t>Optimization</a:t>
            </a:r>
            <a:endParaRPr lang="en-US" sz="4200" dirty="0"/>
          </a:p>
        </p:txBody>
      </p:sp>
      <p:sp>
        <p:nvSpPr>
          <p:cNvPr id="3" name="Content Placeholder 2"/>
          <p:cNvSpPr>
            <a:spLocks noGrp="1"/>
          </p:cNvSpPr>
          <p:nvPr>
            <p:ph idx="1"/>
          </p:nvPr>
        </p:nvSpPr>
        <p:spPr/>
        <p:txBody>
          <a:bodyPr/>
          <a:lstStyle/>
          <a:p>
            <a:r>
              <a:rPr lang="en-US" dirty="0" smtClean="0"/>
              <a:t>Max concordance on </a:t>
            </a:r>
            <a:r>
              <a:rPr lang="en-US" dirty="0" err="1" smtClean="0"/>
              <a:t>hets</a:t>
            </a:r>
            <a:r>
              <a:rPr lang="en-US" dirty="0" smtClean="0"/>
              <a:t> ~ 75% for 1.5-3 </a:t>
            </a:r>
            <a:r>
              <a:rPr lang="en-US" dirty="0" err="1" smtClean="0"/>
              <a:t>Mbp</a:t>
            </a:r>
            <a:endParaRPr lang="en-US" dirty="0" smtClean="0"/>
          </a:p>
          <a:p>
            <a:r>
              <a:rPr lang="en-US" dirty="0" smtClean="0"/>
              <a:t>Most cost-effective: 1.5 </a:t>
            </a:r>
            <a:r>
              <a:rPr lang="en-US" dirty="0" err="1" smtClean="0"/>
              <a:t>Mbp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73" y="2476494"/>
            <a:ext cx="5417827" cy="4088299"/>
          </a:xfrm>
          <a:prstGeom prst="rect">
            <a:avLst/>
          </a:prstGeom>
        </p:spPr>
      </p:pic>
    </p:spTree>
    <p:extLst>
      <p:ext uri="{BB962C8B-B14F-4D97-AF65-F5344CB8AC3E}">
        <p14:creationId xmlns:p14="http://schemas.microsoft.com/office/powerpoint/2010/main" val="1216208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706743" y="3723767"/>
            <a:ext cx="3316607" cy="2415627"/>
          </a:xfrm>
          <a:prstGeom prst="rect">
            <a:avLst/>
          </a:prstGeom>
        </p:spPr>
      </p:pic>
      <p:sp>
        <p:nvSpPr>
          <p:cNvPr id="2" name="Title 1"/>
          <p:cNvSpPr>
            <a:spLocks noGrp="1"/>
          </p:cNvSpPr>
          <p:nvPr>
            <p:ph type="title"/>
          </p:nvPr>
        </p:nvSpPr>
        <p:spPr/>
        <p:txBody>
          <a:bodyPr/>
          <a:lstStyle/>
          <a:p>
            <a:r>
              <a:rPr lang="en-US" sz="4000" dirty="0" smtClean="0"/>
              <a:t>Imputation Validation: </a:t>
            </a:r>
            <a:r>
              <a:rPr lang="en-US" sz="4000" dirty="0" err="1" smtClean="0"/>
              <a:t>Affymetrix</a:t>
            </a:r>
            <a:r>
              <a:rPr lang="en-US" sz="4000" dirty="0" smtClean="0"/>
              <a:t> SNPs</a:t>
            </a:r>
            <a:endParaRPr lang="en-US" sz="4000" dirty="0"/>
          </a:p>
        </p:txBody>
      </p:sp>
      <p:sp>
        <p:nvSpPr>
          <p:cNvPr id="4" name="Content Placeholder 4"/>
          <p:cNvSpPr>
            <a:spLocks noGrp="1"/>
          </p:cNvSpPr>
          <p:nvPr>
            <p:ph idx="1"/>
          </p:nvPr>
        </p:nvSpPr>
        <p:spPr>
          <a:xfrm>
            <a:off x="962025" y="4038048"/>
            <a:ext cx="4498975" cy="2190474"/>
          </a:xfrm>
        </p:spPr>
        <p:txBody>
          <a:bodyPr/>
          <a:lstStyle/>
          <a:p>
            <a:r>
              <a:rPr lang="en-US" sz="2200" dirty="0"/>
              <a:t>Mean Concordance	</a:t>
            </a:r>
            <a:r>
              <a:rPr lang="en-US" sz="2200" b="1" dirty="0">
                <a:solidFill>
                  <a:srgbClr val="C00000"/>
                </a:solidFill>
              </a:rPr>
              <a:t>99.985%</a:t>
            </a:r>
            <a:endParaRPr lang="en-US" sz="2200" b="1" dirty="0" smtClean="0"/>
          </a:p>
          <a:p>
            <a:r>
              <a:rPr lang="en-US" sz="2200" dirty="0" smtClean="0"/>
              <a:t>Phasing rate		96 </a:t>
            </a:r>
            <a:r>
              <a:rPr lang="en-US" sz="2200" dirty="0" smtClean="0">
                <a:sym typeface="Symbol" pitchFamily="18" charset="2"/>
              </a:rPr>
              <a:t> </a:t>
            </a:r>
            <a:r>
              <a:rPr lang="en-US" sz="2200" dirty="0" smtClean="0"/>
              <a:t> 5%</a:t>
            </a:r>
          </a:p>
          <a:p>
            <a:r>
              <a:rPr lang="en-US" sz="2200" dirty="0" smtClean="0"/>
              <a:t>Allele call rate 	94 </a:t>
            </a:r>
            <a:r>
              <a:rPr lang="en-US" sz="2200" dirty="0" smtClean="0">
                <a:sym typeface="Symbol" pitchFamily="18" charset="2"/>
              </a:rPr>
              <a:t> </a:t>
            </a:r>
            <a:r>
              <a:rPr lang="en-US" sz="2200" dirty="0" smtClean="0"/>
              <a:t> 8%</a:t>
            </a:r>
          </a:p>
          <a:p>
            <a:r>
              <a:rPr lang="en-US" sz="2200" dirty="0" smtClean="0"/>
              <a:t>Genotype call rate 	</a:t>
            </a:r>
            <a:r>
              <a:rPr lang="en-US" sz="2200" b="1" dirty="0" smtClean="0">
                <a:solidFill>
                  <a:srgbClr val="C00000"/>
                </a:solidFill>
              </a:rPr>
              <a:t>77</a:t>
            </a:r>
            <a:r>
              <a:rPr lang="en-US" sz="2200" dirty="0" smtClean="0"/>
              <a:t> </a:t>
            </a:r>
            <a:r>
              <a:rPr lang="en-US" sz="2200" dirty="0" smtClean="0">
                <a:sym typeface="Symbol" pitchFamily="18" charset="2"/>
              </a:rPr>
              <a:t> </a:t>
            </a:r>
            <a:r>
              <a:rPr lang="en-US" sz="2200" dirty="0" smtClean="0"/>
              <a:t> 18%</a:t>
            </a:r>
          </a:p>
          <a:p>
            <a:r>
              <a:rPr lang="en-US" sz="2200" dirty="0" smtClean="0"/>
              <a:t>% PO-aligned	73 </a:t>
            </a:r>
            <a:r>
              <a:rPr lang="en-US" sz="2200" dirty="0" smtClean="0">
                <a:sym typeface="Symbol" pitchFamily="18" charset="2"/>
              </a:rPr>
              <a:t> </a:t>
            </a:r>
            <a:r>
              <a:rPr lang="en-US" sz="2200" dirty="0" smtClean="0"/>
              <a:t> 15%</a:t>
            </a:r>
          </a:p>
        </p:txBody>
      </p:sp>
      <p:sp>
        <p:nvSpPr>
          <p:cNvPr id="7" name="Rectangle 6"/>
          <p:cNvSpPr/>
          <p:nvPr/>
        </p:nvSpPr>
        <p:spPr>
          <a:xfrm>
            <a:off x="934605" y="3607236"/>
            <a:ext cx="1374094" cy="461665"/>
          </a:xfrm>
          <a:prstGeom prst="rect">
            <a:avLst/>
          </a:prstGeom>
        </p:spPr>
        <p:txBody>
          <a:bodyPr wrap="none">
            <a:spAutoFit/>
          </a:bodyPr>
          <a:lstStyle/>
          <a:p>
            <a:pPr>
              <a:defRPr/>
            </a:pPr>
            <a:r>
              <a:rPr lang="en-US" sz="2400" dirty="0">
                <a:latin typeface="+mj-lt"/>
              </a:rPr>
              <a:t>N = </a:t>
            </a:r>
            <a:r>
              <a:rPr lang="en-US" sz="2400" dirty="0" smtClean="0">
                <a:latin typeface="+mj-lt"/>
              </a:rPr>
              <a:t>1,415</a:t>
            </a:r>
            <a:endParaRPr lang="en-US" sz="2400" dirty="0">
              <a:latin typeface="+mj-lt"/>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223" t="9932" r="8203" b="2179"/>
          <a:stretch/>
        </p:blipFill>
        <p:spPr>
          <a:xfrm>
            <a:off x="845153" y="1158211"/>
            <a:ext cx="4759990" cy="2487125"/>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b="-740"/>
          <a:stretch/>
        </p:blipFill>
        <p:spPr>
          <a:xfrm>
            <a:off x="5706743" y="1168574"/>
            <a:ext cx="3303907" cy="2605994"/>
          </a:xfrm>
          <a:prstGeom prst="rect">
            <a:avLst/>
          </a:prstGeom>
        </p:spPr>
      </p:pic>
    </p:spTree>
    <p:extLst>
      <p:ext uri="{BB962C8B-B14F-4D97-AF65-F5344CB8AC3E}">
        <p14:creationId xmlns:p14="http://schemas.microsoft.com/office/powerpoint/2010/main" val="875056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LD-based Imputation*</a:t>
            </a:r>
            <a:endParaRPr lang="en-US" dirty="0"/>
          </a:p>
        </p:txBody>
      </p:sp>
      <p:sp>
        <p:nvSpPr>
          <p:cNvPr id="6" name="Content Placeholder 2"/>
          <p:cNvSpPr txBox="1">
            <a:spLocks/>
          </p:cNvSpPr>
          <p:nvPr/>
        </p:nvSpPr>
        <p:spPr bwMode="auto">
          <a:xfrm>
            <a:off x="4904343" y="974560"/>
            <a:ext cx="3936999" cy="57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400" dirty="0" smtClean="0"/>
              <a:t>Pedigree-based phased haps</a:t>
            </a:r>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7361" y="1366621"/>
            <a:ext cx="3341224" cy="2518263"/>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t="5315"/>
          <a:stretch/>
        </p:blipFill>
        <p:spPr>
          <a:xfrm>
            <a:off x="1329531" y="1528035"/>
            <a:ext cx="3341224" cy="2384417"/>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t="3757"/>
          <a:stretch/>
        </p:blipFill>
        <p:spPr>
          <a:xfrm>
            <a:off x="1329531" y="4005034"/>
            <a:ext cx="3341224" cy="2423652"/>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t="4120"/>
          <a:stretch/>
        </p:blipFill>
        <p:spPr>
          <a:xfrm>
            <a:off x="5087361" y="3979635"/>
            <a:ext cx="3341224" cy="2414511"/>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6567" t="8889" r="7820" b="2854"/>
          <a:stretch/>
        </p:blipFill>
        <p:spPr>
          <a:xfrm>
            <a:off x="5561930" y="4461185"/>
            <a:ext cx="2464356" cy="1635941"/>
          </a:xfrm>
          <a:prstGeom prst="rect">
            <a:avLst/>
          </a:prstGeom>
        </p:spPr>
      </p:pic>
      <p:sp>
        <p:nvSpPr>
          <p:cNvPr id="7" name="Oval 6"/>
          <p:cNvSpPr/>
          <p:nvPr/>
        </p:nvSpPr>
        <p:spPr>
          <a:xfrm>
            <a:off x="5400416" y="4098869"/>
            <a:ext cx="1219000" cy="27704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889537" y="978754"/>
            <a:ext cx="2178803" cy="461665"/>
          </a:xfrm>
          <a:prstGeom prst="rect">
            <a:avLst/>
          </a:prstGeom>
        </p:spPr>
        <p:txBody>
          <a:bodyPr wrap="none">
            <a:spAutoFit/>
          </a:bodyPr>
          <a:lstStyle/>
          <a:p>
            <a:pPr algn="ctr"/>
            <a:r>
              <a:rPr lang="en-US" sz="2400" dirty="0" err="1" smtClean="0">
                <a:latin typeface="+mj-lt"/>
              </a:rPr>
              <a:t>Unphased</a:t>
            </a:r>
            <a:r>
              <a:rPr lang="en-US" sz="2400" dirty="0" smtClean="0">
                <a:latin typeface="+mj-lt"/>
              </a:rPr>
              <a:t> </a:t>
            </a:r>
            <a:r>
              <a:rPr lang="en-US" sz="2400" dirty="0">
                <a:latin typeface="+mj-lt"/>
              </a:rPr>
              <a:t>input</a:t>
            </a:r>
          </a:p>
        </p:txBody>
      </p:sp>
      <p:pic>
        <p:nvPicPr>
          <p:cNvPr id="1026" name="Picture 2" descr="Green Check Ma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80670" y="995297"/>
            <a:ext cx="430448" cy="385838"/>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rot="2637820">
            <a:off x="1350841" y="4276078"/>
            <a:ext cx="685295" cy="123470"/>
          </a:xfrm>
          <a:custGeom>
            <a:avLst/>
            <a:gdLst>
              <a:gd name="connsiteX0" fmla="*/ 1886857 w 1886857"/>
              <a:gd name="connsiteY0" fmla="*/ 261386 h 290414"/>
              <a:gd name="connsiteX1" fmla="*/ 667657 w 1886857"/>
              <a:gd name="connsiteY1" fmla="*/ 128 h 290414"/>
              <a:gd name="connsiteX2" fmla="*/ 0 w 1886857"/>
              <a:gd name="connsiteY2" fmla="*/ 290414 h 290414"/>
              <a:gd name="connsiteX0" fmla="*/ 1640114 w 1640114"/>
              <a:gd name="connsiteY0" fmla="*/ 21583 h 834383"/>
              <a:gd name="connsiteX1" fmla="*/ 667657 w 1640114"/>
              <a:gd name="connsiteY1" fmla="*/ 544097 h 834383"/>
              <a:gd name="connsiteX2" fmla="*/ 0 w 1640114"/>
              <a:gd name="connsiteY2" fmla="*/ 834383 h 834383"/>
              <a:gd name="connsiteX0" fmla="*/ 1640114 w 1640114"/>
              <a:gd name="connsiteY0" fmla="*/ 28116 h 840916"/>
              <a:gd name="connsiteX1" fmla="*/ 304800 w 1640114"/>
              <a:gd name="connsiteY1" fmla="*/ 405487 h 840916"/>
              <a:gd name="connsiteX2" fmla="*/ 0 w 1640114"/>
              <a:gd name="connsiteY2" fmla="*/ 840916 h 840916"/>
              <a:gd name="connsiteX0" fmla="*/ 1640114 w 1640114"/>
              <a:gd name="connsiteY0" fmla="*/ 66852 h 879652"/>
              <a:gd name="connsiteX1" fmla="*/ 740228 w 1640114"/>
              <a:gd name="connsiteY1" fmla="*/ 153937 h 879652"/>
              <a:gd name="connsiteX2" fmla="*/ 0 w 1640114"/>
              <a:gd name="connsiteY2" fmla="*/ 879652 h 879652"/>
              <a:gd name="connsiteX0" fmla="*/ 1886857 w 1886857"/>
              <a:gd name="connsiteY0" fmla="*/ 324353 h 737556"/>
              <a:gd name="connsiteX1" fmla="*/ 740228 w 1886857"/>
              <a:gd name="connsiteY1" fmla="*/ 11841 h 737556"/>
              <a:gd name="connsiteX2" fmla="*/ 0 w 1886857"/>
              <a:gd name="connsiteY2" fmla="*/ 737556 h 737556"/>
              <a:gd name="connsiteX0" fmla="*/ 1886857 w 1886857"/>
              <a:gd name="connsiteY0" fmla="*/ 143898 h 557101"/>
              <a:gd name="connsiteX1" fmla="*/ 1059542 w 1886857"/>
              <a:gd name="connsiteY1" fmla="*/ 31184 h 557101"/>
              <a:gd name="connsiteX2" fmla="*/ 0 w 1886857"/>
              <a:gd name="connsiteY2" fmla="*/ 557101 h 557101"/>
            </a:gdLst>
            <a:ahLst/>
            <a:cxnLst>
              <a:cxn ang="0">
                <a:pos x="connsiteX0" y="connsiteY0"/>
              </a:cxn>
              <a:cxn ang="0">
                <a:pos x="connsiteX1" y="connsiteY1"/>
              </a:cxn>
              <a:cxn ang="0">
                <a:pos x="connsiteX2" y="connsiteY2"/>
              </a:cxn>
            </a:cxnLst>
            <a:rect l="l" t="t" r="r" b="b"/>
            <a:pathLst>
              <a:path w="1886857" h="557101">
                <a:moveTo>
                  <a:pt x="1886857" y="143898"/>
                </a:moveTo>
                <a:cubicBezTo>
                  <a:pt x="1434495" y="10850"/>
                  <a:pt x="1374018" y="-37683"/>
                  <a:pt x="1059542" y="31184"/>
                </a:cubicBezTo>
                <a:cubicBezTo>
                  <a:pt x="745066" y="100051"/>
                  <a:pt x="176590" y="414377"/>
                  <a:pt x="0" y="557101"/>
                </a:cubicBezTo>
              </a:path>
            </a:pathLst>
          </a:cu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Rectangle 18"/>
          <p:cNvSpPr/>
          <p:nvPr/>
        </p:nvSpPr>
        <p:spPr>
          <a:xfrm>
            <a:off x="440383" y="3771328"/>
            <a:ext cx="1678697" cy="369332"/>
          </a:xfrm>
          <a:prstGeom prst="rect">
            <a:avLst/>
          </a:prstGeom>
        </p:spPr>
        <p:txBody>
          <a:bodyPr wrap="square">
            <a:spAutoFit/>
          </a:bodyPr>
          <a:lstStyle/>
          <a:p>
            <a:pPr>
              <a:spcBef>
                <a:spcPct val="20000"/>
              </a:spcBef>
              <a:buFont typeface="Arial" charset="0"/>
              <a:buNone/>
            </a:pPr>
            <a:r>
              <a:rPr lang="en-US" b="1" dirty="0" smtClean="0">
                <a:latin typeface="Segoe Print" pitchFamily="2" charset="0"/>
              </a:rPr>
              <a:t>High quality</a:t>
            </a:r>
            <a:endParaRPr lang="en-US" b="1" dirty="0">
              <a:latin typeface="Segoe Print" pitchFamily="2" charset="0"/>
            </a:endParaRPr>
          </a:p>
        </p:txBody>
      </p:sp>
      <p:sp>
        <p:nvSpPr>
          <p:cNvPr id="20" name="Freeform 19"/>
          <p:cNvSpPr/>
          <p:nvPr/>
        </p:nvSpPr>
        <p:spPr>
          <a:xfrm rot="2637820">
            <a:off x="1400640" y="4994963"/>
            <a:ext cx="685295" cy="123470"/>
          </a:xfrm>
          <a:custGeom>
            <a:avLst/>
            <a:gdLst>
              <a:gd name="connsiteX0" fmla="*/ 1886857 w 1886857"/>
              <a:gd name="connsiteY0" fmla="*/ 261386 h 290414"/>
              <a:gd name="connsiteX1" fmla="*/ 667657 w 1886857"/>
              <a:gd name="connsiteY1" fmla="*/ 128 h 290414"/>
              <a:gd name="connsiteX2" fmla="*/ 0 w 1886857"/>
              <a:gd name="connsiteY2" fmla="*/ 290414 h 290414"/>
              <a:gd name="connsiteX0" fmla="*/ 1640114 w 1640114"/>
              <a:gd name="connsiteY0" fmla="*/ 21583 h 834383"/>
              <a:gd name="connsiteX1" fmla="*/ 667657 w 1640114"/>
              <a:gd name="connsiteY1" fmla="*/ 544097 h 834383"/>
              <a:gd name="connsiteX2" fmla="*/ 0 w 1640114"/>
              <a:gd name="connsiteY2" fmla="*/ 834383 h 834383"/>
              <a:gd name="connsiteX0" fmla="*/ 1640114 w 1640114"/>
              <a:gd name="connsiteY0" fmla="*/ 28116 h 840916"/>
              <a:gd name="connsiteX1" fmla="*/ 304800 w 1640114"/>
              <a:gd name="connsiteY1" fmla="*/ 405487 h 840916"/>
              <a:gd name="connsiteX2" fmla="*/ 0 w 1640114"/>
              <a:gd name="connsiteY2" fmla="*/ 840916 h 840916"/>
              <a:gd name="connsiteX0" fmla="*/ 1640114 w 1640114"/>
              <a:gd name="connsiteY0" fmla="*/ 66852 h 879652"/>
              <a:gd name="connsiteX1" fmla="*/ 740228 w 1640114"/>
              <a:gd name="connsiteY1" fmla="*/ 153937 h 879652"/>
              <a:gd name="connsiteX2" fmla="*/ 0 w 1640114"/>
              <a:gd name="connsiteY2" fmla="*/ 879652 h 879652"/>
              <a:gd name="connsiteX0" fmla="*/ 1886857 w 1886857"/>
              <a:gd name="connsiteY0" fmla="*/ 324353 h 737556"/>
              <a:gd name="connsiteX1" fmla="*/ 740228 w 1886857"/>
              <a:gd name="connsiteY1" fmla="*/ 11841 h 737556"/>
              <a:gd name="connsiteX2" fmla="*/ 0 w 1886857"/>
              <a:gd name="connsiteY2" fmla="*/ 737556 h 737556"/>
              <a:gd name="connsiteX0" fmla="*/ 1886857 w 1886857"/>
              <a:gd name="connsiteY0" fmla="*/ 143898 h 557101"/>
              <a:gd name="connsiteX1" fmla="*/ 1059542 w 1886857"/>
              <a:gd name="connsiteY1" fmla="*/ 31184 h 557101"/>
              <a:gd name="connsiteX2" fmla="*/ 0 w 1886857"/>
              <a:gd name="connsiteY2" fmla="*/ 557101 h 557101"/>
            </a:gdLst>
            <a:ahLst/>
            <a:cxnLst>
              <a:cxn ang="0">
                <a:pos x="connsiteX0" y="connsiteY0"/>
              </a:cxn>
              <a:cxn ang="0">
                <a:pos x="connsiteX1" y="connsiteY1"/>
              </a:cxn>
              <a:cxn ang="0">
                <a:pos x="connsiteX2" y="connsiteY2"/>
              </a:cxn>
            </a:cxnLst>
            <a:rect l="l" t="t" r="r" b="b"/>
            <a:pathLst>
              <a:path w="1886857" h="557101">
                <a:moveTo>
                  <a:pt x="1886857" y="143898"/>
                </a:moveTo>
                <a:cubicBezTo>
                  <a:pt x="1434495" y="10850"/>
                  <a:pt x="1374018" y="-37683"/>
                  <a:pt x="1059542" y="31184"/>
                </a:cubicBezTo>
                <a:cubicBezTo>
                  <a:pt x="745066" y="100051"/>
                  <a:pt x="176590" y="414377"/>
                  <a:pt x="0" y="557101"/>
                </a:cubicBezTo>
              </a:path>
            </a:pathLst>
          </a:cu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1" name="Rectangle 20"/>
          <p:cNvSpPr/>
          <p:nvPr/>
        </p:nvSpPr>
        <p:spPr>
          <a:xfrm>
            <a:off x="490182" y="4490213"/>
            <a:ext cx="1678697" cy="369332"/>
          </a:xfrm>
          <a:prstGeom prst="rect">
            <a:avLst/>
          </a:prstGeom>
        </p:spPr>
        <p:txBody>
          <a:bodyPr wrap="square">
            <a:spAutoFit/>
          </a:bodyPr>
          <a:lstStyle/>
          <a:p>
            <a:pPr>
              <a:spcBef>
                <a:spcPct val="20000"/>
              </a:spcBef>
              <a:buFont typeface="Arial" charset="0"/>
              <a:buNone/>
            </a:pPr>
            <a:r>
              <a:rPr lang="en-US" b="1" dirty="0" smtClean="0">
                <a:latin typeface="Segoe Print" pitchFamily="2" charset="0"/>
              </a:rPr>
              <a:t>Medium</a:t>
            </a:r>
            <a:endParaRPr lang="en-US" b="1" dirty="0">
              <a:latin typeface="Segoe Print" pitchFamily="2" charset="0"/>
            </a:endParaRPr>
          </a:p>
        </p:txBody>
      </p:sp>
      <p:sp>
        <p:nvSpPr>
          <p:cNvPr id="22" name="Freeform 21"/>
          <p:cNvSpPr/>
          <p:nvPr/>
        </p:nvSpPr>
        <p:spPr>
          <a:xfrm rot="2637820">
            <a:off x="1400539" y="5601761"/>
            <a:ext cx="685295" cy="123470"/>
          </a:xfrm>
          <a:custGeom>
            <a:avLst/>
            <a:gdLst>
              <a:gd name="connsiteX0" fmla="*/ 1886857 w 1886857"/>
              <a:gd name="connsiteY0" fmla="*/ 261386 h 290414"/>
              <a:gd name="connsiteX1" fmla="*/ 667657 w 1886857"/>
              <a:gd name="connsiteY1" fmla="*/ 128 h 290414"/>
              <a:gd name="connsiteX2" fmla="*/ 0 w 1886857"/>
              <a:gd name="connsiteY2" fmla="*/ 290414 h 290414"/>
              <a:gd name="connsiteX0" fmla="*/ 1640114 w 1640114"/>
              <a:gd name="connsiteY0" fmla="*/ 21583 h 834383"/>
              <a:gd name="connsiteX1" fmla="*/ 667657 w 1640114"/>
              <a:gd name="connsiteY1" fmla="*/ 544097 h 834383"/>
              <a:gd name="connsiteX2" fmla="*/ 0 w 1640114"/>
              <a:gd name="connsiteY2" fmla="*/ 834383 h 834383"/>
              <a:gd name="connsiteX0" fmla="*/ 1640114 w 1640114"/>
              <a:gd name="connsiteY0" fmla="*/ 28116 h 840916"/>
              <a:gd name="connsiteX1" fmla="*/ 304800 w 1640114"/>
              <a:gd name="connsiteY1" fmla="*/ 405487 h 840916"/>
              <a:gd name="connsiteX2" fmla="*/ 0 w 1640114"/>
              <a:gd name="connsiteY2" fmla="*/ 840916 h 840916"/>
              <a:gd name="connsiteX0" fmla="*/ 1640114 w 1640114"/>
              <a:gd name="connsiteY0" fmla="*/ 66852 h 879652"/>
              <a:gd name="connsiteX1" fmla="*/ 740228 w 1640114"/>
              <a:gd name="connsiteY1" fmla="*/ 153937 h 879652"/>
              <a:gd name="connsiteX2" fmla="*/ 0 w 1640114"/>
              <a:gd name="connsiteY2" fmla="*/ 879652 h 879652"/>
              <a:gd name="connsiteX0" fmla="*/ 1886857 w 1886857"/>
              <a:gd name="connsiteY0" fmla="*/ 324353 h 737556"/>
              <a:gd name="connsiteX1" fmla="*/ 740228 w 1886857"/>
              <a:gd name="connsiteY1" fmla="*/ 11841 h 737556"/>
              <a:gd name="connsiteX2" fmla="*/ 0 w 1886857"/>
              <a:gd name="connsiteY2" fmla="*/ 737556 h 737556"/>
              <a:gd name="connsiteX0" fmla="*/ 1886857 w 1886857"/>
              <a:gd name="connsiteY0" fmla="*/ 143898 h 557101"/>
              <a:gd name="connsiteX1" fmla="*/ 1059542 w 1886857"/>
              <a:gd name="connsiteY1" fmla="*/ 31184 h 557101"/>
              <a:gd name="connsiteX2" fmla="*/ 0 w 1886857"/>
              <a:gd name="connsiteY2" fmla="*/ 557101 h 557101"/>
            </a:gdLst>
            <a:ahLst/>
            <a:cxnLst>
              <a:cxn ang="0">
                <a:pos x="connsiteX0" y="connsiteY0"/>
              </a:cxn>
              <a:cxn ang="0">
                <a:pos x="connsiteX1" y="connsiteY1"/>
              </a:cxn>
              <a:cxn ang="0">
                <a:pos x="connsiteX2" y="connsiteY2"/>
              </a:cxn>
            </a:cxnLst>
            <a:rect l="l" t="t" r="r" b="b"/>
            <a:pathLst>
              <a:path w="1886857" h="557101">
                <a:moveTo>
                  <a:pt x="1886857" y="143898"/>
                </a:moveTo>
                <a:cubicBezTo>
                  <a:pt x="1434495" y="10850"/>
                  <a:pt x="1374018" y="-37683"/>
                  <a:pt x="1059542" y="31184"/>
                </a:cubicBezTo>
                <a:cubicBezTo>
                  <a:pt x="745066" y="100051"/>
                  <a:pt x="176590" y="414377"/>
                  <a:pt x="0" y="557101"/>
                </a:cubicBezTo>
              </a:path>
            </a:pathLst>
          </a:cu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Rectangle 22"/>
          <p:cNvSpPr/>
          <p:nvPr/>
        </p:nvSpPr>
        <p:spPr>
          <a:xfrm>
            <a:off x="884956" y="5240069"/>
            <a:ext cx="789550" cy="369332"/>
          </a:xfrm>
          <a:prstGeom prst="rect">
            <a:avLst/>
          </a:prstGeom>
        </p:spPr>
        <p:txBody>
          <a:bodyPr wrap="square">
            <a:spAutoFit/>
          </a:bodyPr>
          <a:lstStyle/>
          <a:p>
            <a:pPr>
              <a:spcBef>
                <a:spcPct val="20000"/>
              </a:spcBef>
              <a:buFont typeface="Arial" charset="0"/>
              <a:buNone/>
            </a:pPr>
            <a:r>
              <a:rPr lang="en-US" b="1" dirty="0" smtClean="0">
                <a:latin typeface="Segoe Print" pitchFamily="2" charset="0"/>
              </a:rPr>
              <a:t>Low</a:t>
            </a:r>
            <a:endParaRPr lang="en-US" b="1" dirty="0">
              <a:latin typeface="Segoe Print" pitchFamily="2" charset="0"/>
            </a:endParaRPr>
          </a:p>
        </p:txBody>
      </p:sp>
      <p:cxnSp>
        <p:nvCxnSpPr>
          <p:cNvPr id="24" name="Straight Connector 23"/>
          <p:cNvCxnSpPr>
            <a:stCxn id="7" idx="5"/>
            <a:endCxn id="10" idx="0"/>
          </p:cNvCxnSpPr>
          <p:nvPr/>
        </p:nvCxnSpPr>
        <p:spPr>
          <a:xfrm>
            <a:off x="6440898" y="4335341"/>
            <a:ext cx="353210" cy="125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bwMode="auto">
          <a:xfrm>
            <a:off x="1628787" y="6394146"/>
            <a:ext cx="2165974" cy="4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smtClean="0"/>
              <a:t>* chr22 results</a:t>
            </a:r>
            <a:endParaRPr lang="en-US" sz="1800" dirty="0"/>
          </a:p>
        </p:txBody>
      </p:sp>
    </p:spTree>
    <p:extLst>
      <p:ext uri="{BB962C8B-B14F-4D97-AF65-F5344CB8AC3E}">
        <p14:creationId xmlns:p14="http://schemas.microsoft.com/office/powerpoint/2010/main" val="166262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fade">
                                      <p:cBhvr>
                                        <p:cTn id="57" dur="5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6" grpId="0"/>
      <p:bldP spid="18" grpId="0" animBg="1"/>
      <p:bldP spid="19" grpId="0"/>
      <p:bldP spid="20" grpId="0" animBg="1"/>
      <p:bldP spid="21" grpId="0"/>
      <p:bldP spid="22" grpId="0" animBg="1"/>
      <p:bldP spid="23"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Call Rate Breakdown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77" y="2009579"/>
            <a:ext cx="4206999" cy="31552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621" y="2009579"/>
            <a:ext cx="4017313" cy="3106946"/>
          </a:xfrm>
          <a:prstGeom prst="rect">
            <a:avLst/>
          </a:prstGeom>
        </p:spPr>
      </p:pic>
      <p:sp>
        <p:nvSpPr>
          <p:cNvPr id="6" name="Rectangle 5"/>
          <p:cNvSpPr/>
          <p:nvPr/>
        </p:nvSpPr>
        <p:spPr>
          <a:xfrm>
            <a:off x="6564131" y="4923609"/>
            <a:ext cx="1168292" cy="400110"/>
          </a:xfrm>
          <a:prstGeom prst="rect">
            <a:avLst/>
          </a:prstGeom>
          <a:solidFill>
            <a:schemeClr val="bg1"/>
          </a:solidFill>
        </p:spPr>
        <p:txBody>
          <a:bodyPr wrap="square">
            <a:spAutoFit/>
          </a:bodyPr>
          <a:lstStyle/>
          <a:p>
            <a:pPr algn="ctr">
              <a:defRPr/>
            </a:pPr>
            <a:r>
              <a:rPr lang="en-US" sz="2000" b="1" dirty="0" smtClean="0">
                <a:latin typeface="+mj-lt"/>
              </a:rPr>
              <a:t>MAF</a:t>
            </a:r>
            <a:endParaRPr lang="en-US" sz="2000" b="1" dirty="0">
              <a:latin typeface="+mj-lt"/>
            </a:endParaRPr>
          </a:p>
        </p:txBody>
      </p:sp>
      <p:sp>
        <p:nvSpPr>
          <p:cNvPr id="7" name="Rectangle 6"/>
          <p:cNvSpPr/>
          <p:nvPr/>
        </p:nvSpPr>
        <p:spPr>
          <a:xfrm rot="16200000">
            <a:off x="4684530" y="3411222"/>
            <a:ext cx="1168292" cy="400110"/>
          </a:xfrm>
          <a:prstGeom prst="rect">
            <a:avLst/>
          </a:prstGeom>
          <a:solidFill>
            <a:schemeClr val="bg1"/>
          </a:solidFill>
        </p:spPr>
        <p:txBody>
          <a:bodyPr wrap="square">
            <a:spAutoFit/>
          </a:bodyPr>
          <a:lstStyle/>
          <a:p>
            <a:pPr algn="ctr">
              <a:defRPr/>
            </a:pPr>
            <a:r>
              <a:rPr lang="en-US" sz="2000" b="1" dirty="0" smtClean="0">
                <a:latin typeface="+mj-lt"/>
              </a:rPr>
              <a:t>Call Rate</a:t>
            </a:r>
            <a:endParaRPr lang="en-US" sz="2000" b="1" dirty="0">
              <a:latin typeface="+mj-lt"/>
            </a:endParaRPr>
          </a:p>
        </p:txBody>
      </p:sp>
      <p:sp>
        <p:nvSpPr>
          <p:cNvPr id="8" name="Rectangle 7"/>
          <p:cNvSpPr/>
          <p:nvPr/>
        </p:nvSpPr>
        <p:spPr>
          <a:xfrm>
            <a:off x="2362243" y="4952637"/>
            <a:ext cx="1168292" cy="400110"/>
          </a:xfrm>
          <a:prstGeom prst="rect">
            <a:avLst/>
          </a:prstGeom>
          <a:solidFill>
            <a:schemeClr val="bg1"/>
          </a:solidFill>
        </p:spPr>
        <p:txBody>
          <a:bodyPr wrap="square">
            <a:spAutoFit/>
          </a:bodyPr>
          <a:lstStyle/>
          <a:p>
            <a:pPr algn="ctr">
              <a:defRPr/>
            </a:pPr>
            <a:r>
              <a:rPr lang="en-US" sz="2000" b="1" dirty="0" smtClean="0">
                <a:latin typeface="+mj-lt"/>
              </a:rPr>
              <a:t>Call Rate</a:t>
            </a:r>
            <a:endParaRPr lang="en-US" sz="2000" b="1" dirty="0">
              <a:latin typeface="+mj-lt"/>
            </a:endParaRPr>
          </a:p>
        </p:txBody>
      </p:sp>
      <p:sp>
        <p:nvSpPr>
          <p:cNvPr id="9" name="Rectangle 8"/>
          <p:cNvSpPr/>
          <p:nvPr/>
        </p:nvSpPr>
        <p:spPr>
          <a:xfrm rot="16200000">
            <a:off x="257104" y="3416176"/>
            <a:ext cx="1491284" cy="400110"/>
          </a:xfrm>
          <a:prstGeom prst="rect">
            <a:avLst/>
          </a:prstGeom>
          <a:solidFill>
            <a:schemeClr val="bg1"/>
          </a:solidFill>
        </p:spPr>
        <p:txBody>
          <a:bodyPr wrap="square">
            <a:spAutoFit/>
          </a:bodyPr>
          <a:lstStyle/>
          <a:p>
            <a:pPr algn="ctr">
              <a:defRPr/>
            </a:pPr>
            <a:r>
              <a:rPr lang="en-US" sz="2000" b="1" dirty="0" smtClean="0">
                <a:latin typeface="+mj-lt"/>
              </a:rPr>
              <a:t># Variants</a:t>
            </a:r>
            <a:endParaRPr lang="en-US" sz="2000" b="1" dirty="0">
              <a:latin typeface="+mj-lt"/>
            </a:endParaRPr>
          </a:p>
        </p:txBody>
      </p:sp>
    </p:spTree>
    <p:extLst>
      <p:ext uri="{BB962C8B-B14F-4D97-AF65-F5344CB8AC3E}">
        <p14:creationId xmlns:p14="http://schemas.microsoft.com/office/powerpoint/2010/main" val="37428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79475" y="44450"/>
            <a:ext cx="8229600" cy="1143000"/>
          </a:xfrm>
        </p:spPr>
        <p:txBody>
          <a:bodyPr/>
          <a:lstStyle/>
          <a:p>
            <a:pPr eaLnBrk="1" hangingPunct="1"/>
            <a:r>
              <a:rPr lang="en-US" smtClean="0"/>
              <a:t>Outline</a:t>
            </a:r>
          </a:p>
        </p:txBody>
      </p:sp>
      <p:sp>
        <p:nvSpPr>
          <p:cNvPr id="14339" name="Content Placeholder 2"/>
          <p:cNvSpPr>
            <a:spLocks noGrp="1"/>
          </p:cNvSpPr>
          <p:nvPr>
            <p:ph idx="1"/>
          </p:nvPr>
        </p:nvSpPr>
        <p:spPr>
          <a:xfrm>
            <a:off x="879475" y="1256983"/>
            <a:ext cx="8229600" cy="4968875"/>
          </a:xfrm>
        </p:spPr>
        <p:txBody>
          <a:bodyPr/>
          <a:lstStyle/>
          <a:p>
            <a:pPr marL="514350" indent="-514350" eaLnBrk="1" hangingPunct="1">
              <a:buFont typeface="Calibri" pitchFamily="34" charset="0"/>
              <a:buAutoNum type="arabicPeriod"/>
            </a:pPr>
            <a:r>
              <a:rPr lang="en-US" dirty="0" smtClean="0"/>
              <a:t>Pedigree-based Imputation</a:t>
            </a:r>
          </a:p>
          <a:p>
            <a:pPr marL="514350" indent="-514350" eaLnBrk="1" hangingPunct="1">
              <a:buFont typeface="Calibri" pitchFamily="34" charset="0"/>
              <a:buAutoNum type="arabicPeriod"/>
            </a:pPr>
            <a:endParaRPr lang="en-US" dirty="0" smtClean="0"/>
          </a:p>
          <a:p>
            <a:pPr marL="514350" indent="-514350" eaLnBrk="1" hangingPunct="1">
              <a:buFont typeface="Calibri" pitchFamily="34" charset="0"/>
              <a:buAutoNum type="arabicPeriod"/>
            </a:pPr>
            <a:r>
              <a:rPr lang="en-US" dirty="0" smtClean="0"/>
              <a:t>Algorithm</a:t>
            </a:r>
          </a:p>
          <a:p>
            <a:pPr marL="514350" indent="-514350" eaLnBrk="1" hangingPunct="1">
              <a:buFont typeface="Calibri" pitchFamily="34" charset="0"/>
              <a:buAutoNum type="arabicPeriod"/>
            </a:pPr>
            <a:endParaRPr lang="en-US" dirty="0" smtClean="0"/>
          </a:p>
          <a:p>
            <a:pPr marL="514350" indent="-514350" eaLnBrk="1" hangingPunct="1">
              <a:buFont typeface="Calibri" pitchFamily="34" charset="0"/>
              <a:buAutoNum type="arabicPeriod"/>
            </a:pPr>
            <a:r>
              <a:rPr lang="en-US" dirty="0" smtClean="0"/>
              <a:t>Results</a:t>
            </a:r>
          </a:p>
        </p:txBody>
      </p:sp>
      <p:grpSp>
        <p:nvGrpSpPr>
          <p:cNvPr id="2" name="Group 1"/>
          <p:cNvGrpSpPr/>
          <p:nvPr/>
        </p:nvGrpSpPr>
        <p:grpSpPr>
          <a:xfrm>
            <a:off x="6849037" y="1654502"/>
            <a:ext cx="1900591" cy="2280433"/>
            <a:chOff x="1208427" y="3263445"/>
            <a:chExt cx="2185987" cy="2732087"/>
          </a:xfrm>
        </p:grpSpPr>
        <p:grpSp>
          <p:nvGrpSpPr>
            <p:cNvPr id="6" name="Group 5"/>
            <p:cNvGrpSpPr>
              <a:grpSpLocks/>
            </p:cNvGrpSpPr>
            <p:nvPr/>
          </p:nvGrpSpPr>
          <p:grpSpPr bwMode="auto">
            <a:xfrm>
              <a:off x="1262402" y="3263445"/>
              <a:ext cx="2054225" cy="1408112"/>
              <a:chOff x="1316182" y="455864"/>
              <a:chExt cx="2930722" cy="2008144"/>
            </a:xfrm>
          </p:grpSpPr>
          <p:grpSp>
            <p:nvGrpSpPr>
              <p:cNvPr id="7" name="Group 35"/>
              <p:cNvGrpSpPr>
                <a:grpSpLocks/>
              </p:cNvGrpSpPr>
              <p:nvPr/>
            </p:nvGrpSpPr>
            <p:grpSpPr bwMode="auto">
              <a:xfrm>
                <a:off x="1316182" y="455864"/>
                <a:ext cx="2930722" cy="2008144"/>
                <a:chOff x="7505885" y="5867770"/>
                <a:chExt cx="1385873" cy="843891"/>
              </a:xfrm>
            </p:grpSpPr>
            <p:cxnSp>
              <p:nvCxnSpPr>
                <p:cNvPr id="9" name="Straight Connector 8"/>
                <p:cNvCxnSpPr>
                  <a:stCxn id="10" idx="3"/>
                </p:cNvCxnSpPr>
                <p:nvPr/>
              </p:nvCxnSpPr>
              <p:spPr>
                <a:xfrm flipH="1">
                  <a:off x="7935355" y="6030459"/>
                  <a:ext cx="169218" cy="2083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076727" y="5867770"/>
                  <a:ext cx="190638" cy="1902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11" name="Oval 10"/>
                <p:cNvSpPr/>
                <p:nvPr/>
              </p:nvSpPr>
              <p:spPr>
                <a:xfrm>
                  <a:off x="8381962" y="6210274"/>
                  <a:ext cx="190638" cy="1902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cxnSp>
              <p:nvCxnSpPr>
                <p:cNvPr id="12" name="Straight Connector 11"/>
                <p:cNvCxnSpPr>
                  <a:stCxn id="10" idx="5"/>
                  <a:endCxn id="11" idx="1"/>
                </p:cNvCxnSpPr>
                <p:nvPr/>
              </p:nvCxnSpPr>
              <p:spPr>
                <a:xfrm>
                  <a:off x="8239519" y="6030459"/>
                  <a:ext cx="170289" cy="2083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4" idx="7"/>
                </p:cNvCxnSpPr>
                <p:nvPr/>
              </p:nvCxnSpPr>
              <p:spPr>
                <a:xfrm flipH="1">
                  <a:off x="7668677" y="6372963"/>
                  <a:ext cx="131733" cy="17030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505885" y="6515673"/>
                  <a:ext cx="190638" cy="190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sp>
              <p:nvSpPr>
                <p:cNvPr id="15" name="Oval 14"/>
                <p:cNvSpPr/>
                <p:nvPr/>
              </p:nvSpPr>
              <p:spPr>
                <a:xfrm>
                  <a:off x="8701120" y="6521381"/>
                  <a:ext cx="190638" cy="190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cxnSp>
              <p:nvCxnSpPr>
                <p:cNvPr id="16" name="Straight Connector 15"/>
                <p:cNvCxnSpPr>
                  <a:stCxn id="11" idx="5"/>
                  <a:endCxn id="15" idx="1"/>
                </p:cNvCxnSpPr>
                <p:nvPr/>
              </p:nvCxnSpPr>
              <p:spPr>
                <a:xfrm>
                  <a:off x="8544754" y="6372963"/>
                  <a:ext cx="184212" cy="17600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1905044" y="1282214"/>
                <a:ext cx="375966" cy="4120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grpSp>
        <p:sp>
          <p:nvSpPr>
            <p:cNvPr id="17" name="Rounded Rectangle 16"/>
            <p:cNvSpPr/>
            <p:nvPr/>
          </p:nvSpPr>
          <p:spPr>
            <a:xfrm>
              <a:off x="1208427" y="4843007"/>
              <a:ext cx="138112" cy="11525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p:nvSpPr>
          <p:spPr>
            <a:xfrm>
              <a:off x="2956264" y="4843007"/>
              <a:ext cx="119063" cy="115252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le 18"/>
            <p:cNvSpPr/>
            <p:nvPr/>
          </p:nvSpPr>
          <p:spPr>
            <a:xfrm>
              <a:off x="1495764" y="4843007"/>
              <a:ext cx="120650"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0" name="Group 19"/>
            <p:cNvGrpSpPr>
              <a:grpSpLocks/>
            </p:cNvGrpSpPr>
            <p:nvPr/>
          </p:nvGrpSpPr>
          <p:grpSpPr bwMode="auto">
            <a:xfrm>
              <a:off x="3259477" y="4843007"/>
              <a:ext cx="134937" cy="1152525"/>
              <a:chOff x="3781425" y="2271713"/>
              <a:chExt cx="142875" cy="1152525"/>
            </a:xfrm>
          </p:grpSpPr>
          <p:sp>
            <p:nvSpPr>
              <p:cNvPr id="21" name="Rounded Rectangle 20"/>
              <p:cNvSpPr/>
              <p:nvPr/>
            </p:nvSpPr>
            <p:spPr>
              <a:xfrm>
                <a:off x="3781425" y="2271713"/>
                <a:ext cx="142875"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ounded Rectangle 21"/>
              <p:cNvSpPr/>
              <p:nvPr/>
            </p:nvSpPr>
            <p:spPr>
              <a:xfrm>
                <a:off x="3786467" y="2282826"/>
                <a:ext cx="137833" cy="25717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ounded Rectangle 22"/>
              <p:cNvSpPr/>
              <p:nvPr/>
            </p:nvSpPr>
            <p:spPr>
              <a:xfrm>
                <a:off x="3781429" y="3136901"/>
                <a:ext cx="139513" cy="2873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24" name="AutoShape 2" descr="imap://livne@imap.uchicago.edu:993/fetch%3EUID%3E/INBOX%3E24164?part=1.2&amp;type=image/jpeg&amp;filename=www.hutterite.org.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4" descr="imap://livne@imap.uchicago.edu:993/fetch%3EUID%3E/INBOX%3E24164?part=1.2&amp;type=image/jpeg&amp;filename=www.hutterite.org.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The </a:t>
            </a:r>
            <a:r>
              <a:rPr lang="en-US" dirty="0" err="1" smtClean="0"/>
              <a:t>Hutterites</a:t>
            </a:r>
            <a:endParaRPr lang="en-US" dirty="0" smtClean="0"/>
          </a:p>
        </p:txBody>
      </p:sp>
      <p:sp>
        <p:nvSpPr>
          <p:cNvPr id="3" name="Content Placeholder 2"/>
          <p:cNvSpPr>
            <a:spLocks noGrp="1"/>
          </p:cNvSpPr>
          <p:nvPr>
            <p:ph idx="1"/>
          </p:nvPr>
        </p:nvSpPr>
        <p:spPr/>
        <p:txBody>
          <a:bodyPr/>
          <a:lstStyle/>
          <a:p>
            <a:r>
              <a:rPr lang="en-US" dirty="0" smtClean="0"/>
              <a:t>Live in large communal farms in South Dakota</a:t>
            </a:r>
          </a:p>
          <a:p>
            <a:r>
              <a:rPr lang="en-US" dirty="0" smtClean="0"/>
              <a:t>14,000 descendants of 64 founders </a:t>
            </a:r>
            <a:r>
              <a:rPr lang="en-US" dirty="0"/>
              <a:t>of </a:t>
            </a:r>
            <a:r>
              <a:rPr lang="en-US" dirty="0" smtClean="0"/>
              <a:t>European </a:t>
            </a:r>
            <a:r>
              <a:rPr lang="en-US" dirty="0"/>
              <a:t>ancestry</a:t>
            </a:r>
            <a:endParaRPr lang="en-US" dirty="0" smtClean="0"/>
          </a:p>
          <a:p>
            <a:r>
              <a:rPr lang="en-US" dirty="0" smtClean="0"/>
              <a:t>Average kinship coefficient </a:t>
            </a:r>
            <a:r>
              <a:rPr lang="en-US" dirty="0">
                <a:latin typeface="Times New Roman"/>
                <a:cs typeface="Times New Roman"/>
              </a:rPr>
              <a:t>≈</a:t>
            </a:r>
            <a:r>
              <a:rPr lang="en-US" dirty="0" smtClean="0"/>
              <a:t> 3.4%</a:t>
            </a:r>
            <a:r>
              <a:rPr lang="en-US" sz="2800" baseline="30000" dirty="0" smtClean="0"/>
              <a:t>1</a:t>
            </a:r>
            <a:endParaRPr lang="en-US" baseline="30000" dirty="0" smtClean="0"/>
          </a:p>
          <a:p>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78" y="3715731"/>
            <a:ext cx="2920726" cy="21905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26" name="Picture 2" descr="C:\Users\oren\Desktop\Leah's family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2816" y="3715732"/>
            <a:ext cx="2920724" cy="21905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892174" y="6170136"/>
            <a:ext cx="7185025" cy="584775"/>
          </a:xfrm>
          <a:prstGeom prst="rect">
            <a:avLst/>
          </a:prstGeom>
        </p:spPr>
        <p:txBody>
          <a:bodyPr wrap="square">
            <a:spAutoFit/>
          </a:bodyPr>
          <a:lstStyle/>
          <a:p>
            <a:r>
              <a:rPr lang="en-US" sz="1600" baseline="30000" dirty="0" smtClean="0">
                <a:latin typeface="+mj-lt"/>
              </a:rPr>
              <a:t>1</a:t>
            </a:r>
            <a:r>
              <a:rPr lang="en-US" sz="1600" dirty="0" smtClean="0">
                <a:latin typeface="+mj-lt"/>
              </a:rPr>
              <a:t>Ober, C., Abney, M. and </a:t>
            </a:r>
            <a:r>
              <a:rPr lang="en-US" sz="1600" dirty="0" err="1" smtClean="0">
                <a:latin typeface="+mj-lt"/>
              </a:rPr>
              <a:t>McPeek</a:t>
            </a:r>
            <a:r>
              <a:rPr lang="en-US" sz="1600" dirty="0" smtClean="0">
                <a:latin typeface="+mj-lt"/>
              </a:rPr>
              <a:t>, M.S. “The Genetic Dissection of Complex Traits in a Founder Population. “ </a:t>
            </a:r>
            <a:r>
              <a:rPr lang="en-US" sz="1600" i="1" dirty="0" smtClean="0">
                <a:latin typeface="+mj-lt"/>
              </a:rPr>
              <a:t>Am J Hum Genet. </a:t>
            </a:r>
            <a:r>
              <a:rPr lang="en-US" sz="1600" dirty="0" smtClean="0">
                <a:latin typeface="+mj-lt"/>
              </a:rPr>
              <a:t>69, </a:t>
            </a:r>
            <a:r>
              <a:rPr lang="en-US" sz="1600" dirty="0">
                <a:latin typeface="+mj-lt"/>
              </a:rPr>
              <a:t>no. </a:t>
            </a:r>
            <a:r>
              <a:rPr lang="en-US" sz="1600" dirty="0" smtClean="0">
                <a:latin typeface="+mj-lt"/>
              </a:rPr>
              <a:t>5 </a:t>
            </a:r>
            <a:r>
              <a:rPr lang="en-US" sz="1600" dirty="0">
                <a:latin typeface="+mj-lt"/>
              </a:rPr>
              <a:t>(</a:t>
            </a:r>
            <a:r>
              <a:rPr lang="en-US" sz="1600" dirty="0" smtClean="0">
                <a:latin typeface="+mj-lt"/>
              </a:rPr>
              <a:t>2001</a:t>
            </a:r>
            <a:r>
              <a:rPr lang="en-US" sz="1600" dirty="0">
                <a:latin typeface="+mj-lt"/>
              </a:rPr>
              <a:t>) : </a:t>
            </a:r>
            <a:r>
              <a:rPr lang="en-US" sz="1600" dirty="0" smtClean="0">
                <a:latin typeface="+mj-lt"/>
              </a:rPr>
              <a:t>1068–1079.</a:t>
            </a:r>
            <a:endParaRPr lang="en-US"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2587396" y="4060507"/>
            <a:ext cx="3244458" cy="1692771"/>
          </a:xfrm>
          <a:prstGeom prst="rect">
            <a:avLst/>
          </a:prstGeom>
          <a:noFill/>
        </p:spPr>
        <p:txBody>
          <a:bodyPr wrap="square" rtlCol="0">
            <a:spAutoFit/>
          </a:bodyPr>
          <a:lstStyle/>
          <a:p>
            <a:r>
              <a:rPr lang="en-US" sz="2800" b="1" dirty="0">
                <a:latin typeface="+mj-lt"/>
              </a:rPr>
              <a:t>Whole-Genome </a:t>
            </a:r>
            <a:r>
              <a:rPr lang="en-US" sz="2800" b="1" dirty="0" smtClean="0">
                <a:latin typeface="+mj-lt"/>
              </a:rPr>
              <a:t>Sequences (WGS)</a:t>
            </a:r>
            <a:endParaRPr lang="en-US" sz="2800" b="1" dirty="0">
              <a:latin typeface="+mj-lt"/>
            </a:endParaRPr>
          </a:p>
          <a:p>
            <a:r>
              <a:rPr lang="en-US" sz="2400" dirty="0" smtClean="0">
                <a:latin typeface="+mj-lt"/>
              </a:rPr>
              <a:t>N=98</a:t>
            </a:r>
          </a:p>
          <a:p>
            <a:r>
              <a:rPr lang="en-US" sz="2400" dirty="0" smtClean="0">
                <a:latin typeface="+mj-lt"/>
              </a:rPr>
              <a:t>12.3M variants after QC</a:t>
            </a:r>
          </a:p>
        </p:txBody>
      </p:sp>
      <p:sp>
        <p:nvSpPr>
          <p:cNvPr id="209" name="Rectangle 208"/>
          <p:cNvSpPr/>
          <p:nvPr/>
        </p:nvSpPr>
        <p:spPr>
          <a:xfrm>
            <a:off x="5911313" y="2934479"/>
            <a:ext cx="3040305" cy="319681"/>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885913" y="2286779"/>
            <a:ext cx="3040305" cy="319681"/>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5916758" y="5193421"/>
            <a:ext cx="3040305" cy="319681"/>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891358" y="4545721"/>
            <a:ext cx="3040305" cy="319681"/>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Pedigree-Based Imputation</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40" y="2122651"/>
            <a:ext cx="1998553" cy="1623817"/>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1785" y="3734377"/>
            <a:ext cx="2375999" cy="1261884"/>
          </a:xfrm>
          <a:prstGeom prst="rect">
            <a:avLst/>
          </a:prstGeom>
          <a:noFill/>
        </p:spPr>
        <p:txBody>
          <a:bodyPr wrap="square" rtlCol="0">
            <a:spAutoFit/>
          </a:bodyPr>
          <a:lstStyle/>
          <a:p>
            <a:pPr algn="ctr"/>
            <a:r>
              <a:rPr lang="en-US" sz="2800" b="1" dirty="0" smtClean="0">
                <a:latin typeface="+mj-lt"/>
              </a:rPr>
              <a:t>Pedigree</a:t>
            </a:r>
          </a:p>
          <a:p>
            <a:pPr algn="ctr"/>
            <a:r>
              <a:rPr lang="en-US" sz="2400" dirty="0" smtClean="0">
                <a:latin typeface="+mj-lt"/>
              </a:rPr>
              <a:t>N=3,671</a:t>
            </a:r>
          </a:p>
          <a:p>
            <a:pPr algn="ctr"/>
            <a:r>
              <a:rPr lang="en-US" sz="2400" dirty="0" smtClean="0">
                <a:latin typeface="+mj-lt"/>
              </a:rPr>
              <a:t>13 generations</a:t>
            </a:r>
            <a:endParaRPr lang="en-US" sz="2400" dirty="0">
              <a:latin typeface="+mj-lt"/>
            </a:endParaRPr>
          </a:p>
        </p:txBody>
      </p:sp>
      <p:sp>
        <p:nvSpPr>
          <p:cNvPr id="10" name="Rectangle 9"/>
          <p:cNvSpPr/>
          <p:nvPr/>
        </p:nvSpPr>
        <p:spPr>
          <a:xfrm>
            <a:off x="5893238" y="422014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12" name="Rectangle 11"/>
          <p:cNvSpPr/>
          <p:nvPr/>
        </p:nvSpPr>
        <p:spPr>
          <a:xfrm>
            <a:off x="6413835" y="422014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13" name="Rectangle 12"/>
          <p:cNvSpPr/>
          <p:nvPr/>
        </p:nvSpPr>
        <p:spPr>
          <a:xfrm>
            <a:off x="6737633" y="4220145"/>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14" name="Rectangle 13"/>
          <p:cNvSpPr/>
          <p:nvPr/>
        </p:nvSpPr>
        <p:spPr>
          <a:xfrm>
            <a:off x="7061432" y="421928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15" name="Rectangle 14"/>
          <p:cNvSpPr/>
          <p:nvPr/>
        </p:nvSpPr>
        <p:spPr>
          <a:xfrm>
            <a:off x="7385230" y="4219280"/>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16" name="Rectangle 15"/>
          <p:cNvSpPr/>
          <p:nvPr/>
        </p:nvSpPr>
        <p:spPr>
          <a:xfrm>
            <a:off x="7785229" y="421928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18" name="Rectangle 17"/>
          <p:cNvSpPr/>
          <p:nvPr/>
        </p:nvSpPr>
        <p:spPr>
          <a:xfrm>
            <a:off x="8280426" y="4220147"/>
            <a:ext cx="323799" cy="31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19" name="Rectangle 18"/>
          <p:cNvSpPr/>
          <p:nvPr/>
        </p:nvSpPr>
        <p:spPr>
          <a:xfrm>
            <a:off x="8604224" y="422014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0" name="Rectangle 19"/>
          <p:cNvSpPr/>
          <p:nvPr/>
        </p:nvSpPr>
        <p:spPr>
          <a:xfrm>
            <a:off x="5893238" y="454572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2" name="Rectangle 21"/>
          <p:cNvSpPr/>
          <p:nvPr/>
        </p:nvSpPr>
        <p:spPr>
          <a:xfrm>
            <a:off x="6413835" y="454572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3" name="Rectangle 22"/>
          <p:cNvSpPr/>
          <p:nvPr/>
        </p:nvSpPr>
        <p:spPr>
          <a:xfrm>
            <a:off x="6737633" y="4545720"/>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1</a:t>
            </a:r>
          </a:p>
        </p:txBody>
      </p:sp>
      <p:sp>
        <p:nvSpPr>
          <p:cNvPr id="24" name="Rectangle 23"/>
          <p:cNvSpPr/>
          <p:nvPr/>
        </p:nvSpPr>
        <p:spPr>
          <a:xfrm>
            <a:off x="7061432" y="454485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5" name="Rectangle 24"/>
          <p:cNvSpPr/>
          <p:nvPr/>
        </p:nvSpPr>
        <p:spPr>
          <a:xfrm>
            <a:off x="7385230" y="4544855"/>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6" name="Rectangle 25"/>
          <p:cNvSpPr/>
          <p:nvPr/>
        </p:nvSpPr>
        <p:spPr>
          <a:xfrm>
            <a:off x="7785229" y="454485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8" name="Rectangle 27"/>
          <p:cNvSpPr/>
          <p:nvPr/>
        </p:nvSpPr>
        <p:spPr>
          <a:xfrm>
            <a:off x="8280426" y="4538102"/>
            <a:ext cx="323799" cy="33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9" name="Rectangle 28"/>
          <p:cNvSpPr/>
          <p:nvPr/>
        </p:nvSpPr>
        <p:spPr>
          <a:xfrm>
            <a:off x="8604224" y="454572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30" name="Rectangle 29"/>
          <p:cNvSpPr/>
          <p:nvPr/>
        </p:nvSpPr>
        <p:spPr>
          <a:xfrm>
            <a:off x="5891358" y="486626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32" name="Rectangle 31"/>
          <p:cNvSpPr/>
          <p:nvPr/>
        </p:nvSpPr>
        <p:spPr>
          <a:xfrm>
            <a:off x="6411955" y="486626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33" name="Rectangle 32"/>
          <p:cNvSpPr/>
          <p:nvPr/>
        </p:nvSpPr>
        <p:spPr>
          <a:xfrm>
            <a:off x="6735753" y="486626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34" name="Rectangle 33"/>
          <p:cNvSpPr/>
          <p:nvPr/>
        </p:nvSpPr>
        <p:spPr>
          <a:xfrm>
            <a:off x="7059552" y="486540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35" name="Rectangle 34"/>
          <p:cNvSpPr/>
          <p:nvPr/>
        </p:nvSpPr>
        <p:spPr>
          <a:xfrm>
            <a:off x="7383350" y="486540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36" name="Rectangle 35"/>
          <p:cNvSpPr/>
          <p:nvPr/>
        </p:nvSpPr>
        <p:spPr>
          <a:xfrm>
            <a:off x="7783349" y="486540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38" name="Rectangle 37"/>
          <p:cNvSpPr/>
          <p:nvPr/>
        </p:nvSpPr>
        <p:spPr>
          <a:xfrm>
            <a:off x="8278546" y="4866269"/>
            <a:ext cx="323799" cy="31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39" name="Rectangle 38"/>
          <p:cNvSpPr/>
          <p:nvPr/>
        </p:nvSpPr>
        <p:spPr>
          <a:xfrm>
            <a:off x="8602344" y="486626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0</a:t>
            </a:r>
          </a:p>
        </p:txBody>
      </p:sp>
      <p:sp>
        <p:nvSpPr>
          <p:cNvPr id="40" name="Rectangle 39"/>
          <p:cNvSpPr/>
          <p:nvPr/>
        </p:nvSpPr>
        <p:spPr>
          <a:xfrm>
            <a:off x="5891358" y="519184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0</a:t>
            </a:r>
          </a:p>
        </p:txBody>
      </p:sp>
      <p:sp>
        <p:nvSpPr>
          <p:cNvPr id="42" name="Rectangle 41"/>
          <p:cNvSpPr/>
          <p:nvPr/>
        </p:nvSpPr>
        <p:spPr>
          <a:xfrm>
            <a:off x="6411955" y="519184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0</a:t>
            </a:r>
          </a:p>
        </p:txBody>
      </p:sp>
      <p:sp>
        <p:nvSpPr>
          <p:cNvPr id="43" name="Rectangle 42"/>
          <p:cNvSpPr/>
          <p:nvPr/>
        </p:nvSpPr>
        <p:spPr>
          <a:xfrm>
            <a:off x="6735753" y="519184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44" name="Rectangle 43"/>
          <p:cNvSpPr/>
          <p:nvPr/>
        </p:nvSpPr>
        <p:spPr>
          <a:xfrm>
            <a:off x="7059552" y="519097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45" name="Rectangle 44"/>
          <p:cNvSpPr/>
          <p:nvPr/>
        </p:nvSpPr>
        <p:spPr>
          <a:xfrm>
            <a:off x="7383350" y="519097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46" name="Rectangle 45"/>
          <p:cNvSpPr/>
          <p:nvPr/>
        </p:nvSpPr>
        <p:spPr>
          <a:xfrm>
            <a:off x="7783349" y="519097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48" name="Rectangle 47"/>
          <p:cNvSpPr/>
          <p:nvPr/>
        </p:nvSpPr>
        <p:spPr>
          <a:xfrm>
            <a:off x="8278546" y="5184224"/>
            <a:ext cx="323799" cy="33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0</a:t>
            </a:r>
          </a:p>
        </p:txBody>
      </p:sp>
      <p:sp>
        <p:nvSpPr>
          <p:cNvPr id="49" name="Rectangle 48"/>
          <p:cNvSpPr/>
          <p:nvPr/>
        </p:nvSpPr>
        <p:spPr>
          <a:xfrm>
            <a:off x="8602344" y="519184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50" name="Left Brace 49"/>
          <p:cNvSpPr/>
          <p:nvPr/>
        </p:nvSpPr>
        <p:spPr>
          <a:xfrm>
            <a:off x="5571605" y="4235608"/>
            <a:ext cx="266700" cy="131083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ectangle 51"/>
          <p:cNvSpPr/>
          <p:nvPr/>
        </p:nvSpPr>
        <p:spPr>
          <a:xfrm>
            <a:off x="5891433" y="195109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54" name="Rectangle 53"/>
          <p:cNvSpPr/>
          <p:nvPr/>
        </p:nvSpPr>
        <p:spPr>
          <a:xfrm>
            <a:off x="6412030" y="195109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55" name="Rectangle 54"/>
          <p:cNvSpPr/>
          <p:nvPr/>
        </p:nvSpPr>
        <p:spPr>
          <a:xfrm>
            <a:off x="6735828" y="195109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56" name="Rectangle 55"/>
          <p:cNvSpPr/>
          <p:nvPr/>
        </p:nvSpPr>
        <p:spPr>
          <a:xfrm>
            <a:off x="7059627" y="195022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57" name="Rectangle 56"/>
          <p:cNvSpPr/>
          <p:nvPr/>
        </p:nvSpPr>
        <p:spPr>
          <a:xfrm>
            <a:off x="7383425" y="195022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rgbClr val="C00000"/>
                </a:solidFill>
              </a:rPr>
              <a:t>?</a:t>
            </a:r>
            <a:endParaRPr lang="en-US" sz="2400" b="1" dirty="0">
              <a:solidFill>
                <a:srgbClr val="C00000"/>
              </a:solidFill>
            </a:endParaRPr>
          </a:p>
        </p:txBody>
      </p:sp>
      <p:sp>
        <p:nvSpPr>
          <p:cNvPr id="58" name="Rectangle 57"/>
          <p:cNvSpPr/>
          <p:nvPr/>
        </p:nvSpPr>
        <p:spPr>
          <a:xfrm>
            <a:off x="7783424" y="195022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60" name="Rectangle 59"/>
          <p:cNvSpPr/>
          <p:nvPr/>
        </p:nvSpPr>
        <p:spPr>
          <a:xfrm>
            <a:off x="8278621" y="1951093"/>
            <a:ext cx="323799" cy="31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61" name="Rectangle 60"/>
          <p:cNvSpPr/>
          <p:nvPr/>
        </p:nvSpPr>
        <p:spPr>
          <a:xfrm>
            <a:off x="8602419" y="195109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62" name="Rectangle 61"/>
          <p:cNvSpPr/>
          <p:nvPr/>
        </p:nvSpPr>
        <p:spPr>
          <a:xfrm>
            <a:off x="5891433" y="227666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64" name="Rectangle 63"/>
          <p:cNvSpPr/>
          <p:nvPr/>
        </p:nvSpPr>
        <p:spPr>
          <a:xfrm>
            <a:off x="6412030" y="227666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65" name="Rectangle 64"/>
          <p:cNvSpPr/>
          <p:nvPr/>
        </p:nvSpPr>
        <p:spPr>
          <a:xfrm>
            <a:off x="6735828" y="2276666"/>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66" name="Rectangle 65"/>
          <p:cNvSpPr/>
          <p:nvPr/>
        </p:nvSpPr>
        <p:spPr>
          <a:xfrm>
            <a:off x="7059627" y="227580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tx2"/>
                </a:solidFill>
              </a:rPr>
              <a:t>0</a:t>
            </a:r>
          </a:p>
        </p:txBody>
      </p:sp>
      <p:sp>
        <p:nvSpPr>
          <p:cNvPr id="67" name="Rectangle 66"/>
          <p:cNvSpPr/>
          <p:nvPr/>
        </p:nvSpPr>
        <p:spPr>
          <a:xfrm>
            <a:off x="7383425" y="2275801"/>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68" name="Rectangle 67"/>
          <p:cNvSpPr/>
          <p:nvPr/>
        </p:nvSpPr>
        <p:spPr>
          <a:xfrm>
            <a:off x="7783424" y="2275802"/>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70" name="Rectangle 69"/>
          <p:cNvSpPr/>
          <p:nvPr/>
        </p:nvSpPr>
        <p:spPr>
          <a:xfrm>
            <a:off x="8278621" y="2269048"/>
            <a:ext cx="323799" cy="33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71" name="Rectangle 70"/>
          <p:cNvSpPr/>
          <p:nvPr/>
        </p:nvSpPr>
        <p:spPr>
          <a:xfrm>
            <a:off x="8602419" y="2276667"/>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72" name="Rectangle 71"/>
          <p:cNvSpPr/>
          <p:nvPr/>
        </p:nvSpPr>
        <p:spPr>
          <a:xfrm>
            <a:off x="5889553" y="25972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74" name="Rectangle 73"/>
          <p:cNvSpPr/>
          <p:nvPr/>
        </p:nvSpPr>
        <p:spPr>
          <a:xfrm>
            <a:off x="6410150" y="25972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75" name="Rectangle 74"/>
          <p:cNvSpPr/>
          <p:nvPr/>
        </p:nvSpPr>
        <p:spPr>
          <a:xfrm>
            <a:off x="6733948" y="259721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76" name="Rectangle 75"/>
          <p:cNvSpPr/>
          <p:nvPr/>
        </p:nvSpPr>
        <p:spPr>
          <a:xfrm>
            <a:off x="7057747" y="259634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77" name="Rectangle 76"/>
          <p:cNvSpPr/>
          <p:nvPr/>
        </p:nvSpPr>
        <p:spPr>
          <a:xfrm>
            <a:off x="7381545" y="259634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78" name="Rectangle 77"/>
          <p:cNvSpPr/>
          <p:nvPr/>
        </p:nvSpPr>
        <p:spPr>
          <a:xfrm>
            <a:off x="7781544" y="259634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80" name="Rectangle 79"/>
          <p:cNvSpPr/>
          <p:nvPr/>
        </p:nvSpPr>
        <p:spPr>
          <a:xfrm>
            <a:off x="8276741" y="2597215"/>
            <a:ext cx="323799" cy="31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81" name="Rectangle 80"/>
          <p:cNvSpPr/>
          <p:nvPr/>
        </p:nvSpPr>
        <p:spPr>
          <a:xfrm>
            <a:off x="8600539" y="25972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82" name="Rectangle 81"/>
          <p:cNvSpPr/>
          <p:nvPr/>
        </p:nvSpPr>
        <p:spPr>
          <a:xfrm>
            <a:off x="5889553" y="29227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84" name="Rectangle 83"/>
          <p:cNvSpPr/>
          <p:nvPr/>
        </p:nvSpPr>
        <p:spPr>
          <a:xfrm>
            <a:off x="6410150" y="29227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85" name="Rectangle 84"/>
          <p:cNvSpPr/>
          <p:nvPr/>
        </p:nvSpPr>
        <p:spPr>
          <a:xfrm>
            <a:off x="6733948" y="292278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86" name="Rectangle 85"/>
          <p:cNvSpPr/>
          <p:nvPr/>
        </p:nvSpPr>
        <p:spPr>
          <a:xfrm>
            <a:off x="7057747" y="292192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87" name="Rectangle 86"/>
          <p:cNvSpPr/>
          <p:nvPr/>
        </p:nvSpPr>
        <p:spPr>
          <a:xfrm>
            <a:off x="7381545" y="292192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88" name="Rectangle 87"/>
          <p:cNvSpPr/>
          <p:nvPr/>
        </p:nvSpPr>
        <p:spPr>
          <a:xfrm>
            <a:off x="7781544" y="292192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90" name="Rectangle 89"/>
          <p:cNvSpPr/>
          <p:nvPr/>
        </p:nvSpPr>
        <p:spPr>
          <a:xfrm>
            <a:off x="8276741" y="2915170"/>
            <a:ext cx="323799" cy="33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91" name="Rectangle 90"/>
          <p:cNvSpPr/>
          <p:nvPr/>
        </p:nvSpPr>
        <p:spPr>
          <a:xfrm>
            <a:off x="8600539" y="29227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92" name="Left Brace 91"/>
          <p:cNvSpPr/>
          <p:nvPr/>
        </p:nvSpPr>
        <p:spPr>
          <a:xfrm>
            <a:off x="5555286" y="1937526"/>
            <a:ext cx="266700" cy="198307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p:cNvSpPr txBox="1"/>
          <p:nvPr/>
        </p:nvSpPr>
        <p:spPr>
          <a:xfrm>
            <a:off x="2597993" y="2010357"/>
            <a:ext cx="3087003" cy="1692771"/>
          </a:xfrm>
          <a:prstGeom prst="rect">
            <a:avLst/>
          </a:prstGeom>
          <a:noFill/>
        </p:spPr>
        <p:txBody>
          <a:bodyPr wrap="square" rtlCol="0">
            <a:spAutoFit/>
          </a:bodyPr>
          <a:lstStyle/>
          <a:p>
            <a:r>
              <a:rPr lang="en-US" sz="2800" b="1" dirty="0" err="1" smtClean="0">
                <a:latin typeface="+mj-lt"/>
              </a:rPr>
              <a:t>Affymetrix</a:t>
            </a:r>
            <a:r>
              <a:rPr lang="en-US" sz="2800" b="1" dirty="0" smtClean="0">
                <a:latin typeface="+mj-lt"/>
              </a:rPr>
              <a:t> Genotypes</a:t>
            </a:r>
            <a:endParaRPr lang="en-US" sz="2800" b="1" dirty="0">
              <a:latin typeface="+mj-lt"/>
            </a:endParaRPr>
          </a:p>
          <a:p>
            <a:r>
              <a:rPr lang="en-US" sz="2400" dirty="0" smtClean="0">
                <a:latin typeface="+mj-lt"/>
              </a:rPr>
              <a:t>N=1,415</a:t>
            </a:r>
          </a:p>
          <a:p>
            <a:r>
              <a:rPr lang="en-US" sz="2400" dirty="0" smtClean="0">
                <a:latin typeface="+mj-lt"/>
              </a:rPr>
              <a:t>271,486 SNPs after QC</a:t>
            </a:r>
            <a:endParaRPr lang="en-US" sz="2400" dirty="0">
              <a:latin typeface="+mj-lt"/>
            </a:endParaRPr>
          </a:p>
        </p:txBody>
      </p:sp>
      <p:cxnSp>
        <p:nvCxnSpPr>
          <p:cNvPr id="95" name="Straight Arrow Connector 94"/>
          <p:cNvCxnSpPr/>
          <p:nvPr/>
        </p:nvCxnSpPr>
        <p:spPr>
          <a:xfrm>
            <a:off x="5624862" y="1764325"/>
            <a:ext cx="346793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946480" y="1235495"/>
            <a:ext cx="2872884" cy="400110"/>
          </a:xfrm>
          <a:prstGeom prst="rect">
            <a:avLst/>
          </a:prstGeom>
          <a:noFill/>
        </p:spPr>
        <p:txBody>
          <a:bodyPr wrap="square" rtlCol="0">
            <a:spAutoFit/>
          </a:bodyPr>
          <a:lstStyle/>
          <a:p>
            <a:pPr algn="ctr"/>
            <a:r>
              <a:rPr lang="en-US" sz="2000" b="1" dirty="0" smtClean="0">
                <a:latin typeface="+mj-lt"/>
              </a:rPr>
              <a:t>Physical Location [</a:t>
            </a:r>
            <a:r>
              <a:rPr lang="en-US" sz="2000" b="1" dirty="0" err="1" smtClean="0">
                <a:latin typeface="+mj-lt"/>
              </a:rPr>
              <a:t>bp</a:t>
            </a:r>
            <a:r>
              <a:rPr lang="en-US" sz="2000" b="1" dirty="0" smtClean="0">
                <a:latin typeface="+mj-lt"/>
              </a:rPr>
              <a:t>]</a:t>
            </a:r>
            <a:endParaRPr lang="en-US" sz="2400" b="1" dirty="0">
              <a:latin typeface="+mj-lt"/>
            </a:endParaRPr>
          </a:p>
        </p:txBody>
      </p:sp>
      <p:cxnSp>
        <p:nvCxnSpPr>
          <p:cNvPr id="100" name="Straight Connector 99"/>
          <p:cNvCxnSpPr/>
          <p:nvPr/>
        </p:nvCxnSpPr>
        <p:spPr>
          <a:xfrm>
            <a:off x="6070352" y="1659221"/>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590973" y="1666156"/>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871127" y="1666156"/>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194926" y="1666156"/>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544124" y="1660745"/>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906023" y="1660745"/>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8445927" y="1658367"/>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8706226" y="1658367"/>
            <a:ext cx="0" cy="215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Picture 2" descr="http://www.nature.com/nmeth/journal/v5/n5/images/nmeth0508-447-I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375" y="2126752"/>
            <a:ext cx="430835" cy="75585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411269" y="4514064"/>
            <a:ext cx="6175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Rectangle 210"/>
          <p:cNvSpPr/>
          <p:nvPr/>
        </p:nvSpPr>
        <p:spPr>
          <a:xfrm>
            <a:off x="5911313" y="3607579"/>
            <a:ext cx="3040305" cy="319681"/>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889553" y="32703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213" name="Rectangle 212"/>
          <p:cNvSpPr/>
          <p:nvPr/>
        </p:nvSpPr>
        <p:spPr>
          <a:xfrm>
            <a:off x="6410150" y="32703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14" name="Rectangle 213"/>
          <p:cNvSpPr/>
          <p:nvPr/>
        </p:nvSpPr>
        <p:spPr>
          <a:xfrm>
            <a:off x="6733948" y="327031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15" name="Rectangle 214"/>
          <p:cNvSpPr/>
          <p:nvPr/>
        </p:nvSpPr>
        <p:spPr>
          <a:xfrm>
            <a:off x="7057747" y="326944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2</a:t>
            </a:r>
            <a:endParaRPr lang="en-US" sz="2400" b="1" dirty="0">
              <a:solidFill>
                <a:schemeClr val="tx2"/>
              </a:solidFill>
            </a:endParaRPr>
          </a:p>
        </p:txBody>
      </p:sp>
      <p:sp>
        <p:nvSpPr>
          <p:cNvPr id="216" name="Rectangle 215"/>
          <p:cNvSpPr/>
          <p:nvPr/>
        </p:nvSpPr>
        <p:spPr>
          <a:xfrm>
            <a:off x="7381545" y="326944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17" name="Rectangle 216"/>
          <p:cNvSpPr/>
          <p:nvPr/>
        </p:nvSpPr>
        <p:spPr>
          <a:xfrm>
            <a:off x="7781544" y="326944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18" name="Rectangle 217"/>
          <p:cNvSpPr/>
          <p:nvPr/>
        </p:nvSpPr>
        <p:spPr>
          <a:xfrm>
            <a:off x="8276741" y="3270315"/>
            <a:ext cx="323799" cy="31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0</a:t>
            </a:r>
            <a:endParaRPr lang="en-US" sz="2400" b="1" dirty="0">
              <a:solidFill>
                <a:schemeClr val="tx2"/>
              </a:solidFill>
            </a:endParaRPr>
          </a:p>
        </p:txBody>
      </p:sp>
      <p:sp>
        <p:nvSpPr>
          <p:cNvPr id="219" name="Rectangle 218"/>
          <p:cNvSpPr/>
          <p:nvPr/>
        </p:nvSpPr>
        <p:spPr>
          <a:xfrm>
            <a:off x="8600539" y="327031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20" name="Rectangle 219"/>
          <p:cNvSpPr/>
          <p:nvPr/>
        </p:nvSpPr>
        <p:spPr>
          <a:xfrm>
            <a:off x="5889553" y="35958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221" name="Rectangle 220"/>
          <p:cNvSpPr/>
          <p:nvPr/>
        </p:nvSpPr>
        <p:spPr>
          <a:xfrm>
            <a:off x="6410150" y="35958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22" name="Rectangle 221"/>
          <p:cNvSpPr/>
          <p:nvPr/>
        </p:nvSpPr>
        <p:spPr>
          <a:xfrm>
            <a:off x="6733948" y="3595888"/>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23" name="Rectangle 222"/>
          <p:cNvSpPr/>
          <p:nvPr/>
        </p:nvSpPr>
        <p:spPr>
          <a:xfrm>
            <a:off x="7057747" y="359502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224" name="Rectangle 223"/>
          <p:cNvSpPr/>
          <p:nvPr/>
        </p:nvSpPr>
        <p:spPr>
          <a:xfrm>
            <a:off x="7381545" y="3595023"/>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25" name="Rectangle 224"/>
          <p:cNvSpPr/>
          <p:nvPr/>
        </p:nvSpPr>
        <p:spPr>
          <a:xfrm>
            <a:off x="7781544" y="3595024"/>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226" name="Rectangle 225"/>
          <p:cNvSpPr/>
          <p:nvPr/>
        </p:nvSpPr>
        <p:spPr>
          <a:xfrm>
            <a:off x="8276741" y="3588270"/>
            <a:ext cx="323799" cy="33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tx2"/>
                </a:solidFill>
              </a:rPr>
              <a:t>1</a:t>
            </a:r>
            <a:endParaRPr lang="en-US" sz="2400" b="1" dirty="0">
              <a:solidFill>
                <a:schemeClr val="tx2"/>
              </a:solidFill>
            </a:endParaRPr>
          </a:p>
        </p:txBody>
      </p:sp>
      <p:sp>
        <p:nvSpPr>
          <p:cNvPr id="227" name="Rectangle 226"/>
          <p:cNvSpPr/>
          <p:nvPr/>
        </p:nvSpPr>
        <p:spPr>
          <a:xfrm>
            <a:off x="8600539" y="3595889"/>
            <a:ext cx="323799" cy="325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rgbClr val="C00000"/>
                </a:solidFill>
              </a:rPr>
              <a:t>?</a:t>
            </a:r>
          </a:p>
        </p:txBody>
      </p:sp>
      <p:sp>
        <p:nvSpPr>
          <p:cNvPr id="460" name="Rectangle 459"/>
          <p:cNvSpPr/>
          <p:nvPr/>
        </p:nvSpPr>
        <p:spPr>
          <a:xfrm>
            <a:off x="6402505" y="1951092"/>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61" name="Rectangle 460"/>
          <p:cNvSpPr/>
          <p:nvPr/>
        </p:nvSpPr>
        <p:spPr>
          <a:xfrm>
            <a:off x="6726303" y="1951091"/>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62" name="Rectangle 461"/>
          <p:cNvSpPr/>
          <p:nvPr/>
        </p:nvSpPr>
        <p:spPr>
          <a:xfrm>
            <a:off x="7373900" y="1950226"/>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0</a:t>
            </a:r>
            <a:endParaRPr lang="en-US" sz="2400" b="1" dirty="0">
              <a:solidFill>
                <a:schemeClr val="accent3">
                  <a:lumMod val="50000"/>
                </a:schemeClr>
              </a:solidFill>
            </a:endParaRPr>
          </a:p>
        </p:txBody>
      </p:sp>
      <p:sp>
        <p:nvSpPr>
          <p:cNvPr id="463" name="Rectangle 462"/>
          <p:cNvSpPr/>
          <p:nvPr/>
        </p:nvSpPr>
        <p:spPr>
          <a:xfrm>
            <a:off x="7773899" y="1950227"/>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64" name="Rectangle 463"/>
          <p:cNvSpPr/>
          <p:nvPr/>
        </p:nvSpPr>
        <p:spPr>
          <a:xfrm>
            <a:off x="8592894" y="1951092"/>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65" name="Rectangle 464"/>
          <p:cNvSpPr/>
          <p:nvPr/>
        </p:nvSpPr>
        <p:spPr>
          <a:xfrm>
            <a:off x="6402505" y="2276667"/>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66" name="Rectangle 465"/>
          <p:cNvSpPr/>
          <p:nvPr/>
        </p:nvSpPr>
        <p:spPr>
          <a:xfrm>
            <a:off x="6726303" y="2276666"/>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67" name="Rectangle 466"/>
          <p:cNvSpPr/>
          <p:nvPr/>
        </p:nvSpPr>
        <p:spPr>
          <a:xfrm>
            <a:off x="7773899" y="2275802"/>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68" name="Rectangle 467"/>
          <p:cNvSpPr/>
          <p:nvPr/>
        </p:nvSpPr>
        <p:spPr>
          <a:xfrm>
            <a:off x="8592894" y="2276667"/>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0</a:t>
            </a:r>
            <a:endParaRPr lang="en-US" sz="2400" b="1" dirty="0">
              <a:solidFill>
                <a:schemeClr val="accent3">
                  <a:lumMod val="50000"/>
                </a:schemeClr>
              </a:solidFill>
            </a:endParaRPr>
          </a:p>
        </p:txBody>
      </p:sp>
      <p:sp>
        <p:nvSpPr>
          <p:cNvPr id="469" name="Rectangle 468"/>
          <p:cNvSpPr/>
          <p:nvPr/>
        </p:nvSpPr>
        <p:spPr>
          <a:xfrm>
            <a:off x="7372020" y="2596348"/>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70" name="Rectangle 469"/>
          <p:cNvSpPr/>
          <p:nvPr/>
        </p:nvSpPr>
        <p:spPr>
          <a:xfrm>
            <a:off x="7772019" y="2596349"/>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0</a:t>
            </a:r>
            <a:endParaRPr lang="en-US" sz="2400" b="1" dirty="0">
              <a:solidFill>
                <a:schemeClr val="accent3">
                  <a:lumMod val="50000"/>
                </a:schemeClr>
              </a:solidFill>
            </a:endParaRPr>
          </a:p>
        </p:txBody>
      </p:sp>
      <p:sp>
        <p:nvSpPr>
          <p:cNvPr id="471" name="Rectangle 470"/>
          <p:cNvSpPr/>
          <p:nvPr/>
        </p:nvSpPr>
        <p:spPr>
          <a:xfrm>
            <a:off x="8591014" y="2597214"/>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72" name="Rectangle 471"/>
          <p:cNvSpPr/>
          <p:nvPr/>
        </p:nvSpPr>
        <p:spPr>
          <a:xfrm>
            <a:off x="7372020" y="2921923"/>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73" name="Rectangle 472"/>
          <p:cNvSpPr/>
          <p:nvPr/>
        </p:nvSpPr>
        <p:spPr>
          <a:xfrm>
            <a:off x="7772019" y="2921924"/>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74" name="Rectangle 473"/>
          <p:cNvSpPr/>
          <p:nvPr/>
        </p:nvSpPr>
        <p:spPr>
          <a:xfrm>
            <a:off x="8591014" y="2922789"/>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75" name="Rectangle 474"/>
          <p:cNvSpPr/>
          <p:nvPr/>
        </p:nvSpPr>
        <p:spPr>
          <a:xfrm>
            <a:off x="6400625" y="3270314"/>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0</a:t>
            </a:r>
            <a:endParaRPr lang="en-US" sz="2400" b="1" dirty="0">
              <a:solidFill>
                <a:schemeClr val="accent3">
                  <a:lumMod val="50000"/>
                </a:schemeClr>
              </a:solidFill>
            </a:endParaRPr>
          </a:p>
        </p:txBody>
      </p:sp>
      <p:sp>
        <p:nvSpPr>
          <p:cNvPr id="476" name="Rectangle 475"/>
          <p:cNvSpPr/>
          <p:nvPr/>
        </p:nvSpPr>
        <p:spPr>
          <a:xfrm>
            <a:off x="6724423" y="3270313"/>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77" name="Rectangle 476"/>
          <p:cNvSpPr/>
          <p:nvPr/>
        </p:nvSpPr>
        <p:spPr>
          <a:xfrm>
            <a:off x="7372020" y="3269448"/>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78" name="Rectangle 477"/>
          <p:cNvSpPr/>
          <p:nvPr/>
        </p:nvSpPr>
        <p:spPr>
          <a:xfrm>
            <a:off x="7772019" y="3269449"/>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79" name="Rectangle 478"/>
          <p:cNvSpPr/>
          <p:nvPr/>
        </p:nvSpPr>
        <p:spPr>
          <a:xfrm>
            <a:off x="8591014" y="3270314"/>
            <a:ext cx="323799" cy="32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2</a:t>
            </a:r>
            <a:endParaRPr lang="en-US" sz="2400" b="1" dirty="0">
              <a:solidFill>
                <a:schemeClr val="accent3">
                  <a:lumMod val="50000"/>
                </a:schemeClr>
              </a:solidFill>
            </a:endParaRPr>
          </a:p>
        </p:txBody>
      </p:sp>
      <p:sp>
        <p:nvSpPr>
          <p:cNvPr id="480" name="Rectangle 479"/>
          <p:cNvSpPr/>
          <p:nvPr/>
        </p:nvSpPr>
        <p:spPr>
          <a:xfrm>
            <a:off x="6400625" y="3595889"/>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0</a:t>
            </a:r>
            <a:endParaRPr lang="en-US" sz="2400" b="1" dirty="0">
              <a:solidFill>
                <a:schemeClr val="accent3">
                  <a:lumMod val="50000"/>
                </a:schemeClr>
              </a:solidFill>
            </a:endParaRPr>
          </a:p>
        </p:txBody>
      </p:sp>
      <p:sp>
        <p:nvSpPr>
          <p:cNvPr id="481" name="Rectangle 480"/>
          <p:cNvSpPr/>
          <p:nvPr/>
        </p:nvSpPr>
        <p:spPr>
          <a:xfrm>
            <a:off x="6724423" y="3595888"/>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82" name="Rectangle 481"/>
          <p:cNvSpPr/>
          <p:nvPr/>
        </p:nvSpPr>
        <p:spPr>
          <a:xfrm>
            <a:off x="7372020" y="3595023"/>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smtClean="0">
                <a:solidFill>
                  <a:schemeClr val="accent3">
                    <a:lumMod val="50000"/>
                  </a:schemeClr>
                </a:solidFill>
              </a:rPr>
              <a:t>1</a:t>
            </a:r>
            <a:endParaRPr lang="en-US" sz="2400" b="1" dirty="0">
              <a:solidFill>
                <a:schemeClr val="accent3">
                  <a:lumMod val="50000"/>
                </a:schemeClr>
              </a:solidFill>
            </a:endParaRPr>
          </a:p>
        </p:txBody>
      </p:sp>
      <p:sp>
        <p:nvSpPr>
          <p:cNvPr id="483" name="Rectangle 482"/>
          <p:cNvSpPr/>
          <p:nvPr/>
        </p:nvSpPr>
        <p:spPr>
          <a:xfrm>
            <a:off x="7772019" y="3595024"/>
            <a:ext cx="323799" cy="325575"/>
          </a:xfrm>
          <a:prstGeom prst="rect">
            <a:avLst/>
          </a:prstGeom>
          <a:solidFill>
            <a:srgbClr val="ECF1F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400" b="1" dirty="0">
                <a:solidFill>
                  <a:schemeClr val="accent3">
                    <a:lumMod val="50000"/>
                  </a:schemeClr>
                </a:solidFill>
              </a:rPr>
              <a:t>2</a:t>
            </a:r>
          </a:p>
        </p:txBody>
      </p:sp>
      <p:sp>
        <p:nvSpPr>
          <p:cNvPr id="4" name="Rounded Rectangle 3"/>
          <p:cNvSpPr/>
          <p:nvPr/>
        </p:nvSpPr>
        <p:spPr>
          <a:xfrm>
            <a:off x="289837" y="3365792"/>
            <a:ext cx="2119893" cy="40162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9564" y="2866027"/>
            <a:ext cx="2632452" cy="461665"/>
          </a:xfrm>
          <a:prstGeom prst="rect">
            <a:avLst/>
          </a:prstGeom>
          <a:solidFill>
            <a:schemeClr val="bg1"/>
          </a:solidFill>
        </p:spPr>
        <p:txBody>
          <a:bodyPr wrap="none">
            <a:spAutoFit/>
          </a:bodyPr>
          <a:lstStyle/>
          <a:p>
            <a:r>
              <a:rPr lang="en-US" sz="2400" dirty="0" smtClean="0">
                <a:latin typeface="+mj-lt"/>
              </a:rPr>
              <a:t>N=1,317=1,415 - 98</a:t>
            </a:r>
            <a:endParaRPr lang="en-US" sz="2400" dirty="0">
              <a:latin typeface="+mj-lt"/>
            </a:endParaRPr>
          </a:p>
        </p:txBody>
      </p:sp>
    </p:spTree>
    <p:extLst>
      <p:ext uri="{BB962C8B-B14F-4D97-AF65-F5344CB8AC3E}">
        <p14:creationId xmlns:p14="http://schemas.microsoft.com/office/powerpoint/2010/main" val="35881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fade">
                                      <p:cBhvr>
                                        <p:cTn id="57" dur="500"/>
                                        <p:tgtEl>
                                          <p:spTgt spid="6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fade">
                                      <p:cBhvr>
                                        <p:cTn id="78" dur="500"/>
                                        <p:tgtEl>
                                          <p:spTgt spid="7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fade">
                                      <p:cBhvr>
                                        <p:cTn id="81" dur="500"/>
                                        <p:tgtEl>
                                          <p:spTgt spid="7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fade">
                                      <p:cBhvr>
                                        <p:cTn id="90" dur="500"/>
                                        <p:tgtEl>
                                          <p:spTgt spid="8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500"/>
                                        <p:tgtEl>
                                          <p:spTgt spid="8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fade">
                                      <p:cBhvr>
                                        <p:cTn id="99" dur="500"/>
                                        <p:tgtEl>
                                          <p:spTgt spid="8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animEffect transition="in" filter="fade">
                                      <p:cBhvr>
                                        <p:cTn id="105" dur="500"/>
                                        <p:tgtEl>
                                          <p:spTgt spid="8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500"/>
                                        <p:tgtEl>
                                          <p:spTgt spid="9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fade">
                                      <p:cBhvr>
                                        <p:cTn id="117" dur="500"/>
                                        <p:tgtEl>
                                          <p:spTgt spid="93"/>
                                        </p:tgtEl>
                                      </p:cBhvr>
                                    </p:animEffect>
                                  </p:childTnLst>
                                </p:cTn>
                              </p:par>
                              <p:par>
                                <p:cTn id="118" presetID="10" presetClass="entr" presetSubtype="0" fill="hold" nodeType="withEffect">
                                  <p:stCondLst>
                                    <p:cond delay="0"/>
                                  </p:stCondLst>
                                  <p:childTnLst>
                                    <p:set>
                                      <p:cBhvr>
                                        <p:cTn id="119" dur="1" fill="hold">
                                          <p:stCondLst>
                                            <p:cond delay="0"/>
                                          </p:stCondLst>
                                        </p:cTn>
                                        <p:tgtEl>
                                          <p:spTgt spid="113"/>
                                        </p:tgtEl>
                                        <p:attrNameLst>
                                          <p:attrName>style.visibility</p:attrName>
                                        </p:attrNameLst>
                                      </p:cBhvr>
                                      <p:to>
                                        <p:strVal val="visible"/>
                                      </p:to>
                                    </p:set>
                                    <p:animEffect transition="in" filter="fade">
                                      <p:cBhvr>
                                        <p:cTn id="120" dur="500"/>
                                        <p:tgtEl>
                                          <p:spTgt spid="11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12"/>
                                        </p:tgtEl>
                                        <p:attrNameLst>
                                          <p:attrName>style.visibility</p:attrName>
                                        </p:attrNameLst>
                                      </p:cBhvr>
                                      <p:to>
                                        <p:strVal val="visible"/>
                                      </p:to>
                                    </p:set>
                                    <p:animEffect transition="in" filter="fade">
                                      <p:cBhvr>
                                        <p:cTn id="123" dur="500"/>
                                        <p:tgtEl>
                                          <p:spTgt spid="21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13"/>
                                        </p:tgtEl>
                                        <p:attrNameLst>
                                          <p:attrName>style.visibility</p:attrName>
                                        </p:attrNameLst>
                                      </p:cBhvr>
                                      <p:to>
                                        <p:strVal val="visible"/>
                                      </p:to>
                                    </p:set>
                                    <p:animEffect transition="in" filter="fade">
                                      <p:cBhvr>
                                        <p:cTn id="126" dur="500"/>
                                        <p:tgtEl>
                                          <p:spTgt spid="21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14"/>
                                        </p:tgtEl>
                                        <p:attrNameLst>
                                          <p:attrName>style.visibility</p:attrName>
                                        </p:attrNameLst>
                                      </p:cBhvr>
                                      <p:to>
                                        <p:strVal val="visible"/>
                                      </p:to>
                                    </p:set>
                                    <p:animEffect transition="in" filter="fade">
                                      <p:cBhvr>
                                        <p:cTn id="129" dur="500"/>
                                        <p:tgtEl>
                                          <p:spTgt spid="21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5"/>
                                        </p:tgtEl>
                                        <p:attrNameLst>
                                          <p:attrName>style.visibility</p:attrName>
                                        </p:attrNameLst>
                                      </p:cBhvr>
                                      <p:to>
                                        <p:strVal val="visible"/>
                                      </p:to>
                                    </p:set>
                                    <p:animEffect transition="in" filter="fade">
                                      <p:cBhvr>
                                        <p:cTn id="132" dur="500"/>
                                        <p:tgtEl>
                                          <p:spTgt spid="21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16"/>
                                        </p:tgtEl>
                                        <p:attrNameLst>
                                          <p:attrName>style.visibility</p:attrName>
                                        </p:attrNameLst>
                                      </p:cBhvr>
                                      <p:to>
                                        <p:strVal val="visible"/>
                                      </p:to>
                                    </p:set>
                                    <p:animEffect transition="in" filter="fade">
                                      <p:cBhvr>
                                        <p:cTn id="135" dur="500"/>
                                        <p:tgtEl>
                                          <p:spTgt spid="2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17"/>
                                        </p:tgtEl>
                                        <p:attrNameLst>
                                          <p:attrName>style.visibility</p:attrName>
                                        </p:attrNameLst>
                                      </p:cBhvr>
                                      <p:to>
                                        <p:strVal val="visible"/>
                                      </p:to>
                                    </p:set>
                                    <p:animEffect transition="in" filter="fade">
                                      <p:cBhvr>
                                        <p:cTn id="138" dur="500"/>
                                        <p:tgtEl>
                                          <p:spTgt spid="2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18"/>
                                        </p:tgtEl>
                                        <p:attrNameLst>
                                          <p:attrName>style.visibility</p:attrName>
                                        </p:attrNameLst>
                                      </p:cBhvr>
                                      <p:to>
                                        <p:strVal val="visible"/>
                                      </p:to>
                                    </p:set>
                                    <p:animEffect transition="in" filter="fade">
                                      <p:cBhvr>
                                        <p:cTn id="141" dur="500"/>
                                        <p:tgtEl>
                                          <p:spTgt spid="21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19"/>
                                        </p:tgtEl>
                                        <p:attrNameLst>
                                          <p:attrName>style.visibility</p:attrName>
                                        </p:attrNameLst>
                                      </p:cBhvr>
                                      <p:to>
                                        <p:strVal val="visible"/>
                                      </p:to>
                                    </p:set>
                                    <p:animEffect transition="in" filter="fade">
                                      <p:cBhvr>
                                        <p:cTn id="144" dur="500"/>
                                        <p:tgtEl>
                                          <p:spTgt spid="2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0"/>
                                        </p:tgtEl>
                                        <p:attrNameLst>
                                          <p:attrName>style.visibility</p:attrName>
                                        </p:attrNameLst>
                                      </p:cBhvr>
                                      <p:to>
                                        <p:strVal val="visible"/>
                                      </p:to>
                                    </p:set>
                                    <p:animEffect transition="in" filter="fade">
                                      <p:cBhvr>
                                        <p:cTn id="147" dur="500"/>
                                        <p:tgtEl>
                                          <p:spTgt spid="22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21"/>
                                        </p:tgtEl>
                                        <p:attrNameLst>
                                          <p:attrName>style.visibility</p:attrName>
                                        </p:attrNameLst>
                                      </p:cBhvr>
                                      <p:to>
                                        <p:strVal val="visible"/>
                                      </p:to>
                                    </p:set>
                                    <p:animEffect transition="in" filter="fade">
                                      <p:cBhvr>
                                        <p:cTn id="150" dur="500"/>
                                        <p:tgtEl>
                                          <p:spTgt spid="22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22"/>
                                        </p:tgtEl>
                                        <p:attrNameLst>
                                          <p:attrName>style.visibility</p:attrName>
                                        </p:attrNameLst>
                                      </p:cBhvr>
                                      <p:to>
                                        <p:strVal val="visible"/>
                                      </p:to>
                                    </p:set>
                                    <p:animEffect transition="in" filter="fade">
                                      <p:cBhvr>
                                        <p:cTn id="153" dur="500"/>
                                        <p:tgtEl>
                                          <p:spTgt spid="22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23"/>
                                        </p:tgtEl>
                                        <p:attrNameLst>
                                          <p:attrName>style.visibility</p:attrName>
                                        </p:attrNameLst>
                                      </p:cBhvr>
                                      <p:to>
                                        <p:strVal val="visible"/>
                                      </p:to>
                                    </p:set>
                                    <p:animEffect transition="in" filter="fade">
                                      <p:cBhvr>
                                        <p:cTn id="156" dur="500"/>
                                        <p:tgtEl>
                                          <p:spTgt spid="22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24"/>
                                        </p:tgtEl>
                                        <p:attrNameLst>
                                          <p:attrName>style.visibility</p:attrName>
                                        </p:attrNameLst>
                                      </p:cBhvr>
                                      <p:to>
                                        <p:strVal val="visible"/>
                                      </p:to>
                                    </p:set>
                                    <p:animEffect transition="in" filter="fade">
                                      <p:cBhvr>
                                        <p:cTn id="159" dur="500"/>
                                        <p:tgtEl>
                                          <p:spTgt spid="22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25"/>
                                        </p:tgtEl>
                                        <p:attrNameLst>
                                          <p:attrName>style.visibility</p:attrName>
                                        </p:attrNameLst>
                                      </p:cBhvr>
                                      <p:to>
                                        <p:strVal val="visible"/>
                                      </p:to>
                                    </p:set>
                                    <p:animEffect transition="in" filter="fade">
                                      <p:cBhvr>
                                        <p:cTn id="162" dur="500"/>
                                        <p:tgtEl>
                                          <p:spTgt spid="22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26"/>
                                        </p:tgtEl>
                                        <p:attrNameLst>
                                          <p:attrName>style.visibility</p:attrName>
                                        </p:attrNameLst>
                                      </p:cBhvr>
                                      <p:to>
                                        <p:strVal val="visible"/>
                                      </p:to>
                                    </p:set>
                                    <p:animEffect transition="in" filter="fade">
                                      <p:cBhvr>
                                        <p:cTn id="165" dur="500"/>
                                        <p:tgtEl>
                                          <p:spTgt spid="22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227"/>
                                        </p:tgtEl>
                                        <p:attrNameLst>
                                          <p:attrName>style.visibility</p:attrName>
                                        </p:attrNameLst>
                                      </p:cBhvr>
                                      <p:to>
                                        <p:strVal val="visible"/>
                                      </p:to>
                                    </p:set>
                                    <p:animEffect transition="in" filter="fade">
                                      <p:cBhvr>
                                        <p:cTn id="168" dur="500"/>
                                        <p:tgtEl>
                                          <p:spTgt spid="227"/>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10"/>
                                        </p:tgtEl>
                                        <p:attrNameLst>
                                          <p:attrName>style.visibility</p:attrName>
                                        </p:attrNameLst>
                                      </p:cBhvr>
                                      <p:to>
                                        <p:strVal val="visible"/>
                                      </p:to>
                                    </p:set>
                                    <p:animEffect transition="in" filter="fade">
                                      <p:cBhvr>
                                        <p:cTn id="171" dur="500"/>
                                        <p:tgtEl>
                                          <p:spTgt spid="21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09"/>
                                        </p:tgtEl>
                                        <p:attrNameLst>
                                          <p:attrName>style.visibility</p:attrName>
                                        </p:attrNameLst>
                                      </p:cBhvr>
                                      <p:to>
                                        <p:strVal val="visible"/>
                                      </p:to>
                                    </p:set>
                                    <p:animEffect transition="in" filter="fade">
                                      <p:cBhvr>
                                        <p:cTn id="174" dur="500"/>
                                        <p:tgtEl>
                                          <p:spTgt spid="209"/>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11"/>
                                        </p:tgtEl>
                                        <p:attrNameLst>
                                          <p:attrName>style.visibility</p:attrName>
                                        </p:attrNameLst>
                                      </p:cBhvr>
                                      <p:to>
                                        <p:strVal val="visible"/>
                                      </p:to>
                                    </p:set>
                                    <p:animEffect transition="in" filter="fade">
                                      <p:cBhvr>
                                        <p:cTn id="177" dur="500"/>
                                        <p:tgtEl>
                                          <p:spTgt spid="211"/>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6"/>
                                        </p:tgtEl>
                                        <p:attrNameLst>
                                          <p:attrName>style.visibility</p:attrName>
                                        </p:attrNameLst>
                                      </p:cBhvr>
                                      <p:to>
                                        <p:strVal val="visible"/>
                                      </p:to>
                                    </p:set>
                                    <p:animEffect transition="in" filter="fade">
                                      <p:cBhvr>
                                        <p:cTn id="180" dur="500"/>
                                        <p:tgtEl>
                                          <p:spTgt spid="96"/>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par>
                                <p:cTn id="187" presetID="10" presetClass="entr" presetSubtype="0" fill="hold" nodeType="withEffect">
                                  <p:stCondLst>
                                    <p:cond delay="0"/>
                                  </p:stCondLst>
                                  <p:childTnLst>
                                    <p:set>
                                      <p:cBhvr>
                                        <p:cTn id="188" dur="1" fill="hold">
                                          <p:stCondLst>
                                            <p:cond delay="0"/>
                                          </p:stCondLst>
                                        </p:cTn>
                                        <p:tgtEl>
                                          <p:spTgt spid="107"/>
                                        </p:tgtEl>
                                        <p:attrNameLst>
                                          <p:attrName>style.visibility</p:attrName>
                                        </p:attrNameLst>
                                      </p:cBhvr>
                                      <p:to>
                                        <p:strVal val="visible"/>
                                      </p:to>
                                    </p:set>
                                    <p:animEffect transition="in" filter="fade">
                                      <p:cBhvr>
                                        <p:cTn id="189" dur="500"/>
                                        <p:tgtEl>
                                          <p:spTgt spid="107"/>
                                        </p:tgtEl>
                                      </p:cBhvr>
                                    </p:animEffect>
                                  </p:childTnLst>
                                </p:cTn>
                              </p:par>
                              <p:par>
                                <p:cTn id="190" presetID="10" presetClass="entr" presetSubtype="0" fill="hold" nodeType="withEffect">
                                  <p:stCondLst>
                                    <p:cond delay="0"/>
                                  </p:stCondLst>
                                  <p:childTnLst>
                                    <p:set>
                                      <p:cBhvr>
                                        <p:cTn id="191" dur="1" fill="hold">
                                          <p:stCondLst>
                                            <p:cond delay="0"/>
                                          </p:stCondLst>
                                        </p:cTn>
                                        <p:tgtEl>
                                          <p:spTgt spid="108"/>
                                        </p:tgtEl>
                                        <p:attrNameLst>
                                          <p:attrName>style.visibility</p:attrName>
                                        </p:attrNameLst>
                                      </p:cBhvr>
                                      <p:to>
                                        <p:strVal val="visible"/>
                                      </p:to>
                                    </p:set>
                                    <p:animEffect transition="in" filter="fade">
                                      <p:cBhvr>
                                        <p:cTn id="192" dur="500"/>
                                        <p:tgtEl>
                                          <p:spTgt spid="108"/>
                                        </p:tgtEl>
                                      </p:cBhvr>
                                    </p:animEffect>
                                  </p:childTnLst>
                                </p:cTn>
                              </p:par>
                              <p:par>
                                <p:cTn id="193" presetID="10" presetClass="entr" presetSubtype="0" fill="hold" nodeType="withEffect">
                                  <p:stCondLst>
                                    <p:cond delay="0"/>
                                  </p:stCondLst>
                                  <p:childTnLst>
                                    <p:set>
                                      <p:cBhvr>
                                        <p:cTn id="194" dur="1" fill="hold">
                                          <p:stCondLst>
                                            <p:cond delay="0"/>
                                          </p:stCondLst>
                                        </p:cTn>
                                        <p:tgtEl>
                                          <p:spTgt spid="109"/>
                                        </p:tgtEl>
                                        <p:attrNameLst>
                                          <p:attrName>style.visibility</p:attrName>
                                        </p:attrNameLst>
                                      </p:cBhvr>
                                      <p:to>
                                        <p:strVal val="visible"/>
                                      </p:to>
                                    </p:set>
                                    <p:animEffect transition="in" filter="fade">
                                      <p:cBhvr>
                                        <p:cTn id="195" dur="500"/>
                                        <p:tgtEl>
                                          <p:spTgt spid="109"/>
                                        </p:tgtEl>
                                      </p:cBhvr>
                                    </p:animEffect>
                                  </p:childTnLst>
                                </p:cTn>
                              </p:par>
                              <p:par>
                                <p:cTn id="196" presetID="10" presetClass="entr" presetSubtype="0" fill="hold" nodeType="withEffect">
                                  <p:stCondLst>
                                    <p:cond delay="0"/>
                                  </p:stCondLst>
                                  <p:childTnLst>
                                    <p:set>
                                      <p:cBhvr>
                                        <p:cTn id="197" dur="1" fill="hold">
                                          <p:stCondLst>
                                            <p:cond delay="0"/>
                                          </p:stCondLst>
                                        </p:cTn>
                                        <p:tgtEl>
                                          <p:spTgt spid="110"/>
                                        </p:tgtEl>
                                        <p:attrNameLst>
                                          <p:attrName>style.visibility</p:attrName>
                                        </p:attrNameLst>
                                      </p:cBhvr>
                                      <p:to>
                                        <p:strVal val="visible"/>
                                      </p:to>
                                    </p:set>
                                    <p:animEffect transition="in" filter="fade">
                                      <p:cBhvr>
                                        <p:cTn id="198" dur="500"/>
                                        <p:tgtEl>
                                          <p:spTgt spid="110"/>
                                        </p:tgtEl>
                                      </p:cBhvr>
                                    </p:animEffect>
                                  </p:childTnLst>
                                </p:cTn>
                              </p:par>
                              <p:par>
                                <p:cTn id="199" presetID="10" presetClass="entr" presetSubtype="0" fill="hold" nodeType="withEffect">
                                  <p:stCondLst>
                                    <p:cond delay="0"/>
                                  </p:stCondLst>
                                  <p:childTnLst>
                                    <p:set>
                                      <p:cBhvr>
                                        <p:cTn id="200" dur="1" fill="hold">
                                          <p:stCondLst>
                                            <p:cond delay="0"/>
                                          </p:stCondLst>
                                        </p:cTn>
                                        <p:tgtEl>
                                          <p:spTgt spid="111"/>
                                        </p:tgtEl>
                                        <p:attrNameLst>
                                          <p:attrName>style.visibility</p:attrName>
                                        </p:attrNameLst>
                                      </p:cBhvr>
                                      <p:to>
                                        <p:strVal val="visible"/>
                                      </p:to>
                                    </p:set>
                                    <p:animEffect transition="in" filter="fade">
                                      <p:cBhvr>
                                        <p:cTn id="201" dur="500"/>
                                        <p:tgtEl>
                                          <p:spTgt spid="111"/>
                                        </p:tgtEl>
                                      </p:cBhvr>
                                    </p:animEffect>
                                  </p:childTnLst>
                                </p:cTn>
                              </p:par>
                              <p:par>
                                <p:cTn id="202" presetID="10" presetClass="entr" presetSubtype="0" fill="hold" nodeType="withEffect">
                                  <p:stCondLst>
                                    <p:cond delay="0"/>
                                  </p:stCondLst>
                                  <p:childTnLst>
                                    <p:set>
                                      <p:cBhvr>
                                        <p:cTn id="203" dur="1" fill="hold">
                                          <p:stCondLst>
                                            <p:cond delay="0"/>
                                          </p:stCondLst>
                                        </p:cTn>
                                        <p:tgtEl>
                                          <p:spTgt spid="112"/>
                                        </p:tgtEl>
                                        <p:attrNameLst>
                                          <p:attrName>style.visibility</p:attrName>
                                        </p:attrNameLst>
                                      </p:cBhvr>
                                      <p:to>
                                        <p:strVal val="visible"/>
                                      </p:to>
                                    </p:set>
                                    <p:animEffect transition="in" filter="fade">
                                      <p:cBhvr>
                                        <p:cTn id="204" dur="500"/>
                                        <p:tgtEl>
                                          <p:spTgt spid="112"/>
                                        </p:tgtEl>
                                      </p:cBhvr>
                                    </p:animEffect>
                                  </p:childTnLst>
                                </p:cTn>
                              </p:par>
                              <p:par>
                                <p:cTn id="205" presetID="10"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animEffect transition="in" filter="fade">
                                      <p:cBhvr>
                                        <p:cTn id="207" dur="500"/>
                                        <p:tgtEl>
                                          <p:spTgt spid="95"/>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0"/>
                                        </p:tgtEl>
                                        <p:attrNameLst>
                                          <p:attrName>style.visibility</p:attrName>
                                        </p:attrNameLst>
                                      </p:cBhvr>
                                      <p:to>
                                        <p:strVal val="visible"/>
                                      </p:to>
                                    </p:set>
                                    <p:animEffect transition="in" filter="fade">
                                      <p:cBhvr>
                                        <p:cTn id="212" dur="500"/>
                                        <p:tgtEl>
                                          <p:spTgt spid="10"/>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2"/>
                                        </p:tgtEl>
                                        <p:attrNameLst>
                                          <p:attrName>style.visibility</p:attrName>
                                        </p:attrNameLst>
                                      </p:cBhvr>
                                      <p:to>
                                        <p:strVal val="visible"/>
                                      </p:to>
                                    </p:set>
                                    <p:animEffect transition="in" filter="fade">
                                      <p:cBhvr>
                                        <p:cTn id="215" dur="500"/>
                                        <p:tgtEl>
                                          <p:spTgt spid="1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3"/>
                                        </p:tgtEl>
                                        <p:attrNameLst>
                                          <p:attrName>style.visibility</p:attrName>
                                        </p:attrNameLst>
                                      </p:cBhvr>
                                      <p:to>
                                        <p:strVal val="visible"/>
                                      </p:to>
                                    </p:set>
                                    <p:animEffect transition="in" filter="fade">
                                      <p:cBhvr>
                                        <p:cTn id="218" dur="500"/>
                                        <p:tgtEl>
                                          <p:spTgt spid="13"/>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4"/>
                                        </p:tgtEl>
                                        <p:attrNameLst>
                                          <p:attrName>style.visibility</p:attrName>
                                        </p:attrNameLst>
                                      </p:cBhvr>
                                      <p:to>
                                        <p:strVal val="visible"/>
                                      </p:to>
                                    </p:set>
                                    <p:animEffect transition="in" filter="fade">
                                      <p:cBhvr>
                                        <p:cTn id="221" dur="500"/>
                                        <p:tgtEl>
                                          <p:spTgt spid="1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15"/>
                                        </p:tgtEl>
                                        <p:attrNameLst>
                                          <p:attrName>style.visibility</p:attrName>
                                        </p:attrNameLst>
                                      </p:cBhvr>
                                      <p:to>
                                        <p:strVal val="visible"/>
                                      </p:to>
                                    </p:set>
                                    <p:animEffect transition="in" filter="fade">
                                      <p:cBhvr>
                                        <p:cTn id="224" dur="500"/>
                                        <p:tgtEl>
                                          <p:spTgt spid="1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6"/>
                                        </p:tgtEl>
                                        <p:attrNameLst>
                                          <p:attrName>style.visibility</p:attrName>
                                        </p:attrNameLst>
                                      </p:cBhvr>
                                      <p:to>
                                        <p:strVal val="visible"/>
                                      </p:to>
                                    </p:set>
                                    <p:animEffect transition="in" filter="fade">
                                      <p:cBhvr>
                                        <p:cTn id="227" dur="500"/>
                                        <p:tgtEl>
                                          <p:spTgt spid="1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8"/>
                                        </p:tgtEl>
                                        <p:attrNameLst>
                                          <p:attrName>style.visibility</p:attrName>
                                        </p:attrNameLst>
                                      </p:cBhvr>
                                      <p:to>
                                        <p:strVal val="visible"/>
                                      </p:to>
                                    </p:set>
                                    <p:animEffect transition="in" filter="fade">
                                      <p:cBhvr>
                                        <p:cTn id="230" dur="500"/>
                                        <p:tgtEl>
                                          <p:spTgt spid="18"/>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9"/>
                                        </p:tgtEl>
                                        <p:attrNameLst>
                                          <p:attrName>style.visibility</p:attrName>
                                        </p:attrNameLst>
                                      </p:cBhvr>
                                      <p:to>
                                        <p:strVal val="visible"/>
                                      </p:to>
                                    </p:set>
                                    <p:animEffect transition="in" filter="fade">
                                      <p:cBhvr>
                                        <p:cTn id="233" dur="500"/>
                                        <p:tgtEl>
                                          <p:spTgt spid="19"/>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20"/>
                                        </p:tgtEl>
                                        <p:attrNameLst>
                                          <p:attrName>style.visibility</p:attrName>
                                        </p:attrNameLst>
                                      </p:cBhvr>
                                      <p:to>
                                        <p:strVal val="visible"/>
                                      </p:to>
                                    </p:set>
                                    <p:animEffect transition="in" filter="fade">
                                      <p:cBhvr>
                                        <p:cTn id="236" dur="500"/>
                                        <p:tgtEl>
                                          <p:spTgt spid="20"/>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23"/>
                                        </p:tgtEl>
                                        <p:attrNameLst>
                                          <p:attrName>style.visibility</p:attrName>
                                        </p:attrNameLst>
                                      </p:cBhvr>
                                      <p:to>
                                        <p:strVal val="visible"/>
                                      </p:to>
                                    </p:set>
                                    <p:animEffect transition="in" filter="fade">
                                      <p:cBhvr>
                                        <p:cTn id="242" dur="500"/>
                                        <p:tgtEl>
                                          <p:spTgt spid="23"/>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4"/>
                                        </p:tgtEl>
                                        <p:attrNameLst>
                                          <p:attrName>style.visibility</p:attrName>
                                        </p:attrNameLst>
                                      </p:cBhvr>
                                      <p:to>
                                        <p:strVal val="visible"/>
                                      </p:to>
                                    </p:set>
                                    <p:animEffect transition="in" filter="fade">
                                      <p:cBhvr>
                                        <p:cTn id="245" dur="500"/>
                                        <p:tgtEl>
                                          <p:spTgt spid="24"/>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25"/>
                                        </p:tgtEl>
                                        <p:attrNameLst>
                                          <p:attrName>style.visibility</p:attrName>
                                        </p:attrNameLst>
                                      </p:cBhvr>
                                      <p:to>
                                        <p:strVal val="visible"/>
                                      </p:to>
                                    </p:set>
                                    <p:animEffect transition="in" filter="fade">
                                      <p:cBhvr>
                                        <p:cTn id="248" dur="500"/>
                                        <p:tgtEl>
                                          <p:spTgt spid="25"/>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6"/>
                                        </p:tgtEl>
                                        <p:attrNameLst>
                                          <p:attrName>style.visibility</p:attrName>
                                        </p:attrNameLst>
                                      </p:cBhvr>
                                      <p:to>
                                        <p:strVal val="visible"/>
                                      </p:to>
                                    </p:set>
                                    <p:animEffect transition="in" filter="fade">
                                      <p:cBhvr>
                                        <p:cTn id="251" dur="500"/>
                                        <p:tgtEl>
                                          <p:spTgt spid="26"/>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28"/>
                                        </p:tgtEl>
                                        <p:attrNameLst>
                                          <p:attrName>style.visibility</p:attrName>
                                        </p:attrNameLst>
                                      </p:cBhvr>
                                      <p:to>
                                        <p:strVal val="visible"/>
                                      </p:to>
                                    </p:set>
                                    <p:animEffect transition="in" filter="fade">
                                      <p:cBhvr>
                                        <p:cTn id="254" dur="500"/>
                                        <p:tgtEl>
                                          <p:spTgt spid="28"/>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29"/>
                                        </p:tgtEl>
                                        <p:attrNameLst>
                                          <p:attrName>style.visibility</p:attrName>
                                        </p:attrNameLst>
                                      </p:cBhvr>
                                      <p:to>
                                        <p:strVal val="visible"/>
                                      </p:to>
                                    </p:set>
                                    <p:animEffect transition="in" filter="fade">
                                      <p:cBhvr>
                                        <p:cTn id="257" dur="500"/>
                                        <p:tgtEl>
                                          <p:spTgt spid="29"/>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0"/>
                                        </p:tgtEl>
                                        <p:attrNameLst>
                                          <p:attrName>style.visibility</p:attrName>
                                        </p:attrNameLst>
                                      </p:cBhvr>
                                      <p:to>
                                        <p:strVal val="visible"/>
                                      </p:to>
                                    </p:set>
                                    <p:animEffect transition="in" filter="fade">
                                      <p:cBhvr>
                                        <p:cTn id="260" dur="500"/>
                                        <p:tgtEl>
                                          <p:spTgt spid="30"/>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32"/>
                                        </p:tgtEl>
                                        <p:attrNameLst>
                                          <p:attrName>style.visibility</p:attrName>
                                        </p:attrNameLst>
                                      </p:cBhvr>
                                      <p:to>
                                        <p:strVal val="visible"/>
                                      </p:to>
                                    </p:set>
                                    <p:animEffect transition="in" filter="fade">
                                      <p:cBhvr>
                                        <p:cTn id="263" dur="500"/>
                                        <p:tgtEl>
                                          <p:spTgt spid="32"/>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33"/>
                                        </p:tgtEl>
                                        <p:attrNameLst>
                                          <p:attrName>style.visibility</p:attrName>
                                        </p:attrNameLst>
                                      </p:cBhvr>
                                      <p:to>
                                        <p:strVal val="visible"/>
                                      </p:to>
                                    </p:set>
                                    <p:animEffect transition="in" filter="fade">
                                      <p:cBhvr>
                                        <p:cTn id="266" dur="500"/>
                                        <p:tgtEl>
                                          <p:spTgt spid="33"/>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34"/>
                                        </p:tgtEl>
                                        <p:attrNameLst>
                                          <p:attrName>style.visibility</p:attrName>
                                        </p:attrNameLst>
                                      </p:cBhvr>
                                      <p:to>
                                        <p:strVal val="visible"/>
                                      </p:to>
                                    </p:set>
                                    <p:animEffect transition="in" filter="fade">
                                      <p:cBhvr>
                                        <p:cTn id="269" dur="500"/>
                                        <p:tgtEl>
                                          <p:spTgt spid="34"/>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35"/>
                                        </p:tgtEl>
                                        <p:attrNameLst>
                                          <p:attrName>style.visibility</p:attrName>
                                        </p:attrNameLst>
                                      </p:cBhvr>
                                      <p:to>
                                        <p:strVal val="visible"/>
                                      </p:to>
                                    </p:set>
                                    <p:animEffect transition="in" filter="fade">
                                      <p:cBhvr>
                                        <p:cTn id="272" dur="500"/>
                                        <p:tgtEl>
                                          <p:spTgt spid="35"/>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36"/>
                                        </p:tgtEl>
                                        <p:attrNameLst>
                                          <p:attrName>style.visibility</p:attrName>
                                        </p:attrNameLst>
                                      </p:cBhvr>
                                      <p:to>
                                        <p:strVal val="visible"/>
                                      </p:to>
                                    </p:set>
                                    <p:animEffect transition="in" filter="fade">
                                      <p:cBhvr>
                                        <p:cTn id="275" dur="500"/>
                                        <p:tgtEl>
                                          <p:spTgt spid="36"/>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38"/>
                                        </p:tgtEl>
                                        <p:attrNameLst>
                                          <p:attrName>style.visibility</p:attrName>
                                        </p:attrNameLst>
                                      </p:cBhvr>
                                      <p:to>
                                        <p:strVal val="visible"/>
                                      </p:to>
                                    </p:set>
                                    <p:animEffect transition="in" filter="fade">
                                      <p:cBhvr>
                                        <p:cTn id="278" dur="500"/>
                                        <p:tgtEl>
                                          <p:spTgt spid="38"/>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39"/>
                                        </p:tgtEl>
                                        <p:attrNameLst>
                                          <p:attrName>style.visibility</p:attrName>
                                        </p:attrNameLst>
                                      </p:cBhvr>
                                      <p:to>
                                        <p:strVal val="visible"/>
                                      </p:to>
                                    </p:set>
                                    <p:animEffect transition="in" filter="fade">
                                      <p:cBhvr>
                                        <p:cTn id="281" dur="500"/>
                                        <p:tgtEl>
                                          <p:spTgt spid="39"/>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40"/>
                                        </p:tgtEl>
                                        <p:attrNameLst>
                                          <p:attrName>style.visibility</p:attrName>
                                        </p:attrNameLst>
                                      </p:cBhvr>
                                      <p:to>
                                        <p:strVal val="visible"/>
                                      </p:to>
                                    </p:set>
                                    <p:animEffect transition="in" filter="fade">
                                      <p:cBhvr>
                                        <p:cTn id="284" dur="500"/>
                                        <p:tgtEl>
                                          <p:spTgt spid="40"/>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42"/>
                                        </p:tgtEl>
                                        <p:attrNameLst>
                                          <p:attrName>style.visibility</p:attrName>
                                        </p:attrNameLst>
                                      </p:cBhvr>
                                      <p:to>
                                        <p:strVal val="visible"/>
                                      </p:to>
                                    </p:set>
                                    <p:animEffect transition="in" filter="fade">
                                      <p:cBhvr>
                                        <p:cTn id="287" dur="500"/>
                                        <p:tgtEl>
                                          <p:spTgt spid="42"/>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43"/>
                                        </p:tgtEl>
                                        <p:attrNameLst>
                                          <p:attrName>style.visibility</p:attrName>
                                        </p:attrNameLst>
                                      </p:cBhvr>
                                      <p:to>
                                        <p:strVal val="visible"/>
                                      </p:to>
                                    </p:set>
                                    <p:animEffect transition="in" filter="fade">
                                      <p:cBhvr>
                                        <p:cTn id="290" dur="500"/>
                                        <p:tgtEl>
                                          <p:spTgt spid="43"/>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44"/>
                                        </p:tgtEl>
                                        <p:attrNameLst>
                                          <p:attrName>style.visibility</p:attrName>
                                        </p:attrNameLst>
                                      </p:cBhvr>
                                      <p:to>
                                        <p:strVal val="visible"/>
                                      </p:to>
                                    </p:set>
                                    <p:animEffect transition="in" filter="fade">
                                      <p:cBhvr>
                                        <p:cTn id="293" dur="500"/>
                                        <p:tgtEl>
                                          <p:spTgt spid="44"/>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45"/>
                                        </p:tgtEl>
                                        <p:attrNameLst>
                                          <p:attrName>style.visibility</p:attrName>
                                        </p:attrNameLst>
                                      </p:cBhvr>
                                      <p:to>
                                        <p:strVal val="visible"/>
                                      </p:to>
                                    </p:set>
                                    <p:animEffect transition="in" filter="fade">
                                      <p:cBhvr>
                                        <p:cTn id="296" dur="500"/>
                                        <p:tgtEl>
                                          <p:spTgt spid="45"/>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46"/>
                                        </p:tgtEl>
                                        <p:attrNameLst>
                                          <p:attrName>style.visibility</p:attrName>
                                        </p:attrNameLst>
                                      </p:cBhvr>
                                      <p:to>
                                        <p:strVal val="visible"/>
                                      </p:to>
                                    </p:set>
                                    <p:animEffect transition="in" filter="fade">
                                      <p:cBhvr>
                                        <p:cTn id="299" dur="500"/>
                                        <p:tgtEl>
                                          <p:spTgt spid="46"/>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48"/>
                                        </p:tgtEl>
                                        <p:attrNameLst>
                                          <p:attrName>style.visibility</p:attrName>
                                        </p:attrNameLst>
                                      </p:cBhvr>
                                      <p:to>
                                        <p:strVal val="visible"/>
                                      </p:to>
                                    </p:set>
                                    <p:animEffect transition="in" filter="fade">
                                      <p:cBhvr>
                                        <p:cTn id="302" dur="500"/>
                                        <p:tgtEl>
                                          <p:spTgt spid="48"/>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49"/>
                                        </p:tgtEl>
                                        <p:attrNameLst>
                                          <p:attrName>style.visibility</p:attrName>
                                        </p:attrNameLst>
                                      </p:cBhvr>
                                      <p:to>
                                        <p:strVal val="visible"/>
                                      </p:to>
                                    </p:set>
                                    <p:animEffect transition="in" filter="fade">
                                      <p:cBhvr>
                                        <p:cTn id="305" dur="500"/>
                                        <p:tgtEl>
                                          <p:spTgt spid="49"/>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50"/>
                                        </p:tgtEl>
                                        <p:attrNameLst>
                                          <p:attrName>style.visibility</p:attrName>
                                        </p:attrNameLst>
                                      </p:cBhvr>
                                      <p:to>
                                        <p:strVal val="visible"/>
                                      </p:to>
                                    </p:set>
                                    <p:animEffect transition="in" filter="fade">
                                      <p:cBhvr>
                                        <p:cTn id="308" dur="500"/>
                                        <p:tgtEl>
                                          <p:spTgt spid="50"/>
                                        </p:tgtEl>
                                      </p:cBhvr>
                                    </p:animEffect>
                                  </p:childTnLst>
                                </p:cTn>
                              </p:par>
                              <p:par>
                                <p:cTn id="309" presetID="10" presetClass="entr" presetSubtype="0" fill="hold" grpId="0" nodeType="withEffect">
                                  <p:stCondLst>
                                    <p:cond delay="0"/>
                                  </p:stCondLst>
                                  <p:childTnLst>
                                    <p:set>
                                      <p:cBhvr>
                                        <p:cTn id="310" dur="1" fill="hold">
                                          <p:stCondLst>
                                            <p:cond delay="0"/>
                                          </p:stCondLst>
                                        </p:cTn>
                                        <p:tgtEl>
                                          <p:spTgt spid="51"/>
                                        </p:tgtEl>
                                        <p:attrNameLst>
                                          <p:attrName>style.visibility</p:attrName>
                                        </p:attrNameLst>
                                      </p:cBhvr>
                                      <p:to>
                                        <p:strVal val="visible"/>
                                      </p:to>
                                    </p:set>
                                    <p:animEffect transition="in" filter="fade">
                                      <p:cBhvr>
                                        <p:cTn id="311" dur="500"/>
                                        <p:tgtEl>
                                          <p:spTgt spid="51"/>
                                        </p:tgtEl>
                                      </p:cBhvr>
                                    </p:animEffect>
                                  </p:childTnLst>
                                </p:cTn>
                              </p:par>
                              <p:par>
                                <p:cTn id="312" presetID="10" presetClass="entr" presetSubtype="0" fill="hold" nodeType="withEffect">
                                  <p:stCondLst>
                                    <p:cond delay="0"/>
                                  </p:stCondLst>
                                  <p:childTnLst>
                                    <p:set>
                                      <p:cBhvr>
                                        <p:cTn id="313" dur="1" fill="hold">
                                          <p:stCondLst>
                                            <p:cond delay="0"/>
                                          </p:stCondLst>
                                        </p:cTn>
                                        <p:tgtEl>
                                          <p:spTgt spid="114"/>
                                        </p:tgtEl>
                                        <p:attrNameLst>
                                          <p:attrName>style.visibility</p:attrName>
                                        </p:attrNameLst>
                                      </p:cBhvr>
                                      <p:to>
                                        <p:strVal val="visible"/>
                                      </p:to>
                                    </p:set>
                                    <p:animEffect transition="in" filter="fade">
                                      <p:cBhvr>
                                        <p:cTn id="314" dur="500"/>
                                        <p:tgtEl>
                                          <p:spTgt spid="114"/>
                                        </p:tgtEl>
                                      </p:cBhvr>
                                    </p:animEffect>
                                  </p:childTnLst>
                                </p:cTn>
                              </p:par>
                              <p:par>
                                <p:cTn id="315" presetID="10" presetClass="entr" presetSubtype="0" fill="hold" grpId="0" nodeType="withEffect">
                                  <p:stCondLst>
                                    <p:cond delay="0"/>
                                  </p:stCondLst>
                                  <p:childTnLst>
                                    <p:set>
                                      <p:cBhvr>
                                        <p:cTn id="316" dur="1" fill="hold">
                                          <p:stCondLst>
                                            <p:cond delay="0"/>
                                          </p:stCondLst>
                                        </p:cTn>
                                        <p:tgtEl>
                                          <p:spTgt spid="208"/>
                                        </p:tgtEl>
                                        <p:attrNameLst>
                                          <p:attrName>style.visibility</p:attrName>
                                        </p:attrNameLst>
                                      </p:cBhvr>
                                      <p:to>
                                        <p:strVal val="visible"/>
                                      </p:to>
                                    </p:set>
                                    <p:animEffect transition="in" filter="fade">
                                      <p:cBhvr>
                                        <p:cTn id="317" dur="500"/>
                                        <p:tgtEl>
                                          <p:spTgt spid="208"/>
                                        </p:tgtEl>
                                      </p:cBhvr>
                                    </p:animEffect>
                                  </p:childTnLst>
                                </p:cTn>
                              </p:par>
                              <p:par>
                                <p:cTn id="318" presetID="10" presetClass="entr" presetSubtype="0" fill="hold" grpId="0" nodeType="withEffect">
                                  <p:stCondLst>
                                    <p:cond delay="0"/>
                                  </p:stCondLst>
                                  <p:childTnLst>
                                    <p:set>
                                      <p:cBhvr>
                                        <p:cTn id="319" dur="1" fill="hold">
                                          <p:stCondLst>
                                            <p:cond delay="0"/>
                                          </p:stCondLst>
                                        </p:cTn>
                                        <p:tgtEl>
                                          <p:spTgt spid="3"/>
                                        </p:tgtEl>
                                        <p:attrNameLst>
                                          <p:attrName>style.visibility</p:attrName>
                                        </p:attrNameLst>
                                      </p:cBhvr>
                                      <p:to>
                                        <p:strVal val="visible"/>
                                      </p:to>
                                    </p:set>
                                    <p:animEffect transition="in" filter="fade">
                                      <p:cBhvr>
                                        <p:cTn id="320" dur="500"/>
                                        <p:tgtEl>
                                          <p:spTgt spid="3"/>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100"/>
                                  </p:stCondLst>
                                  <p:childTnLst>
                                    <p:set>
                                      <p:cBhvr>
                                        <p:cTn id="324" dur="1" fill="hold">
                                          <p:stCondLst>
                                            <p:cond delay="0"/>
                                          </p:stCondLst>
                                        </p:cTn>
                                        <p:tgtEl>
                                          <p:spTgt spid="460"/>
                                        </p:tgtEl>
                                        <p:attrNameLst>
                                          <p:attrName>style.visibility</p:attrName>
                                        </p:attrNameLst>
                                      </p:cBhvr>
                                      <p:to>
                                        <p:strVal val="visible"/>
                                      </p:to>
                                    </p:set>
                                    <p:animEffect transition="in" filter="fade">
                                      <p:cBhvr>
                                        <p:cTn id="325" dur="500"/>
                                        <p:tgtEl>
                                          <p:spTgt spid="460"/>
                                        </p:tgtEl>
                                      </p:cBhvr>
                                    </p:animEffect>
                                  </p:childTnLst>
                                </p:cTn>
                              </p:par>
                              <p:par>
                                <p:cTn id="326" presetID="10" presetClass="entr" presetSubtype="0" fill="hold" grpId="0" nodeType="withEffect">
                                  <p:stCondLst>
                                    <p:cond delay="750"/>
                                  </p:stCondLst>
                                  <p:childTnLst>
                                    <p:set>
                                      <p:cBhvr>
                                        <p:cTn id="327" dur="1" fill="hold">
                                          <p:stCondLst>
                                            <p:cond delay="0"/>
                                          </p:stCondLst>
                                        </p:cTn>
                                        <p:tgtEl>
                                          <p:spTgt spid="461"/>
                                        </p:tgtEl>
                                        <p:attrNameLst>
                                          <p:attrName>style.visibility</p:attrName>
                                        </p:attrNameLst>
                                      </p:cBhvr>
                                      <p:to>
                                        <p:strVal val="visible"/>
                                      </p:to>
                                    </p:set>
                                    <p:animEffect transition="in" filter="fade">
                                      <p:cBhvr>
                                        <p:cTn id="328" dur="500"/>
                                        <p:tgtEl>
                                          <p:spTgt spid="461"/>
                                        </p:tgtEl>
                                      </p:cBhvr>
                                    </p:animEffect>
                                  </p:childTnLst>
                                </p:cTn>
                              </p:par>
                              <p:par>
                                <p:cTn id="329" presetID="10" presetClass="entr" presetSubtype="0" fill="hold" grpId="0" nodeType="withEffect">
                                  <p:stCondLst>
                                    <p:cond delay="200"/>
                                  </p:stCondLst>
                                  <p:childTnLst>
                                    <p:set>
                                      <p:cBhvr>
                                        <p:cTn id="330" dur="1" fill="hold">
                                          <p:stCondLst>
                                            <p:cond delay="0"/>
                                          </p:stCondLst>
                                        </p:cTn>
                                        <p:tgtEl>
                                          <p:spTgt spid="462"/>
                                        </p:tgtEl>
                                        <p:attrNameLst>
                                          <p:attrName>style.visibility</p:attrName>
                                        </p:attrNameLst>
                                      </p:cBhvr>
                                      <p:to>
                                        <p:strVal val="visible"/>
                                      </p:to>
                                    </p:set>
                                    <p:animEffect transition="in" filter="fade">
                                      <p:cBhvr>
                                        <p:cTn id="331" dur="500"/>
                                        <p:tgtEl>
                                          <p:spTgt spid="462"/>
                                        </p:tgtEl>
                                      </p:cBhvr>
                                    </p:animEffect>
                                  </p:childTnLst>
                                </p:cTn>
                              </p:par>
                              <p:par>
                                <p:cTn id="332" presetID="10" presetClass="entr" presetSubtype="0" fill="hold" grpId="0" nodeType="withEffect">
                                  <p:stCondLst>
                                    <p:cond delay="500"/>
                                  </p:stCondLst>
                                  <p:childTnLst>
                                    <p:set>
                                      <p:cBhvr>
                                        <p:cTn id="333" dur="1" fill="hold">
                                          <p:stCondLst>
                                            <p:cond delay="0"/>
                                          </p:stCondLst>
                                        </p:cTn>
                                        <p:tgtEl>
                                          <p:spTgt spid="463"/>
                                        </p:tgtEl>
                                        <p:attrNameLst>
                                          <p:attrName>style.visibility</p:attrName>
                                        </p:attrNameLst>
                                      </p:cBhvr>
                                      <p:to>
                                        <p:strVal val="visible"/>
                                      </p:to>
                                    </p:set>
                                    <p:animEffect transition="in" filter="fade">
                                      <p:cBhvr>
                                        <p:cTn id="334" dur="500"/>
                                        <p:tgtEl>
                                          <p:spTgt spid="463"/>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464"/>
                                        </p:tgtEl>
                                        <p:attrNameLst>
                                          <p:attrName>style.visibility</p:attrName>
                                        </p:attrNameLst>
                                      </p:cBhvr>
                                      <p:to>
                                        <p:strVal val="visible"/>
                                      </p:to>
                                    </p:set>
                                    <p:animEffect transition="in" filter="fade">
                                      <p:cBhvr>
                                        <p:cTn id="337" dur="500"/>
                                        <p:tgtEl>
                                          <p:spTgt spid="464"/>
                                        </p:tgtEl>
                                      </p:cBhvr>
                                    </p:animEffect>
                                  </p:childTnLst>
                                </p:cTn>
                              </p:par>
                              <p:par>
                                <p:cTn id="338" presetID="10" presetClass="entr" presetSubtype="0" fill="hold" grpId="0" nodeType="withEffect">
                                  <p:stCondLst>
                                    <p:cond delay="500"/>
                                  </p:stCondLst>
                                  <p:childTnLst>
                                    <p:set>
                                      <p:cBhvr>
                                        <p:cTn id="339" dur="1" fill="hold">
                                          <p:stCondLst>
                                            <p:cond delay="0"/>
                                          </p:stCondLst>
                                        </p:cTn>
                                        <p:tgtEl>
                                          <p:spTgt spid="465"/>
                                        </p:tgtEl>
                                        <p:attrNameLst>
                                          <p:attrName>style.visibility</p:attrName>
                                        </p:attrNameLst>
                                      </p:cBhvr>
                                      <p:to>
                                        <p:strVal val="visible"/>
                                      </p:to>
                                    </p:set>
                                    <p:animEffect transition="in" filter="fade">
                                      <p:cBhvr>
                                        <p:cTn id="340" dur="500"/>
                                        <p:tgtEl>
                                          <p:spTgt spid="465"/>
                                        </p:tgtEl>
                                      </p:cBhvr>
                                    </p:animEffect>
                                  </p:childTnLst>
                                </p:cTn>
                              </p:par>
                              <p:par>
                                <p:cTn id="341" presetID="10" presetClass="entr" presetSubtype="0" fill="hold" grpId="0" nodeType="withEffect">
                                  <p:stCondLst>
                                    <p:cond delay="250"/>
                                  </p:stCondLst>
                                  <p:childTnLst>
                                    <p:set>
                                      <p:cBhvr>
                                        <p:cTn id="342" dur="1" fill="hold">
                                          <p:stCondLst>
                                            <p:cond delay="0"/>
                                          </p:stCondLst>
                                        </p:cTn>
                                        <p:tgtEl>
                                          <p:spTgt spid="466"/>
                                        </p:tgtEl>
                                        <p:attrNameLst>
                                          <p:attrName>style.visibility</p:attrName>
                                        </p:attrNameLst>
                                      </p:cBhvr>
                                      <p:to>
                                        <p:strVal val="visible"/>
                                      </p:to>
                                    </p:set>
                                    <p:animEffect transition="in" filter="fade">
                                      <p:cBhvr>
                                        <p:cTn id="343" dur="500"/>
                                        <p:tgtEl>
                                          <p:spTgt spid="466"/>
                                        </p:tgtEl>
                                      </p:cBhvr>
                                    </p:animEffect>
                                  </p:childTnLst>
                                </p:cTn>
                              </p:par>
                              <p:par>
                                <p:cTn id="344" presetID="10" presetClass="entr" presetSubtype="0" fill="hold" grpId="0" nodeType="withEffect">
                                  <p:stCondLst>
                                    <p:cond delay="800"/>
                                  </p:stCondLst>
                                  <p:childTnLst>
                                    <p:set>
                                      <p:cBhvr>
                                        <p:cTn id="345" dur="1" fill="hold">
                                          <p:stCondLst>
                                            <p:cond delay="0"/>
                                          </p:stCondLst>
                                        </p:cTn>
                                        <p:tgtEl>
                                          <p:spTgt spid="467"/>
                                        </p:tgtEl>
                                        <p:attrNameLst>
                                          <p:attrName>style.visibility</p:attrName>
                                        </p:attrNameLst>
                                      </p:cBhvr>
                                      <p:to>
                                        <p:strVal val="visible"/>
                                      </p:to>
                                    </p:set>
                                    <p:animEffect transition="in" filter="fade">
                                      <p:cBhvr>
                                        <p:cTn id="346" dur="500"/>
                                        <p:tgtEl>
                                          <p:spTgt spid="467"/>
                                        </p:tgtEl>
                                      </p:cBhvr>
                                    </p:animEffect>
                                  </p:childTnLst>
                                </p:cTn>
                              </p:par>
                              <p:par>
                                <p:cTn id="347" presetID="10" presetClass="entr" presetSubtype="0" fill="hold" grpId="0" nodeType="withEffect">
                                  <p:stCondLst>
                                    <p:cond delay="250"/>
                                  </p:stCondLst>
                                  <p:childTnLst>
                                    <p:set>
                                      <p:cBhvr>
                                        <p:cTn id="348" dur="1" fill="hold">
                                          <p:stCondLst>
                                            <p:cond delay="0"/>
                                          </p:stCondLst>
                                        </p:cTn>
                                        <p:tgtEl>
                                          <p:spTgt spid="468"/>
                                        </p:tgtEl>
                                        <p:attrNameLst>
                                          <p:attrName>style.visibility</p:attrName>
                                        </p:attrNameLst>
                                      </p:cBhvr>
                                      <p:to>
                                        <p:strVal val="visible"/>
                                      </p:to>
                                    </p:set>
                                    <p:animEffect transition="in" filter="fade">
                                      <p:cBhvr>
                                        <p:cTn id="349" dur="500"/>
                                        <p:tgtEl>
                                          <p:spTgt spid="468"/>
                                        </p:tgtEl>
                                      </p:cBhvr>
                                    </p:animEffect>
                                  </p:childTnLst>
                                </p:cTn>
                              </p:par>
                              <p:par>
                                <p:cTn id="350" presetID="10" presetClass="entr" presetSubtype="0" fill="hold" grpId="0" nodeType="withEffect">
                                  <p:stCondLst>
                                    <p:cond delay="600"/>
                                  </p:stCondLst>
                                  <p:childTnLst>
                                    <p:set>
                                      <p:cBhvr>
                                        <p:cTn id="351" dur="1" fill="hold">
                                          <p:stCondLst>
                                            <p:cond delay="0"/>
                                          </p:stCondLst>
                                        </p:cTn>
                                        <p:tgtEl>
                                          <p:spTgt spid="469"/>
                                        </p:tgtEl>
                                        <p:attrNameLst>
                                          <p:attrName>style.visibility</p:attrName>
                                        </p:attrNameLst>
                                      </p:cBhvr>
                                      <p:to>
                                        <p:strVal val="visible"/>
                                      </p:to>
                                    </p:set>
                                    <p:animEffect transition="in" filter="fade">
                                      <p:cBhvr>
                                        <p:cTn id="352" dur="500"/>
                                        <p:tgtEl>
                                          <p:spTgt spid="469"/>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470"/>
                                        </p:tgtEl>
                                        <p:attrNameLst>
                                          <p:attrName>style.visibility</p:attrName>
                                        </p:attrNameLst>
                                      </p:cBhvr>
                                      <p:to>
                                        <p:strVal val="visible"/>
                                      </p:to>
                                    </p:set>
                                    <p:animEffect transition="in" filter="fade">
                                      <p:cBhvr>
                                        <p:cTn id="355" dur="500"/>
                                        <p:tgtEl>
                                          <p:spTgt spid="470"/>
                                        </p:tgtEl>
                                      </p:cBhvr>
                                    </p:animEffect>
                                  </p:childTnLst>
                                </p:cTn>
                              </p:par>
                              <p:par>
                                <p:cTn id="356" presetID="10" presetClass="entr" presetSubtype="0" fill="hold" grpId="0" nodeType="withEffect">
                                  <p:stCondLst>
                                    <p:cond delay="900"/>
                                  </p:stCondLst>
                                  <p:childTnLst>
                                    <p:set>
                                      <p:cBhvr>
                                        <p:cTn id="357" dur="1" fill="hold">
                                          <p:stCondLst>
                                            <p:cond delay="0"/>
                                          </p:stCondLst>
                                        </p:cTn>
                                        <p:tgtEl>
                                          <p:spTgt spid="471"/>
                                        </p:tgtEl>
                                        <p:attrNameLst>
                                          <p:attrName>style.visibility</p:attrName>
                                        </p:attrNameLst>
                                      </p:cBhvr>
                                      <p:to>
                                        <p:strVal val="visible"/>
                                      </p:to>
                                    </p:set>
                                    <p:animEffect transition="in" filter="fade">
                                      <p:cBhvr>
                                        <p:cTn id="358" dur="500"/>
                                        <p:tgtEl>
                                          <p:spTgt spid="471"/>
                                        </p:tgtEl>
                                      </p:cBhvr>
                                    </p:animEffect>
                                  </p:childTnLst>
                                </p:cTn>
                              </p:par>
                              <p:par>
                                <p:cTn id="359" presetID="10" presetClass="entr" presetSubtype="0" fill="hold" grpId="0" nodeType="withEffect">
                                  <p:stCondLst>
                                    <p:cond delay="250"/>
                                  </p:stCondLst>
                                  <p:childTnLst>
                                    <p:set>
                                      <p:cBhvr>
                                        <p:cTn id="360" dur="1" fill="hold">
                                          <p:stCondLst>
                                            <p:cond delay="0"/>
                                          </p:stCondLst>
                                        </p:cTn>
                                        <p:tgtEl>
                                          <p:spTgt spid="472"/>
                                        </p:tgtEl>
                                        <p:attrNameLst>
                                          <p:attrName>style.visibility</p:attrName>
                                        </p:attrNameLst>
                                      </p:cBhvr>
                                      <p:to>
                                        <p:strVal val="visible"/>
                                      </p:to>
                                    </p:set>
                                    <p:animEffect transition="in" filter="fade">
                                      <p:cBhvr>
                                        <p:cTn id="361" dur="500"/>
                                        <p:tgtEl>
                                          <p:spTgt spid="472"/>
                                        </p:tgtEl>
                                      </p:cBhvr>
                                    </p:animEffect>
                                  </p:childTnLst>
                                </p:cTn>
                              </p:par>
                              <p:par>
                                <p:cTn id="362" presetID="10" presetClass="entr" presetSubtype="0" fill="hold" grpId="0" nodeType="withEffect">
                                  <p:stCondLst>
                                    <p:cond delay="300"/>
                                  </p:stCondLst>
                                  <p:childTnLst>
                                    <p:set>
                                      <p:cBhvr>
                                        <p:cTn id="363" dur="1" fill="hold">
                                          <p:stCondLst>
                                            <p:cond delay="0"/>
                                          </p:stCondLst>
                                        </p:cTn>
                                        <p:tgtEl>
                                          <p:spTgt spid="473"/>
                                        </p:tgtEl>
                                        <p:attrNameLst>
                                          <p:attrName>style.visibility</p:attrName>
                                        </p:attrNameLst>
                                      </p:cBhvr>
                                      <p:to>
                                        <p:strVal val="visible"/>
                                      </p:to>
                                    </p:set>
                                    <p:animEffect transition="in" filter="fade">
                                      <p:cBhvr>
                                        <p:cTn id="364" dur="500"/>
                                        <p:tgtEl>
                                          <p:spTgt spid="473"/>
                                        </p:tgtEl>
                                      </p:cBhvr>
                                    </p:animEffect>
                                  </p:childTnLst>
                                </p:cTn>
                              </p:par>
                              <p:par>
                                <p:cTn id="365" presetID="10" presetClass="entr" presetSubtype="0" fill="hold" grpId="0" nodeType="withEffect">
                                  <p:stCondLst>
                                    <p:cond delay="150"/>
                                  </p:stCondLst>
                                  <p:childTnLst>
                                    <p:set>
                                      <p:cBhvr>
                                        <p:cTn id="366" dur="1" fill="hold">
                                          <p:stCondLst>
                                            <p:cond delay="0"/>
                                          </p:stCondLst>
                                        </p:cTn>
                                        <p:tgtEl>
                                          <p:spTgt spid="474"/>
                                        </p:tgtEl>
                                        <p:attrNameLst>
                                          <p:attrName>style.visibility</p:attrName>
                                        </p:attrNameLst>
                                      </p:cBhvr>
                                      <p:to>
                                        <p:strVal val="visible"/>
                                      </p:to>
                                    </p:set>
                                    <p:animEffect transition="in" filter="fade">
                                      <p:cBhvr>
                                        <p:cTn id="367" dur="500"/>
                                        <p:tgtEl>
                                          <p:spTgt spid="474"/>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475"/>
                                        </p:tgtEl>
                                        <p:attrNameLst>
                                          <p:attrName>style.visibility</p:attrName>
                                        </p:attrNameLst>
                                      </p:cBhvr>
                                      <p:to>
                                        <p:strVal val="visible"/>
                                      </p:to>
                                    </p:set>
                                    <p:animEffect transition="in" filter="fade">
                                      <p:cBhvr>
                                        <p:cTn id="370" dur="500"/>
                                        <p:tgtEl>
                                          <p:spTgt spid="475"/>
                                        </p:tgtEl>
                                      </p:cBhvr>
                                    </p:animEffect>
                                  </p:childTnLst>
                                </p:cTn>
                              </p:par>
                              <p:par>
                                <p:cTn id="371" presetID="10" presetClass="entr" presetSubtype="0" fill="hold" grpId="0" nodeType="withEffect">
                                  <p:stCondLst>
                                    <p:cond delay="750"/>
                                  </p:stCondLst>
                                  <p:childTnLst>
                                    <p:set>
                                      <p:cBhvr>
                                        <p:cTn id="372" dur="1" fill="hold">
                                          <p:stCondLst>
                                            <p:cond delay="0"/>
                                          </p:stCondLst>
                                        </p:cTn>
                                        <p:tgtEl>
                                          <p:spTgt spid="476"/>
                                        </p:tgtEl>
                                        <p:attrNameLst>
                                          <p:attrName>style.visibility</p:attrName>
                                        </p:attrNameLst>
                                      </p:cBhvr>
                                      <p:to>
                                        <p:strVal val="visible"/>
                                      </p:to>
                                    </p:set>
                                    <p:animEffect transition="in" filter="fade">
                                      <p:cBhvr>
                                        <p:cTn id="373" dur="500"/>
                                        <p:tgtEl>
                                          <p:spTgt spid="476"/>
                                        </p:tgtEl>
                                      </p:cBhvr>
                                    </p:animEffect>
                                  </p:childTnLst>
                                </p:cTn>
                              </p:par>
                              <p:par>
                                <p:cTn id="374" presetID="10" presetClass="entr" presetSubtype="0" fill="hold" grpId="0" nodeType="withEffect">
                                  <p:stCondLst>
                                    <p:cond delay="400"/>
                                  </p:stCondLst>
                                  <p:childTnLst>
                                    <p:set>
                                      <p:cBhvr>
                                        <p:cTn id="375" dur="1" fill="hold">
                                          <p:stCondLst>
                                            <p:cond delay="0"/>
                                          </p:stCondLst>
                                        </p:cTn>
                                        <p:tgtEl>
                                          <p:spTgt spid="477"/>
                                        </p:tgtEl>
                                        <p:attrNameLst>
                                          <p:attrName>style.visibility</p:attrName>
                                        </p:attrNameLst>
                                      </p:cBhvr>
                                      <p:to>
                                        <p:strVal val="visible"/>
                                      </p:to>
                                    </p:set>
                                    <p:animEffect transition="in" filter="fade">
                                      <p:cBhvr>
                                        <p:cTn id="376" dur="500"/>
                                        <p:tgtEl>
                                          <p:spTgt spid="477"/>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478"/>
                                        </p:tgtEl>
                                        <p:attrNameLst>
                                          <p:attrName>style.visibility</p:attrName>
                                        </p:attrNameLst>
                                      </p:cBhvr>
                                      <p:to>
                                        <p:strVal val="visible"/>
                                      </p:to>
                                    </p:set>
                                    <p:animEffect transition="in" filter="fade">
                                      <p:cBhvr>
                                        <p:cTn id="379" dur="500"/>
                                        <p:tgtEl>
                                          <p:spTgt spid="478"/>
                                        </p:tgtEl>
                                      </p:cBhvr>
                                    </p:animEffect>
                                  </p:childTnLst>
                                </p:cTn>
                              </p:par>
                              <p:par>
                                <p:cTn id="380" presetID="10" presetClass="entr" presetSubtype="0" fill="hold" grpId="0" nodeType="withEffect">
                                  <p:stCondLst>
                                    <p:cond delay="750"/>
                                  </p:stCondLst>
                                  <p:childTnLst>
                                    <p:set>
                                      <p:cBhvr>
                                        <p:cTn id="381" dur="1" fill="hold">
                                          <p:stCondLst>
                                            <p:cond delay="0"/>
                                          </p:stCondLst>
                                        </p:cTn>
                                        <p:tgtEl>
                                          <p:spTgt spid="479"/>
                                        </p:tgtEl>
                                        <p:attrNameLst>
                                          <p:attrName>style.visibility</p:attrName>
                                        </p:attrNameLst>
                                      </p:cBhvr>
                                      <p:to>
                                        <p:strVal val="visible"/>
                                      </p:to>
                                    </p:set>
                                    <p:animEffect transition="in" filter="fade">
                                      <p:cBhvr>
                                        <p:cTn id="382" dur="500"/>
                                        <p:tgtEl>
                                          <p:spTgt spid="479"/>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480"/>
                                        </p:tgtEl>
                                        <p:attrNameLst>
                                          <p:attrName>style.visibility</p:attrName>
                                        </p:attrNameLst>
                                      </p:cBhvr>
                                      <p:to>
                                        <p:strVal val="visible"/>
                                      </p:to>
                                    </p:set>
                                    <p:animEffect transition="in" filter="fade">
                                      <p:cBhvr>
                                        <p:cTn id="385" dur="500"/>
                                        <p:tgtEl>
                                          <p:spTgt spid="480"/>
                                        </p:tgtEl>
                                      </p:cBhvr>
                                    </p:animEffect>
                                  </p:childTnLst>
                                </p:cTn>
                              </p:par>
                              <p:par>
                                <p:cTn id="386" presetID="10" presetClass="entr" presetSubtype="0" fill="hold" grpId="0" nodeType="withEffect">
                                  <p:stCondLst>
                                    <p:cond delay="250"/>
                                  </p:stCondLst>
                                  <p:childTnLst>
                                    <p:set>
                                      <p:cBhvr>
                                        <p:cTn id="387" dur="1" fill="hold">
                                          <p:stCondLst>
                                            <p:cond delay="0"/>
                                          </p:stCondLst>
                                        </p:cTn>
                                        <p:tgtEl>
                                          <p:spTgt spid="481"/>
                                        </p:tgtEl>
                                        <p:attrNameLst>
                                          <p:attrName>style.visibility</p:attrName>
                                        </p:attrNameLst>
                                      </p:cBhvr>
                                      <p:to>
                                        <p:strVal val="visible"/>
                                      </p:to>
                                    </p:set>
                                    <p:animEffect transition="in" filter="fade">
                                      <p:cBhvr>
                                        <p:cTn id="388" dur="500"/>
                                        <p:tgtEl>
                                          <p:spTgt spid="481"/>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482"/>
                                        </p:tgtEl>
                                        <p:attrNameLst>
                                          <p:attrName>style.visibility</p:attrName>
                                        </p:attrNameLst>
                                      </p:cBhvr>
                                      <p:to>
                                        <p:strVal val="visible"/>
                                      </p:to>
                                    </p:set>
                                    <p:animEffect transition="in" filter="fade">
                                      <p:cBhvr>
                                        <p:cTn id="391" dur="500"/>
                                        <p:tgtEl>
                                          <p:spTgt spid="482"/>
                                        </p:tgtEl>
                                      </p:cBhvr>
                                    </p:animEffect>
                                  </p:childTnLst>
                                </p:cTn>
                              </p:par>
                              <p:par>
                                <p:cTn id="392" presetID="10" presetClass="entr" presetSubtype="0" fill="hold" grpId="0" nodeType="withEffect">
                                  <p:stCondLst>
                                    <p:cond delay="500"/>
                                  </p:stCondLst>
                                  <p:childTnLst>
                                    <p:set>
                                      <p:cBhvr>
                                        <p:cTn id="393" dur="1" fill="hold">
                                          <p:stCondLst>
                                            <p:cond delay="0"/>
                                          </p:stCondLst>
                                        </p:cTn>
                                        <p:tgtEl>
                                          <p:spTgt spid="483"/>
                                        </p:tgtEl>
                                        <p:attrNameLst>
                                          <p:attrName>style.visibility</p:attrName>
                                        </p:attrNameLst>
                                      </p:cBhvr>
                                      <p:to>
                                        <p:strVal val="visible"/>
                                      </p:to>
                                    </p:set>
                                    <p:animEffect transition="in" filter="fade">
                                      <p:cBhvr>
                                        <p:cTn id="394" dur="500"/>
                                        <p:tgtEl>
                                          <p:spTgt spid="483"/>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5"/>
                                        </p:tgtEl>
                                        <p:attrNameLst>
                                          <p:attrName>style.visibility</p:attrName>
                                        </p:attrNameLst>
                                      </p:cBhvr>
                                      <p:to>
                                        <p:strVal val="visible"/>
                                      </p:to>
                                    </p:set>
                                    <p:animEffect transition="in" filter="fade">
                                      <p:cBhvr>
                                        <p:cTn id="39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09" grpId="0" animBg="1"/>
      <p:bldP spid="210" grpId="0" animBg="1"/>
      <p:bldP spid="208" grpId="0" animBg="1"/>
      <p:bldP spid="3" grpId="0" animBg="1"/>
      <p:bldP spid="9" grpId="0"/>
      <p:bldP spid="10" grpId="0"/>
      <p:bldP spid="12" grpId="0"/>
      <p:bldP spid="13" grpId="0"/>
      <p:bldP spid="14" grpId="0"/>
      <p:bldP spid="15" grpId="0"/>
      <p:bldP spid="16" grpId="0"/>
      <p:bldP spid="18" grpId="0"/>
      <p:bldP spid="19" grpId="0"/>
      <p:bldP spid="20" grpId="0"/>
      <p:bldP spid="22" grpId="0"/>
      <p:bldP spid="23" grpId="0"/>
      <p:bldP spid="24" grpId="0"/>
      <p:bldP spid="25" grpId="0"/>
      <p:bldP spid="26" grpId="0"/>
      <p:bldP spid="28" grpId="0"/>
      <p:bldP spid="29" grpId="0"/>
      <p:bldP spid="30" grpId="0"/>
      <p:bldP spid="32" grpId="0"/>
      <p:bldP spid="33" grpId="0"/>
      <p:bldP spid="34" grpId="0"/>
      <p:bldP spid="35" grpId="0"/>
      <p:bldP spid="36" grpId="0"/>
      <p:bldP spid="38" grpId="0"/>
      <p:bldP spid="39" grpId="0"/>
      <p:bldP spid="40" grpId="0"/>
      <p:bldP spid="42" grpId="0"/>
      <p:bldP spid="43" grpId="0"/>
      <p:bldP spid="44" grpId="0"/>
      <p:bldP spid="45" grpId="0"/>
      <p:bldP spid="46" grpId="0"/>
      <p:bldP spid="48" grpId="0"/>
      <p:bldP spid="49" grpId="0"/>
      <p:bldP spid="50" grpId="0" animBg="1"/>
      <p:bldP spid="52" grpId="0"/>
      <p:bldP spid="54" grpId="0"/>
      <p:bldP spid="55" grpId="0"/>
      <p:bldP spid="56" grpId="0"/>
      <p:bldP spid="57" grpId="0"/>
      <p:bldP spid="58" grpId="0"/>
      <p:bldP spid="60" grpId="0"/>
      <p:bldP spid="61" grpId="0"/>
      <p:bldP spid="62" grpId="0"/>
      <p:bldP spid="64" grpId="0"/>
      <p:bldP spid="65" grpId="0"/>
      <p:bldP spid="66" grpId="0"/>
      <p:bldP spid="67" grpId="0"/>
      <p:bldP spid="68" grpId="0"/>
      <p:bldP spid="70" grpId="0"/>
      <p:bldP spid="71" grpId="0"/>
      <p:bldP spid="72" grpId="0"/>
      <p:bldP spid="74" grpId="0"/>
      <p:bldP spid="75" grpId="0"/>
      <p:bldP spid="76" grpId="0"/>
      <p:bldP spid="77" grpId="0"/>
      <p:bldP spid="78" grpId="0"/>
      <p:bldP spid="80" grpId="0"/>
      <p:bldP spid="81" grpId="0"/>
      <p:bldP spid="82" grpId="0"/>
      <p:bldP spid="84" grpId="0"/>
      <p:bldP spid="85" grpId="0"/>
      <p:bldP spid="86" grpId="0"/>
      <p:bldP spid="87" grpId="0"/>
      <p:bldP spid="88" grpId="0"/>
      <p:bldP spid="90" grpId="0"/>
      <p:bldP spid="91" grpId="0"/>
      <p:bldP spid="92" grpId="0" animBg="1"/>
      <p:bldP spid="93" grpId="0"/>
      <p:bldP spid="96" grpId="0"/>
      <p:bldP spid="211" grpId="0" animBg="1"/>
      <p:bldP spid="212" grpId="0"/>
      <p:bldP spid="213" grpId="0"/>
      <p:bldP spid="214" grpId="0"/>
      <p:bldP spid="215" grpId="0"/>
      <p:bldP spid="216" grpId="0"/>
      <p:bldP spid="217" grpId="0"/>
      <p:bldP spid="218" grpId="0"/>
      <p:bldP spid="219" grpId="0"/>
      <p:bldP spid="220" grpId="0"/>
      <p:bldP spid="221" grpId="0"/>
      <p:bldP spid="222" grpId="0"/>
      <p:bldP spid="223" grpId="0"/>
      <p:bldP spid="224" grpId="0"/>
      <p:bldP spid="225" grpId="0"/>
      <p:bldP spid="226" grpId="0"/>
      <p:bldP spid="227" grpId="0"/>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2388" y="-69850"/>
            <a:ext cx="8426687" cy="1143000"/>
          </a:xfrm>
        </p:spPr>
        <p:txBody>
          <a:bodyPr/>
          <a:lstStyle/>
          <a:p>
            <a:r>
              <a:rPr lang="en-US" sz="4000" dirty="0" smtClean="0"/>
              <a:t>Pedigree-Based Imputation: Why do it?</a:t>
            </a:r>
          </a:p>
        </p:txBody>
      </p:sp>
      <p:sp>
        <p:nvSpPr>
          <p:cNvPr id="5" name="Right Arrow 4"/>
          <p:cNvSpPr/>
          <p:nvPr/>
        </p:nvSpPr>
        <p:spPr>
          <a:xfrm rot="2766685">
            <a:off x="6150775" y="931240"/>
            <a:ext cx="576262"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p:cNvSpPr/>
          <p:nvPr/>
        </p:nvSpPr>
        <p:spPr>
          <a:xfrm rot="19052004" flipH="1">
            <a:off x="2903529" y="939397"/>
            <a:ext cx="576263"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2"/>
          <p:cNvGrpSpPr/>
          <p:nvPr/>
        </p:nvGrpSpPr>
        <p:grpSpPr>
          <a:xfrm>
            <a:off x="1570389" y="1574800"/>
            <a:ext cx="2835204" cy="1231900"/>
            <a:chOff x="879475" y="1757363"/>
            <a:chExt cx="3579813" cy="1501775"/>
          </a:xfrm>
        </p:grpSpPr>
        <p:pic>
          <p:nvPicPr>
            <p:cNvPr id="1843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475" y="18621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738" y="18875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575" y="20145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263" y="1757363"/>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7938" y="17605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9725" y="1770063"/>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088" y="1768475"/>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0763" y="1770063"/>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263" y="20272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7938" y="2028825"/>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9725" y="20399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3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088" y="2036763"/>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0763" y="2039938"/>
              <a:ext cx="898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33"/>
          <p:cNvSpPr/>
          <p:nvPr/>
        </p:nvSpPr>
        <p:spPr>
          <a:xfrm>
            <a:off x="1626460" y="2923721"/>
            <a:ext cx="2563812" cy="480131"/>
          </a:xfrm>
          <a:prstGeom prst="rect">
            <a:avLst/>
          </a:prstGeom>
        </p:spPr>
        <p:txBody>
          <a:bodyPr>
            <a:spAutoFit/>
          </a:bodyPr>
          <a:lstStyle/>
          <a:p>
            <a:pPr algn="ctr" defTabSz="1244600">
              <a:lnSpc>
                <a:spcPct val="90000"/>
              </a:lnSpc>
              <a:spcAft>
                <a:spcPct val="35000"/>
              </a:spcAft>
              <a:defRPr/>
            </a:pPr>
            <a:r>
              <a:rPr lang="en-US" sz="2800" b="1" dirty="0">
                <a:latin typeface="+mj-lt"/>
              </a:rPr>
              <a:t>Larger </a:t>
            </a:r>
            <a:r>
              <a:rPr lang="en-US" sz="2800" b="1" dirty="0" smtClean="0">
                <a:latin typeface="+mj-lt"/>
              </a:rPr>
              <a:t>sample</a:t>
            </a:r>
            <a:endParaRPr lang="en-US" sz="2800" b="1" dirty="0">
              <a:latin typeface="+mj-lt"/>
            </a:endParaRPr>
          </a:p>
        </p:txBody>
      </p:sp>
      <p:sp>
        <p:nvSpPr>
          <p:cNvPr id="35" name="Right Arrow 34"/>
          <p:cNvSpPr/>
          <p:nvPr/>
        </p:nvSpPr>
        <p:spPr>
          <a:xfrm rot="16200000" flipH="1">
            <a:off x="2631515" y="3468068"/>
            <a:ext cx="576263"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ounded Rectangle 36"/>
          <p:cNvSpPr/>
          <p:nvPr/>
        </p:nvSpPr>
        <p:spPr>
          <a:xfrm>
            <a:off x="6200548" y="1656557"/>
            <a:ext cx="138112" cy="11525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ounded Rectangle 38"/>
          <p:cNvSpPr/>
          <p:nvPr/>
        </p:nvSpPr>
        <p:spPr>
          <a:xfrm>
            <a:off x="6487885" y="1656557"/>
            <a:ext cx="120650"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ounded Rectangle 39"/>
          <p:cNvSpPr/>
          <p:nvPr/>
        </p:nvSpPr>
        <p:spPr>
          <a:xfrm>
            <a:off x="7534048" y="1656557"/>
            <a:ext cx="142875"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ounded Rectangle 40"/>
          <p:cNvSpPr/>
          <p:nvPr/>
        </p:nvSpPr>
        <p:spPr>
          <a:xfrm>
            <a:off x="7538810" y="1667670"/>
            <a:ext cx="138113" cy="25717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2" name="Straight Connector 41"/>
          <p:cNvCxnSpPr/>
          <p:nvPr/>
        </p:nvCxnSpPr>
        <p:spPr>
          <a:xfrm>
            <a:off x="6386285" y="1945482"/>
            <a:ext cx="328613"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387873" y="2521745"/>
            <a:ext cx="328612"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432448" y="1945482"/>
            <a:ext cx="328612"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32448" y="2521745"/>
            <a:ext cx="328612"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06438" y="2952562"/>
            <a:ext cx="3975100" cy="480131"/>
          </a:xfrm>
          <a:prstGeom prst="rect">
            <a:avLst/>
          </a:prstGeom>
        </p:spPr>
        <p:txBody>
          <a:bodyPr>
            <a:spAutoFit/>
          </a:bodyPr>
          <a:lstStyle/>
          <a:p>
            <a:pPr algn="ctr" defTabSz="1244600">
              <a:lnSpc>
                <a:spcPct val="90000"/>
              </a:lnSpc>
              <a:spcAft>
                <a:spcPct val="35000"/>
              </a:spcAft>
              <a:defRPr/>
            </a:pPr>
            <a:r>
              <a:rPr lang="en-US" sz="2800" b="1" dirty="0">
                <a:latin typeface="+mj-lt"/>
              </a:rPr>
              <a:t>Haplotype IBD dictionary</a:t>
            </a:r>
          </a:p>
        </p:txBody>
      </p:sp>
      <p:sp>
        <p:nvSpPr>
          <p:cNvPr id="48" name="Right Arrow 47"/>
          <p:cNvSpPr/>
          <p:nvPr/>
        </p:nvSpPr>
        <p:spPr>
          <a:xfrm rot="16200000" flipH="1">
            <a:off x="6843784" y="3481022"/>
            <a:ext cx="576263"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ounded Rectangle 45"/>
          <p:cNvSpPr/>
          <p:nvPr/>
        </p:nvSpPr>
        <p:spPr>
          <a:xfrm>
            <a:off x="7210198" y="1659732"/>
            <a:ext cx="142875" cy="115252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Content Placeholder 2"/>
          <p:cNvSpPr txBox="1">
            <a:spLocks/>
          </p:cNvSpPr>
          <p:nvPr/>
        </p:nvSpPr>
        <p:spPr bwMode="auto">
          <a:xfrm>
            <a:off x="1612178" y="5429180"/>
            <a:ext cx="6416057" cy="133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a:spcBef>
                <a:spcPts val="400"/>
              </a:spcBef>
            </a:pPr>
            <a:r>
              <a:rPr lang="en-US" sz="2800" b="1" dirty="0" smtClean="0">
                <a:latin typeface="Calibri" pitchFamily="34" charset="0"/>
              </a:rPr>
              <a:t>Theoretical Performance:</a:t>
            </a:r>
          </a:p>
          <a:p>
            <a:pPr marL="0" indent="-182880">
              <a:spcBef>
                <a:spcPts val="400"/>
              </a:spcBef>
              <a:buFont typeface="Arial" pitchFamily="34" charset="0"/>
              <a:buChar char="•"/>
            </a:pPr>
            <a:r>
              <a:rPr lang="en-US" sz="2400" dirty="0" smtClean="0">
                <a:latin typeface="Calibri" pitchFamily="34" charset="0"/>
              </a:rPr>
              <a:t>Accuracy = 100% </a:t>
            </a:r>
            <a:r>
              <a:rPr lang="en-US" sz="2400" dirty="0" smtClean="0">
                <a:solidFill>
                  <a:srgbClr val="7030A0"/>
                </a:solidFill>
                <a:latin typeface="Calibri" pitchFamily="34" charset="0"/>
              </a:rPr>
              <a:t>  	</a:t>
            </a:r>
            <a:r>
              <a:rPr lang="en-US" sz="2400" dirty="0" err="1" smtClean="0">
                <a:latin typeface="Calibri" pitchFamily="34" charset="0"/>
              </a:rPr>
              <a:t>Mendelian</a:t>
            </a:r>
            <a:r>
              <a:rPr lang="en-US" sz="2400" dirty="0" smtClean="0">
                <a:latin typeface="Calibri" pitchFamily="34" charset="0"/>
              </a:rPr>
              <a:t> rules</a:t>
            </a:r>
          </a:p>
          <a:p>
            <a:pPr marL="0" indent="-182880">
              <a:spcBef>
                <a:spcPts val="400"/>
              </a:spcBef>
              <a:buFont typeface="Arial" pitchFamily="34" charset="0"/>
              <a:buChar char="•"/>
            </a:pPr>
            <a:r>
              <a:rPr lang="en-US" sz="2400" dirty="0" smtClean="0">
                <a:latin typeface="Calibri" pitchFamily="34" charset="0"/>
              </a:rPr>
              <a:t>Call rate </a:t>
            </a:r>
            <a:r>
              <a:rPr lang="en-US" sz="2400" dirty="0" smtClean="0">
                <a:latin typeface="Times New Roman"/>
                <a:cs typeface="Times New Roman"/>
              </a:rPr>
              <a:t>≈</a:t>
            </a:r>
            <a:r>
              <a:rPr lang="en-US" sz="2400" dirty="0" smtClean="0">
                <a:latin typeface="Calibri" pitchFamily="34" charset="0"/>
              </a:rPr>
              <a:t> 85 </a:t>
            </a:r>
            <a:r>
              <a:rPr lang="en-US" sz="2400" dirty="0" smtClean="0">
                <a:latin typeface="Calibri" pitchFamily="34" charset="0"/>
                <a:cs typeface="Calibri" pitchFamily="34" charset="0"/>
              </a:rPr>
              <a:t>± 9</a:t>
            </a:r>
            <a:r>
              <a:rPr lang="en-US" sz="2400" dirty="0" smtClean="0">
                <a:latin typeface="Calibri" pitchFamily="34" charset="0"/>
              </a:rPr>
              <a:t>%</a:t>
            </a:r>
            <a:r>
              <a:rPr lang="en-US" sz="2400" dirty="0" smtClean="0">
                <a:solidFill>
                  <a:srgbClr val="7030A0"/>
                </a:solidFill>
                <a:latin typeface="Calibri" pitchFamily="34" charset="0"/>
              </a:rPr>
              <a:t>   	</a:t>
            </a:r>
            <a:r>
              <a:rPr lang="en-US" sz="2400" smtClean="0">
                <a:latin typeface="Calibri" pitchFamily="34" charset="0"/>
              </a:rPr>
              <a:t>Relatedness of 98 to 1,317</a:t>
            </a:r>
            <a:endParaRPr lang="en-US" sz="2400" dirty="0">
              <a:latin typeface="Calibri" pitchFamily="34" charset="0"/>
            </a:endParaRPr>
          </a:p>
        </p:txBody>
      </p:sp>
      <p:sp>
        <p:nvSpPr>
          <p:cNvPr id="2" name="Rounded Rectangle 1"/>
          <p:cNvSpPr/>
          <p:nvPr/>
        </p:nvSpPr>
        <p:spPr>
          <a:xfrm>
            <a:off x="576882" y="4033746"/>
            <a:ext cx="4496154" cy="1375696"/>
          </a:xfrm>
          <a:prstGeom prst="roundRect">
            <a:avLst/>
          </a:prstGeom>
          <a:solidFill>
            <a:schemeClr val="accent3">
              <a:lumMod val="20000"/>
              <a:lumOff val="80000"/>
            </a:schemeClr>
          </a:solidFill>
        </p:spPr>
        <p:txBody>
          <a:bodyPr wrap="square">
            <a:spAutoFit/>
          </a:bodyPr>
          <a:lstStyle/>
          <a:p>
            <a:pPr marL="182880" indent="-182880" defTabSz="1244600">
              <a:lnSpc>
                <a:spcPct val="90000"/>
              </a:lnSpc>
              <a:spcAft>
                <a:spcPct val="35000"/>
              </a:spcAft>
              <a:buFont typeface="Arial" pitchFamily="34" charset="0"/>
              <a:buChar char="•"/>
              <a:defRPr/>
            </a:pPr>
            <a:r>
              <a:rPr lang="en-US" sz="2200" dirty="0" smtClean="0">
                <a:latin typeface="+mj-lt"/>
              </a:rPr>
              <a:t>Reduce genotyping costs</a:t>
            </a:r>
            <a:endParaRPr lang="en-US" sz="2200" dirty="0" smtClean="0">
              <a:latin typeface="+mj-lt"/>
            </a:endParaRPr>
          </a:p>
          <a:p>
            <a:pPr marL="182880" indent="-182880" defTabSz="1244600">
              <a:lnSpc>
                <a:spcPct val="90000"/>
              </a:lnSpc>
              <a:spcAft>
                <a:spcPct val="35000"/>
              </a:spcAft>
              <a:buFont typeface="Arial" pitchFamily="34" charset="0"/>
              <a:buChar char="•"/>
              <a:defRPr/>
            </a:pPr>
            <a:r>
              <a:rPr lang="en-US" sz="2200" dirty="0">
                <a:latin typeface="+mj-lt"/>
              </a:rPr>
              <a:t>Increase statistical power</a:t>
            </a:r>
            <a:endParaRPr lang="en-US" sz="2200" dirty="0" smtClean="0">
              <a:latin typeface="+mj-lt"/>
            </a:endParaRPr>
          </a:p>
          <a:p>
            <a:pPr marL="182880" indent="-182880" defTabSz="1244600">
              <a:lnSpc>
                <a:spcPct val="90000"/>
              </a:lnSpc>
              <a:spcAft>
                <a:spcPct val="35000"/>
              </a:spcAft>
              <a:buFont typeface="Arial" pitchFamily="34" charset="0"/>
              <a:buChar char="•"/>
              <a:defRPr/>
            </a:pPr>
            <a:r>
              <a:rPr lang="en-US" sz="2200" dirty="0" smtClean="0">
                <a:latin typeface="+mj-lt"/>
              </a:rPr>
              <a:t>Call </a:t>
            </a:r>
            <a:r>
              <a:rPr lang="en-US" sz="2200" dirty="0">
                <a:latin typeface="+mj-lt"/>
              </a:rPr>
              <a:t>rare alleles </a:t>
            </a:r>
            <a:r>
              <a:rPr lang="en-US" sz="2200" dirty="0" smtClean="0">
                <a:latin typeface="+mj-lt"/>
              </a:rPr>
              <a:t>with </a:t>
            </a:r>
            <a:r>
              <a:rPr lang="en-US" sz="2200" dirty="0">
                <a:latin typeface="+mj-lt"/>
              </a:rPr>
              <a:t>high </a:t>
            </a:r>
            <a:r>
              <a:rPr lang="en-US" sz="2200" dirty="0" smtClean="0">
                <a:latin typeface="+mj-lt"/>
              </a:rPr>
              <a:t>accuracy</a:t>
            </a:r>
            <a:endParaRPr lang="en-US" sz="2200" dirty="0">
              <a:latin typeface="+mj-lt"/>
            </a:endParaRPr>
          </a:p>
        </p:txBody>
      </p:sp>
      <p:sp>
        <p:nvSpPr>
          <p:cNvPr id="52" name="Rounded Rectangle 51"/>
          <p:cNvSpPr/>
          <p:nvPr/>
        </p:nvSpPr>
        <p:spPr>
          <a:xfrm>
            <a:off x="5178543" y="4048260"/>
            <a:ext cx="3904593" cy="907482"/>
          </a:xfrm>
          <a:prstGeom prst="roundRect">
            <a:avLst/>
          </a:prstGeom>
          <a:solidFill>
            <a:schemeClr val="accent3">
              <a:lumMod val="20000"/>
              <a:lumOff val="80000"/>
            </a:schemeClr>
          </a:solidFill>
        </p:spPr>
        <p:txBody>
          <a:bodyPr wrap="square">
            <a:spAutoFit/>
          </a:bodyPr>
          <a:lstStyle/>
          <a:p>
            <a:pPr marL="182880" indent="-182880" defTabSz="1244600">
              <a:lnSpc>
                <a:spcPct val="90000"/>
              </a:lnSpc>
              <a:spcAft>
                <a:spcPct val="35000"/>
              </a:spcAft>
              <a:buFont typeface="Arial" pitchFamily="34" charset="0"/>
              <a:buChar char="•"/>
              <a:defRPr/>
            </a:pPr>
            <a:r>
              <a:rPr lang="en-US" sz="2200" dirty="0">
                <a:latin typeface="+mj-lt"/>
              </a:rPr>
              <a:t>Parental </a:t>
            </a:r>
            <a:r>
              <a:rPr lang="en-US" sz="2200" dirty="0" smtClean="0">
                <a:latin typeface="+mj-lt"/>
              </a:rPr>
              <a:t>origin</a:t>
            </a:r>
            <a:endParaRPr lang="en-US" sz="2200" dirty="0">
              <a:latin typeface="+mj-lt"/>
            </a:endParaRPr>
          </a:p>
          <a:p>
            <a:pPr marL="182880" indent="-182880" defTabSz="1244600">
              <a:lnSpc>
                <a:spcPct val="90000"/>
              </a:lnSpc>
              <a:spcAft>
                <a:spcPct val="35000"/>
              </a:spcAft>
              <a:buFont typeface="Arial" pitchFamily="34" charset="0"/>
              <a:buChar char="•"/>
              <a:defRPr/>
            </a:pPr>
            <a:r>
              <a:rPr lang="en-US" sz="2200" dirty="0" err="1">
                <a:latin typeface="+mj-lt"/>
              </a:rPr>
              <a:t>Untyped</a:t>
            </a:r>
            <a:r>
              <a:rPr lang="en-US" sz="2200" dirty="0">
                <a:latin typeface="+mj-lt"/>
              </a:rPr>
              <a:t> ancestor </a:t>
            </a:r>
            <a:r>
              <a:rPr lang="en-US" sz="2200" dirty="0" smtClean="0">
                <a:latin typeface="+mj-lt"/>
              </a:rPr>
              <a:t>imputation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37" grpId="0" animBg="1"/>
      <p:bldP spid="39" grpId="0" animBg="1"/>
      <p:bldP spid="40" grpId="0" animBg="1"/>
      <p:bldP spid="41" grpId="0" animBg="1"/>
      <p:bldP spid="47" grpId="0"/>
      <p:bldP spid="48" grpId="0" animBg="1"/>
      <p:bldP spid="46" grpId="0" animBg="1"/>
      <p:bldP spid="38" grpId="0"/>
      <p:bldP spid="2"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2413297"/>
              </p:ext>
            </p:extLst>
          </p:nvPr>
        </p:nvGraphicFramePr>
        <p:xfrm>
          <a:off x="851082" y="461205"/>
          <a:ext cx="8138159" cy="2783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3" name="Title 1"/>
          <p:cNvSpPr>
            <a:spLocks noGrp="1"/>
          </p:cNvSpPr>
          <p:nvPr>
            <p:ph type="title"/>
          </p:nvPr>
        </p:nvSpPr>
        <p:spPr>
          <a:xfrm>
            <a:off x="879475" y="44450"/>
            <a:ext cx="8229600" cy="1143000"/>
          </a:xfrm>
        </p:spPr>
        <p:txBody>
          <a:bodyPr/>
          <a:lstStyle/>
          <a:p>
            <a:r>
              <a:rPr lang="en-US" dirty="0" smtClean="0"/>
              <a:t>Algorithm Workflow</a:t>
            </a:r>
          </a:p>
        </p:txBody>
      </p:sp>
      <p:sp>
        <p:nvSpPr>
          <p:cNvPr id="62" name="Rectangle 61"/>
          <p:cNvSpPr/>
          <p:nvPr/>
        </p:nvSpPr>
        <p:spPr>
          <a:xfrm>
            <a:off x="2169684" y="4904723"/>
            <a:ext cx="2107418" cy="923330"/>
          </a:xfrm>
          <a:prstGeom prst="rect">
            <a:avLst/>
          </a:prstGeom>
        </p:spPr>
        <p:txBody>
          <a:bodyPr wrap="square">
            <a:spAutoFit/>
          </a:bodyPr>
          <a:lstStyle/>
          <a:p>
            <a:pPr algn="ctr" defTabSz="1244600">
              <a:lnSpc>
                <a:spcPct val="90000"/>
              </a:lnSpc>
              <a:spcAft>
                <a:spcPct val="35000"/>
              </a:spcAft>
              <a:defRPr/>
            </a:pPr>
            <a:r>
              <a:rPr lang="en-US" sz="2000" dirty="0">
                <a:latin typeface="+mj-lt"/>
              </a:rPr>
              <a:t>IBD segments in </a:t>
            </a:r>
            <a:r>
              <a:rPr lang="en-US" sz="2000" dirty="0" smtClean="0">
                <a:latin typeface="+mj-lt"/>
              </a:rPr>
              <a:t>1,415</a:t>
            </a:r>
            <a:r>
              <a:rPr lang="en-US" sz="2000" dirty="0" smtClean="0"/>
              <a:t>×</a:t>
            </a:r>
            <a:r>
              <a:rPr lang="en-US" sz="2000" dirty="0" smtClean="0">
                <a:latin typeface="+mj-lt"/>
              </a:rPr>
              <a:t>1,415</a:t>
            </a:r>
            <a:r>
              <a:rPr lang="en-US" sz="2000" dirty="0" smtClean="0"/>
              <a:t>×</a:t>
            </a:r>
            <a:r>
              <a:rPr lang="en-US" sz="2000" dirty="0" smtClean="0">
                <a:latin typeface="+mj-lt"/>
              </a:rPr>
              <a:t>4 haplotype pairs</a:t>
            </a:r>
            <a:endParaRPr lang="en-US" sz="2000" dirty="0">
              <a:latin typeface="+mj-lt"/>
            </a:endParaRPr>
          </a:p>
        </p:txBody>
      </p:sp>
      <p:sp>
        <p:nvSpPr>
          <p:cNvPr id="129" name="Down Arrow 128"/>
          <p:cNvSpPr>
            <a:spLocks noChangeAspect="1"/>
          </p:cNvSpPr>
          <p:nvPr/>
        </p:nvSpPr>
        <p:spPr>
          <a:xfrm>
            <a:off x="4710572" y="4227211"/>
            <a:ext cx="443230" cy="5918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Rectangle 129"/>
          <p:cNvSpPr/>
          <p:nvPr/>
        </p:nvSpPr>
        <p:spPr>
          <a:xfrm>
            <a:off x="4191279" y="4921249"/>
            <a:ext cx="1597563" cy="646113"/>
          </a:xfrm>
          <a:prstGeom prst="rect">
            <a:avLst/>
          </a:prstGeom>
        </p:spPr>
        <p:txBody>
          <a:bodyPr wrap="square">
            <a:spAutoFit/>
          </a:bodyPr>
          <a:lstStyle/>
          <a:p>
            <a:pPr algn="ctr" defTabSz="1244600">
              <a:lnSpc>
                <a:spcPct val="90000"/>
              </a:lnSpc>
              <a:spcAft>
                <a:spcPct val="35000"/>
              </a:spcAft>
              <a:defRPr/>
            </a:pPr>
            <a:r>
              <a:rPr lang="en-US" sz="2000" dirty="0">
                <a:latin typeface="+mj-lt"/>
              </a:rPr>
              <a:t>IBD </a:t>
            </a:r>
            <a:r>
              <a:rPr lang="en-US" sz="2000" dirty="0" smtClean="0">
                <a:latin typeface="+mj-lt"/>
              </a:rPr>
              <a:t>cliques </a:t>
            </a:r>
            <a:r>
              <a:rPr lang="en-US" sz="2000" dirty="0">
                <a:latin typeface="+mj-lt"/>
              </a:rPr>
              <a:t>@ each SNP</a:t>
            </a:r>
          </a:p>
        </p:txBody>
      </p:sp>
      <p:sp>
        <p:nvSpPr>
          <p:cNvPr id="133" name="Rectangle 132"/>
          <p:cNvSpPr/>
          <p:nvPr/>
        </p:nvSpPr>
        <p:spPr>
          <a:xfrm>
            <a:off x="652670" y="4899769"/>
            <a:ext cx="1902461" cy="646331"/>
          </a:xfrm>
          <a:prstGeom prst="rect">
            <a:avLst/>
          </a:prstGeom>
        </p:spPr>
        <p:txBody>
          <a:bodyPr wrap="square">
            <a:spAutoFit/>
          </a:bodyPr>
          <a:lstStyle/>
          <a:p>
            <a:pPr algn="ctr" defTabSz="1244600">
              <a:lnSpc>
                <a:spcPct val="90000"/>
              </a:lnSpc>
              <a:spcAft>
                <a:spcPts val="0"/>
              </a:spcAft>
              <a:defRPr/>
            </a:pPr>
            <a:r>
              <a:rPr lang="en-US" sz="2000" dirty="0" smtClean="0">
                <a:latin typeface="+mj-lt"/>
              </a:rPr>
              <a:t>1,415×2 haplotypes</a:t>
            </a:r>
            <a:endParaRPr lang="en-US" sz="2000" dirty="0">
              <a:latin typeface="+mj-lt"/>
            </a:endParaRPr>
          </a:p>
        </p:txBody>
      </p:sp>
      <p:sp>
        <p:nvSpPr>
          <p:cNvPr id="150" name="Down Arrow 149"/>
          <p:cNvSpPr>
            <a:spLocks noChangeAspect="1"/>
          </p:cNvSpPr>
          <p:nvPr/>
        </p:nvSpPr>
        <p:spPr>
          <a:xfrm>
            <a:off x="8054067" y="4242927"/>
            <a:ext cx="443230" cy="5930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Rectangle 150"/>
          <p:cNvSpPr/>
          <p:nvPr/>
        </p:nvSpPr>
        <p:spPr>
          <a:xfrm>
            <a:off x="7320461" y="4914197"/>
            <a:ext cx="1945323" cy="646113"/>
          </a:xfrm>
          <a:prstGeom prst="rect">
            <a:avLst/>
          </a:prstGeom>
        </p:spPr>
        <p:txBody>
          <a:bodyPr wrap="square">
            <a:spAutoFit/>
          </a:bodyPr>
          <a:lstStyle/>
          <a:p>
            <a:pPr algn="ctr" defTabSz="1244600">
              <a:lnSpc>
                <a:spcPct val="90000"/>
              </a:lnSpc>
              <a:spcAft>
                <a:spcPct val="35000"/>
              </a:spcAft>
              <a:defRPr/>
            </a:pPr>
            <a:r>
              <a:rPr lang="en-US" sz="2000" dirty="0">
                <a:latin typeface="+mj-lt"/>
              </a:rPr>
              <a:t>Imputed genotypes</a:t>
            </a:r>
          </a:p>
        </p:txBody>
      </p:sp>
      <p:grpSp>
        <p:nvGrpSpPr>
          <p:cNvPr id="210" name="Group 21"/>
          <p:cNvGrpSpPr>
            <a:grpSpLocks/>
          </p:cNvGrpSpPr>
          <p:nvPr/>
        </p:nvGrpSpPr>
        <p:grpSpPr bwMode="auto">
          <a:xfrm>
            <a:off x="965382" y="2934577"/>
            <a:ext cx="1351915" cy="1050608"/>
            <a:chOff x="1082675" y="3469822"/>
            <a:chExt cx="1971675" cy="1009650"/>
          </a:xfrm>
        </p:grpSpPr>
        <p:sp>
          <p:nvSpPr>
            <p:cNvPr id="211" name="Rectangle 210"/>
            <p:cNvSpPr/>
            <p:nvPr/>
          </p:nvSpPr>
          <p:spPr>
            <a:xfrm>
              <a:off x="1082675" y="3469822"/>
              <a:ext cx="543458" cy="3389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 T</a:t>
              </a:r>
            </a:p>
          </p:txBody>
        </p:sp>
        <p:sp>
          <p:nvSpPr>
            <p:cNvPr id="212" name="Rectangle 211"/>
            <p:cNvSpPr/>
            <p:nvPr/>
          </p:nvSpPr>
          <p:spPr>
            <a:xfrm>
              <a:off x="1082675" y="3776799"/>
              <a:ext cx="543458" cy="3406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 T</a:t>
              </a:r>
            </a:p>
          </p:txBody>
        </p:sp>
        <p:sp>
          <p:nvSpPr>
            <p:cNvPr id="213" name="Rectangle 212"/>
            <p:cNvSpPr/>
            <p:nvPr/>
          </p:nvSpPr>
          <p:spPr>
            <a:xfrm>
              <a:off x="1082675" y="4117489"/>
              <a:ext cx="543458" cy="3406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 </a:t>
              </a:r>
              <a:r>
                <a:rPr lang="en-US" b="1" dirty="0" err="1">
                  <a:solidFill>
                    <a:schemeClr val="tx2"/>
                  </a:solidFill>
                </a:rPr>
                <a:t>A</a:t>
              </a:r>
              <a:endParaRPr lang="en-US" b="1" dirty="0">
                <a:solidFill>
                  <a:schemeClr val="tx2"/>
                </a:solidFill>
              </a:endParaRPr>
            </a:p>
          </p:txBody>
        </p:sp>
        <p:sp>
          <p:nvSpPr>
            <p:cNvPr id="214" name="Right Arrow 213"/>
            <p:cNvSpPr/>
            <p:nvPr/>
          </p:nvSpPr>
          <p:spPr>
            <a:xfrm>
              <a:off x="1715397" y="3808739"/>
              <a:ext cx="362305" cy="275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15" name="Rectangle 214"/>
            <p:cNvSpPr/>
            <p:nvPr/>
          </p:nvSpPr>
          <p:spPr>
            <a:xfrm>
              <a:off x="2119708" y="3492890"/>
              <a:ext cx="430565" cy="3389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a:t>
              </a:r>
            </a:p>
          </p:txBody>
        </p:sp>
        <p:sp>
          <p:nvSpPr>
            <p:cNvPr id="216" name="Rectangle 215"/>
            <p:cNvSpPr/>
            <p:nvPr/>
          </p:nvSpPr>
          <p:spPr>
            <a:xfrm>
              <a:off x="2119708" y="3798092"/>
              <a:ext cx="430565" cy="342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T</a:t>
              </a:r>
            </a:p>
          </p:txBody>
        </p:sp>
        <p:sp>
          <p:nvSpPr>
            <p:cNvPr id="217" name="Rectangle 216"/>
            <p:cNvSpPr/>
            <p:nvPr/>
          </p:nvSpPr>
          <p:spPr>
            <a:xfrm>
              <a:off x="2119708" y="4140556"/>
              <a:ext cx="430565" cy="3389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a:t>
              </a:r>
            </a:p>
          </p:txBody>
        </p:sp>
        <p:sp>
          <p:nvSpPr>
            <p:cNvPr id="218" name="Rectangle 217"/>
            <p:cNvSpPr/>
            <p:nvPr/>
          </p:nvSpPr>
          <p:spPr>
            <a:xfrm>
              <a:off x="2623785" y="3492890"/>
              <a:ext cx="430565" cy="3389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2">
                      <a:lumMod val="75000"/>
                    </a:schemeClr>
                  </a:solidFill>
                </a:rPr>
                <a:t>T</a:t>
              </a:r>
            </a:p>
          </p:txBody>
        </p:sp>
        <p:sp>
          <p:nvSpPr>
            <p:cNvPr id="219" name="Rectangle 218"/>
            <p:cNvSpPr/>
            <p:nvPr/>
          </p:nvSpPr>
          <p:spPr>
            <a:xfrm>
              <a:off x="2623785" y="3798092"/>
              <a:ext cx="430565" cy="34246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2">
                      <a:lumMod val="75000"/>
                    </a:schemeClr>
                  </a:solidFill>
                </a:rPr>
                <a:t>A</a:t>
              </a:r>
            </a:p>
          </p:txBody>
        </p:sp>
        <p:sp>
          <p:nvSpPr>
            <p:cNvPr id="220" name="Rectangle 219"/>
            <p:cNvSpPr/>
            <p:nvPr/>
          </p:nvSpPr>
          <p:spPr>
            <a:xfrm>
              <a:off x="2623785" y="4140556"/>
              <a:ext cx="430565" cy="3389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2">
                      <a:lumMod val="75000"/>
                    </a:schemeClr>
                  </a:solidFill>
                </a:rPr>
                <a:t>A</a:t>
              </a:r>
            </a:p>
          </p:txBody>
        </p:sp>
      </p:grpSp>
      <p:grpSp>
        <p:nvGrpSpPr>
          <p:cNvPr id="221" name="Group 19"/>
          <p:cNvGrpSpPr>
            <a:grpSpLocks/>
          </p:cNvGrpSpPr>
          <p:nvPr/>
        </p:nvGrpSpPr>
        <p:grpSpPr bwMode="auto">
          <a:xfrm>
            <a:off x="2831964" y="2968867"/>
            <a:ext cx="1003300" cy="992188"/>
            <a:chOff x="3480480" y="3342822"/>
            <a:chExt cx="1473428" cy="1152525"/>
          </a:xfrm>
        </p:grpSpPr>
        <p:sp>
          <p:nvSpPr>
            <p:cNvPr id="222" name="Rounded Rectangle 221"/>
            <p:cNvSpPr/>
            <p:nvPr/>
          </p:nvSpPr>
          <p:spPr>
            <a:xfrm>
              <a:off x="3480480" y="3342822"/>
              <a:ext cx="137552" cy="11525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 name="Rounded Rectangle 222"/>
            <p:cNvSpPr/>
            <p:nvPr/>
          </p:nvSpPr>
          <p:spPr>
            <a:xfrm>
              <a:off x="4427018" y="3342822"/>
              <a:ext cx="118901" cy="115252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 name="Rounded Rectangle 223"/>
            <p:cNvSpPr/>
            <p:nvPr/>
          </p:nvSpPr>
          <p:spPr>
            <a:xfrm>
              <a:off x="3767240" y="3342822"/>
              <a:ext cx="121231"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 name="Rounded Rectangle 224"/>
            <p:cNvSpPr/>
            <p:nvPr/>
          </p:nvSpPr>
          <p:spPr>
            <a:xfrm>
              <a:off x="4727766" y="3342822"/>
              <a:ext cx="142213" cy="1152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 name="Rounded Rectangle 225"/>
            <p:cNvSpPr/>
            <p:nvPr/>
          </p:nvSpPr>
          <p:spPr>
            <a:xfrm>
              <a:off x="4732428" y="3353886"/>
              <a:ext cx="137550" cy="25632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7" name="Straight Connector 226"/>
            <p:cNvCxnSpPr/>
            <p:nvPr/>
          </p:nvCxnSpPr>
          <p:spPr>
            <a:xfrm>
              <a:off x="3666990" y="3632337"/>
              <a:ext cx="328724"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3666990" y="4207677"/>
              <a:ext cx="328724"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625185" y="3632337"/>
              <a:ext cx="328723"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625185" y="4207677"/>
              <a:ext cx="328723"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1" name="Group 2"/>
          <p:cNvGrpSpPr>
            <a:grpSpLocks/>
          </p:cNvGrpSpPr>
          <p:nvPr/>
        </p:nvGrpSpPr>
        <p:grpSpPr bwMode="auto">
          <a:xfrm>
            <a:off x="4278971" y="2928545"/>
            <a:ext cx="1209833" cy="1075690"/>
            <a:chOff x="5468938" y="3212647"/>
            <a:chExt cx="1524000" cy="1265238"/>
          </a:xfrm>
        </p:grpSpPr>
        <p:sp>
          <p:nvSpPr>
            <p:cNvPr id="232" name="Oval 231"/>
            <p:cNvSpPr/>
            <p:nvPr/>
          </p:nvSpPr>
          <p:spPr>
            <a:xfrm>
              <a:off x="5468938" y="3330658"/>
              <a:ext cx="324786" cy="294061"/>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233" name="Straight Connector 232"/>
            <p:cNvCxnSpPr>
              <a:stCxn id="232" idx="5"/>
              <a:endCxn id="235" idx="2"/>
            </p:cNvCxnSpPr>
            <p:nvPr/>
          </p:nvCxnSpPr>
          <p:spPr>
            <a:xfrm>
              <a:off x="5746029" y="3580224"/>
              <a:ext cx="420178" cy="28438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6048103" y="3212647"/>
              <a:ext cx="324788" cy="294061"/>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35" name="Oval 234"/>
            <p:cNvSpPr/>
            <p:nvPr/>
          </p:nvSpPr>
          <p:spPr>
            <a:xfrm>
              <a:off x="6166207" y="3717581"/>
              <a:ext cx="324788" cy="294061"/>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36" name="Oval 235"/>
            <p:cNvSpPr/>
            <p:nvPr/>
          </p:nvSpPr>
          <p:spPr>
            <a:xfrm>
              <a:off x="5552973" y="4183824"/>
              <a:ext cx="324788" cy="294061"/>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37" name="Oval 236"/>
            <p:cNvSpPr/>
            <p:nvPr/>
          </p:nvSpPr>
          <p:spPr>
            <a:xfrm>
              <a:off x="6531877" y="3353873"/>
              <a:ext cx="327058" cy="294061"/>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238" name="Straight Connector 237"/>
            <p:cNvCxnSpPr>
              <a:stCxn id="232" idx="4"/>
              <a:endCxn id="236" idx="0"/>
            </p:cNvCxnSpPr>
            <p:nvPr/>
          </p:nvCxnSpPr>
          <p:spPr>
            <a:xfrm>
              <a:off x="5632467" y="3624719"/>
              <a:ext cx="84035" cy="55910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34" idx="2"/>
              <a:endCxn id="232" idx="6"/>
            </p:cNvCxnSpPr>
            <p:nvPr/>
          </p:nvCxnSpPr>
          <p:spPr>
            <a:xfrm flipH="1">
              <a:off x="5793724" y="3359678"/>
              <a:ext cx="254379" cy="11801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36" idx="0"/>
              <a:endCxn id="234" idx="3"/>
            </p:cNvCxnSpPr>
            <p:nvPr/>
          </p:nvCxnSpPr>
          <p:spPr>
            <a:xfrm flipV="1">
              <a:off x="5716502" y="3464147"/>
              <a:ext cx="379297" cy="71967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36" idx="7"/>
              <a:endCxn id="235" idx="3"/>
            </p:cNvCxnSpPr>
            <p:nvPr/>
          </p:nvCxnSpPr>
          <p:spPr>
            <a:xfrm flipV="1">
              <a:off x="5830064" y="3969081"/>
              <a:ext cx="383840" cy="25730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34" idx="5"/>
              <a:endCxn id="237" idx="2"/>
            </p:cNvCxnSpPr>
            <p:nvPr/>
          </p:nvCxnSpPr>
          <p:spPr>
            <a:xfrm>
              <a:off x="6325194" y="3464147"/>
              <a:ext cx="206683" cy="3675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34" idx="4"/>
              <a:endCxn id="235" idx="0"/>
            </p:cNvCxnSpPr>
            <p:nvPr/>
          </p:nvCxnSpPr>
          <p:spPr>
            <a:xfrm>
              <a:off x="6209362" y="3506708"/>
              <a:ext cx="120375" cy="2108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6082172" y="4179954"/>
              <a:ext cx="324786" cy="294061"/>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2"/>
                </a:solidFill>
              </a:endParaRPr>
            </a:p>
          </p:txBody>
        </p:sp>
        <p:sp>
          <p:nvSpPr>
            <p:cNvPr id="245" name="Oval 244"/>
            <p:cNvSpPr/>
            <p:nvPr/>
          </p:nvSpPr>
          <p:spPr>
            <a:xfrm>
              <a:off x="6668152" y="4152870"/>
              <a:ext cx="324786" cy="294061"/>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2"/>
                </a:solidFill>
              </a:endParaRPr>
            </a:p>
          </p:txBody>
        </p:sp>
        <p:cxnSp>
          <p:nvCxnSpPr>
            <p:cNvPr id="246" name="Straight Connector 245"/>
            <p:cNvCxnSpPr>
              <a:stCxn id="244" idx="6"/>
              <a:endCxn id="245" idx="2"/>
            </p:cNvCxnSpPr>
            <p:nvPr/>
          </p:nvCxnSpPr>
          <p:spPr>
            <a:xfrm flipV="1">
              <a:off x="6406959" y="4299900"/>
              <a:ext cx="261193" cy="270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6627269" y="3773685"/>
              <a:ext cx="324786" cy="2921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grpSp>
      <p:grpSp>
        <p:nvGrpSpPr>
          <p:cNvPr id="248" name="Group 1"/>
          <p:cNvGrpSpPr>
            <a:grpSpLocks/>
          </p:cNvGrpSpPr>
          <p:nvPr/>
        </p:nvGrpSpPr>
        <p:grpSpPr bwMode="auto">
          <a:xfrm>
            <a:off x="7617642" y="2751697"/>
            <a:ext cx="1241425" cy="1286351"/>
            <a:chOff x="7351713" y="2809875"/>
            <a:chExt cx="1581150" cy="1673225"/>
          </a:xfrm>
        </p:grpSpPr>
        <p:sp>
          <p:nvSpPr>
            <p:cNvPr id="249" name="Oval 248"/>
            <p:cNvSpPr/>
            <p:nvPr/>
          </p:nvSpPr>
          <p:spPr>
            <a:xfrm>
              <a:off x="7351713" y="3335272"/>
              <a:ext cx="325053" cy="29346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3">
                      <a:lumMod val="50000"/>
                    </a:schemeClr>
                  </a:solidFill>
                </a:rPr>
                <a:t>A</a:t>
              </a:r>
            </a:p>
          </p:txBody>
        </p:sp>
        <p:cxnSp>
          <p:nvCxnSpPr>
            <p:cNvPr id="250" name="Straight Connector 249"/>
            <p:cNvCxnSpPr>
              <a:stCxn id="249" idx="5"/>
              <a:endCxn id="252" idx="2"/>
            </p:cNvCxnSpPr>
            <p:nvPr/>
          </p:nvCxnSpPr>
          <p:spPr>
            <a:xfrm>
              <a:off x="7630330" y="3586137"/>
              <a:ext cx="415604" cy="28399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1" name="Oval 250"/>
            <p:cNvSpPr/>
            <p:nvPr/>
          </p:nvSpPr>
          <p:spPr>
            <a:xfrm>
              <a:off x="7929843" y="3216939"/>
              <a:ext cx="325053" cy="29346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3">
                      <a:lumMod val="50000"/>
                    </a:schemeClr>
                  </a:solidFill>
                </a:rPr>
                <a:t>A</a:t>
              </a:r>
            </a:p>
          </p:txBody>
        </p:sp>
        <p:sp>
          <p:nvSpPr>
            <p:cNvPr id="252" name="Oval 251"/>
            <p:cNvSpPr/>
            <p:nvPr/>
          </p:nvSpPr>
          <p:spPr>
            <a:xfrm>
              <a:off x="8045933" y="3723403"/>
              <a:ext cx="327374" cy="29346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3">
                      <a:lumMod val="50000"/>
                    </a:schemeClr>
                  </a:solidFill>
                </a:rPr>
                <a:t>A</a:t>
              </a:r>
            </a:p>
          </p:txBody>
        </p:sp>
        <p:sp>
          <p:nvSpPr>
            <p:cNvPr id="253" name="Oval 252"/>
            <p:cNvSpPr/>
            <p:nvPr/>
          </p:nvSpPr>
          <p:spPr>
            <a:xfrm>
              <a:off x="7435298" y="4189635"/>
              <a:ext cx="325053" cy="29346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3">
                      <a:lumMod val="50000"/>
                    </a:schemeClr>
                  </a:solidFill>
                </a:rPr>
                <a:t>A</a:t>
              </a:r>
            </a:p>
          </p:txBody>
        </p:sp>
        <p:sp>
          <p:nvSpPr>
            <p:cNvPr id="254" name="Oval 253"/>
            <p:cNvSpPr/>
            <p:nvPr/>
          </p:nvSpPr>
          <p:spPr>
            <a:xfrm>
              <a:off x="8412779" y="3358939"/>
              <a:ext cx="327374" cy="29346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3">
                      <a:lumMod val="50000"/>
                    </a:schemeClr>
                  </a:solidFill>
                </a:rPr>
                <a:t>A</a:t>
              </a:r>
            </a:p>
          </p:txBody>
        </p:sp>
        <p:cxnSp>
          <p:nvCxnSpPr>
            <p:cNvPr id="255" name="Straight Connector 254"/>
            <p:cNvCxnSpPr>
              <a:stCxn id="249" idx="4"/>
              <a:endCxn id="253" idx="0"/>
            </p:cNvCxnSpPr>
            <p:nvPr/>
          </p:nvCxnSpPr>
          <p:spPr>
            <a:xfrm>
              <a:off x="7514239" y="3628737"/>
              <a:ext cx="83585" cy="56089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51" idx="2"/>
              <a:endCxn id="249" idx="6"/>
            </p:cNvCxnSpPr>
            <p:nvPr/>
          </p:nvCxnSpPr>
          <p:spPr>
            <a:xfrm flipH="1">
              <a:off x="7676766" y="3366039"/>
              <a:ext cx="253077" cy="11596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53" idx="0"/>
              <a:endCxn id="251" idx="3"/>
            </p:cNvCxnSpPr>
            <p:nvPr/>
          </p:nvCxnSpPr>
          <p:spPr>
            <a:xfrm flipV="1">
              <a:off x="7597824" y="3467805"/>
              <a:ext cx="378455" cy="72183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53" idx="7"/>
              <a:endCxn id="252" idx="3"/>
            </p:cNvCxnSpPr>
            <p:nvPr/>
          </p:nvCxnSpPr>
          <p:spPr>
            <a:xfrm flipV="1">
              <a:off x="7713915" y="3974269"/>
              <a:ext cx="380776" cy="25796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51" idx="5"/>
              <a:endCxn id="254" idx="2"/>
            </p:cNvCxnSpPr>
            <p:nvPr/>
          </p:nvCxnSpPr>
          <p:spPr>
            <a:xfrm>
              <a:off x="8208460" y="3467805"/>
              <a:ext cx="204319" cy="3786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51" idx="4"/>
              <a:endCxn id="252" idx="0"/>
            </p:cNvCxnSpPr>
            <p:nvPr/>
          </p:nvCxnSpPr>
          <p:spPr>
            <a:xfrm>
              <a:off x="8092370" y="3510405"/>
              <a:ext cx="118411" cy="21299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61" name="Oval 260"/>
            <p:cNvSpPr/>
            <p:nvPr/>
          </p:nvSpPr>
          <p:spPr>
            <a:xfrm>
              <a:off x="7962348" y="4184902"/>
              <a:ext cx="325053" cy="293465"/>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accent4"/>
                  </a:solidFill>
                </a:rPr>
                <a:t>T</a:t>
              </a:r>
            </a:p>
          </p:txBody>
        </p:sp>
        <p:sp>
          <p:nvSpPr>
            <p:cNvPr id="262" name="Oval 261"/>
            <p:cNvSpPr/>
            <p:nvPr/>
          </p:nvSpPr>
          <p:spPr>
            <a:xfrm>
              <a:off x="8549764" y="4156502"/>
              <a:ext cx="325053" cy="295831"/>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b="1" dirty="0">
                  <a:solidFill>
                    <a:schemeClr val="accent4"/>
                  </a:solidFill>
                </a:rPr>
                <a:t>T</a:t>
              </a:r>
            </a:p>
          </p:txBody>
        </p:sp>
        <p:cxnSp>
          <p:nvCxnSpPr>
            <p:cNvPr id="263" name="Straight Connector 262"/>
            <p:cNvCxnSpPr>
              <a:stCxn id="261" idx="6"/>
              <a:endCxn id="262" idx="2"/>
            </p:cNvCxnSpPr>
            <p:nvPr/>
          </p:nvCxnSpPr>
          <p:spPr>
            <a:xfrm flipV="1">
              <a:off x="8287401" y="4305600"/>
              <a:ext cx="262363" cy="26034"/>
            </a:xfrm>
            <a:prstGeom prst="lin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64" name="Rectangle 263"/>
            <p:cNvSpPr/>
            <p:nvPr/>
          </p:nvSpPr>
          <p:spPr>
            <a:xfrm>
              <a:off x="8373307" y="2809875"/>
              <a:ext cx="543302" cy="340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b="1" dirty="0">
                  <a:solidFill>
                    <a:schemeClr val="tx2"/>
                  </a:solidFill>
                </a:rPr>
                <a:t>A T</a:t>
              </a:r>
            </a:p>
          </p:txBody>
        </p:sp>
        <p:sp>
          <p:nvSpPr>
            <p:cNvPr id="265" name="Freeform 264"/>
            <p:cNvSpPr/>
            <p:nvPr/>
          </p:nvSpPr>
          <p:spPr>
            <a:xfrm>
              <a:off x="7553711" y="2951874"/>
              <a:ext cx="879963" cy="357365"/>
            </a:xfrm>
            <a:custGeom>
              <a:avLst/>
              <a:gdLst>
                <a:gd name="connsiteX0" fmla="*/ 879609 w 879609"/>
                <a:gd name="connsiteY0" fmla="*/ 0 h 478971"/>
                <a:gd name="connsiteX1" fmla="*/ 124866 w 879609"/>
                <a:gd name="connsiteY1" fmla="*/ 304800 h 478971"/>
                <a:gd name="connsiteX2" fmla="*/ 8752 w 879609"/>
                <a:gd name="connsiteY2" fmla="*/ 478971 h 478971"/>
              </a:gdLst>
              <a:ahLst/>
              <a:cxnLst>
                <a:cxn ang="0">
                  <a:pos x="connsiteX0" y="connsiteY0"/>
                </a:cxn>
                <a:cxn ang="0">
                  <a:pos x="connsiteX1" y="connsiteY1"/>
                </a:cxn>
                <a:cxn ang="0">
                  <a:pos x="connsiteX2" y="connsiteY2"/>
                </a:cxn>
              </a:cxnLst>
              <a:rect l="l" t="t" r="r" b="b"/>
              <a:pathLst>
                <a:path w="879609" h="478971">
                  <a:moveTo>
                    <a:pt x="879609" y="0"/>
                  </a:moveTo>
                  <a:cubicBezTo>
                    <a:pt x="574809" y="112486"/>
                    <a:pt x="270009" y="224972"/>
                    <a:pt x="124866" y="304800"/>
                  </a:cubicBezTo>
                  <a:cubicBezTo>
                    <a:pt x="-20277" y="384628"/>
                    <a:pt x="-5763" y="431799"/>
                    <a:pt x="8752" y="47897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66" name="Freeform 265"/>
            <p:cNvSpPr/>
            <p:nvPr/>
          </p:nvSpPr>
          <p:spPr>
            <a:xfrm>
              <a:off x="8754083" y="3145940"/>
              <a:ext cx="178780" cy="1010562"/>
            </a:xfrm>
            <a:custGeom>
              <a:avLst/>
              <a:gdLst>
                <a:gd name="connsiteX0" fmla="*/ 879609 w 879609"/>
                <a:gd name="connsiteY0" fmla="*/ 0 h 478971"/>
                <a:gd name="connsiteX1" fmla="*/ 124866 w 879609"/>
                <a:gd name="connsiteY1" fmla="*/ 304800 h 478971"/>
                <a:gd name="connsiteX2" fmla="*/ 8752 w 879609"/>
                <a:gd name="connsiteY2" fmla="*/ 478971 h 478971"/>
                <a:gd name="connsiteX0" fmla="*/ 871053 w 955822"/>
                <a:gd name="connsiteY0" fmla="*/ 0 h 807871"/>
                <a:gd name="connsiteX1" fmla="*/ 929110 w 955822"/>
                <a:gd name="connsiteY1" fmla="*/ 798285 h 807871"/>
                <a:gd name="connsiteX2" fmla="*/ 196 w 955822"/>
                <a:gd name="connsiteY2" fmla="*/ 478971 h 807871"/>
                <a:gd name="connsiteX0" fmla="*/ 118402 w 177174"/>
                <a:gd name="connsiteY0" fmla="*/ 0 h 1190171"/>
                <a:gd name="connsiteX1" fmla="*/ 176459 w 177174"/>
                <a:gd name="connsiteY1" fmla="*/ 798285 h 1190171"/>
                <a:gd name="connsiteX2" fmla="*/ 2288 w 177174"/>
                <a:gd name="connsiteY2" fmla="*/ 1190171 h 1190171"/>
                <a:gd name="connsiteX0" fmla="*/ 103320 w 262986"/>
                <a:gd name="connsiteY0" fmla="*/ 0 h 1219199"/>
                <a:gd name="connsiteX1" fmla="*/ 262977 w 262986"/>
                <a:gd name="connsiteY1" fmla="*/ 827313 h 1219199"/>
                <a:gd name="connsiteX2" fmla="*/ 88806 w 262986"/>
                <a:gd name="connsiteY2" fmla="*/ 1219199 h 1219199"/>
              </a:gdLst>
              <a:ahLst/>
              <a:cxnLst>
                <a:cxn ang="0">
                  <a:pos x="connsiteX0" y="connsiteY0"/>
                </a:cxn>
                <a:cxn ang="0">
                  <a:pos x="connsiteX1" y="connsiteY1"/>
                </a:cxn>
                <a:cxn ang="0">
                  <a:pos x="connsiteX2" y="connsiteY2"/>
                </a:cxn>
              </a:cxnLst>
              <a:rect l="l" t="t" r="r" b="b"/>
              <a:pathLst>
                <a:path w="262986" h="1219199">
                  <a:moveTo>
                    <a:pt x="103320" y="0"/>
                  </a:moveTo>
                  <a:cubicBezTo>
                    <a:pt x="-201480" y="112486"/>
                    <a:pt x="265396" y="624113"/>
                    <a:pt x="262977" y="827313"/>
                  </a:cubicBezTo>
                  <a:cubicBezTo>
                    <a:pt x="260558" y="1030513"/>
                    <a:pt x="74291" y="1172027"/>
                    <a:pt x="88806" y="121919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67" name="Oval 266"/>
            <p:cNvSpPr/>
            <p:nvPr/>
          </p:nvSpPr>
          <p:spPr>
            <a:xfrm>
              <a:off x="8482433" y="3751803"/>
              <a:ext cx="325053" cy="2934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b="1" dirty="0">
                <a:solidFill>
                  <a:schemeClr val="tx2"/>
                </a:solidFill>
              </a:endParaRPr>
            </a:p>
          </p:txBody>
        </p:sp>
      </p:grpSp>
      <p:sp>
        <p:nvSpPr>
          <p:cNvPr id="297" name="Rectangle 296"/>
          <p:cNvSpPr/>
          <p:nvPr/>
        </p:nvSpPr>
        <p:spPr>
          <a:xfrm>
            <a:off x="5661607" y="4910112"/>
            <a:ext cx="1945323" cy="646331"/>
          </a:xfrm>
          <a:prstGeom prst="rect">
            <a:avLst/>
          </a:prstGeom>
        </p:spPr>
        <p:txBody>
          <a:bodyPr wrap="square">
            <a:spAutoFit/>
          </a:bodyPr>
          <a:lstStyle/>
          <a:p>
            <a:pPr algn="ctr" defTabSz="1244600">
              <a:lnSpc>
                <a:spcPct val="90000"/>
              </a:lnSpc>
              <a:spcAft>
                <a:spcPts val="0"/>
              </a:spcAft>
              <a:defRPr/>
            </a:pPr>
            <a:r>
              <a:rPr lang="en-US" sz="2000" dirty="0">
                <a:latin typeface="+mj-lt"/>
              </a:rPr>
              <a:t>P</a:t>
            </a:r>
            <a:r>
              <a:rPr lang="en-US" sz="2000" dirty="0" smtClean="0">
                <a:latin typeface="+mj-lt"/>
              </a:rPr>
              <a:t>arental </a:t>
            </a:r>
            <a:r>
              <a:rPr lang="en-US" sz="2000" dirty="0">
                <a:latin typeface="+mj-lt"/>
              </a:rPr>
              <a:t>Origin (PO) </a:t>
            </a:r>
            <a:r>
              <a:rPr lang="en-US" sz="2000" dirty="0" smtClean="0">
                <a:latin typeface="+mj-lt"/>
              </a:rPr>
              <a:t>assignment</a:t>
            </a:r>
            <a:endParaRPr lang="en-US" sz="2000" dirty="0">
              <a:latin typeface="+mj-lt"/>
            </a:endParaRPr>
          </a:p>
        </p:txBody>
      </p:sp>
      <p:sp>
        <p:nvSpPr>
          <p:cNvPr id="312" name="Down Arrow 311"/>
          <p:cNvSpPr>
            <a:spLocks noChangeAspect="1"/>
          </p:cNvSpPr>
          <p:nvPr/>
        </p:nvSpPr>
        <p:spPr>
          <a:xfrm>
            <a:off x="3080459" y="4218864"/>
            <a:ext cx="443230" cy="5918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3" name="Down Arrow 312"/>
          <p:cNvSpPr/>
          <p:nvPr/>
        </p:nvSpPr>
        <p:spPr>
          <a:xfrm>
            <a:off x="1395684" y="4233377"/>
            <a:ext cx="443230" cy="5918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25" name="Group 124"/>
          <p:cNvGrpSpPr/>
          <p:nvPr/>
        </p:nvGrpSpPr>
        <p:grpSpPr>
          <a:xfrm>
            <a:off x="850056" y="1297549"/>
            <a:ext cx="1529180" cy="1113245"/>
            <a:chOff x="3733" y="834934"/>
            <a:chExt cx="1529180" cy="1113245"/>
          </a:xfrm>
        </p:grpSpPr>
        <p:sp>
          <p:nvSpPr>
            <p:cNvPr id="141" name="Rounded Rectangle 140">
              <a:hlinkClick r:id="rId8" action="ppaction://hlinksldjump"/>
            </p:cNvPr>
            <p:cNvSpPr/>
            <p:nvPr/>
          </p:nvSpPr>
          <p:spPr>
            <a:xfrm>
              <a:off x="3733" y="834934"/>
              <a:ext cx="1529180" cy="1113245"/>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2" name="Rounded Rectangle 4"/>
            <p:cNvSpPr/>
            <p:nvPr/>
          </p:nvSpPr>
          <p:spPr>
            <a:xfrm>
              <a:off x="58077"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Aft>
                  <a:spcPct val="35000"/>
                </a:spcAft>
              </a:pPr>
              <a:r>
                <a:rPr lang="en-US" sz="2400" b="1" kern="1200" dirty="0" smtClean="0"/>
                <a:t>Phase</a:t>
              </a:r>
              <a:r>
                <a:rPr lang="en-US" sz="2400" baseline="30000" dirty="0"/>
                <a:t>1</a:t>
              </a:r>
              <a:endParaRPr lang="en-US" sz="2400" b="1" kern="1200" dirty="0"/>
            </a:p>
          </p:txBody>
        </p:sp>
      </p:grpSp>
      <p:grpSp>
        <p:nvGrpSpPr>
          <p:cNvPr id="126" name="Group 125"/>
          <p:cNvGrpSpPr/>
          <p:nvPr/>
        </p:nvGrpSpPr>
        <p:grpSpPr>
          <a:xfrm>
            <a:off x="2500434" y="1297549"/>
            <a:ext cx="1529180" cy="1113245"/>
            <a:chOff x="1654111" y="834934"/>
            <a:chExt cx="1529180" cy="1113245"/>
          </a:xfrm>
        </p:grpSpPr>
        <p:sp>
          <p:nvSpPr>
            <p:cNvPr id="139" name="Rounded Rectangle 138">
              <a:hlinkClick r:id="rId9" action="ppaction://hlinksldjump"/>
            </p:cNvPr>
            <p:cNvSpPr/>
            <p:nvPr/>
          </p:nvSpPr>
          <p:spPr>
            <a:xfrm>
              <a:off x="1654111" y="834934"/>
              <a:ext cx="1529180" cy="1113245"/>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40" name="Rounded Rectangle 6"/>
            <p:cNvSpPr/>
            <p:nvPr/>
          </p:nvSpPr>
          <p:spPr>
            <a:xfrm>
              <a:off x="1708455"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Find IBD Segments</a:t>
              </a:r>
              <a:endParaRPr lang="en-US" sz="2400" b="1" kern="1200" dirty="0"/>
            </a:p>
          </p:txBody>
        </p:sp>
      </p:grpSp>
      <p:grpSp>
        <p:nvGrpSpPr>
          <p:cNvPr id="127" name="Group 126"/>
          <p:cNvGrpSpPr/>
          <p:nvPr/>
        </p:nvGrpSpPr>
        <p:grpSpPr>
          <a:xfrm>
            <a:off x="4150812" y="1297549"/>
            <a:ext cx="1529180" cy="1113245"/>
            <a:chOff x="3304489" y="834934"/>
            <a:chExt cx="1529180" cy="1113245"/>
          </a:xfrm>
        </p:grpSpPr>
        <p:sp>
          <p:nvSpPr>
            <p:cNvPr id="137" name="Rounded Rectangle 136">
              <a:hlinkClick r:id="rId10" action="ppaction://hlinksldjump"/>
            </p:cNvPr>
            <p:cNvSpPr/>
            <p:nvPr/>
          </p:nvSpPr>
          <p:spPr>
            <a:xfrm>
              <a:off x="3304489" y="834934"/>
              <a:ext cx="1529180" cy="1113245"/>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38" name="Rounded Rectangle 8"/>
            <p:cNvSpPr/>
            <p:nvPr/>
          </p:nvSpPr>
          <p:spPr>
            <a:xfrm>
              <a:off x="3358833"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Index IBD Segments</a:t>
              </a:r>
              <a:endParaRPr lang="en-US" sz="2400" b="1" kern="1200" dirty="0"/>
            </a:p>
          </p:txBody>
        </p:sp>
      </p:grpSp>
      <p:grpSp>
        <p:nvGrpSpPr>
          <p:cNvPr id="128" name="Group 127"/>
          <p:cNvGrpSpPr/>
          <p:nvPr/>
        </p:nvGrpSpPr>
        <p:grpSpPr>
          <a:xfrm>
            <a:off x="5801190" y="1297549"/>
            <a:ext cx="1529180" cy="1113245"/>
            <a:chOff x="4954867" y="834934"/>
            <a:chExt cx="1529180" cy="1113245"/>
          </a:xfrm>
        </p:grpSpPr>
        <p:sp>
          <p:nvSpPr>
            <p:cNvPr id="135" name="Rounded Rectangle 134">
              <a:hlinkClick r:id="rId11" action="ppaction://hlinksldjump"/>
            </p:cNvPr>
            <p:cNvSpPr/>
            <p:nvPr/>
          </p:nvSpPr>
          <p:spPr>
            <a:xfrm>
              <a:off x="4954867" y="834934"/>
              <a:ext cx="1529180" cy="1113245"/>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36" name="Rounded Rectangle 10"/>
            <p:cNvSpPr/>
            <p:nvPr/>
          </p:nvSpPr>
          <p:spPr>
            <a:xfrm>
              <a:off x="5009211"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Assign PO</a:t>
              </a:r>
              <a:endParaRPr lang="en-US" sz="2400" b="1" kern="1200" dirty="0"/>
            </a:p>
          </p:txBody>
        </p:sp>
      </p:grpSp>
      <p:grpSp>
        <p:nvGrpSpPr>
          <p:cNvPr id="131" name="Group 130"/>
          <p:cNvGrpSpPr/>
          <p:nvPr/>
        </p:nvGrpSpPr>
        <p:grpSpPr>
          <a:xfrm>
            <a:off x="7451568" y="1297549"/>
            <a:ext cx="1529180" cy="1113245"/>
            <a:chOff x="6605245" y="834934"/>
            <a:chExt cx="1529180" cy="1113245"/>
          </a:xfrm>
        </p:grpSpPr>
        <p:sp>
          <p:nvSpPr>
            <p:cNvPr id="132" name="Rounded Rectangle 131">
              <a:hlinkClick r:id="" action="ppaction://noaction"/>
            </p:cNvPr>
            <p:cNvSpPr/>
            <p:nvPr/>
          </p:nvSpPr>
          <p:spPr>
            <a:xfrm>
              <a:off x="6605245" y="834934"/>
              <a:ext cx="1529180" cy="1113245"/>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134" name="Rounded Rectangle 12"/>
            <p:cNvSpPr/>
            <p:nvPr/>
          </p:nvSpPr>
          <p:spPr>
            <a:xfrm>
              <a:off x="6659589"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Impute</a:t>
              </a:r>
              <a:endParaRPr lang="en-US" sz="2400" b="1" kern="1200" dirty="0"/>
            </a:p>
          </p:txBody>
        </p:sp>
      </p:grpSp>
      <p:grpSp>
        <p:nvGrpSpPr>
          <p:cNvPr id="8" name="Group 7"/>
          <p:cNvGrpSpPr/>
          <p:nvPr/>
        </p:nvGrpSpPr>
        <p:grpSpPr>
          <a:xfrm>
            <a:off x="5926637" y="2986965"/>
            <a:ext cx="1393825" cy="971550"/>
            <a:chOff x="5955665" y="3052287"/>
            <a:chExt cx="1393825" cy="971550"/>
          </a:xfrm>
        </p:grpSpPr>
        <p:cxnSp>
          <p:nvCxnSpPr>
            <p:cNvPr id="271" name="Straight Connector 270"/>
            <p:cNvCxnSpPr>
              <a:stCxn id="273" idx="2"/>
              <a:endCxn id="272" idx="3"/>
            </p:cNvCxnSpPr>
            <p:nvPr/>
          </p:nvCxnSpPr>
          <p:spPr bwMode="auto">
            <a:xfrm flipH="1" flipV="1">
              <a:off x="6465006" y="3294381"/>
              <a:ext cx="222646" cy="238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bwMode="auto">
            <a:xfrm>
              <a:off x="6339958" y="3230087"/>
              <a:ext cx="125048" cy="1285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273" name="Oval 272"/>
            <p:cNvSpPr/>
            <p:nvPr/>
          </p:nvSpPr>
          <p:spPr bwMode="auto">
            <a:xfrm>
              <a:off x="6687652" y="3225324"/>
              <a:ext cx="134197" cy="14287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tx2"/>
                </a:solidFill>
              </a:endParaRPr>
            </a:p>
          </p:txBody>
        </p:sp>
        <p:sp>
          <p:nvSpPr>
            <p:cNvPr id="274" name="Diamond 273"/>
            <p:cNvSpPr/>
            <p:nvPr/>
          </p:nvSpPr>
          <p:spPr bwMode="auto">
            <a:xfrm>
              <a:off x="6495982" y="3534887"/>
              <a:ext cx="163171" cy="152400"/>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400" b="1" dirty="0">
                <a:solidFill>
                  <a:schemeClr val="tx2"/>
                </a:solidFill>
              </a:endParaRPr>
            </a:p>
          </p:txBody>
        </p:sp>
        <p:sp>
          <p:nvSpPr>
            <p:cNvPr id="276" name="Oval 275"/>
            <p:cNvSpPr/>
            <p:nvPr/>
          </p:nvSpPr>
          <p:spPr bwMode="auto">
            <a:xfrm>
              <a:off x="6882848" y="3091974"/>
              <a:ext cx="109798" cy="96838"/>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277" name="Straight Connector 276"/>
            <p:cNvCxnSpPr>
              <a:stCxn id="276" idx="5"/>
              <a:endCxn id="279" idx="2"/>
            </p:cNvCxnSpPr>
            <p:nvPr/>
          </p:nvCxnSpPr>
          <p:spPr bwMode="auto">
            <a:xfrm>
              <a:off x="6975871" y="3174524"/>
              <a:ext cx="141823" cy="9525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78" name="Oval 277"/>
            <p:cNvSpPr/>
            <p:nvPr/>
          </p:nvSpPr>
          <p:spPr bwMode="auto">
            <a:xfrm>
              <a:off x="7078045" y="3052287"/>
              <a:ext cx="108273" cy="96837"/>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79" name="Oval 278"/>
            <p:cNvSpPr/>
            <p:nvPr/>
          </p:nvSpPr>
          <p:spPr bwMode="auto">
            <a:xfrm>
              <a:off x="7117694" y="3220562"/>
              <a:ext cx="108273" cy="96837"/>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80" name="Oval 279"/>
            <p:cNvSpPr/>
            <p:nvPr/>
          </p:nvSpPr>
          <p:spPr bwMode="auto">
            <a:xfrm>
              <a:off x="6911822" y="3374549"/>
              <a:ext cx="108274" cy="9842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281" name="Oval 280"/>
            <p:cNvSpPr/>
            <p:nvPr/>
          </p:nvSpPr>
          <p:spPr bwMode="auto">
            <a:xfrm>
              <a:off x="7239692" y="3099912"/>
              <a:ext cx="109798" cy="96837"/>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282" name="Straight Connector 281"/>
            <p:cNvCxnSpPr>
              <a:stCxn id="276" idx="4"/>
              <a:endCxn id="280" idx="0"/>
            </p:cNvCxnSpPr>
            <p:nvPr/>
          </p:nvCxnSpPr>
          <p:spPr bwMode="auto">
            <a:xfrm>
              <a:off x="6937747" y="3188812"/>
              <a:ext cx="28974" cy="18573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stCxn id="278" idx="2"/>
              <a:endCxn id="276" idx="6"/>
            </p:cNvCxnSpPr>
            <p:nvPr/>
          </p:nvCxnSpPr>
          <p:spPr bwMode="auto">
            <a:xfrm flipH="1">
              <a:off x="6992646" y="3101499"/>
              <a:ext cx="85399" cy="381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a:stCxn id="280" idx="0"/>
              <a:endCxn id="278" idx="3"/>
            </p:cNvCxnSpPr>
            <p:nvPr/>
          </p:nvCxnSpPr>
          <p:spPr bwMode="auto">
            <a:xfrm flipV="1">
              <a:off x="6966721" y="3134837"/>
              <a:ext cx="126573" cy="23971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80" idx="7"/>
              <a:endCxn id="279" idx="3"/>
            </p:cNvCxnSpPr>
            <p:nvPr/>
          </p:nvCxnSpPr>
          <p:spPr bwMode="auto">
            <a:xfrm flipV="1">
              <a:off x="7004846" y="3303112"/>
              <a:ext cx="128098" cy="8572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a:stCxn id="278" idx="5"/>
              <a:endCxn id="281" idx="2"/>
            </p:cNvCxnSpPr>
            <p:nvPr/>
          </p:nvCxnSpPr>
          <p:spPr bwMode="auto">
            <a:xfrm>
              <a:off x="7171068" y="3134837"/>
              <a:ext cx="68624" cy="12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78" idx="4"/>
              <a:endCxn id="279" idx="0"/>
            </p:cNvCxnSpPr>
            <p:nvPr/>
          </p:nvCxnSpPr>
          <p:spPr bwMode="auto">
            <a:xfrm>
              <a:off x="7131418" y="3149124"/>
              <a:ext cx="41175" cy="7143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88" name="Oval 287"/>
            <p:cNvSpPr/>
            <p:nvPr/>
          </p:nvSpPr>
          <p:spPr bwMode="auto">
            <a:xfrm>
              <a:off x="5955665" y="3064987"/>
              <a:ext cx="109798" cy="96837"/>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800" b="1" dirty="0">
                <a:solidFill>
                  <a:schemeClr val="accent2"/>
                </a:solidFill>
              </a:endParaRPr>
            </a:p>
          </p:txBody>
        </p:sp>
        <p:sp>
          <p:nvSpPr>
            <p:cNvPr id="289" name="Oval 288"/>
            <p:cNvSpPr/>
            <p:nvPr/>
          </p:nvSpPr>
          <p:spPr bwMode="auto">
            <a:xfrm>
              <a:off x="6152386" y="3055462"/>
              <a:ext cx="109798" cy="98425"/>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800" b="1" dirty="0">
                <a:solidFill>
                  <a:schemeClr val="accent2"/>
                </a:solidFill>
              </a:endParaRPr>
            </a:p>
          </p:txBody>
        </p:sp>
        <p:cxnSp>
          <p:nvCxnSpPr>
            <p:cNvPr id="290" name="Straight Connector 289"/>
            <p:cNvCxnSpPr>
              <a:stCxn id="288" idx="6"/>
              <a:endCxn id="289" idx="2"/>
            </p:cNvCxnSpPr>
            <p:nvPr/>
          </p:nvCxnSpPr>
          <p:spPr bwMode="auto">
            <a:xfrm flipV="1">
              <a:off x="6065463" y="3104674"/>
              <a:ext cx="86923" cy="9525"/>
            </a:xfrm>
            <a:prstGeom prst="lin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91" name="Oval 290"/>
            <p:cNvSpPr/>
            <p:nvPr/>
          </p:nvSpPr>
          <p:spPr bwMode="auto">
            <a:xfrm>
              <a:off x="6060887" y="3249137"/>
              <a:ext cx="109798" cy="98425"/>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2"/>
                </a:solidFill>
              </a:endParaRPr>
            </a:p>
          </p:txBody>
        </p:sp>
        <p:cxnSp>
          <p:nvCxnSpPr>
            <p:cNvPr id="292" name="Straight Connector 291"/>
            <p:cNvCxnSpPr>
              <a:stCxn id="288" idx="4"/>
              <a:endCxn id="291" idx="1"/>
            </p:cNvCxnSpPr>
            <p:nvPr/>
          </p:nvCxnSpPr>
          <p:spPr bwMode="auto">
            <a:xfrm>
              <a:off x="6010564" y="3161824"/>
              <a:ext cx="67099" cy="101600"/>
            </a:xfrm>
            <a:prstGeom prst="lin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p:cNvCxnSpPr>
              <a:stCxn id="289" idx="4"/>
              <a:endCxn id="291" idx="7"/>
            </p:cNvCxnSpPr>
            <p:nvPr/>
          </p:nvCxnSpPr>
          <p:spPr bwMode="auto">
            <a:xfrm flipH="1">
              <a:off x="6155436" y="3153887"/>
              <a:ext cx="51849" cy="109537"/>
            </a:xfrm>
            <a:prstGeom prst="lin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94" name="Rounded Rectangle 293"/>
            <p:cNvSpPr/>
            <p:nvPr/>
          </p:nvSpPr>
          <p:spPr bwMode="auto">
            <a:xfrm>
              <a:off x="6625127" y="3725387"/>
              <a:ext cx="62524" cy="29845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 name="Rounded Rectangle 294"/>
            <p:cNvSpPr/>
            <p:nvPr/>
          </p:nvSpPr>
          <p:spPr bwMode="auto">
            <a:xfrm>
              <a:off x="6513805" y="3725387"/>
              <a:ext cx="62524" cy="29845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3" name="Straight Connector 142"/>
            <p:cNvCxnSpPr/>
            <p:nvPr/>
          </p:nvCxnSpPr>
          <p:spPr bwMode="auto">
            <a:xfrm flipH="1" flipV="1">
              <a:off x="6584528" y="3289166"/>
              <a:ext cx="1" cy="24572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47" name="Down Arrow 146"/>
          <p:cNvSpPr>
            <a:spLocks noChangeAspect="1"/>
          </p:cNvSpPr>
          <p:nvPr/>
        </p:nvSpPr>
        <p:spPr>
          <a:xfrm>
            <a:off x="6333886" y="4229866"/>
            <a:ext cx="443230" cy="5918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44" name="Group 143"/>
          <p:cNvGrpSpPr/>
          <p:nvPr/>
        </p:nvGrpSpPr>
        <p:grpSpPr>
          <a:xfrm>
            <a:off x="4158072" y="1304809"/>
            <a:ext cx="1529180" cy="1113245"/>
            <a:chOff x="3304489" y="834934"/>
            <a:chExt cx="1529180" cy="1113245"/>
          </a:xfrm>
        </p:grpSpPr>
        <p:sp>
          <p:nvSpPr>
            <p:cNvPr id="145" name="Rounded Rectangle 144">
              <a:hlinkClick r:id="rId10" action="ppaction://hlinksldjump"/>
            </p:cNvPr>
            <p:cNvSpPr/>
            <p:nvPr/>
          </p:nvSpPr>
          <p:spPr>
            <a:xfrm>
              <a:off x="3304489" y="834934"/>
              <a:ext cx="1529180" cy="1113245"/>
            </a:xfrm>
            <a:prstGeom prst="roundRect">
              <a:avLst/>
            </a:prstGeom>
            <a:solidFill>
              <a:schemeClr val="accent4"/>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46" name="Rounded Rectangle 8"/>
            <p:cNvSpPr/>
            <p:nvPr/>
          </p:nvSpPr>
          <p:spPr>
            <a:xfrm>
              <a:off x="3358833"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Index IBD Segments</a:t>
              </a:r>
              <a:endParaRPr lang="en-US" sz="2400" b="1" kern="1200" dirty="0"/>
            </a:p>
          </p:txBody>
        </p:sp>
      </p:grpSp>
      <p:grpSp>
        <p:nvGrpSpPr>
          <p:cNvPr id="148" name="Group 147"/>
          <p:cNvGrpSpPr/>
          <p:nvPr/>
        </p:nvGrpSpPr>
        <p:grpSpPr>
          <a:xfrm>
            <a:off x="5807395" y="1297357"/>
            <a:ext cx="1529180" cy="1113245"/>
            <a:chOff x="4954867" y="834934"/>
            <a:chExt cx="1529180" cy="1113245"/>
          </a:xfrm>
        </p:grpSpPr>
        <p:sp>
          <p:nvSpPr>
            <p:cNvPr id="149" name="Rounded Rectangle 148">
              <a:hlinkClick r:id="rId11" action="ppaction://hlinksldjump"/>
            </p:cNvPr>
            <p:cNvSpPr/>
            <p:nvPr/>
          </p:nvSpPr>
          <p:spPr>
            <a:xfrm>
              <a:off x="4954867" y="834934"/>
              <a:ext cx="1529180" cy="1113245"/>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52" name="Rounded Rectangle 10"/>
            <p:cNvSpPr/>
            <p:nvPr/>
          </p:nvSpPr>
          <p:spPr>
            <a:xfrm>
              <a:off x="5009211" y="889278"/>
              <a:ext cx="1420492" cy="1004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Assign PO</a:t>
              </a:r>
              <a:endParaRPr lang="en-US" sz="2400" b="1" kern="1200" dirty="0"/>
            </a:p>
          </p:txBody>
        </p:sp>
      </p:grpSp>
      <p:sp>
        <p:nvSpPr>
          <p:cNvPr id="119" name="Rectangle 118"/>
          <p:cNvSpPr/>
          <p:nvPr/>
        </p:nvSpPr>
        <p:spPr>
          <a:xfrm>
            <a:off x="1174621" y="5951532"/>
            <a:ext cx="924725" cy="424732"/>
          </a:xfrm>
          <a:prstGeom prst="rect">
            <a:avLst/>
          </a:prstGeom>
        </p:spPr>
        <p:txBody>
          <a:bodyPr wrap="square">
            <a:spAutoFit/>
          </a:bodyPr>
          <a:lstStyle/>
          <a:p>
            <a:pPr algn="ctr" defTabSz="1244600">
              <a:lnSpc>
                <a:spcPct val="90000"/>
              </a:lnSpc>
              <a:spcAft>
                <a:spcPct val="35000"/>
              </a:spcAft>
              <a:defRPr/>
            </a:pPr>
            <a:r>
              <a:rPr lang="en-US" sz="2400" b="1" dirty="0" smtClean="0">
                <a:latin typeface="+mj-lt"/>
              </a:rPr>
              <a:t>1,400</a:t>
            </a:r>
            <a:endParaRPr lang="en-US" sz="2400" b="1" dirty="0">
              <a:latin typeface="+mj-lt"/>
            </a:endParaRPr>
          </a:p>
        </p:txBody>
      </p:sp>
      <p:sp>
        <p:nvSpPr>
          <p:cNvPr id="120" name="Rectangle 119"/>
          <p:cNvSpPr/>
          <p:nvPr/>
        </p:nvSpPr>
        <p:spPr>
          <a:xfrm>
            <a:off x="4310555" y="5934906"/>
            <a:ext cx="1254125" cy="424732"/>
          </a:xfrm>
          <a:prstGeom prst="rect">
            <a:avLst/>
          </a:prstGeom>
        </p:spPr>
        <p:txBody>
          <a:bodyPr>
            <a:spAutoFit/>
          </a:bodyPr>
          <a:lstStyle/>
          <a:p>
            <a:pPr algn="ctr" defTabSz="1244600">
              <a:lnSpc>
                <a:spcPct val="90000"/>
              </a:lnSpc>
              <a:spcAft>
                <a:spcPct val="35000"/>
              </a:spcAft>
              <a:defRPr/>
            </a:pPr>
            <a:r>
              <a:rPr lang="en-US" sz="2400" b="1" dirty="0" smtClean="0">
                <a:latin typeface="+mj-lt"/>
              </a:rPr>
              <a:t>24,000</a:t>
            </a:r>
            <a:endParaRPr lang="en-US" sz="2400" b="1" dirty="0">
              <a:latin typeface="+mj-lt"/>
            </a:endParaRPr>
          </a:p>
        </p:txBody>
      </p:sp>
      <p:sp>
        <p:nvSpPr>
          <p:cNvPr id="121" name="Rectangle 120"/>
          <p:cNvSpPr/>
          <p:nvPr/>
        </p:nvSpPr>
        <p:spPr>
          <a:xfrm>
            <a:off x="7535908" y="5941022"/>
            <a:ext cx="1474154" cy="424732"/>
          </a:xfrm>
          <a:prstGeom prst="rect">
            <a:avLst/>
          </a:prstGeom>
          <a:solidFill>
            <a:schemeClr val="bg1"/>
          </a:solidFill>
        </p:spPr>
        <p:txBody>
          <a:bodyPr wrap="square">
            <a:spAutoFit/>
          </a:bodyPr>
          <a:lstStyle/>
          <a:p>
            <a:pPr algn="ctr" defTabSz="1244600">
              <a:lnSpc>
                <a:spcPct val="90000"/>
              </a:lnSpc>
              <a:spcAft>
                <a:spcPct val="35000"/>
              </a:spcAft>
              <a:defRPr/>
            </a:pPr>
            <a:r>
              <a:rPr lang="en-US" sz="2400" b="1" dirty="0" smtClean="0">
                <a:latin typeface="+mj-lt"/>
              </a:rPr>
              <a:t>140</a:t>
            </a:r>
            <a:endParaRPr lang="en-US" sz="2400" b="1" dirty="0">
              <a:latin typeface="+mj-lt"/>
            </a:endParaRPr>
          </a:p>
        </p:txBody>
      </p:sp>
      <p:sp>
        <p:nvSpPr>
          <p:cNvPr id="122" name="Rectangle 121"/>
          <p:cNvSpPr/>
          <p:nvPr/>
        </p:nvSpPr>
        <p:spPr>
          <a:xfrm>
            <a:off x="-127000" y="5897679"/>
            <a:ext cx="1485329" cy="590931"/>
          </a:xfrm>
          <a:prstGeom prst="rect">
            <a:avLst/>
          </a:prstGeom>
        </p:spPr>
        <p:txBody>
          <a:bodyPr wrap="square">
            <a:spAutoFit/>
          </a:bodyPr>
          <a:lstStyle/>
          <a:p>
            <a:pPr algn="ctr" defTabSz="1244600">
              <a:lnSpc>
                <a:spcPct val="90000"/>
              </a:lnSpc>
              <a:spcAft>
                <a:spcPct val="35000"/>
              </a:spcAft>
              <a:defRPr/>
            </a:pPr>
            <a:r>
              <a:rPr lang="en-US" b="1" dirty="0" smtClean="0">
                <a:latin typeface="+mj-lt"/>
              </a:rPr>
              <a:t>Runtime [CPU Hours]</a:t>
            </a:r>
            <a:endParaRPr lang="en-US" b="1" dirty="0">
              <a:latin typeface="+mj-lt"/>
            </a:endParaRPr>
          </a:p>
        </p:txBody>
      </p:sp>
      <p:sp>
        <p:nvSpPr>
          <p:cNvPr id="123" name="Rectangle 122"/>
          <p:cNvSpPr/>
          <p:nvPr/>
        </p:nvSpPr>
        <p:spPr>
          <a:xfrm>
            <a:off x="2670712" y="5950464"/>
            <a:ext cx="1254125" cy="424732"/>
          </a:xfrm>
          <a:prstGeom prst="rect">
            <a:avLst/>
          </a:prstGeom>
        </p:spPr>
        <p:txBody>
          <a:bodyPr>
            <a:spAutoFit/>
          </a:bodyPr>
          <a:lstStyle/>
          <a:p>
            <a:pPr algn="ctr" defTabSz="1244600">
              <a:lnSpc>
                <a:spcPct val="90000"/>
              </a:lnSpc>
              <a:spcAft>
                <a:spcPct val="35000"/>
              </a:spcAft>
              <a:defRPr/>
            </a:pPr>
            <a:r>
              <a:rPr lang="en-US" sz="2400" b="1" dirty="0" smtClean="0">
                <a:latin typeface="+mj-lt"/>
              </a:rPr>
              <a:t>48,000</a:t>
            </a:r>
            <a:endParaRPr lang="en-US" sz="2400" b="1" dirty="0">
              <a:latin typeface="+mj-lt"/>
            </a:endParaRPr>
          </a:p>
        </p:txBody>
      </p:sp>
      <p:sp>
        <p:nvSpPr>
          <p:cNvPr id="124" name="Rectangle 123"/>
          <p:cNvSpPr/>
          <p:nvPr/>
        </p:nvSpPr>
        <p:spPr>
          <a:xfrm>
            <a:off x="6002224" y="5927762"/>
            <a:ext cx="1254125" cy="424732"/>
          </a:xfrm>
          <a:prstGeom prst="rect">
            <a:avLst/>
          </a:prstGeom>
        </p:spPr>
        <p:txBody>
          <a:bodyPr>
            <a:spAutoFit/>
          </a:bodyPr>
          <a:lstStyle/>
          <a:p>
            <a:pPr algn="ctr" defTabSz="1244600">
              <a:lnSpc>
                <a:spcPct val="90000"/>
              </a:lnSpc>
              <a:spcAft>
                <a:spcPct val="35000"/>
              </a:spcAft>
              <a:defRPr/>
            </a:pPr>
            <a:r>
              <a:rPr lang="en-US" sz="2400" b="1" dirty="0" smtClean="0">
                <a:latin typeface="+mj-lt"/>
              </a:rPr>
              <a:t>1,400</a:t>
            </a:r>
            <a:endParaRPr lang="en-US" sz="2400" b="1" dirty="0">
              <a:latin typeface="+mj-lt"/>
            </a:endParaRPr>
          </a:p>
        </p:txBody>
      </p:sp>
      <p:sp>
        <p:nvSpPr>
          <p:cNvPr id="153" name="Rectangle 152"/>
          <p:cNvSpPr/>
          <p:nvPr/>
        </p:nvSpPr>
        <p:spPr>
          <a:xfrm>
            <a:off x="830802" y="6194538"/>
            <a:ext cx="7768019" cy="584775"/>
          </a:xfrm>
          <a:prstGeom prst="rect">
            <a:avLst/>
          </a:prstGeom>
        </p:spPr>
        <p:txBody>
          <a:bodyPr wrap="square">
            <a:spAutoFit/>
          </a:bodyPr>
          <a:lstStyle/>
          <a:p>
            <a:r>
              <a:rPr lang="en-US" sz="1600" baseline="30000" dirty="0" smtClean="0">
                <a:latin typeface="+mj-lt"/>
              </a:rPr>
              <a:t>1</a:t>
            </a:r>
            <a:r>
              <a:rPr lang="en-US" sz="1600" dirty="0" smtClean="0">
                <a:latin typeface="+mj-lt"/>
              </a:rPr>
              <a:t>Kong, A. et al. “Detection of sharing by descent, long-range phasing and haplotype imputation."</a:t>
            </a:r>
            <a:r>
              <a:rPr lang="en-US" sz="1600" dirty="0">
                <a:latin typeface="+mj-lt"/>
              </a:rPr>
              <a:t> </a:t>
            </a:r>
            <a:r>
              <a:rPr lang="en-US" sz="1600" i="1" dirty="0" smtClean="0">
                <a:latin typeface="+mj-lt"/>
              </a:rPr>
              <a:t>Nature Genetics 40</a:t>
            </a:r>
            <a:r>
              <a:rPr lang="en-US" sz="1600" dirty="0" smtClean="0">
                <a:latin typeface="+mj-lt"/>
              </a:rPr>
              <a:t> (2008): 1068-1075.</a:t>
            </a:r>
            <a:endParaRPr lang="en-US"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3"/>
                                        </p:tgtEl>
                                        <p:attrNameLst>
                                          <p:attrName>style.visibility</p:attrName>
                                        </p:attrNameLst>
                                      </p:cBhvr>
                                      <p:to>
                                        <p:strVal val="visible"/>
                                      </p:to>
                                    </p:set>
                                    <p:animEffect transition="in" filter="fade">
                                      <p:cBhvr>
                                        <p:cTn id="10" dur="500"/>
                                        <p:tgtEl>
                                          <p:spTgt spid="3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10"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1"/>
                                        </p:tgtEl>
                                        <p:attrNameLst>
                                          <p:attrName>style.visibility</p:attrName>
                                        </p:attrNameLst>
                                      </p:cBhvr>
                                      <p:to>
                                        <p:strVal val="visible"/>
                                      </p:to>
                                    </p:set>
                                    <p:animEffect transition="in" filter="fade">
                                      <p:cBhvr>
                                        <p:cTn id="24" dur="500"/>
                                        <p:tgtEl>
                                          <p:spTgt spid="2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animEffect transition="in" filter="fade">
                                      <p:cBhvr>
                                        <p:cTn id="27" dur="500"/>
                                        <p:tgtEl>
                                          <p:spTgt spid="3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nodeType="withEffect">
                                  <p:stCondLst>
                                    <p:cond delay="0"/>
                                  </p:stCondLst>
                                  <p:childTnLst>
                                    <p:set>
                                      <p:cBhvr>
                                        <p:cTn id="32" dur="1" fill="hold">
                                          <p:stCondLst>
                                            <p:cond delay="0"/>
                                          </p:stCondLst>
                                        </p:cTn>
                                        <p:tgtEl>
                                          <p:spTgt spid="126"/>
                                        </p:tgtEl>
                                        <p:attrNameLst>
                                          <p:attrName>style.visibility</p:attrName>
                                        </p:attrNameLst>
                                      </p:cBhvr>
                                      <p:to>
                                        <p:strVal val="visible"/>
                                      </p:to>
                                    </p:set>
                                    <p:animEffect transition="in" filter="fade">
                                      <p:cBhvr>
                                        <p:cTn id="33" dur="500"/>
                                        <p:tgtEl>
                                          <p:spTgt spid="126"/>
                                        </p:tgtEl>
                                      </p:cBhvr>
                                    </p:animEffect>
                                  </p:childTnLst>
                                </p:cTn>
                              </p:par>
                              <p:par>
                                <p:cTn id="34" presetID="10" presetClass="exit" presetSubtype="0" fill="hold" grpId="1" nodeType="withEffect">
                                  <p:stCondLst>
                                    <p:cond delay="0"/>
                                  </p:stCondLst>
                                  <p:childTnLst>
                                    <p:animEffect transition="out" filter="fade">
                                      <p:cBhvr>
                                        <p:cTn id="35" dur="500"/>
                                        <p:tgtEl>
                                          <p:spTgt spid="153"/>
                                        </p:tgtEl>
                                      </p:cBhvr>
                                    </p:animEffect>
                                    <p:set>
                                      <p:cBhvr>
                                        <p:cTn id="36" dur="1" fill="hold">
                                          <p:stCondLst>
                                            <p:cond delay="499"/>
                                          </p:stCondLst>
                                        </p:cTn>
                                        <p:tgtEl>
                                          <p:spTgt spid="15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1"/>
                                        </p:tgtEl>
                                        <p:attrNameLst>
                                          <p:attrName>style.visibility</p:attrName>
                                        </p:attrNameLst>
                                      </p:cBhvr>
                                      <p:to>
                                        <p:strVal val="visible"/>
                                      </p:to>
                                    </p:set>
                                    <p:animEffect transition="in" filter="fade">
                                      <p:cBhvr>
                                        <p:cTn id="41" dur="500"/>
                                        <p:tgtEl>
                                          <p:spTgt spid="2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9"/>
                                        </p:tgtEl>
                                        <p:attrNameLst>
                                          <p:attrName>style.visibility</p:attrName>
                                        </p:attrNameLst>
                                      </p:cBhvr>
                                      <p:to>
                                        <p:strVal val="visible"/>
                                      </p:to>
                                    </p:set>
                                    <p:animEffect transition="in" filter="fade">
                                      <p:cBhvr>
                                        <p:cTn id="44" dur="500"/>
                                        <p:tgtEl>
                                          <p:spTgt spid="1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500"/>
                                        <p:tgtEl>
                                          <p:spTgt spid="130"/>
                                        </p:tgtEl>
                                      </p:cBhvr>
                                    </p:animEffect>
                                  </p:childTnLst>
                                </p:cTn>
                              </p:par>
                              <p:par>
                                <p:cTn id="48" presetID="10" presetClass="entr" presetSubtype="0" fill="hold" nodeType="withEffect">
                                  <p:stCondLst>
                                    <p:cond delay="0"/>
                                  </p:stCondLst>
                                  <p:childTnLst>
                                    <p:set>
                                      <p:cBhvr>
                                        <p:cTn id="49" dur="1" fill="hold">
                                          <p:stCondLst>
                                            <p:cond delay="0"/>
                                          </p:stCondLst>
                                        </p:cTn>
                                        <p:tgtEl>
                                          <p:spTgt spid="127"/>
                                        </p:tgtEl>
                                        <p:attrNameLst>
                                          <p:attrName>style.visibility</p:attrName>
                                        </p:attrNameLst>
                                      </p:cBhvr>
                                      <p:to>
                                        <p:strVal val="visible"/>
                                      </p:to>
                                    </p:set>
                                    <p:animEffect transition="in" filter="fade">
                                      <p:cBhvr>
                                        <p:cTn id="50" dur="500"/>
                                        <p:tgtEl>
                                          <p:spTgt spid="1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97"/>
                                        </p:tgtEl>
                                        <p:attrNameLst>
                                          <p:attrName>style.visibility</p:attrName>
                                        </p:attrNameLst>
                                      </p:cBhvr>
                                      <p:to>
                                        <p:strVal val="visible"/>
                                      </p:to>
                                    </p:set>
                                    <p:animEffect transition="in" filter="fade">
                                      <p:cBhvr>
                                        <p:cTn id="55" dur="500"/>
                                        <p:tgtEl>
                                          <p:spTgt spid="29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par>
                                <p:cTn id="62" presetID="10" presetClass="entr" presetSubtype="0" fill="hold" nodeType="with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fade">
                                      <p:cBhvr>
                                        <p:cTn id="64" dur="500"/>
                                        <p:tgtEl>
                                          <p:spTgt spid="12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1"/>
                                        </p:tgtEl>
                                        <p:attrNameLst>
                                          <p:attrName>style.visibility</p:attrName>
                                        </p:attrNameLst>
                                      </p:cBhvr>
                                      <p:to>
                                        <p:strVal val="visible"/>
                                      </p:to>
                                    </p:set>
                                    <p:animEffect transition="in" filter="fade">
                                      <p:cBhvr>
                                        <p:cTn id="69" dur="500"/>
                                        <p:tgtEl>
                                          <p:spTgt spid="131"/>
                                        </p:tgtEl>
                                      </p:cBhvr>
                                    </p:animEffect>
                                  </p:childTnLst>
                                </p:cTn>
                              </p:par>
                              <p:par>
                                <p:cTn id="70" presetID="10" presetClass="entr" presetSubtype="0" fill="hold" nodeType="withEffect">
                                  <p:stCondLst>
                                    <p:cond delay="0"/>
                                  </p:stCondLst>
                                  <p:childTnLst>
                                    <p:set>
                                      <p:cBhvr>
                                        <p:cTn id="71" dur="1" fill="hold">
                                          <p:stCondLst>
                                            <p:cond delay="0"/>
                                          </p:stCondLst>
                                        </p:cTn>
                                        <p:tgtEl>
                                          <p:spTgt spid="248"/>
                                        </p:tgtEl>
                                        <p:attrNameLst>
                                          <p:attrName>style.visibility</p:attrName>
                                        </p:attrNameLst>
                                      </p:cBhvr>
                                      <p:to>
                                        <p:strVal val="visible"/>
                                      </p:to>
                                    </p:set>
                                    <p:animEffect transition="in" filter="fade">
                                      <p:cBhvr>
                                        <p:cTn id="72" dur="500"/>
                                        <p:tgtEl>
                                          <p:spTgt spid="2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0"/>
                                        </p:tgtEl>
                                        <p:attrNameLst>
                                          <p:attrName>style.visibility</p:attrName>
                                        </p:attrNameLst>
                                      </p:cBhvr>
                                      <p:to>
                                        <p:strVal val="visible"/>
                                      </p:to>
                                    </p:set>
                                    <p:animEffect transition="in" filter="fade">
                                      <p:cBhvr>
                                        <p:cTn id="75" dur="500"/>
                                        <p:tgtEl>
                                          <p:spTgt spid="15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1"/>
                                        </p:tgtEl>
                                        <p:attrNameLst>
                                          <p:attrName>style.visibility</p:attrName>
                                        </p:attrNameLst>
                                      </p:cBhvr>
                                      <p:to>
                                        <p:strVal val="visible"/>
                                      </p:to>
                                    </p:set>
                                    <p:animEffect transition="in" filter="fade">
                                      <p:cBhvr>
                                        <p:cTn id="78" dur="500"/>
                                        <p:tgtEl>
                                          <p:spTgt spid="15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fade">
                                      <p:cBhvr>
                                        <p:cTn id="81" dur="500"/>
                                        <p:tgtEl>
                                          <p:spTgt spid="1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0"/>
                                        </p:tgtEl>
                                        <p:attrNameLst>
                                          <p:attrName>style.visibility</p:attrName>
                                        </p:attrNameLst>
                                      </p:cBhvr>
                                      <p:to>
                                        <p:strVal val="visible"/>
                                      </p:to>
                                    </p:set>
                                    <p:animEffect transition="in" filter="fade">
                                      <p:cBhvr>
                                        <p:cTn id="84" dur="500"/>
                                        <p:tgtEl>
                                          <p:spTgt spid="1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1"/>
                                        </p:tgtEl>
                                        <p:attrNameLst>
                                          <p:attrName>style.visibility</p:attrName>
                                        </p:attrNameLst>
                                      </p:cBhvr>
                                      <p:to>
                                        <p:strVal val="visible"/>
                                      </p:to>
                                    </p:set>
                                    <p:animEffect transition="in" filter="fade">
                                      <p:cBhvr>
                                        <p:cTn id="87" dur="500"/>
                                        <p:tgtEl>
                                          <p:spTgt spid="12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2"/>
                                        </p:tgtEl>
                                        <p:attrNameLst>
                                          <p:attrName>style.visibility</p:attrName>
                                        </p:attrNameLst>
                                      </p:cBhvr>
                                      <p:to>
                                        <p:strVal val="visible"/>
                                      </p:to>
                                    </p:set>
                                    <p:animEffect transition="in" filter="fade">
                                      <p:cBhvr>
                                        <p:cTn id="90" dur="500"/>
                                        <p:tgtEl>
                                          <p:spTgt spid="1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fade">
                                      <p:cBhvr>
                                        <p:cTn id="93" dur="500"/>
                                        <p:tgtEl>
                                          <p:spTgt spid="1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4"/>
                                        </p:tgtEl>
                                        <p:attrNameLst>
                                          <p:attrName>style.visibility</p:attrName>
                                        </p:attrNameLst>
                                      </p:cBhvr>
                                      <p:to>
                                        <p:strVal val="visible"/>
                                      </p:to>
                                    </p:set>
                                    <p:animEffect transition="in" filter="fade">
                                      <p:cBhvr>
                                        <p:cTn id="96" dur="500"/>
                                        <p:tgtEl>
                                          <p:spTgt spid="12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44"/>
                                        </p:tgtEl>
                                        <p:attrNameLst>
                                          <p:attrName>style.visibility</p:attrName>
                                        </p:attrNameLst>
                                      </p:cBhvr>
                                      <p:to>
                                        <p:strVal val="visible"/>
                                      </p:to>
                                    </p:set>
                                    <p:animEffect transition="in" filter="fade">
                                      <p:cBhvr>
                                        <p:cTn id="101" dur="500"/>
                                        <p:tgtEl>
                                          <p:spTgt spid="144"/>
                                        </p:tgtEl>
                                      </p:cBhvr>
                                    </p:animEffect>
                                  </p:childTnLst>
                                </p:cTn>
                              </p:par>
                              <p:par>
                                <p:cTn id="102" presetID="10" presetClass="entr" presetSubtype="0" fill="hold" nodeType="withEffect">
                                  <p:stCondLst>
                                    <p:cond delay="0"/>
                                  </p:stCondLst>
                                  <p:childTnLst>
                                    <p:set>
                                      <p:cBhvr>
                                        <p:cTn id="103" dur="1" fill="hold">
                                          <p:stCondLst>
                                            <p:cond delay="0"/>
                                          </p:stCondLst>
                                        </p:cTn>
                                        <p:tgtEl>
                                          <p:spTgt spid="148"/>
                                        </p:tgtEl>
                                        <p:attrNameLst>
                                          <p:attrName>style.visibility</p:attrName>
                                        </p:attrNameLst>
                                      </p:cBhvr>
                                      <p:to>
                                        <p:strVal val="visible"/>
                                      </p:to>
                                    </p:set>
                                    <p:animEffect transition="in" filter="fade">
                                      <p:cBhvr>
                                        <p:cTn id="104"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29" grpId="0" animBg="1"/>
      <p:bldP spid="130" grpId="0"/>
      <p:bldP spid="133" grpId="0"/>
      <p:bldP spid="150" grpId="0" animBg="1"/>
      <p:bldP spid="151" grpId="0"/>
      <p:bldP spid="297" grpId="0"/>
      <p:bldP spid="312" grpId="0" animBg="1"/>
      <p:bldP spid="313" grpId="0" animBg="1"/>
      <p:bldP spid="147" grpId="0" animBg="1"/>
      <p:bldP spid="119" grpId="0"/>
      <p:bldP spid="120" grpId="0"/>
      <p:bldP spid="121" grpId="0" animBg="1"/>
      <p:bldP spid="122" grpId="0"/>
      <p:bldP spid="123" grpId="0"/>
      <p:bldP spid="124" grpId="0"/>
      <p:bldP spid="153" grpId="0"/>
      <p:bldP spid="15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363" y="1139807"/>
            <a:ext cx="8229600" cy="2635582"/>
          </a:xfrm>
        </p:spPr>
        <p:txBody>
          <a:bodyPr/>
          <a:lstStyle/>
          <a:p>
            <a:r>
              <a:rPr lang="en-US" sz="2800" dirty="0" smtClean="0"/>
              <a:t>Efficient data structure for IBD queries</a:t>
            </a:r>
          </a:p>
          <a:p>
            <a:pPr lvl="1"/>
            <a:r>
              <a:rPr lang="en-US" sz="2400" dirty="0"/>
              <a:t>Reduced storage </a:t>
            </a:r>
            <a:endParaRPr lang="en-US" sz="2400" dirty="0" smtClean="0"/>
          </a:p>
          <a:p>
            <a:pPr lvl="1"/>
            <a:r>
              <a:rPr lang="en-US" sz="2400" dirty="0" smtClean="0"/>
              <a:t>Fast lookup</a:t>
            </a:r>
          </a:p>
          <a:p>
            <a:pPr lvl="1"/>
            <a:r>
              <a:rPr lang="en-US" sz="2400" dirty="0" smtClean="0"/>
              <a:t>Transitivity ?</a:t>
            </a:r>
            <a:endParaRPr lang="en-US" sz="2400" dirty="0"/>
          </a:p>
        </p:txBody>
      </p:sp>
      <p:sp>
        <p:nvSpPr>
          <p:cNvPr id="50" name="Content Placeholder 2"/>
          <p:cNvSpPr txBox="1">
            <a:spLocks/>
          </p:cNvSpPr>
          <p:nvPr/>
        </p:nvSpPr>
        <p:spPr bwMode="auto">
          <a:xfrm>
            <a:off x="727680" y="3981038"/>
            <a:ext cx="8229600" cy="156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Clique-partitioning algorithm</a:t>
            </a:r>
          </a:p>
          <a:p>
            <a:pPr lvl="1"/>
            <a:r>
              <a:rPr lang="en-US" sz="2400" dirty="0" smtClean="0"/>
              <a:t>Calculate pairwise </a:t>
            </a:r>
            <a:r>
              <a:rPr lang="en-US" sz="2400" dirty="0" smtClean="0">
                <a:solidFill>
                  <a:srgbClr val="C00000"/>
                </a:solidFill>
              </a:rPr>
              <a:t>algebraic distances</a:t>
            </a:r>
            <a:r>
              <a:rPr lang="en-US" sz="2400" baseline="30000" dirty="0" smtClean="0">
                <a:solidFill>
                  <a:srgbClr val="C00000"/>
                </a:solidFill>
              </a:rPr>
              <a:t>1</a:t>
            </a:r>
          </a:p>
          <a:p>
            <a:pPr lvl="1"/>
            <a:r>
              <a:rPr lang="en-US" sz="2400" dirty="0" smtClean="0"/>
              <a:t>Disconnect distant nodes; connect proximal nodes</a:t>
            </a:r>
            <a:endParaRPr lang="en-US" sz="2400" dirty="0">
              <a:solidFill>
                <a:srgbClr val="C00000"/>
              </a:solidFill>
            </a:endParaRPr>
          </a:p>
        </p:txBody>
      </p:sp>
      <p:sp>
        <p:nvSpPr>
          <p:cNvPr id="2" name="Title 1"/>
          <p:cNvSpPr>
            <a:spLocks noGrp="1"/>
          </p:cNvSpPr>
          <p:nvPr>
            <p:ph type="title"/>
          </p:nvPr>
        </p:nvSpPr>
        <p:spPr/>
        <p:txBody>
          <a:bodyPr/>
          <a:lstStyle/>
          <a:p>
            <a:r>
              <a:rPr lang="en-US" dirty="0" smtClean="0"/>
              <a:t>IBD Segment Indexing</a:t>
            </a:r>
            <a:endParaRPr lang="en-US" dirty="0"/>
          </a:p>
        </p:txBody>
      </p:sp>
      <p:sp>
        <p:nvSpPr>
          <p:cNvPr id="27" name="Rounded Rectangle 26"/>
          <p:cNvSpPr/>
          <p:nvPr/>
        </p:nvSpPr>
        <p:spPr>
          <a:xfrm>
            <a:off x="4918393" y="2072912"/>
            <a:ext cx="3683285" cy="1948163"/>
          </a:xfrm>
          <a:prstGeom prst="round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200" b="1"/>
          </a:p>
        </p:txBody>
      </p:sp>
      <p:cxnSp>
        <p:nvCxnSpPr>
          <p:cNvPr id="29" name="Straight Connector 28"/>
          <p:cNvCxnSpPr>
            <a:stCxn id="31" idx="4"/>
            <a:endCxn id="30" idx="0"/>
          </p:cNvCxnSpPr>
          <p:nvPr/>
        </p:nvCxnSpPr>
        <p:spPr>
          <a:xfrm>
            <a:off x="8153598" y="2709025"/>
            <a:ext cx="108124" cy="29821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002403" y="3007238"/>
            <a:ext cx="518637" cy="518636"/>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smtClean="0">
                <a:solidFill>
                  <a:srgbClr val="7030A0"/>
                </a:solidFill>
              </a:rPr>
              <a:t>H</a:t>
            </a:r>
            <a:endParaRPr lang="en-US" sz="2800" b="1" dirty="0">
              <a:solidFill>
                <a:srgbClr val="7030A0"/>
              </a:solidFill>
            </a:endParaRPr>
          </a:p>
        </p:txBody>
      </p:sp>
      <p:sp>
        <p:nvSpPr>
          <p:cNvPr id="31" name="Oval 30"/>
          <p:cNvSpPr/>
          <p:nvPr/>
        </p:nvSpPr>
        <p:spPr>
          <a:xfrm>
            <a:off x="7894279" y="2190388"/>
            <a:ext cx="518637" cy="518637"/>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smtClean="0">
                <a:solidFill>
                  <a:srgbClr val="7030A0"/>
                </a:solidFill>
              </a:rPr>
              <a:t>G</a:t>
            </a:r>
            <a:endParaRPr lang="en-US" sz="2800" b="1" dirty="0">
              <a:solidFill>
                <a:srgbClr val="7030A0"/>
              </a:solidFill>
            </a:endParaRPr>
          </a:p>
        </p:txBody>
      </p:sp>
      <p:cxnSp>
        <p:nvCxnSpPr>
          <p:cNvPr id="42" name="Straight Connector 41"/>
          <p:cNvCxnSpPr/>
          <p:nvPr/>
        </p:nvCxnSpPr>
        <p:spPr>
          <a:xfrm flipH="1">
            <a:off x="6685963" y="1752174"/>
            <a:ext cx="934037" cy="53437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976194" y="2351617"/>
            <a:ext cx="653604" cy="243572"/>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a:t>
            </a:r>
            <a:endParaRPr lang="en-US" dirty="0">
              <a:solidFill>
                <a:schemeClr val="tx1"/>
              </a:solidFill>
            </a:endParaRPr>
          </a:p>
        </p:txBody>
      </p:sp>
      <p:sp>
        <p:nvSpPr>
          <p:cNvPr id="44" name="Rectangle 43"/>
          <p:cNvSpPr/>
          <p:nvPr/>
        </p:nvSpPr>
        <p:spPr>
          <a:xfrm>
            <a:off x="3976194" y="2108045"/>
            <a:ext cx="653604" cy="243572"/>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a:t>
            </a:r>
            <a:endParaRPr lang="en-US" dirty="0">
              <a:solidFill>
                <a:schemeClr val="tx1"/>
              </a:solidFill>
            </a:endParaRPr>
          </a:p>
        </p:txBody>
      </p:sp>
      <p:sp>
        <p:nvSpPr>
          <p:cNvPr id="45" name="Rectangle 44"/>
          <p:cNvSpPr/>
          <p:nvPr/>
        </p:nvSpPr>
        <p:spPr>
          <a:xfrm>
            <a:off x="3976191" y="2846084"/>
            <a:ext cx="653605" cy="243572"/>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a:t>
            </a:r>
            <a:endParaRPr lang="en-US" dirty="0">
              <a:solidFill>
                <a:schemeClr val="tx1"/>
              </a:solidFill>
            </a:endParaRPr>
          </a:p>
        </p:txBody>
      </p:sp>
      <p:sp>
        <p:nvSpPr>
          <p:cNvPr id="47" name="Rectangle 46"/>
          <p:cNvSpPr/>
          <p:nvPr/>
        </p:nvSpPr>
        <p:spPr>
          <a:xfrm>
            <a:off x="3976194" y="2595189"/>
            <a:ext cx="653604" cy="243572"/>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rs42</a:t>
            </a:r>
            <a:endParaRPr lang="en-US" dirty="0">
              <a:solidFill>
                <a:schemeClr val="tx1"/>
              </a:solidFill>
            </a:endParaRPr>
          </a:p>
        </p:txBody>
      </p:sp>
      <p:sp>
        <p:nvSpPr>
          <p:cNvPr id="48" name="Oval 47"/>
          <p:cNvSpPr/>
          <p:nvPr/>
        </p:nvSpPr>
        <p:spPr>
          <a:xfrm>
            <a:off x="4524486" y="2682034"/>
            <a:ext cx="112922" cy="982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Arrow Connector 48"/>
          <p:cNvCxnSpPr/>
          <p:nvPr/>
        </p:nvCxnSpPr>
        <p:spPr>
          <a:xfrm>
            <a:off x="4595461" y="2731617"/>
            <a:ext cx="3355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691029" y="1752174"/>
            <a:ext cx="1212850" cy="400110"/>
          </a:xfrm>
          <a:prstGeom prst="rect">
            <a:avLst/>
          </a:prstGeom>
          <a:noFill/>
        </p:spPr>
        <p:txBody>
          <a:bodyPr wrap="square" rtlCol="0">
            <a:spAutoFit/>
          </a:bodyPr>
          <a:lstStyle/>
          <a:p>
            <a:pPr algn="ctr"/>
            <a:r>
              <a:rPr lang="en-US" sz="2000" b="1" dirty="0" smtClean="0"/>
              <a:t>SNP</a:t>
            </a:r>
            <a:endParaRPr lang="en-US" sz="2000" b="1" dirty="0"/>
          </a:p>
        </p:txBody>
      </p:sp>
      <p:sp>
        <p:nvSpPr>
          <p:cNvPr id="66" name="Oval 65"/>
          <p:cNvSpPr/>
          <p:nvPr/>
        </p:nvSpPr>
        <p:spPr>
          <a:xfrm>
            <a:off x="5559977" y="2198993"/>
            <a:ext cx="650875" cy="650875"/>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smtClean="0">
                <a:solidFill>
                  <a:schemeClr val="accent3">
                    <a:lumMod val="50000"/>
                  </a:schemeClr>
                </a:solidFill>
              </a:rPr>
              <a:t>A</a:t>
            </a:r>
            <a:endParaRPr lang="en-US" sz="2800" b="1" dirty="0">
              <a:solidFill>
                <a:schemeClr val="accent3">
                  <a:lumMod val="50000"/>
                </a:schemeClr>
              </a:solidFill>
            </a:endParaRPr>
          </a:p>
        </p:txBody>
      </p:sp>
      <p:sp>
        <p:nvSpPr>
          <p:cNvPr id="67" name="Oval 66"/>
          <p:cNvSpPr/>
          <p:nvPr/>
        </p:nvSpPr>
        <p:spPr>
          <a:xfrm>
            <a:off x="5082140" y="3311830"/>
            <a:ext cx="658812" cy="588963"/>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C</a:t>
            </a:r>
          </a:p>
        </p:txBody>
      </p:sp>
      <p:sp>
        <p:nvSpPr>
          <p:cNvPr id="68" name="Oval 67"/>
          <p:cNvSpPr/>
          <p:nvPr/>
        </p:nvSpPr>
        <p:spPr>
          <a:xfrm>
            <a:off x="6088615" y="3357868"/>
            <a:ext cx="576262" cy="576262"/>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D</a:t>
            </a:r>
          </a:p>
        </p:txBody>
      </p:sp>
      <p:sp>
        <p:nvSpPr>
          <p:cNvPr id="69" name="Oval 68"/>
          <p:cNvSpPr/>
          <p:nvPr/>
        </p:nvSpPr>
        <p:spPr>
          <a:xfrm>
            <a:off x="6953802" y="2313293"/>
            <a:ext cx="577850" cy="577850"/>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B</a:t>
            </a:r>
          </a:p>
        </p:txBody>
      </p:sp>
      <p:cxnSp>
        <p:nvCxnSpPr>
          <p:cNvPr id="70" name="Straight Connector 69"/>
          <p:cNvCxnSpPr>
            <a:stCxn id="66" idx="5"/>
            <a:endCxn id="68" idx="0"/>
          </p:cNvCxnSpPr>
          <p:nvPr/>
        </p:nvCxnSpPr>
        <p:spPr>
          <a:xfrm>
            <a:off x="6115602" y="2754618"/>
            <a:ext cx="261938" cy="60325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6"/>
            <a:endCxn id="69" idx="1"/>
          </p:cNvCxnSpPr>
          <p:nvPr/>
        </p:nvCxnSpPr>
        <p:spPr>
          <a:xfrm flipV="1">
            <a:off x="6210852" y="2399018"/>
            <a:ext cx="827088" cy="12541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644115" y="2754618"/>
            <a:ext cx="11112" cy="64293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9" idx="2"/>
            <a:endCxn id="67" idx="7"/>
          </p:cNvCxnSpPr>
          <p:nvPr/>
        </p:nvCxnSpPr>
        <p:spPr>
          <a:xfrm flipH="1">
            <a:off x="5645702" y="2602218"/>
            <a:ext cx="1308100" cy="79692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9" idx="3"/>
            <a:endCxn id="68" idx="7"/>
          </p:cNvCxnSpPr>
          <p:nvPr/>
        </p:nvCxnSpPr>
        <p:spPr>
          <a:xfrm flipH="1">
            <a:off x="6580740" y="2807005"/>
            <a:ext cx="457200" cy="63500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2"/>
            <a:endCxn id="68" idx="6"/>
          </p:cNvCxnSpPr>
          <p:nvPr/>
        </p:nvCxnSpPr>
        <p:spPr>
          <a:xfrm flipH="1">
            <a:off x="6664877" y="3624682"/>
            <a:ext cx="563797" cy="2131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228674" y="3336551"/>
            <a:ext cx="576263" cy="576262"/>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800" b="1" dirty="0">
                <a:solidFill>
                  <a:schemeClr val="accent3">
                    <a:lumMod val="50000"/>
                  </a:schemeClr>
                </a:solidFill>
              </a:rPr>
              <a:t>E</a:t>
            </a:r>
          </a:p>
        </p:txBody>
      </p:sp>
      <p:cxnSp>
        <p:nvCxnSpPr>
          <p:cNvPr id="77" name="Straight Connector 76"/>
          <p:cNvCxnSpPr>
            <a:stCxn id="68" idx="2"/>
          </p:cNvCxnSpPr>
          <p:nvPr/>
        </p:nvCxnSpPr>
        <p:spPr>
          <a:xfrm flipH="1">
            <a:off x="5731891" y="3645999"/>
            <a:ext cx="356724" cy="2302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832786" y="1091180"/>
            <a:ext cx="2334660" cy="646331"/>
          </a:xfrm>
          <a:prstGeom prst="rect">
            <a:avLst/>
          </a:prstGeom>
          <a:noFill/>
        </p:spPr>
        <p:txBody>
          <a:bodyPr wrap="square" rtlCol="0">
            <a:spAutoFit/>
          </a:bodyPr>
          <a:lstStyle/>
          <a:p>
            <a:r>
              <a:rPr lang="en-US" b="1" dirty="0">
                <a:solidFill>
                  <a:srgbClr val="C00000"/>
                </a:solidFill>
              </a:rPr>
              <a:t>Cliques = </a:t>
            </a:r>
            <a:endParaRPr lang="en-US" b="1" dirty="0" smtClean="0">
              <a:solidFill>
                <a:srgbClr val="C00000"/>
              </a:solidFill>
            </a:endParaRPr>
          </a:p>
          <a:p>
            <a:r>
              <a:rPr lang="en-US" b="1" dirty="0" smtClean="0">
                <a:solidFill>
                  <a:srgbClr val="C00000"/>
                </a:solidFill>
              </a:rPr>
              <a:t>IBD-sharing graphs</a:t>
            </a:r>
            <a:endParaRPr lang="en-US" b="1" dirty="0">
              <a:solidFill>
                <a:srgbClr val="C00000"/>
              </a:solidFill>
            </a:endParaRPr>
          </a:p>
        </p:txBody>
      </p:sp>
      <p:cxnSp>
        <p:nvCxnSpPr>
          <p:cNvPr id="86" name="Straight Connector 85"/>
          <p:cNvCxnSpPr/>
          <p:nvPr/>
        </p:nvCxnSpPr>
        <p:spPr>
          <a:xfrm>
            <a:off x="7941501" y="1714065"/>
            <a:ext cx="138827" cy="44896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976190" y="3091242"/>
            <a:ext cx="653608" cy="243572"/>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a:t>
            </a:r>
            <a:endParaRPr lang="en-US" dirty="0">
              <a:solidFill>
                <a:schemeClr val="tx1"/>
              </a:solidFill>
            </a:endParaRPr>
          </a:p>
        </p:txBody>
      </p:sp>
      <p:sp>
        <p:nvSpPr>
          <p:cNvPr id="33" name="Rounded Rectangle 32"/>
          <p:cNvSpPr/>
          <p:nvPr/>
        </p:nvSpPr>
        <p:spPr>
          <a:xfrm>
            <a:off x="830203" y="5603208"/>
            <a:ext cx="7716677" cy="422501"/>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Autofit/>
          </a:bodyPr>
          <a:lstStyle/>
          <a:p>
            <a:pPr marL="27432" algn="ctr">
              <a:spcBef>
                <a:spcPts val="0"/>
              </a:spcBef>
              <a:buClr>
                <a:schemeClr val="accent1"/>
              </a:buClr>
              <a:buSzPct val="80000"/>
              <a:buFont typeface="Wingdings 2"/>
              <a:buNone/>
              <a:defRPr/>
            </a:pPr>
            <a:r>
              <a:rPr lang="en-US" sz="2400" b="1" dirty="0" smtClean="0">
                <a:solidFill>
                  <a:schemeClr val="tx2"/>
                </a:solidFill>
              </a:rPr>
              <a:t>Reduced imputation runtime from 24,000 to 140 CPU hours!</a:t>
            </a:r>
            <a:endParaRPr lang="en-US" sz="2400" b="1" dirty="0">
              <a:solidFill>
                <a:schemeClr val="tx2"/>
              </a:solidFill>
            </a:endParaRPr>
          </a:p>
        </p:txBody>
      </p:sp>
      <p:pic>
        <p:nvPicPr>
          <p:cNvPr id="34" name="Picture 2" descr="Green Check M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453" y="2527422"/>
            <a:ext cx="430448" cy="385838"/>
          </a:xfrm>
          <a:prstGeom prst="rect">
            <a:avLst/>
          </a:prstGeom>
          <a:solidFill>
            <a:schemeClr val="bg1"/>
          </a:solidFill>
          <a:extLst/>
        </p:spPr>
      </p:pic>
      <p:sp>
        <p:nvSpPr>
          <p:cNvPr id="4" name="Rectangle 3"/>
          <p:cNvSpPr/>
          <p:nvPr/>
        </p:nvSpPr>
        <p:spPr>
          <a:xfrm>
            <a:off x="770542" y="6166750"/>
            <a:ext cx="7370158" cy="584775"/>
          </a:xfrm>
          <a:prstGeom prst="rect">
            <a:avLst/>
          </a:prstGeom>
        </p:spPr>
        <p:txBody>
          <a:bodyPr wrap="square">
            <a:spAutoFit/>
          </a:bodyPr>
          <a:lstStyle/>
          <a:p>
            <a:r>
              <a:rPr lang="en-US" sz="1600" baseline="30000" dirty="0" smtClean="0">
                <a:latin typeface="+mj-lt"/>
              </a:rPr>
              <a:t>1</a:t>
            </a:r>
            <a:r>
              <a:rPr lang="en-US" sz="1600" dirty="0" smtClean="0">
                <a:latin typeface="+mj-lt"/>
              </a:rPr>
              <a:t>Ron</a:t>
            </a:r>
            <a:r>
              <a:rPr lang="en-US" sz="1600" dirty="0">
                <a:latin typeface="+mj-lt"/>
              </a:rPr>
              <a:t>, </a:t>
            </a:r>
            <a:r>
              <a:rPr lang="en-US" sz="1600" dirty="0" smtClean="0">
                <a:latin typeface="+mj-lt"/>
              </a:rPr>
              <a:t>D., </a:t>
            </a:r>
            <a:r>
              <a:rPr lang="en-US" sz="1600" dirty="0" err="1">
                <a:latin typeface="+mj-lt"/>
              </a:rPr>
              <a:t>Safro</a:t>
            </a:r>
            <a:r>
              <a:rPr lang="en-US" sz="1600" dirty="0">
                <a:latin typeface="+mj-lt"/>
              </a:rPr>
              <a:t>, </a:t>
            </a:r>
            <a:r>
              <a:rPr lang="en-US" sz="1600" dirty="0" smtClean="0">
                <a:latin typeface="+mj-lt"/>
              </a:rPr>
              <a:t>I. and </a:t>
            </a:r>
            <a:r>
              <a:rPr lang="en-US" sz="1600" dirty="0">
                <a:latin typeface="+mj-lt"/>
              </a:rPr>
              <a:t>Brandt, </a:t>
            </a:r>
            <a:r>
              <a:rPr lang="en-US" sz="1600" dirty="0" smtClean="0">
                <a:latin typeface="+mj-lt"/>
              </a:rPr>
              <a:t>A. </a:t>
            </a:r>
            <a:r>
              <a:rPr lang="en-US" sz="1600" dirty="0">
                <a:latin typeface="+mj-lt"/>
              </a:rPr>
              <a:t>"Relaxation-Based Coarsening and </a:t>
            </a:r>
            <a:r>
              <a:rPr lang="en-US" sz="1600" dirty="0" err="1">
                <a:latin typeface="+mj-lt"/>
              </a:rPr>
              <a:t>Multiscale</a:t>
            </a:r>
            <a:r>
              <a:rPr lang="en-US" sz="1600" dirty="0">
                <a:latin typeface="+mj-lt"/>
              </a:rPr>
              <a:t> Graph </a:t>
            </a:r>
            <a:r>
              <a:rPr lang="en-US" sz="1600" dirty="0" smtClean="0">
                <a:latin typeface="+mj-lt"/>
              </a:rPr>
              <a:t>Organization."</a:t>
            </a:r>
            <a:r>
              <a:rPr lang="en-US" sz="1600" dirty="0">
                <a:latin typeface="+mj-lt"/>
              </a:rPr>
              <a:t> </a:t>
            </a:r>
            <a:r>
              <a:rPr lang="en-US" sz="1600" i="1" dirty="0" err="1">
                <a:latin typeface="+mj-lt"/>
              </a:rPr>
              <a:t>Multiscale</a:t>
            </a:r>
            <a:r>
              <a:rPr lang="en-US" sz="1600" i="1" dirty="0">
                <a:latin typeface="+mj-lt"/>
              </a:rPr>
              <a:t> Modeling &amp; Simulation</a:t>
            </a:r>
            <a:r>
              <a:rPr lang="en-US" sz="1600" dirty="0">
                <a:latin typeface="+mj-lt"/>
              </a:rPr>
              <a:t> 9 , no. 1 (2011): 407-423.</a:t>
            </a:r>
          </a:p>
        </p:txBody>
      </p:sp>
      <p:pic>
        <p:nvPicPr>
          <p:cNvPr id="36" name="Picture 2" descr="Green Check M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3211" y="2134901"/>
            <a:ext cx="430448" cy="385838"/>
          </a:xfrm>
          <a:prstGeom prst="rect">
            <a:avLst/>
          </a:prstGeom>
          <a:solidFill>
            <a:schemeClr val="bg1"/>
          </a:solidFill>
          <a:extLst/>
        </p:spPr>
      </p:pic>
    </p:spTree>
    <p:extLst>
      <p:ext uri="{BB962C8B-B14F-4D97-AF65-F5344CB8AC3E}">
        <p14:creationId xmlns:p14="http://schemas.microsoft.com/office/powerpoint/2010/main" val="25220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500"/>
                                        <p:tgtEl>
                                          <p:spTgt spid="76"/>
                                        </p:tgtEl>
                                      </p:cBhvr>
                                    </p:animEffect>
                                  </p:childTnLst>
                                </p:cTn>
                              </p:par>
                              <p:par>
                                <p:cTn id="35" presetID="10"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par>
                                <p:cTn id="51" presetID="10"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nodeType="with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500"/>
                                        <p:tgtEl>
                                          <p:spTgt spid="71"/>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0" grpId="0" animBg="1"/>
      <p:bldP spid="31" grpId="0" animBg="1"/>
      <p:bldP spid="66" grpId="0" animBg="1"/>
      <p:bldP spid="67" grpId="0" animBg="1"/>
      <p:bldP spid="68" grpId="0" animBg="1"/>
      <p:bldP spid="69" grpId="0" animBg="1"/>
      <p:bldP spid="76" grpId="0" animBg="1"/>
      <p:bldP spid="84" grpId="0"/>
      <p:bldP spid="3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79475" y="1071512"/>
            <a:ext cx="8229600" cy="931462"/>
          </a:xfrm>
        </p:spPr>
        <p:txBody>
          <a:bodyPr/>
          <a:lstStyle/>
          <a:p>
            <a:r>
              <a:rPr lang="en-US" sz="2800" dirty="0" smtClean="0"/>
              <a:t>Quasi-founder = typed sample with </a:t>
            </a:r>
            <a:r>
              <a:rPr lang="en-US" sz="2800" dirty="0" err="1" smtClean="0"/>
              <a:t>untyped</a:t>
            </a:r>
            <a:r>
              <a:rPr lang="en-US" sz="2800" dirty="0" smtClean="0"/>
              <a:t> parents</a:t>
            </a:r>
          </a:p>
        </p:txBody>
      </p:sp>
      <p:cxnSp>
        <p:nvCxnSpPr>
          <p:cNvPr id="5" name="Straight Connector 4"/>
          <p:cNvCxnSpPr>
            <a:stCxn id="7" idx="2"/>
            <a:endCxn id="6" idx="3"/>
          </p:cNvCxnSpPr>
          <p:nvPr/>
        </p:nvCxnSpPr>
        <p:spPr bwMode="auto">
          <a:xfrm flipH="1">
            <a:off x="4500563" y="1945391"/>
            <a:ext cx="661987" cy="22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4129088" y="1750355"/>
            <a:ext cx="371475" cy="390525"/>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800" b="1" dirty="0">
              <a:solidFill>
                <a:schemeClr val="accent3">
                  <a:lumMod val="50000"/>
                </a:schemeClr>
              </a:solidFill>
            </a:endParaRPr>
          </a:p>
        </p:txBody>
      </p:sp>
      <p:sp>
        <p:nvSpPr>
          <p:cNvPr id="7" name="Oval 6"/>
          <p:cNvSpPr/>
          <p:nvPr/>
        </p:nvSpPr>
        <p:spPr bwMode="auto">
          <a:xfrm>
            <a:off x="5162550" y="1729491"/>
            <a:ext cx="396875" cy="431800"/>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800" b="1" dirty="0">
              <a:solidFill>
                <a:schemeClr val="accent2"/>
              </a:solidFill>
            </a:endParaRPr>
          </a:p>
        </p:txBody>
      </p:sp>
      <p:sp>
        <p:nvSpPr>
          <p:cNvPr id="8" name="Diamond 7"/>
          <p:cNvSpPr/>
          <p:nvPr/>
        </p:nvSpPr>
        <p:spPr bwMode="auto">
          <a:xfrm>
            <a:off x="4627563" y="2671105"/>
            <a:ext cx="487362" cy="458788"/>
          </a:xfrm>
          <a:prstGeom prst="diamond">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400" b="1" dirty="0">
              <a:solidFill>
                <a:schemeClr val="accent2"/>
              </a:solidFill>
            </a:endParaRPr>
          </a:p>
        </p:txBody>
      </p:sp>
      <p:cxnSp>
        <p:nvCxnSpPr>
          <p:cNvPr id="9" name="Straight Connector 8"/>
          <p:cNvCxnSpPr>
            <a:stCxn id="8" idx="0"/>
          </p:cNvCxnSpPr>
          <p:nvPr/>
        </p:nvCxnSpPr>
        <p:spPr bwMode="auto">
          <a:xfrm flipV="1">
            <a:off x="4871244" y="1945391"/>
            <a:ext cx="0" cy="72571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9" name="Group 38"/>
          <p:cNvGrpSpPr>
            <a:grpSpLocks/>
          </p:cNvGrpSpPr>
          <p:nvPr/>
        </p:nvGrpSpPr>
        <p:grpSpPr bwMode="auto">
          <a:xfrm>
            <a:off x="6493206" y="2822457"/>
            <a:ext cx="1389063" cy="1018500"/>
            <a:chOff x="5692774" y="2581275"/>
            <a:chExt cx="1389063" cy="1018499"/>
          </a:xfrm>
        </p:grpSpPr>
        <p:sp>
          <p:nvSpPr>
            <p:cNvPr id="10" name="Oval 9"/>
            <p:cNvSpPr/>
            <p:nvPr/>
          </p:nvSpPr>
          <p:spPr bwMode="auto">
            <a:xfrm>
              <a:off x="5692774" y="2698750"/>
              <a:ext cx="325438" cy="293688"/>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11" name="Straight Connector 10"/>
            <p:cNvCxnSpPr>
              <a:stCxn id="10" idx="5"/>
              <a:endCxn id="13" idx="2"/>
            </p:cNvCxnSpPr>
            <p:nvPr/>
          </p:nvCxnSpPr>
          <p:spPr bwMode="auto">
            <a:xfrm>
              <a:off x="5970587" y="2949575"/>
              <a:ext cx="419100" cy="28416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6272212" y="2581275"/>
              <a:ext cx="325437" cy="293688"/>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13" name="Oval 12"/>
            <p:cNvSpPr/>
            <p:nvPr/>
          </p:nvSpPr>
          <p:spPr bwMode="auto">
            <a:xfrm>
              <a:off x="6389687" y="3086100"/>
              <a:ext cx="325437" cy="293688"/>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sz="2000" b="1" dirty="0" smtClean="0">
                  <a:solidFill>
                    <a:schemeClr val="accent3">
                      <a:lumMod val="50000"/>
                    </a:schemeClr>
                  </a:solidFill>
                </a:rPr>
                <a:t>B</a:t>
              </a:r>
              <a:endParaRPr lang="en-US" sz="2000" b="1" dirty="0">
                <a:solidFill>
                  <a:schemeClr val="accent3">
                    <a:lumMod val="50000"/>
                  </a:schemeClr>
                </a:solidFill>
              </a:endParaRPr>
            </a:p>
          </p:txBody>
        </p:sp>
        <p:sp>
          <p:nvSpPr>
            <p:cNvPr id="14" name="Oval 13"/>
            <p:cNvSpPr/>
            <p:nvPr/>
          </p:nvSpPr>
          <p:spPr bwMode="auto">
            <a:xfrm>
              <a:off x="5776912" y="3306086"/>
              <a:ext cx="325437" cy="293688"/>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sp>
          <p:nvSpPr>
            <p:cNvPr id="15" name="Oval 14"/>
            <p:cNvSpPr/>
            <p:nvPr/>
          </p:nvSpPr>
          <p:spPr bwMode="auto">
            <a:xfrm>
              <a:off x="6756399" y="2722563"/>
              <a:ext cx="325438" cy="293687"/>
            </a:xfrm>
            <a:prstGeom prst="ellipse">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3">
                    <a:lumMod val="50000"/>
                  </a:schemeClr>
                </a:solidFill>
              </a:endParaRPr>
            </a:p>
          </p:txBody>
        </p:sp>
        <p:cxnSp>
          <p:nvCxnSpPr>
            <p:cNvPr id="16" name="Straight Connector 15"/>
            <p:cNvCxnSpPr>
              <a:stCxn id="10" idx="4"/>
              <a:endCxn id="14" idx="0"/>
            </p:cNvCxnSpPr>
            <p:nvPr/>
          </p:nvCxnSpPr>
          <p:spPr bwMode="auto">
            <a:xfrm>
              <a:off x="5855493" y="2992438"/>
              <a:ext cx="84138" cy="3136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2"/>
              <a:endCxn id="10" idx="6"/>
            </p:cNvCxnSpPr>
            <p:nvPr/>
          </p:nvCxnSpPr>
          <p:spPr bwMode="auto">
            <a:xfrm flipH="1">
              <a:off x="6018212" y="2728913"/>
              <a:ext cx="254000" cy="11747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0"/>
              <a:endCxn id="12" idx="3"/>
            </p:cNvCxnSpPr>
            <p:nvPr/>
          </p:nvCxnSpPr>
          <p:spPr bwMode="auto">
            <a:xfrm flipV="1">
              <a:off x="5939631" y="2831953"/>
              <a:ext cx="380240" cy="47413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6"/>
              <a:endCxn id="13" idx="3"/>
            </p:cNvCxnSpPr>
            <p:nvPr/>
          </p:nvCxnSpPr>
          <p:spPr bwMode="auto">
            <a:xfrm flipV="1">
              <a:off x="6102349" y="3336777"/>
              <a:ext cx="334997" cy="11615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5"/>
              <a:endCxn id="15" idx="2"/>
            </p:cNvCxnSpPr>
            <p:nvPr/>
          </p:nvCxnSpPr>
          <p:spPr bwMode="auto">
            <a:xfrm>
              <a:off x="6550024" y="2832100"/>
              <a:ext cx="206375" cy="381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4"/>
              <a:endCxn id="13" idx="0"/>
            </p:cNvCxnSpPr>
            <p:nvPr/>
          </p:nvCxnSpPr>
          <p:spPr bwMode="auto">
            <a:xfrm>
              <a:off x="6434137" y="2874963"/>
              <a:ext cx="119062" cy="21113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a:grpSpLocks/>
          </p:cNvGrpSpPr>
          <p:nvPr/>
        </p:nvGrpSpPr>
        <p:grpSpPr bwMode="auto">
          <a:xfrm>
            <a:off x="2320724" y="2956853"/>
            <a:ext cx="911225" cy="876300"/>
            <a:chOff x="2932112" y="2592387"/>
            <a:chExt cx="911225" cy="876300"/>
          </a:xfrm>
        </p:grpSpPr>
        <p:sp>
          <p:nvSpPr>
            <p:cNvPr id="22" name="Oval 21"/>
            <p:cNvSpPr/>
            <p:nvPr/>
          </p:nvSpPr>
          <p:spPr bwMode="auto">
            <a:xfrm>
              <a:off x="2932112" y="2619374"/>
              <a:ext cx="325437" cy="293688"/>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sz="2000" b="1" dirty="0">
                  <a:solidFill>
                    <a:srgbClr val="7030A0"/>
                  </a:solidFill>
                </a:rPr>
                <a:t>A</a:t>
              </a:r>
            </a:p>
          </p:txBody>
        </p:sp>
        <p:sp>
          <p:nvSpPr>
            <p:cNvPr id="23" name="Oval 22"/>
            <p:cNvSpPr/>
            <p:nvPr/>
          </p:nvSpPr>
          <p:spPr bwMode="auto">
            <a:xfrm>
              <a:off x="3517899" y="2592387"/>
              <a:ext cx="325438" cy="293687"/>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en-US" sz="2800" b="1" dirty="0">
                <a:solidFill>
                  <a:schemeClr val="accent2"/>
                </a:solidFill>
              </a:endParaRPr>
            </a:p>
          </p:txBody>
        </p:sp>
        <p:cxnSp>
          <p:nvCxnSpPr>
            <p:cNvPr id="24" name="Straight Connector 23"/>
            <p:cNvCxnSpPr>
              <a:stCxn id="22" idx="6"/>
              <a:endCxn id="23" idx="2"/>
            </p:cNvCxnSpPr>
            <p:nvPr/>
          </p:nvCxnSpPr>
          <p:spPr bwMode="auto">
            <a:xfrm flipV="1">
              <a:off x="3257549" y="2740024"/>
              <a:ext cx="260350" cy="269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3246437" y="3174999"/>
              <a:ext cx="325437" cy="293688"/>
            </a:xfrm>
            <a:prstGeom prst="ellipse">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endParaRPr lang="en-US" sz="2800" b="1" dirty="0">
                <a:solidFill>
                  <a:schemeClr val="accent2"/>
                </a:solidFill>
              </a:endParaRPr>
            </a:p>
          </p:txBody>
        </p:sp>
        <p:cxnSp>
          <p:nvCxnSpPr>
            <p:cNvPr id="26" name="Straight Connector 25"/>
            <p:cNvCxnSpPr>
              <a:stCxn id="22" idx="4"/>
              <a:endCxn id="25" idx="1"/>
            </p:cNvCxnSpPr>
            <p:nvPr/>
          </p:nvCxnSpPr>
          <p:spPr bwMode="auto">
            <a:xfrm>
              <a:off x="3094037" y="2913062"/>
              <a:ext cx="200025" cy="3048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4"/>
              <a:endCxn id="25" idx="7"/>
            </p:cNvCxnSpPr>
            <p:nvPr/>
          </p:nvCxnSpPr>
          <p:spPr bwMode="auto">
            <a:xfrm flipH="1">
              <a:off x="3524249" y="2886074"/>
              <a:ext cx="155575" cy="3317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4" name="Content Placeholder 2"/>
          <p:cNvSpPr txBox="1">
            <a:spLocks/>
          </p:cNvSpPr>
          <p:nvPr/>
        </p:nvSpPr>
        <p:spPr bwMode="auto">
          <a:xfrm>
            <a:off x="4392160" y="3731555"/>
            <a:ext cx="6143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3200" b="1" dirty="0" smtClean="0">
                <a:latin typeface="Calibri" pitchFamily="34" charset="0"/>
              </a:rPr>
              <a:t>A</a:t>
            </a:r>
            <a:endParaRPr lang="en-US" sz="3200" b="1" dirty="0">
              <a:latin typeface="Calibri" pitchFamily="34" charset="0"/>
            </a:endParaRPr>
          </a:p>
        </p:txBody>
      </p:sp>
      <p:sp>
        <p:nvSpPr>
          <p:cNvPr id="35" name="Content Placeholder 2"/>
          <p:cNvSpPr txBox="1">
            <a:spLocks/>
          </p:cNvSpPr>
          <p:nvPr/>
        </p:nvSpPr>
        <p:spPr bwMode="auto">
          <a:xfrm>
            <a:off x="4784952" y="3739493"/>
            <a:ext cx="6143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3200" b="1" dirty="0" smtClean="0">
                <a:latin typeface="Calibri" pitchFamily="34" charset="0"/>
              </a:rPr>
              <a:t>B</a:t>
            </a:r>
            <a:endParaRPr lang="en-US" sz="3200" b="1" dirty="0">
              <a:latin typeface="Calibri" pitchFamily="34" charset="0"/>
            </a:endParaRPr>
          </a:p>
        </p:txBody>
      </p:sp>
      <p:sp>
        <p:nvSpPr>
          <p:cNvPr id="36" name="Content Placeholder 2"/>
          <p:cNvSpPr txBox="1">
            <a:spLocks/>
          </p:cNvSpPr>
          <p:nvPr/>
        </p:nvSpPr>
        <p:spPr bwMode="auto">
          <a:xfrm>
            <a:off x="1702392" y="3812063"/>
            <a:ext cx="2190750" cy="46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2400" dirty="0" smtClean="0">
                <a:latin typeface="+mj-lt"/>
              </a:rPr>
              <a:t>A’s IBD clique</a:t>
            </a:r>
            <a:endParaRPr lang="en-US" sz="2400" dirty="0">
              <a:latin typeface="+mj-lt"/>
            </a:endParaRPr>
          </a:p>
        </p:txBody>
      </p:sp>
      <p:sp>
        <p:nvSpPr>
          <p:cNvPr id="37" name="Freeform 36"/>
          <p:cNvSpPr/>
          <p:nvPr/>
        </p:nvSpPr>
        <p:spPr>
          <a:xfrm rot="13135834">
            <a:off x="3997771" y="2715524"/>
            <a:ext cx="542477" cy="120265"/>
          </a:xfrm>
          <a:custGeom>
            <a:avLst/>
            <a:gdLst>
              <a:gd name="connsiteX0" fmla="*/ 1886857 w 1886857"/>
              <a:gd name="connsiteY0" fmla="*/ 261386 h 290414"/>
              <a:gd name="connsiteX1" fmla="*/ 667657 w 1886857"/>
              <a:gd name="connsiteY1" fmla="*/ 128 h 290414"/>
              <a:gd name="connsiteX2" fmla="*/ 0 w 1886857"/>
              <a:gd name="connsiteY2" fmla="*/ 290414 h 290414"/>
              <a:gd name="connsiteX0" fmla="*/ 1640114 w 1640114"/>
              <a:gd name="connsiteY0" fmla="*/ 21583 h 834383"/>
              <a:gd name="connsiteX1" fmla="*/ 667657 w 1640114"/>
              <a:gd name="connsiteY1" fmla="*/ 544097 h 834383"/>
              <a:gd name="connsiteX2" fmla="*/ 0 w 1640114"/>
              <a:gd name="connsiteY2" fmla="*/ 834383 h 834383"/>
              <a:gd name="connsiteX0" fmla="*/ 1640114 w 1640114"/>
              <a:gd name="connsiteY0" fmla="*/ 28116 h 840916"/>
              <a:gd name="connsiteX1" fmla="*/ 304800 w 1640114"/>
              <a:gd name="connsiteY1" fmla="*/ 405487 h 840916"/>
              <a:gd name="connsiteX2" fmla="*/ 0 w 1640114"/>
              <a:gd name="connsiteY2" fmla="*/ 840916 h 840916"/>
              <a:gd name="connsiteX0" fmla="*/ 1640114 w 1640114"/>
              <a:gd name="connsiteY0" fmla="*/ 66852 h 879652"/>
              <a:gd name="connsiteX1" fmla="*/ 740228 w 1640114"/>
              <a:gd name="connsiteY1" fmla="*/ 153937 h 879652"/>
              <a:gd name="connsiteX2" fmla="*/ 0 w 1640114"/>
              <a:gd name="connsiteY2" fmla="*/ 879652 h 879652"/>
              <a:gd name="connsiteX0" fmla="*/ 1886857 w 1886857"/>
              <a:gd name="connsiteY0" fmla="*/ 324353 h 737556"/>
              <a:gd name="connsiteX1" fmla="*/ 740228 w 1886857"/>
              <a:gd name="connsiteY1" fmla="*/ 11841 h 737556"/>
              <a:gd name="connsiteX2" fmla="*/ 0 w 1886857"/>
              <a:gd name="connsiteY2" fmla="*/ 737556 h 737556"/>
              <a:gd name="connsiteX0" fmla="*/ 1886857 w 1886857"/>
              <a:gd name="connsiteY0" fmla="*/ 143898 h 557101"/>
              <a:gd name="connsiteX1" fmla="*/ 1059542 w 1886857"/>
              <a:gd name="connsiteY1" fmla="*/ 31184 h 557101"/>
              <a:gd name="connsiteX2" fmla="*/ 0 w 1886857"/>
              <a:gd name="connsiteY2" fmla="*/ 557101 h 557101"/>
            </a:gdLst>
            <a:ahLst/>
            <a:cxnLst>
              <a:cxn ang="0">
                <a:pos x="connsiteX0" y="connsiteY0"/>
              </a:cxn>
              <a:cxn ang="0">
                <a:pos x="connsiteX1" y="connsiteY1"/>
              </a:cxn>
              <a:cxn ang="0">
                <a:pos x="connsiteX2" y="connsiteY2"/>
              </a:cxn>
            </a:cxnLst>
            <a:rect l="l" t="t" r="r" b="b"/>
            <a:pathLst>
              <a:path w="1886857" h="557101">
                <a:moveTo>
                  <a:pt x="1886857" y="143898"/>
                </a:moveTo>
                <a:cubicBezTo>
                  <a:pt x="1434495" y="10850"/>
                  <a:pt x="1374018" y="-37683"/>
                  <a:pt x="1059542" y="31184"/>
                </a:cubicBezTo>
                <a:cubicBezTo>
                  <a:pt x="745066" y="100051"/>
                  <a:pt x="176590" y="414377"/>
                  <a:pt x="0" y="557101"/>
                </a:cubicBezTo>
              </a:path>
            </a:pathLst>
          </a:cu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5968394"/>
              </p:ext>
            </p:extLst>
          </p:nvPr>
        </p:nvGraphicFramePr>
        <p:xfrm>
          <a:off x="1136456" y="4833488"/>
          <a:ext cx="2884780" cy="1615440"/>
        </p:xfrm>
        <a:graphic>
          <a:graphicData uri="http://schemas.openxmlformats.org/drawingml/2006/table">
            <a:tbl>
              <a:tblPr firstRow="1" bandRow="1">
                <a:tableStyleId>{5C22544A-7EE6-4342-B048-85BDC9FD1C3A}</a:tableStyleId>
              </a:tblPr>
              <a:tblGrid>
                <a:gridCol w="1192506"/>
                <a:gridCol w="846137"/>
                <a:gridCol w="846137"/>
              </a:tblGrid>
              <a:tr h="370840">
                <a:tc>
                  <a:txBody>
                    <a:bodyPr/>
                    <a:lstStyle/>
                    <a:p>
                      <a:pPr algn="ctr"/>
                      <a:endParaRPr lang="en-US" sz="2400" dirty="0"/>
                    </a:p>
                  </a:txBody>
                  <a:tcPr marL="91428" marR="91428"/>
                </a:tc>
                <a:tc>
                  <a:txBody>
                    <a:bodyPr/>
                    <a:lstStyle/>
                    <a:p>
                      <a:pPr algn="ctr"/>
                      <a:r>
                        <a:rPr lang="en-US" sz="2000" dirty="0" smtClean="0"/>
                        <a:t>A Clique</a:t>
                      </a:r>
                      <a:endParaRPr lang="en-US" sz="2000" dirty="0"/>
                    </a:p>
                  </a:txBody>
                  <a:tcPr marL="91428" marR="91428"/>
                </a:tc>
                <a:tc>
                  <a:txBody>
                    <a:bodyPr/>
                    <a:lstStyle/>
                    <a:p>
                      <a:pPr algn="ctr"/>
                      <a:r>
                        <a:rPr lang="en-US" sz="2000" dirty="0" smtClean="0"/>
                        <a:t>B Clique</a:t>
                      </a:r>
                      <a:endParaRPr lang="en-US" sz="2000" dirty="0"/>
                    </a:p>
                  </a:txBody>
                  <a:tcPr marL="91428" marR="91428"/>
                </a:tc>
              </a:tr>
              <a:tr h="370840">
                <a:tc>
                  <a:txBody>
                    <a:bodyPr/>
                    <a:lstStyle/>
                    <a:p>
                      <a:r>
                        <a:rPr lang="en-US" sz="2400" dirty="0" smtClean="0"/>
                        <a:t>Father</a:t>
                      </a:r>
                      <a:endParaRPr lang="en-US" sz="2400" dirty="0"/>
                    </a:p>
                  </a:txBody>
                  <a:tcPr marL="91428" marR="91428"/>
                </a:tc>
                <a:tc>
                  <a:txBody>
                    <a:bodyPr/>
                    <a:lstStyle/>
                    <a:p>
                      <a:pPr algn="ctr"/>
                      <a:r>
                        <a:rPr lang="en-US" sz="2400" dirty="0" smtClean="0"/>
                        <a:t>0.06</a:t>
                      </a:r>
                      <a:endParaRPr lang="en-US" sz="2400" dirty="0"/>
                    </a:p>
                  </a:txBody>
                  <a:tcPr marL="91428" marR="91428"/>
                </a:tc>
                <a:tc>
                  <a:txBody>
                    <a:bodyPr/>
                    <a:lstStyle/>
                    <a:p>
                      <a:pPr algn="ctr"/>
                      <a:r>
                        <a:rPr lang="en-US" sz="2400" b="1" dirty="0" smtClean="0">
                          <a:solidFill>
                            <a:srgbClr val="C00000"/>
                          </a:solidFill>
                        </a:rPr>
                        <a:t>0.24</a:t>
                      </a:r>
                      <a:endParaRPr lang="en-US" sz="2400" b="1" dirty="0">
                        <a:solidFill>
                          <a:srgbClr val="C00000"/>
                        </a:solidFill>
                      </a:endParaRPr>
                    </a:p>
                  </a:txBody>
                  <a:tcPr marL="91428" marR="91428"/>
                </a:tc>
              </a:tr>
              <a:tr h="370840">
                <a:tc>
                  <a:txBody>
                    <a:bodyPr/>
                    <a:lstStyle/>
                    <a:p>
                      <a:r>
                        <a:rPr lang="en-US" sz="2400" dirty="0" smtClean="0"/>
                        <a:t>Mother</a:t>
                      </a:r>
                      <a:endParaRPr lang="en-US" sz="2400" dirty="0"/>
                    </a:p>
                  </a:txBody>
                  <a:tcPr marL="91428" marR="91428"/>
                </a:tc>
                <a:tc>
                  <a:txBody>
                    <a:bodyPr/>
                    <a:lstStyle/>
                    <a:p>
                      <a:pPr algn="ctr"/>
                      <a:r>
                        <a:rPr lang="en-US" sz="2400" b="1" dirty="0" smtClean="0">
                          <a:solidFill>
                            <a:srgbClr val="C00000"/>
                          </a:solidFill>
                        </a:rPr>
                        <a:t>0.21</a:t>
                      </a:r>
                      <a:endParaRPr lang="en-US" sz="2400" b="1" dirty="0">
                        <a:solidFill>
                          <a:srgbClr val="C00000"/>
                        </a:solidFill>
                      </a:endParaRPr>
                    </a:p>
                  </a:txBody>
                  <a:tcPr marL="91428" marR="91428"/>
                </a:tc>
                <a:tc>
                  <a:txBody>
                    <a:bodyPr/>
                    <a:lstStyle/>
                    <a:p>
                      <a:pPr algn="ctr"/>
                      <a:r>
                        <a:rPr lang="en-US" sz="2400" dirty="0" smtClean="0"/>
                        <a:t>0.07</a:t>
                      </a:r>
                      <a:endParaRPr lang="en-US" sz="2400" dirty="0"/>
                    </a:p>
                  </a:txBody>
                  <a:tcPr marL="91428" marR="91428"/>
                </a:tc>
              </a:tr>
            </a:tbl>
          </a:graphicData>
        </a:graphic>
      </p:graphicFrame>
      <p:sp>
        <p:nvSpPr>
          <p:cNvPr id="42" name="Content Placeholder 2"/>
          <p:cNvSpPr txBox="1">
            <a:spLocks/>
          </p:cNvSpPr>
          <p:nvPr/>
        </p:nvSpPr>
        <p:spPr bwMode="auto">
          <a:xfrm>
            <a:off x="1304955" y="4413254"/>
            <a:ext cx="242464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2400" b="1" dirty="0">
                <a:latin typeface="Calibri" pitchFamily="34" charset="0"/>
              </a:rPr>
              <a:t>Median </a:t>
            </a:r>
            <a:r>
              <a:rPr lang="en-US" sz="2400" b="1" dirty="0" smtClean="0">
                <a:latin typeface="Calibri" pitchFamily="34" charset="0"/>
              </a:rPr>
              <a:t>Kinship</a:t>
            </a:r>
            <a:endParaRPr lang="en-US" sz="2400" b="1" dirty="0">
              <a:latin typeface="Calibri" pitchFamily="34" charset="0"/>
            </a:endParaRPr>
          </a:p>
        </p:txBody>
      </p:sp>
      <p:sp>
        <p:nvSpPr>
          <p:cNvPr id="2" name="Title 1"/>
          <p:cNvSpPr>
            <a:spLocks noGrp="1"/>
          </p:cNvSpPr>
          <p:nvPr>
            <p:ph type="title"/>
          </p:nvPr>
        </p:nvSpPr>
        <p:spPr/>
        <p:txBody>
          <a:bodyPr/>
          <a:lstStyle/>
          <a:p>
            <a:r>
              <a:rPr lang="en-US" dirty="0" smtClean="0"/>
              <a:t>Parental Origin (PO) Assignment</a:t>
            </a:r>
            <a:endParaRPr lang="en-US" dirty="0"/>
          </a:p>
        </p:txBody>
      </p:sp>
      <p:sp>
        <p:nvSpPr>
          <p:cNvPr id="41" name="Rectangle 40"/>
          <p:cNvSpPr/>
          <p:nvPr/>
        </p:nvSpPr>
        <p:spPr>
          <a:xfrm>
            <a:off x="2703882" y="2220581"/>
            <a:ext cx="2214758" cy="461665"/>
          </a:xfrm>
          <a:prstGeom prst="rect">
            <a:avLst/>
          </a:prstGeom>
        </p:spPr>
        <p:txBody>
          <a:bodyPr wrap="square">
            <a:spAutoFit/>
          </a:bodyPr>
          <a:lstStyle/>
          <a:p>
            <a:pPr>
              <a:spcBef>
                <a:spcPct val="20000"/>
              </a:spcBef>
              <a:buFont typeface="Arial" charset="0"/>
              <a:buNone/>
            </a:pPr>
            <a:r>
              <a:rPr lang="en-US" sz="2400" dirty="0" smtClean="0">
                <a:latin typeface="+mj-lt"/>
              </a:rPr>
              <a:t>Quasi-founder</a:t>
            </a:r>
            <a:endParaRPr lang="en-US" sz="2400" dirty="0">
              <a:latin typeface="+mj-lt"/>
            </a:endParaRPr>
          </a:p>
        </p:txBody>
      </p:sp>
      <p:sp>
        <p:nvSpPr>
          <p:cNvPr id="46" name="Content Placeholder 2"/>
          <p:cNvSpPr txBox="1">
            <a:spLocks/>
          </p:cNvSpPr>
          <p:nvPr/>
        </p:nvSpPr>
        <p:spPr bwMode="auto">
          <a:xfrm>
            <a:off x="6140558" y="3804093"/>
            <a:ext cx="2190750" cy="46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Font typeface="Arial" charset="0"/>
              <a:buNone/>
            </a:pPr>
            <a:r>
              <a:rPr lang="en-US" sz="2400" dirty="0" smtClean="0">
                <a:latin typeface="+mj-lt"/>
              </a:rPr>
              <a:t>B’s IBD clique</a:t>
            </a:r>
            <a:endParaRPr lang="en-US" sz="2400" dirty="0">
              <a:latin typeface="+mj-lt"/>
            </a:endParaRPr>
          </a:p>
        </p:txBody>
      </p:sp>
      <p:cxnSp>
        <p:nvCxnSpPr>
          <p:cNvPr id="48" name="Straight Connector 47"/>
          <p:cNvCxnSpPr/>
          <p:nvPr/>
        </p:nvCxnSpPr>
        <p:spPr>
          <a:xfrm flipH="1">
            <a:off x="5370286" y="3417595"/>
            <a:ext cx="912125" cy="11121"/>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517795" y="5163911"/>
            <a:ext cx="4292379" cy="845003"/>
          </a:xfrm>
          <a:prstGeom prst="roundRect">
            <a:avLst/>
          </a:prstGeom>
          <a:solidFill>
            <a:schemeClr val="accent1">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lIns="0" tIns="0" rIns="0" bIns="0">
            <a:noAutofit/>
          </a:bodyPr>
          <a:lstStyle/>
          <a:p>
            <a:pPr marL="27432" algn="ctr">
              <a:spcBef>
                <a:spcPts val="0"/>
              </a:spcBef>
              <a:buClr>
                <a:schemeClr val="accent1"/>
              </a:buClr>
              <a:buSzPct val="80000"/>
              <a:buFont typeface="Wingdings 2"/>
              <a:buNone/>
              <a:defRPr/>
            </a:pPr>
            <a:r>
              <a:rPr lang="en-US" sz="2400" b="1" dirty="0" smtClean="0">
                <a:solidFill>
                  <a:schemeClr val="tx2"/>
                </a:solidFill>
              </a:rPr>
              <a:t>Assigned 300 / 450 quasi-founders with &gt;99% confidence!</a:t>
            </a:r>
            <a:endParaRPr lang="en-US" sz="2400" b="1" dirty="0">
              <a:solidFill>
                <a:schemeClr val="tx2"/>
              </a:solidFill>
            </a:endParaRPr>
          </a:p>
        </p:txBody>
      </p:sp>
      <p:cxnSp>
        <p:nvCxnSpPr>
          <p:cNvPr id="61" name="Straight Connector 60"/>
          <p:cNvCxnSpPr/>
          <p:nvPr/>
        </p:nvCxnSpPr>
        <p:spPr>
          <a:xfrm flipH="1">
            <a:off x="3432743" y="3418553"/>
            <a:ext cx="912125" cy="11121"/>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4988831" y="3207199"/>
            <a:ext cx="184150" cy="5603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ounded Rectangle 63"/>
          <p:cNvSpPr/>
          <p:nvPr/>
        </p:nvSpPr>
        <p:spPr bwMode="auto">
          <a:xfrm>
            <a:off x="4604078" y="3207199"/>
            <a:ext cx="185737" cy="5603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p>
        </p:txBody>
      </p:sp>
      <p:graphicFrame>
        <p:nvGraphicFramePr>
          <p:cNvPr id="43" name="Table 42"/>
          <p:cNvGraphicFramePr>
            <a:graphicFrameLocks noGrp="1"/>
          </p:cNvGraphicFramePr>
          <p:nvPr>
            <p:extLst>
              <p:ext uri="{D42A27DB-BD31-4B8C-83A1-F6EECF244321}">
                <p14:modId xmlns:p14="http://schemas.microsoft.com/office/powerpoint/2010/main" val="4073796943"/>
              </p:ext>
            </p:extLst>
          </p:nvPr>
        </p:nvGraphicFramePr>
        <p:xfrm>
          <a:off x="1132259" y="4833488"/>
          <a:ext cx="2884780" cy="1615440"/>
        </p:xfrm>
        <a:graphic>
          <a:graphicData uri="http://schemas.openxmlformats.org/drawingml/2006/table">
            <a:tbl>
              <a:tblPr firstRow="1" bandRow="1">
                <a:tableStyleId>{5C22544A-7EE6-4342-B048-85BDC9FD1C3A}</a:tableStyleId>
              </a:tblPr>
              <a:tblGrid>
                <a:gridCol w="1192506"/>
                <a:gridCol w="846137"/>
                <a:gridCol w="846137"/>
              </a:tblGrid>
              <a:tr h="370840">
                <a:tc>
                  <a:txBody>
                    <a:bodyPr/>
                    <a:lstStyle/>
                    <a:p>
                      <a:pPr algn="ctr"/>
                      <a:endParaRPr lang="en-US" sz="2400" dirty="0"/>
                    </a:p>
                  </a:txBody>
                  <a:tcPr marL="91428" marR="91428"/>
                </a:tc>
                <a:tc>
                  <a:txBody>
                    <a:bodyPr/>
                    <a:lstStyle/>
                    <a:p>
                      <a:pPr algn="ctr"/>
                      <a:r>
                        <a:rPr lang="en-US" sz="2000" dirty="0" smtClean="0"/>
                        <a:t>A Clique</a:t>
                      </a:r>
                      <a:endParaRPr lang="en-US" sz="2000" dirty="0"/>
                    </a:p>
                  </a:txBody>
                  <a:tcPr marL="91428" marR="91428"/>
                </a:tc>
                <a:tc>
                  <a:txBody>
                    <a:bodyPr/>
                    <a:lstStyle/>
                    <a:p>
                      <a:pPr algn="ctr"/>
                      <a:r>
                        <a:rPr lang="en-US" sz="2000" dirty="0" smtClean="0"/>
                        <a:t>B Clique</a:t>
                      </a:r>
                      <a:endParaRPr lang="en-US" sz="2000" dirty="0"/>
                    </a:p>
                  </a:txBody>
                  <a:tcPr marL="91428" marR="91428"/>
                </a:tc>
              </a:tr>
              <a:tr h="370840">
                <a:tc>
                  <a:txBody>
                    <a:bodyPr/>
                    <a:lstStyle/>
                    <a:p>
                      <a:r>
                        <a:rPr lang="en-US" sz="2400" dirty="0" smtClean="0"/>
                        <a:t>Father</a:t>
                      </a:r>
                      <a:endParaRPr lang="en-US" sz="2400" dirty="0"/>
                    </a:p>
                  </a:txBody>
                  <a:tcPr marL="91428" marR="914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rPr>
                        <a:t>0.24</a:t>
                      </a:r>
                    </a:p>
                  </a:txBody>
                  <a:tcPr marL="91428" marR="91428"/>
                </a:tc>
                <a:tc>
                  <a:txBody>
                    <a:bodyPr/>
                    <a:lstStyle/>
                    <a:p>
                      <a:pPr algn="ctr"/>
                      <a:r>
                        <a:rPr lang="en-US" sz="2400" dirty="0" smtClean="0"/>
                        <a:t>0.06</a:t>
                      </a:r>
                      <a:endParaRPr lang="en-US" sz="2400" dirty="0"/>
                    </a:p>
                  </a:txBody>
                  <a:tcPr marL="91428" marR="91428"/>
                </a:tc>
              </a:tr>
              <a:tr h="370840">
                <a:tc>
                  <a:txBody>
                    <a:bodyPr/>
                    <a:lstStyle/>
                    <a:p>
                      <a:r>
                        <a:rPr lang="en-US" sz="2400" dirty="0" smtClean="0"/>
                        <a:t>Mother</a:t>
                      </a:r>
                      <a:endParaRPr lang="en-US" sz="2400" dirty="0"/>
                    </a:p>
                  </a:txBody>
                  <a:tcPr marL="91428" marR="914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0.07</a:t>
                      </a:r>
                    </a:p>
                  </a:txBody>
                  <a:tcPr marL="91428" marR="914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rPr>
                        <a:t>0.21</a:t>
                      </a:r>
                    </a:p>
                  </a:txBody>
                  <a:tcPr marL="91428" marR="91428"/>
                </a:tc>
              </a:tr>
            </a:tbl>
          </a:graphicData>
        </a:graphic>
      </p:graphicFrame>
    </p:spTree>
    <p:extLst>
      <p:ext uri="{BB962C8B-B14F-4D97-AF65-F5344CB8AC3E}">
        <p14:creationId xmlns:p14="http://schemas.microsoft.com/office/powerpoint/2010/main" val="29363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grpId="0" nodeType="clickEffect">
                                  <p:stCondLst>
                                    <p:cond delay="0"/>
                                  </p:stCondLst>
                                  <p:childTnLst>
                                    <p:animMotion origin="layout" path="M 0.00087 0.00047 L 0.04305 0.00047 " pathEditMode="relative" rAng="0" ptsTypes="AA">
                                      <p:cBhvr>
                                        <p:cTn id="43" dur="1000" fill="hold"/>
                                        <p:tgtEl>
                                          <p:spTgt spid="64"/>
                                        </p:tgtEl>
                                        <p:attrNameLst>
                                          <p:attrName>ppt_x</p:attrName>
                                          <p:attrName>ppt_y</p:attrName>
                                        </p:attrNameLst>
                                      </p:cBhvr>
                                      <p:rCtr x="2101" y="0"/>
                                    </p:animMotion>
                                  </p:childTnLst>
                                </p:cTn>
                              </p:par>
                              <p:par>
                                <p:cTn id="44" presetID="35" presetClass="path" presetSubtype="0" accel="50000" decel="50000" fill="hold" grpId="0" nodeType="withEffect">
                                  <p:stCondLst>
                                    <p:cond delay="0"/>
                                  </p:stCondLst>
                                  <p:childTnLst>
                                    <p:animMotion origin="layout" path="M 2.77778E-6 -2.22222E-6 L -0.04132 -2.22222E-6 " pathEditMode="relative" rAng="0" ptsTypes="AA">
                                      <p:cBhvr>
                                        <p:cTn id="45" dur="1000" fill="hold"/>
                                        <p:tgtEl>
                                          <p:spTgt spid="63"/>
                                        </p:tgtEl>
                                        <p:attrNameLst>
                                          <p:attrName>ppt_x</p:attrName>
                                          <p:attrName>ppt_y</p:attrName>
                                        </p:attrNameLst>
                                      </p:cBhvr>
                                      <p:rCtr x="-2066" y="0"/>
                                    </p:animMotion>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10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42" grpId="0"/>
      <p:bldP spid="41" grpId="0"/>
      <p:bldP spid="46" grpId="0"/>
      <p:bldP spid="59" grpId="0" animBg="1"/>
      <p:bldP spid="63" grpId="0" animBg="1"/>
      <p:bldP spid="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17487</TotalTime>
  <Words>2220</Words>
  <Application>Microsoft Office PowerPoint</Application>
  <PresentationFormat>On-screen Show (4:3)</PresentationFormat>
  <Paragraphs>616</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Conflict of Interest</vt:lpstr>
      <vt:lpstr>Fast &amp; accurate pedigree-based imputation from sequenced data in a founder population</vt:lpstr>
      <vt:lpstr>Outline</vt:lpstr>
      <vt:lpstr>The Hutterites</vt:lpstr>
      <vt:lpstr>Pedigree-Based Imputation</vt:lpstr>
      <vt:lpstr>Pedigree-Based Imputation: Why do it?</vt:lpstr>
      <vt:lpstr>Algorithm Workflow</vt:lpstr>
      <vt:lpstr>IBD Segment Indexing</vt:lpstr>
      <vt:lpstr>Parental Origin (PO) Assignment</vt:lpstr>
      <vt:lpstr>Imputation Cross-Validation</vt:lpstr>
      <vt:lpstr>Super Imputation</vt:lpstr>
      <vt:lpstr>Untyped Ancestor Imputation</vt:lpstr>
      <vt:lpstr>Summary</vt:lpstr>
      <vt:lpstr>Acknowledgments</vt:lpstr>
      <vt:lpstr>Backup slides</vt:lpstr>
      <vt:lpstr>IBD Segments: Haplotype HMM</vt:lpstr>
      <vt:lpstr>Affymetrix Chip Overlap Data</vt:lpstr>
      <vt:lpstr>Phasing Workflow</vt:lpstr>
      <vt:lpstr>Stage 3: Parent-Child IBD</vt:lpstr>
      <vt:lpstr>Stage 3: Parent-Child IBD in Family</vt:lpstr>
      <vt:lpstr>Stage 4: Sib Comaparison</vt:lpstr>
      <vt:lpstr>Stages 5,6: Phase by Surrogate Parents</vt:lpstr>
      <vt:lpstr>IBD Segments for Phasing: Genohap-HMM</vt:lpstr>
      <vt:lpstr>IBD Segment Coverage</vt:lpstr>
      <vt:lpstr>IMPUTE2 Window Size Optimization</vt:lpstr>
      <vt:lpstr>Imputation Validation: Affymetrix SNPs</vt:lpstr>
      <vt:lpstr>Integrating LD-based Imputation*</vt:lpstr>
      <vt:lpstr>CGI Call Rate Breakdown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oren</cp:lastModifiedBy>
  <cp:revision>1396</cp:revision>
  <dcterms:created xsi:type="dcterms:W3CDTF">2010-05-23T14:28:12Z</dcterms:created>
  <dcterms:modified xsi:type="dcterms:W3CDTF">2013-10-22T01:57:24Z</dcterms:modified>
</cp:coreProperties>
</file>