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6" r:id="rId8"/>
    <p:sldId id="278" r:id="rId9"/>
    <p:sldId id="283" r:id="rId10"/>
    <p:sldId id="263" r:id="rId11"/>
    <p:sldId id="273" r:id="rId12"/>
    <p:sldId id="279" r:id="rId13"/>
    <p:sldId id="267" r:id="rId14"/>
    <p:sldId id="268" r:id="rId15"/>
    <p:sldId id="269" r:id="rId16"/>
    <p:sldId id="284" r:id="rId17"/>
    <p:sldId id="285" r:id="rId18"/>
    <p:sldId id="270" r:id="rId19"/>
    <p:sldId id="271" r:id="rId20"/>
    <p:sldId id="272" r:id="rId21"/>
    <p:sldId id="280" r:id="rId22"/>
    <p:sldId id="281" r:id="rId23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93909" autoAdjust="0"/>
  </p:normalViewPr>
  <p:slideViewPr>
    <p:cSldViewPr snapToGrid="0" snapToObjects="1">
      <p:cViewPr varScale="1">
        <p:scale>
          <a:sx n="105" d="100"/>
          <a:sy n="105" d="100"/>
        </p:scale>
        <p:origin x="90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50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Multiple Model (IMM) Algorithm for Mode Detection and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37095-6618-9F15-77A5-886E4F6117F0}"/>
              </a:ext>
            </a:extLst>
          </p:cNvPr>
          <p:cNvGrpSpPr/>
          <p:nvPr/>
        </p:nvGrpSpPr>
        <p:grpSpPr>
          <a:xfrm>
            <a:off x="2590397" y="1273235"/>
            <a:ext cx="7011206" cy="5500713"/>
            <a:chOff x="2754533" y="1293847"/>
            <a:chExt cx="7011206" cy="55007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48126-7D34-94F3-ECA8-9ACA429FAB35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066A4A-895D-8DC3-52F0-B2A71526D62B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C63208-00B9-4E5A-5DE1-8E5B05E6628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B3DD27-EEFE-7D57-FF67-082EEBC69FD3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D6048-1059-A6A2-33FE-B460F3062E60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82911-8A5F-2153-0FDA-3D8020F54C19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78D787-B7D0-4387-298D-1C8D59F7967B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F1EA33-A965-4386-A6EF-151E07FDE0A2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B71A20-DE08-0F79-A3DD-4013CFD4111A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8810D4-3B9A-2787-82F4-A7B798EDC6B8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E05FBC-D273-15E1-53A9-72AA172BFE0F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473F6-E16B-1173-F458-A6BCA7F13D1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336347-3427-D56F-3114-0E45D0AC340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64BDB-F840-9E8C-C8B1-D977AD612392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A85BA2-00C7-AB9C-AE39-1A915F1AE4B5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FDB28A4-CE07-C8F9-554C-31FA85C1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4120454-1CF9-ADA2-E5D9-B6A1F5AEAE6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11898-13C6-3C1F-0BD9-E23F95621ADE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65CFCD-306D-0B2D-DDFB-8C99E7D9E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091074-A013-E1E6-511C-83EF3CF8BD63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730D42-01E6-4FB0-34A4-EE44CE5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65D4127-36F8-FF2D-231B-3B1395CC5C3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D8361B5-AAFE-7758-12C9-7EA048F3CC3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239F192-CB93-70D6-13A8-A838B89B1752}"/>
                </a:ext>
              </a:extLst>
            </p:cNvPr>
            <p:cNvCxnSpPr>
              <a:stCxn id="39" idx="0"/>
              <a:endCxn id="2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4DFB3-139F-477E-230F-63D17093B264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EECAB-3E0C-9638-2AAE-0BDD1E443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973B79-C58D-DBBD-F964-4D2127A6C571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16B386-A901-05AE-9CC2-858A5FD49D2C}"/>
                </a:ext>
              </a:extLst>
            </p:cNvPr>
            <p:cNvCxnSpPr>
              <a:stCxn id="39" idx="2"/>
              <a:endCxn id="4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56142C8-C132-3775-0AB9-403EADA685D1}"/>
                </a:ext>
              </a:extLst>
            </p:cNvPr>
            <p:cNvCxnSpPr>
              <a:endCxn id="39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55DE6-BC24-5378-4835-BC7B240024AB}"/>
                </a:ext>
              </a:extLst>
            </p:cNvPr>
            <p:cNvCxnSpPr>
              <a:cxnSpLocks/>
              <a:stCxn id="48" idx="3"/>
              <a:endCxn id="64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8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10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1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Π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91304" r="-563934" b="-69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91304" r="-469" b="-690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89247" r="-563934" b="-582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189247" r="-469" b="-582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373611" r="-563934" b="-6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373611" r="-469" b="-6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78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437179" r="-563934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437179" r="-469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58667" r="-563934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58667" r="-469" b="-4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31183" r="-563934" b="-240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31183" r="-469" b="-240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638043" r="-563934" b="-1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638043" r="-469" b="-1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316" r="-241667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02667" r="-241667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0EF3-7FED-F4AD-BFFA-19F8C9996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6" y="2302925"/>
            <a:ext cx="3934047" cy="491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Constant Velocity (CV)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781885-32EE-DFF0-00E1-6B2F8E13684D}"/>
              </a:ext>
            </a:extLst>
          </p:cNvPr>
          <p:cNvSpPr txBox="1">
            <a:spLocks/>
          </p:cNvSpPr>
          <p:nvPr/>
        </p:nvSpPr>
        <p:spPr>
          <a:xfrm>
            <a:off x="4071207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Turn Rate (CT)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420EC5-913B-B6CE-34F2-38896DF8A7C1}"/>
              </a:ext>
            </a:extLst>
          </p:cNvPr>
          <p:cNvSpPr txBox="1">
            <a:spLocks/>
          </p:cNvSpPr>
          <p:nvPr/>
        </p:nvSpPr>
        <p:spPr>
          <a:xfrm>
            <a:off x="8162084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Acceleration (CA)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E2EE7-AD5F-01EB-2095-EBB30DA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" t="6551" r="4040" b="4356"/>
          <a:stretch/>
        </p:blipFill>
        <p:spPr>
          <a:xfrm>
            <a:off x="473256" y="3264414"/>
            <a:ext cx="3183526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D6D4F-F86A-1158-158E-36AC7D8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6" t="6074" r="1511" b="3294"/>
          <a:stretch/>
        </p:blipFill>
        <p:spPr>
          <a:xfrm>
            <a:off x="8190284" y="3269066"/>
            <a:ext cx="387552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7A0-E161-A4D8-9343-D9336FD0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3250" r="1496" b="2754"/>
          <a:stretch/>
        </p:blipFill>
        <p:spPr>
          <a:xfrm>
            <a:off x="4179037" y="3070739"/>
            <a:ext cx="3833925" cy="175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System</a:t>
                </a:r>
                <a:r>
                  <a:rPr lang="en-US" sz="2400" dirty="0"/>
                  <a:t> States: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  <a:blipFill>
                <a:blip r:embed="rId5"/>
                <a:stretch>
                  <a:fillRect t="-11579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*NOTE: This model 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(turn rate) is known or estimated*</a:t>
                </a:r>
              </a:p>
            </p:txBody>
          </p:sp>
        </mc:Choice>
        <mc:Fallback xmlns="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  <a:blipFill>
                <a:blip r:embed="rId6"/>
                <a:stretch>
                  <a:fillRect l="-1705" t="-1970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59-FEE4-E913-9A8E-9B45975E4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7140" y="1424734"/>
            <a:ext cx="4007835" cy="491172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CV-CT</a:t>
            </a:r>
          </a:p>
          <a:p>
            <a:pPr algn="l"/>
            <a:r>
              <a:rPr lang="en-US" sz="2000" dirty="0"/>
              <a:t>10m/s East for 10sec</a:t>
            </a:r>
          </a:p>
          <a:p>
            <a:pPr algn="l"/>
            <a:r>
              <a:rPr lang="en-US" sz="2000" dirty="0"/>
              <a:t>30°/s for 10sec</a:t>
            </a:r>
          </a:p>
          <a:p>
            <a:pPr algn="l"/>
            <a:r>
              <a:rPr lang="en-US" sz="2000" dirty="0"/>
              <a:t>10m/s at resultant heading for 10sec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1072AC-754B-8D36-7F78-10560E608CF1}"/>
              </a:ext>
            </a:extLst>
          </p:cNvPr>
          <p:cNvSpPr txBox="1">
            <a:spLocks/>
          </p:cNvSpPr>
          <p:nvPr/>
        </p:nvSpPr>
        <p:spPr>
          <a:xfrm>
            <a:off x="6677027" y="1424733"/>
            <a:ext cx="4122135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/>
              <a:t>CV-CT-CA</a:t>
            </a:r>
          </a:p>
          <a:p>
            <a:pPr algn="l"/>
            <a:r>
              <a:rPr lang="en-US" sz="2000" dirty="0"/>
              <a:t>10m/s East for 10sec</a:t>
            </a:r>
          </a:p>
          <a:p>
            <a:pPr algn="l"/>
            <a:r>
              <a:rPr lang="en-US" sz="2000" dirty="0"/>
              <a:t>30°/s for 10sec</a:t>
            </a:r>
          </a:p>
          <a:p>
            <a:pPr algn="l"/>
            <a:r>
              <a:rPr lang="en-US" sz="2000" dirty="0"/>
              <a:t>5m/s</a:t>
            </a:r>
            <a:r>
              <a:rPr lang="en-US" sz="2000" baseline="30000" dirty="0"/>
              <a:t>2</a:t>
            </a:r>
            <a:r>
              <a:rPr lang="en-US" sz="2000" dirty="0"/>
              <a:t> in x and y </a:t>
            </a:r>
            <a:r>
              <a:rPr lang="en-US" sz="2000"/>
              <a:t>directions for 10sec</a:t>
            </a:r>
            <a:r>
              <a:rPr lang="en-US" sz="2000" baseline="30000"/>
              <a:t> </a:t>
            </a:r>
            <a:endParaRPr lang="en-US" sz="2000" b="0" baseline="30000" dirty="0"/>
          </a:p>
          <a:p>
            <a:pPr algn="l"/>
            <a:endParaRPr lang="en-US" sz="2000" dirty="0"/>
          </a:p>
          <a:p>
            <a:pPr marL="0" indent="0" algn="ctr">
              <a:buFont typeface="Arial"/>
              <a:buNone/>
            </a:pPr>
            <a:r>
              <a:rPr lang="en-US" u="sng" dirty="0"/>
              <a:t> </a:t>
            </a:r>
          </a:p>
        </p:txBody>
      </p:sp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63ACE15D-7791-821B-7414-AF79BB7E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38" y="3429000"/>
            <a:ext cx="4571999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124624-D8A3-4428-8377-F8FB8E64F025}"/>
              </a:ext>
            </a:extLst>
          </p:cNvPr>
          <p:cNvSpPr/>
          <p:nvPr/>
        </p:nvSpPr>
        <p:spPr>
          <a:xfrm>
            <a:off x="10076480" y="5676900"/>
            <a:ext cx="2115519" cy="11730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 descr="A graph with lines and a circle&#10;&#10;AI-generated content may be incorrect.">
            <a:extLst>
              <a:ext uri="{FF2B5EF4-FFF2-40B4-BE49-F238E27FC236}">
                <a16:creationId xmlns:a16="http://schemas.microsoft.com/office/drawing/2014/main" id="{0CDC76F9-3E43-1F9F-B30F-BB91787BF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94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03512-145F-1E37-D300-B8C56040C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0152-B1E0-5D54-D2AF-907C51BD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73CDE-9D5A-3E1C-762A-8DF486E3C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888786F-9874-B96C-F21C-09E338BD3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Error Plots of Filters Shown Below:</a:t>
            </a:r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5F58FFB-9354-3D6B-CFDF-53C4ACBC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0" y="1988297"/>
            <a:ext cx="5486399" cy="4114800"/>
          </a:xfrm>
          <a:prstGeom prst="rect">
            <a:avLst/>
          </a:prstGeom>
        </p:spPr>
      </p:pic>
      <p:pic>
        <p:nvPicPr>
          <p:cNvPr id="13" name="Picture 12" descr="A graph of a graph of a function&#10;&#10;AI-generated content may be incorrect.">
            <a:extLst>
              <a:ext uri="{FF2B5EF4-FFF2-40B4-BE49-F238E27FC236}">
                <a16:creationId xmlns:a16="http://schemas.microsoft.com/office/drawing/2014/main" id="{AAF22D0B-1B56-75D9-3CA4-4A63C9B3E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63" y="1988297"/>
            <a:ext cx="56339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AD41-615A-814B-A17A-76E6411B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4F2-0098-10DB-27F4-6F08FAFB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F3B3E-E3AB-792C-C430-048973A6B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C2E480-8D00-85EB-B8DC-5E0792785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3893535" cy="4911725"/>
          </a:xfrm>
        </p:spPr>
        <p:txBody>
          <a:bodyPr/>
          <a:lstStyle/>
          <a:p>
            <a:r>
              <a:rPr lang="en-US" dirty="0"/>
              <a:t>The IMM model was able to accurately predict the changing modes</a:t>
            </a:r>
          </a:p>
          <a:p>
            <a:r>
              <a:rPr lang="en-US" dirty="0"/>
              <a:t>The CT model assumes that the turn rate is known</a:t>
            </a:r>
          </a:p>
          <a:p>
            <a:endParaRPr lang="en-US" dirty="0"/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125C56F-4C37-036C-80E0-4B06E7E8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39" y="1306550"/>
            <a:ext cx="3048000" cy="2286000"/>
          </a:xfrm>
          <a:prstGeom prst="rect">
            <a:avLst/>
          </a:prstGeom>
        </p:spPr>
      </p:pic>
      <p:pic>
        <p:nvPicPr>
          <p:cNvPr id="13" name="Picture 12" descr="A graph of a graph of a function&#10;&#10;AI-generated content may be incorrect.">
            <a:extLst>
              <a:ext uri="{FF2B5EF4-FFF2-40B4-BE49-F238E27FC236}">
                <a16:creationId xmlns:a16="http://schemas.microsoft.com/office/drawing/2014/main" id="{5EBE1751-87F7-73E4-225E-54CD1E37D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64" y="3797300"/>
            <a:ext cx="3129975" cy="2286000"/>
          </a:xfrm>
          <a:prstGeom prst="rect">
            <a:avLst/>
          </a:prstGeom>
        </p:spPr>
      </p:pic>
      <p:pic>
        <p:nvPicPr>
          <p:cNvPr id="5" name="Picture 4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BDDA3355-CAC0-0FB8-2274-90F5DA9F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06" y="3060477"/>
            <a:ext cx="4901427" cy="3676070"/>
          </a:xfrm>
          <a:prstGeom prst="rect">
            <a:avLst/>
          </a:prstGeom>
        </p:spPr>
      </p:pic>
      <p:pic>
        <p:nvPicPr>
          <p:cNvPr id="6" name="Picture 5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AFCCE26B-66F7-C394-A923-F563A22D0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1" y="1341438"/>
            <a:ext cx="2450627" cy="18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962D-E0E5-0C32-CD48-69385D76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A0EC95C-A14B-0FC4-1821-FEA115D87B73}"/>
              </a:ext>
            </a:extLst>
          </p:cNvPr>
          <p:cNvSpPr txBox="1">
            <a:spLocks/>
          </p:cNvSpPr>
          <p:nvPr/>
        </p:nvSpPr>
        <p:spPr>
          <a:xfrm>
            <a:off x="1315072" y="3736852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9C2A-F2E7-D64C-66D7-E4DBA0D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E4850-69A8-E916-AD8E-C9CA882B9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302E86EB-3E5A-7712-1846-0047AA0C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78" y="1351857"/>
            <a:ext cx="2438400" cy="1828800"/>
          </a:xfrm>
          <a:prstGeom prst="rect">
            <a:avLst/>
          </a:prstGeom>
        </p:spPr>
      </p:pic>
      <p:pic>
        <p:nvPicPr>
          <p:cNvPr id="9" name="Picture 8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E46AB1AC-705D-6AA7-BC4A-5A66978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75" y="3170238"/>
            <a:ext cx="2438400" cy="1828800"/>
          </a:xfrm>
          <a:prstGeom prst="rect">
            <a:avLst/>
          </a:prstGeom>
        </p:spPr>
      </p:pic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49500027-C676-A465-4DB1-86AF3194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07" y="4974415"/>
            <a:ext cx="2438400" cy="1828800"/>
          </a:xfrm>
          <a:prstGeom prst="rect">
            <a:avLst/>
          </a:prstGeom>
        </p:spPr>
      </p:pic>
      <p:pic>
        <p:nvPicPr>
          <p:cNvPr id="29" name="Picture 2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81042255-3F9F-557F-8B26-176912505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55" y="4999038"/>
            <a:ext cx="2438400" cy="1828800"/>
          </a:xfrm>
          <a:prstGeom prst="rect">
            <a:avLst/>
          </a:prstGeom>
        </p:spPr>
      </p:pic>
      <p:pic>
        <p:nvPicPr>
          <p:cNvPr id="31" name="Picture 30" descr="A graph of a graph of a number of numbers&#10;&#10;AI-generated content may be incorrect.">
            <a:extLst>
              <a:ext uri="{FF2B5EF4-FFF2-40B4-BE49-F238E27FC236}">
                <a16:creationId xmlns:a16="http://schemas.microsoft.com/office/drawing/2014/main" id="{29FF5DF6-9CC5-0604-8DDF-6AD6F52A6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75" y="1341438"/>
            <a:ext cx="2438400" cy="1828800"/>
          </a:xfrm>
          <a:prstGeom prst="rect">
            <a:avLst/>
          </a:prstGeom>
        </p:spPr>
      </p:pic>
      <p:pic>
        <p:nvPicPr>
          <p:cNvPr id="33" name="Picture 32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77FF9BF0-1F87-EFDB-4304-368FF5A05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15" y="3170238"/>
            <a:ext cx="2438400" cy="1828800"/>
          </a:xfrm>
          <a:prstGeom prst="rect">
            <a:avLst/>
          </a:prstGeom>
        </p:spPr>
      </p:pic>
      <p:pic>
        <p:nvPicPr>
          <p:cNvPr id="35" name="Picture 34" descr="A graph of a function&#10;&#10;AI-generated content may be incorrect.">
            <a:extLst>
              <a:ext uri="{FF2B5EF4-FFF2-40B4-BE49-F238E27FC236}">
                <a16:creationId xmlns:a16="http://schemas.microsoft.com/office/drawing/2014/main" id="{F3174B08-EF61-6D53-2D48-4E4E4C847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20" y="5002043"/>
            <a:ext cx="2438400" cy="1828800"/>
          </a:xfrm>
          <a:prstGeom prst="rect">
            <a:avLst/>
          </a:prstGeom>
        </p:spPr>
      </p:pic>
      <p:pic>
        <p:nvPicPr>
          <p:cNvPr id="37" name="Picture 36" descr="A graph of a function&#10;&#10;AI-generated content may be incorrect.">
            <a:extLst>
              <a:ext uri="{FF2B5EF4-FFF2-40B4-BE49-F238E27FC236}">
                <a16:creationId xmlns:a16="http://schemas.microsoft.com/office/drawing/2014/main" id="{531D1D16-3CD0-E1C6-88A8-CD94D0A360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80" y="1344443"/>
            <a:ext cx="2438400" cy="1828800"/>
          </a:xfrm>
          <a:prstGeom prst="rect">
            <a:avLst/>
          </a:prstGeom>
        </p:spPr>
      </p:pic>
      <p:pic>
        <p:nvPicPr>
          <p:cNvPr id="39" name="Picture 38" descr="A graph of a graph of a number of objects&#10;&#10;AI-generated content may be incorrect.">
            <a:extLst>
              <a:ext uri="{FF2B5EF4-FFF2-40B4-BE49-F238E27FC236}">
                <a16:creationId xmlns:a16="http://schemas.microsoft.com/office/drawing/2014/main" id="{F73FC02C-3F56-635D-CAA3-E2112698EA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80" y="3173243"/>
            <a:ext cx="2438400" cy="1828800"/>
          </a:xfrm>
          <a:prstGeom prst="rect">
            <a:avLst/>
          </a:prstGeom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ABDAD1D-2556-FA2F-E643-519A3361A5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6200000">
            <a:off x="-442368" y="3773014"/>
            <a:ext cx="3152777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en-US" dirty="0"/>
              <a:t>Turn Rate Error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33423-06E3-8107-83CD-29E3E31FB34D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601015" y="4360100"/>
            <a:ext cx="0" cy="20574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Placeholder 39">
                <a:extLst>
                  <a:ext uri="{FF2B5EF4-FFF2-40B4-BE49-F238E27FC236}">
                    <a16:creationId xmlns:a16="http://schemas.microsoft.com/office/drawing/2014/main" id="{1D044E31-1E0F-959B-E7E7-ED515A24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2697" y="1106278"/>
                <a:ext cx="57188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7" name="Text Placeholder 39">
                <a:extLst>
                  <a:ext uri="{FF2B5EF4-FFF2-40B4-BE49-F238E27FC236}">
                    <a16:creationId xmlns:a16="http://schemas.microsoft.com/office/drawing/2014/main" id="{1D044E31-1E0F-959B-E7E7-ED515A24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97" y="1106278"/>
                <a:ext cx="571886" cy="533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F7934A-5DBF-9E1E-F94E-3F571ADB04AB}"/>
              </a:ext>
            </a:extLst>
          </p:cNvPr>
          <p:cNvCxnSpPr>
            <a:stCxn id="46" idx="0"/>
          </p:cNvCxnSpPr>
          <p:nvPr/>
        </p:nvCxnSpPr>
        <p:spPr>
          <a:xfrm flipV="1">
            <a:off x="1601015" y="1544084"/>
            <a:ext cx="0" cy="22860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Placeholder 39">
                <a:extLst>
                  <a:ext uri="{FF2B5EF4-FFF2-40B4-BE49-F238E27FC236}">
                    <a16:creationId xmlns:a16="http://schemas.microsoft.com/office/drawing/2014/main" id="{9D9D57B4-F087-FCFC-BB04-9F447C27F1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072" y="6309865"/>
                <a:ext cx="57188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 Placeholder 39">
                <a:extLst>
                  <a:ext uri="{FF2B5EF4-FFF2-40B4-BE49-F238E27FC236}">
                    <a16:creationId xmlns:a16="http://schemas.microsoft.com/office/drawing/2014/main" id="{9D9D57B4-F087-FCFC-BB04-9F447C27F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072" y="6309865"/>
                <a:ext cx="571886" cy="533479"/>
              </a:xfrm>
              <a:prstGeom prst="rect">
                <a:avLst/>
              </a:prstGeom>
              <a:blipFill>
                <a:blip r:embed="rId12"/>
                <a:stretch>
                  <a:fillRect l="-425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61D9177-9DBE-A64A-C12A-14967428E3C6}"/>
              </a:ext>
            </a:extLst>
          </p:cNvPr>
          <p:cNvSpPr/>
          <p:nvPr/>
        </p:nvSpPr>
        <p:spPr>
          <a:xfrm>
            <a:off x="2465677" y="1407442"/>
            <a:ext cx="7610803" cy="173736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DB12C-6226-4F4A-1B38-40639833F122}"/>
              </a:ext>
            </a:extLst>
          </p:cNvPr>
          <p:cNvSpPr/>
          <p:nvPr/>
        </p:nvSpPr>
        <p:spPr>
          <a:xfrm>
            <a:off x="2470917" y="3221111"/>
            <a:ext cx="7610803" cy="17830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22CCB-8DA0-4386-A2C2-6B09285752A1}"/>
              </a:ext>
            </a:extLst>
          </p:cNvPr>
          <p:cNvSpPr/>
          <p:nvPr/>
        </p:nvSpPr>
        <p:spPr>
          <a:xfrm>
            <a:off x="2468224" y="5056282"/>
            <a:ext cx="7610803" cy="17830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525A9A-25FC-B621-3EF3-B50B04E71B38}"/>
              </a:ext>
            </a:extLst>
          </p:cNvPr>
          <p:cNvCxnSpPr/>
          <p:nvPr/>
        </p:nvCxnSpPr>
        <p:spPr>
          <a:xfrm flipH="1">
            <a:off x="1601015" y="1407442"/>
            <a:ext cx="869902" cy="8686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EB0C36-2BF7-B3A1-2D6F-0869C13430D5}"/>
              </a:ext>
            </a:extLst>
          </p:cNvPr>
          <p:cNvCxnSpPr/>
          <p:nvPr/>
        </p:nvCxnSpPr>
        <p:spPr>
          <a:xfrm>
            <a:off x="1601015" y="2266257"/>
            <a:ext cx="869902" cy="87854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ED9DF-A613-4AA5-0D12-58F11628258E}"/>
              </a:ext>
            </a:extLst>
          </p:cNvPr>
          <p:cNvCxnSpPr>
            <a:cxnSpLocks/>
          </p:cNvCxnSpPr>
          <p:nvPr/>
        </p:nvCxnSpPr>
        <p:spPr>
          <a:xfrm>
            <a:off x="1751418" y="4084638"/>
            <a:ext cx="719499" cy="91955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036D91-84A5-20F5-4ECB-4939D50E6C0D}"/>
              </a:ext>
            </a:extLst>
          </p:cNvPr>
          <p:cNvCxnSpPr>
            <a:cxnSpLocks/>
          </p:cNvCxnSpPr>
          <p:nvPr/>
        </p:nvCxnSpPr>
        <p:spPr>
          <a:xfrm flipH="1">
            <a:off x="1751418" y="3213006"/>
            <a:ext cx="728368" cy="87463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07EC10-02E8-93DF-ECEA-B886225CDBC0}"/>
              </a:ext>
            </a:extLst>
          </p:cNvPr>
          <p:cNvCxnSpPr>
            <a:cxnSpLocks/>
          </p:cNvCxnSpPr>
          <p:nvPr/>
        </p:nvCxnSpPr>
        <p:spPr>
          <a:xfrm>
            <a:off x="1601015" y="5913438"/>
            <a:ext cx="864516" cy="9259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D3CB6-0947-A23F-1E07-68694F6D407F}"/>
              </a:ext>
            </a:extLst>
          </p:cNvPr>
          <p:cNvCxnSpPr/>
          <p:nvPr/>
        </p:nvCxnSpPr>
        <p:spPr>
          <a:xfrm flipH="1">
            <a:off x="1595629" y="5055064"/>
            <a:ext cx="869902" cy="8686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4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 Overview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5946-940F-91A0-54C3-600969D6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346B1-D5C8-BF18-FD6C-018084358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97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7EA1-53CF-9D86-FFB9-D702DDC482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Goal: To research and implement an Interacting Multiple Model (IMM) algorithm for mode detection and fusion Kalman Filter outputs</a:t>
            </a:r>
          </a:p>
        </p:txBody>
      </p:sp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11647689" cy="4911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288961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2977-367A-2A96-DDDD-3B70FD37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47-C739-C656-59FB-50AD32BD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CD91B-E95C-5495-C781-7D9E7B69F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67AA-D03C-DC21-5FAE-A009C2E44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62EA391-6FDD-8F52-BE2E-6C2244031936}"/>
              </a:ext>
            </a:extLst>
          </p:cNvPr>
          <p:cNvGrpSpPr/>
          <p:nvPr/>
        </p:nvGrpSpPr>
        <p:grpSpPr>
          <a:xfrm>
            <a:off x="4830005" y="1950294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2771ED-B5CD-9720-25C6-A71D1E4F4EE4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928FE7-0524-68D2-F3F6-849D65DE1C6B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A9586C-8092-7A45-68E1-24C2BC4ABAD9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7C1FA8-41F5-91D3-2498-3ADD116261C8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5B925E-5A7F-E21C-1A0B-5905C2157E5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802FB6-4105-B61A-33E7-FE53B3CA6D15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61D7DE-223D-63AD-C73E-353645A5F96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DAC1AE-355C-E47D-3F7A-018384B82B76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0BDE27-1FCC-D9F1-F7F3-D7F2CCE19B03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69DD510B-93A8-C617-9F3E-2C5302C84935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BC1EDCB0-0602-0455-26DD-CD654F164BDF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82314129-FB09-29EA-2FA0-148D3D99A2A6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337252-706A-45FB-B48E-E3DDB0C18D94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628C57-A27D-04EC-9F4C-17D6051C9FE7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DC7AEDD-66FA-C30A-EA79-CA1F6B0496E8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3A0E8B-B904-4B1A-19F5-2691361F4E8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7EDB13-5874-BA14-5BAE-63ADAA27F759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EF0FC7-0309-D4B6-7216-899DC420BD0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6BAD1F9-934F-548F-FF18-6246A65AFCF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F2D6068-EF3B-4B71-32EC-144104C69C98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96EFB9-D73A-1673-1232-F2817DF4F53F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CEF855-FA27-8D49-CC1C-073776B7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89780"/>
              </p:ext>
            </p:extLst>
          </p:nvPr>
        </p:nvGraphicFramePr>
        <p:xfrm>
          <a:off x="951786" y="3530645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853197-84EE-41B3-29C4-366E34BD7E50}"/>
              </a:ext>
            </a:extLst>
          </p:cNvPr>
          <p:cNvSpPr txBox="1"/>
          <p:nvPr/>
        </p:nvSpPr>
        <p:spPr>
          <a:xfrm>
            <a:off x="1392803" y="3136805"/>
            <a:ext cx="24770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79254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5F79A171-37C7-A5CA-0C07-D2FFC24A0DEE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67AAD1D-0D9C-80CF-52FF-76FCF58CFCD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0F4D82-F10A-BB7D-2394-54641F3B9391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DAE838-BAC8-6D08-320B-5AC815701AFD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35B0-DBDD-2225-5B82-77B438D05FDE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E8374-E08D-AB52-E697-743E576AE54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7B5E81-14AF-04FA-E582-43DD91EC7F6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083088-5A1C-6F99-8AB3-F25DF45DCEA4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2AC9A9-69D5-C600-AACA-B6947960305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A0C95-3443-681E-6B76-3D0217EC0B6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06940C-F935-9BBE-FA27-B3420CD426D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F17737-18C3-6CE9-9983-B289040F84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12D42E-ADCB-3776-508D-D73919F8F53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AF4BAC-4ED5-515F-7CAB-5FD79055AC56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5CB2F54-3FAB-3C77-0283-4DA22007C376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326F2A4-B53C-42D8-30E4-6A40A4C6AEA8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8DCE4FA-0B7F-4B3F-C6E8-8229BC5E36AF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7C73F-FED9-73E7-9463-83746704E296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6A71FB-0A31-AEA4-B1CB-1972172D9B45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F5D10-D98F-BCB4-5FAC-08839323B68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A8F464-91F9-58B8-923D-74A475B5B7A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5E5CF-E252-2FB3-A0C8-8EEC79BA9BA7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4EA7E-F85E-7494-80DF-30CBD9FCF1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2FD1-B10D-5D8E-5153-7B9FC6EBA6C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FABB-3CD0-7E85-A6E0-165B0DD40736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5FB45-C54B-131D-5E9A-DCE1E27BB4D4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417A-4E6E-C9B4-A7C7-DB3D8FD1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39765BF-C91C-F0CD-AF2D-6B3C1935F5FC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2B18-CA2E-CCAB-6532-5EEDB6FA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ADF00-AF66-BB29-7EDB-AB3721018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A16E1-B7F4-DA0E-0CC5-F631888CB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CA801D61-E0A8-2C84-B7F2-4BD16717F77D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7F5CC30-E4AA-C8BD-1776-36400E56E331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CD4200-063C-E69D-AF57-2D5A3E9B5048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BA7BA9-2569-7AAB-4028-8D13B41DDE32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/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E9FD7F4-9301-4512-CE21-F922D0D41F4D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3F6D7D-AB5F-1C91-D2E5-118349601CEF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9AE226-D5C0-F9A4-EA67-7BFD4ACBD2E6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E84175-A090-4065-1FA8-CB8532788838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04FA70-86F5-12B9-64AA-C7CFE3EAE8FC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ECD4CB-9B77-49DB-EE49-BB0E70FEC36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1B1169-81DA-98BC-7F06-981C07BA95BF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D7C67C-AFAB-8FDB-79DE-F5886118D09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423E1F-9BF6-49CF-6719-6F99D76FB641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EDA868-8A47-E6BE-FCDB-39F7D1EC2B7A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3CFC4191-280A-3C96-B059-D220782A8238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345E55A6-B03A-E31A-FC31-E51614998095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7DD223D-2ACE-EC15-3403-FBA8AA782F3D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C0CC1C-F55F-6A8A-1F26-6F584658640A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6AEEB3-0D9F-6B82-F9FA-2A5B226D2B13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153CB6-486B-FC7F-FFB1-1A6B543CCE3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B44F90-1E20-5961-766B-E4C768E8822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94A4F1-5BE0-EB66-76A2-AFC7328F655D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3D44D4-B62C-34FC-96C9-11DE3A80CCF2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7FA3BF-2566-7C51-BAD2-657C24DF63F2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BE7982-9A08-9B44-235D-79FD1F6426BF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990F6F-E447-1E54-E70E-3E0D2AF28471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52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16793</TotalTime>
  <Words>637</Words>
  <Application>Microsoft Office PowerPoint</Application>
  <PresentationFormat>Widescreen</PresentationFormat>
  <Paragraphs>248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Lucida Grande</vt:lpstr>
      <vt:lpstr>Gavlab</vt:lpstr>
      <vt:lpstr>Interacting Multiple Model (IMM) Algorithm for Mode Detection and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Results (CV-CT) - Errors</vt:lpstr>
      <vt:lpstr>Results (CV-CT) – Mode Probability</vt:lpstr>
      <vt:lpstr>Results (CV-CT) – Effect of Incorrect Turn Rate</vt:lpstr>
      <vt:lpstr>Future Steps</vt:lpstr>
      <vt:lpstr>Questions?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Oren Miller</cp:lastModifiedBy>
  <cp:revision>431</cp:revision>
  <cp:lastPrinted>2020-09-23T15:49:10Z</cp:lastPrinted>
  <dcterms:modified xsi:type="dcterms:W3CDTF">2025-05-02T18:52:46Z</dcterms:modified>
</cp:coreProperties>
</file>