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8" r:id="rId8"/>
    <p:sldId id="296" r:id="rId9"/>
    <p:sldId id="295" r:id="rId10"/>
    <p:sldId id="263" r:id="rId11"/>
    <p:sldId id="273" r:id="rId12"/>
    <p:sldId id="279" r:id="rId13"/>
    <p:sldId id="267" r:id="rId14"/>
    <p:sldId id="268" r:id="rId15"/>
    <p:sldId id="287" r:id="rId16"/>
    <p:sldId id="290" r:id="rId17"/>
    <p:sldId id="284" r:id="rId18"/>
    <p:sldId id="289" r:id="rId19"/>
    <p:sldId id="294" r:id="rId20"/>
    <p:sldId id="288" r:id="rId21"/>
    <p:sldId id="291" r:id="rId22"/>
    <p:sldId id="293" r:id="rId23"/>
    <p:sldId id="292" r:id="rId24"/>
    <p:sldId id="270" r:id="rId25"/>
    <p:sldId id="271" r:id="rId26"/>
    <p:sldId id="272" r:id="rId27"/>
    <p:sldId id="281" r:id="rId28"/>
    <p:sldId id="285" r:id="rId29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3909" autoAdjust="0"/>
  </p:normalViewPr>
  <p:slideViewPr>
    <p:cSldViewPr snapToGrid="0" snapToObjects="1">
      <p:cViewPr>
        <p:scale>
          <a:sx n="79" d="100"/>
          <a:sy n="79" d="100"/>
        </p:scale>
        <p:origin x="989" y="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B05C-D7BE-93FB-9FD2-CC5179AE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D7C11-1880-33D9-419A-E79C45D05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FA369-D88B-39D9-762C-D5B7C33AB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2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4838-E6E4-BF45-75F2-0384748B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CD917-3C55-11EE-8D63-28DBEFEF0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1F04B-15CD-B538-14C7-7E23F68BE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5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F3E7C-2FA9-060E-14CE-B48E2B74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EAC60-386F-0E72-22F0-0D34E4FDB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8B6F3-33EC-FBF3-71E2-133BE0E2C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8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B39E8-FABB-CAB0-1FEB-33B04D1D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E5019-441F-1E45-6F35-38361271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C1649-44A4-F636-F022-68DDFE28D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3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Interacting Multiple Model (IMM): </a:t>
            </a:r>
            <a:br>
              <a:rPr lang="en-US" sz="3600" dirty="0"/>
            </a:br>
            <a:r>
              <a:rPr lang="en-US" sz="3600" dirty="0"/>
              <a:t>Algorithm for Mode Detection &amp;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37095-6618-9F15-77A5-886E4F6117F0}"/>
              </a:ext>
            </a:extLst>
          </p:cNvPr>
          <p:cNvGrpSpPr/>
          <p:nvPr/>
        </p:nvGrpSpPr>
        <p:grpSpPr>
          <a:xfrm>
            <a:off x="2590397" y="1273235"/>
            <a:ext cx="7011206" cy="5500713"/>
            <a:chOff x="2754533" y="1293847"/>
            <a:chExt cx="7011206" cy="55007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48126-7D34-94F3-ECA8-9ACA429FAB35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066A4A-895D-8DC3-52F0-B2A71526D62B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C63208-00B9-4E5A-5DE1-8E5B05E6628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B3DD27-EEFE-7D57-FF67-082EEBC69FD3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D6048-1059-A6A2-33FE-B460F3062E60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82911-8A5F-2153-0FDA-3D8020F54C19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78D787-B7D0-4387-298D-1C8D59F7967B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F1EA33-A965-4386-A6EF-151E07FDE0A2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B71A20-DE08-0F79-A3DD-4013CFD4111A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8810D4-3B9A-2787-82F4-A7B798EDC6B8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E05FBC-D273-15E1-53A9-72AA172BFE0F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473F6-E16B-1173-F458-A6BCA7F13D1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336347-3427-D56F-3114-0E45D0AC340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64BDB-F840-9E8C-C8B1-D977AD612392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A85BA2-00C7-AB9C-AE39-1A915F1AE4B5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FDB28A4-CE07-C8F9-554C-31FA85C1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4120454-1CF9-ADA2-E5D9-B6A1F5AEAE6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11898-13C6-3C1F-0BD9-E23F95621ADE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65CFCD-306D-0B2D-DDFB-8C99E7D9E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091074-A013-E1E6-511C-83EF3CF8BD63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730D42-01E6-4FB0-34A4-EE44CE5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65D4127-36F8-FF2D-231B-3B1395CC5C3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D8361B5-AAFE-7758-12C9-7EA048F3CC3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239F192-CB93-70D6-13A8-A838B89B1752}"/>
                </a:ext>
              </a:extLst>
            </p:cNvPr>
            <p:cNvCxnSpPr>
              <a:stCxn id="39" idx="0"/>
              <a:endCxn id="2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4DFB3-139F-477E-230F-63D17093B264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EECAB-3E0C-9638-2AAE-0BDD1E443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973B79-C58D-DBBD-F964-4D2127A6C571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16B386-A901-05AE-9CC2-858A5FD49D2C}"/>
                </a:ext>
              </a:extLst>
            </p:cNvPr>
            <p:cNvCxnSpPr>
              <a:stCxn id="39" idx="2"/>
              <a:endCxn id="4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56142C8-C132-3775-0AB9-403EADA685D1}"/>
                </a:ext>
              </a:extLst>
            </p:cNvPr>
            <p:cNvCxnSpPr>
              <a:endCxn id="39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55DE6-BC24-5378-4835-BC7B240024AB}"/>
                </a:ext>
              </a:extLst>
            </p:cNvPr>
            <p:cNvCxnSpPr>
              <a:cxnSpLocks/>
              <a:stCxn id="48" idx="3"/>
              <a:endCxn id="64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8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10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1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Π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91304" r="-563934" b="-69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91304" r="-469" b="-690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89247" r="-563934" b="-582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189247" r="-469" b="-582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373611" r="-563934" b="-6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373611" r="-469" b="-6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78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437179" r="-563934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437179" r="-469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58667" r="-563934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58667" r="-469" b="-4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31183" r="-563934" b="-240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31183" r="-469" b="-240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638043" r="-563934" b="-1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638043" r="-469" b="-1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316" r="-241667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02667" r="-241667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0EF3-7FED-F4AD-BFFA-19F8C9996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6" y="2302925"/>
            <a:ext cx="3934047" cy="491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Constant Velocity (CV)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781885-32EE-DFF0-00E1-6B2F8E13684D}"/>
              </a:ext>
            </a:extLst>
          </p:cNvPr>
          <p:cNvSpPr txBox="1">
            <a:spLocks/>
          </p:cNvSpPr>
          <p:nvPr/>
        </p:nvSpPr>
        <p:spPr>
          <a:xfrm>
            <a:off x="4071207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Turn Rate (CT)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420EC5-913B-B6CE-34F2-38896DF8A7C1}"/>
              </a:ext>
            </a:extLst>
          </p:cNvPr>
          <p:cNvSpPr txBox="1">
            <a:spLocks/>
          </p:cNvSpPr>
          <p:nvPr/>
        </p:nvSpPr>
        <p:spPr>
          <a:xfrm>
            <a:off x="8162084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Acceleration (CA)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E2EE7-AD5F-01EB-2095-EBB30DA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" t="6551" r="4040" b="4356"/>
          <a:stretch/>
        </p:blipFill>
        <p:spPr>
          <a:xfrm>
            <a:off x="473256" y="3264414"/>
            <a:ext cx="3183526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D6D4F-F86A-1158-158E-36AC7D8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6" t="6074" r="1511" b="3294"/>
          <a:stretch/>
        </p:blipFill>
        <p:spPr>
          <a:xfrm>
            <a:off x="8190284" y="3269066"/>
            <a:ext cx="387552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7A0-E161-A4D8-9343-D9336FD0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3250" r="1496" b="2754"/>
          <a:stretch/>
        </p:blipFill>
        <p:spPr>
          <a:xfrm>
            <a:off x="4179037" y="3070739"/>
            <a:ext cx="3833925" cy="175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System</a:t>
                </a:r>
                <a:r>
                  <a:rPr lang="en-US" sz="2400" dirty="0"/>
                  <a:t> States: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  <a:blipFill>
                <a:blip r:embed="rId5"/>
                <a:stretch>
                  <a:fillRect t="-11579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*NOTE: This model 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(turn rate) is known or estimated*</a:t>
                </a:r>
              </a:p>
            </p:txBody>
          </p:sp>
        </mc:Choice>
        <mc:Fallback xmlns="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  <a:blipFill>
                <a:blip r:embed="rId6"/>
                <a:stretch>
                  <a:fillRect l="-1705" t="-1970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59-FEE4-E913-9A8E-9B45975E4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788" y="1424734"/>
            <a:ext cx="4007835" cy="491172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CV-CT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1072AC-754B-8D36-7F78-10560E608CF1}"/>
              </a:ext>
            </a:extLst>
          </p:cNvPr>
          <p:cNvSpPr txBox="1">
            <a:spLocks/>
          </p:cNvSpPr>
          <p:nvPr/>
        </p:nvSpPr>
        <p:spPr>
          <a:xfrm>
            <a:off x="7099794" y="1429466"/>
            <a:ext cx="4122135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/>
              <a:t>CV-CT-CA</a:t>
            </a:r>
            <a:endParaRPr lang="en-US" sz="2000" dirty="0"/>
          </a:p>
          <a:p>
            <a:pPr marL="0" indent="0" algn="ctr">
              <a:buFont typeface="Arial"/>
              <a:buNone/>
            </a:pPr>
            <a:r>
              <a:rPr lang="en-US" u="sng" dirty="0"/>
              <a:t> </a:t>
            </a:r>
          </a:p>
        </p:txBody>
      </p:sp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63ACE15D-7791-821B-7414-AF79BB7E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0" y="2035922"/>
            <a:ext cx="5791200" cy="4343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124624-D8A3-4428-8377-F8FB8E64F025}"/>
              </a:ext>
            </a:extLst>
          </p:cNvPr>
          <p:cNvSpPr/>
          <p:nvPr/>
        </p:nvSpPr>
        <p:spPr>
          <a:xfrm>
            <a:off x="10076480" y="5676900"/>
            <a:ext cx="2115519" cy="11730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" name="Picture 10" descr="A graph of a line&#10;&#10;AI-generated content may be incorrect.">
            <a:extLst>
              <a:ext uri="{FF2B5EF4-FFF2-40B4-BE49-F238E27FC236}">
                <a16:creationId xmlns:a16="http://schemas.microsoft.com/office/drawing/2014/main" id="{72F6678D-D1C4-7273-87E7-FB12AC33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2" y="1988115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3F02-96D3-D957-E26D-9A2BA359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Velocity – Constant Turn Rate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1B403-A935-8088-678E-6E313DF26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00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34E34-6129-6BAF-CCD6-318E80103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9974-D88C-9C76-DB32-C182B71C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A0669-03CE-F916-E46F-0525E4C00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01CD499-27F0-A7E8-A1EA-2F9974EE7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 Filter: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38C42A53-8AD0-3A9C-E7D8-F43C9E64F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1" y="1909763"/>
            <a:ext cx="5780858" cy="4343400"/>
          </a:xfrm>
          <a:prstGeom prst="rect">
            <a:avLst/>
          </a:prstGeom>
        </p:spPr>
      </p:pic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B22ABB97-B9B2-8769-C0F4-BF1A3DD3A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19" y="1909763"/>
            <a:ext cx="58015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AD41-615A-814B-A17A-76E6411B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4F2-0098-10DB-27F4-6F08FAFB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F3B3E-E3AB-792C-C430-048973A6B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C2E480-8D00-85EB-B8DC-5E0792785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</p:txBody>
      </p:sp>
      <p:pic>
        <p:nvPicPr>
          <p:cNvPr id="9" name="Picture 8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6941AC27-F7AB-61B5-95F7-83D1CA7C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2" y="1774015"/>
            <a:ext cx="6693626" cy="5029200"/>
          </a:xfrm>
          <a:prstGeom prst="rect">
            <a:avLst/>
          </a:prstGeom>
        </p:spPr>
      </p:pic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D50294E9-76CD-E569-9A5B-52179FCD8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58" y="2321681"/>
            <a:ext cx="48767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5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812B-A0FC-69A4-B619-B5B1A9F62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s and numbers&#10;&#10;AI-generated content may be incorrect.">
            <a:extLst>
              <a:ext uri="{FF2B5EF4-FFF2-40B4-BE49-F238E27FC236}">
                <a16:creationId xmlns:a16="http://schemas.microsoft.com/office/drawing/2014/main" id="{3BB15061-B236-D0CD-A967-D3F770E20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9" y="1806391"/>
            <a:ext cx="5801541" cy="434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F1D76-594D-317E-A7E1-8214E8F1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BB0B5-42ED-0F7A-BA27-554003AB0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770AE07-8A41-12D9-130F-423A933B5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 Filter:</a:t>
            </a:r>
          </a:p>
        </p:txBody>
      </p:sp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050C2F92-5678-08B9-841D-C7BCC23AD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19" y="1762849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341F-0E39-0FFF-B20E-76D2351F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75CACF10-F3B9-47B4-BBA7-E2A56629F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653" y="2511204"/>
            <a:ext cx="4259579" cy="32004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99B6AB6A-C8F2-87AA-00B9-6E877351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72" y="2511204"/>
            <a:ext cx="4274820" cy="32004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BC5F5AEE-F1C5-613B-3E7A-8FB613F2B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204"/>
            <a:ext cx="4260349" cy="3200979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D1B6438D-625B-A54E-055E-F84580793D45}"/>
              </a:ext>
            </a:extLst>
          </p:cNvPr>
          <p:cNvSpPr txBox="1">
            <a:spLocks/>
          </p:cNvSpPr>
          <p:nvPr/>
        </p:nvSpPr>
        <p:spPr>
          <a:xfrm>
            <a:off x="1915390" y="1427676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6C7CC-CA3D-F91F-3C30-B4EE16F6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2E41-C433-D9AA-BCD8-2B9118AA4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Turn Rate Error</a:t>
                </a:r>
              </a:p>
            </p:txBody>
          </p:sp>
        </mc:Choice>
        <mc:Fallback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blipFill>
                <a:blip r:embed="rId6"/>
                <a:stretch>
                  <a:fillRect b="-252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B9B2AA-2968-235A-C7F1-D2BFFA6C6292}"/>
              </a:ext>
            </a:extLst>
          </p:cNvPr>
          <p:cNvCxnSpPr>
            <a:cxnSpLocks/>
          </p:cNvCxnSpPr>
          <p:nvPr/>
        </p:nvCxnSpPr>
        <p:spPr>
          <a:xfrm flipV="1">
            <a:off x="2201333" y="2048554"/>
            <a:ext cx="8756953" cy="4634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D498CF-5429-3B74-5C7B-BB04D504FBEC}"/>
              </a:ext>
            </a:extLst>
          </p:cNvPr>
          <p:cNvCxnSpPr/>
          <p:nvPr/>
        </p:nvCxnSpPr>
        <p:spPr>
          <a:xfrm>
            <a:off x="2201333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D35186-C089-D207-318D-901041B90348}"/>
              </a:ext>
            </a:extLst>
          </p:cNvPr>
          <p:cNvCxnSpPr/>
          <p:nvPr/>
        </p:nvCxnSpPr>
        <p:spPr>
          <a:xfrm>
            <a:off x="6095999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59E914-CDD2-A9D8-5C27-1BBC1C1FE1C4}"/>
              </a:ext>
            </a:extLst>
          </p:cNvPr>
          <p:cNvCxnSpPr/>
          <p:nvPr/>
        </p:nvCxnSpPr>
        <p:spPr>
          <a:xfrm>
            <a:off x="10162419" y="1934254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62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351" y="1341438"/>
            <a:ext cx="9849154" cy="5160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</a:t>
            </a:r>
          </a:p>
          <a:p>
            <a:pPr lvl="1"/>
            <a:r>
              <a:rPr lang="en-US" dirty="0"/>
              <a:t>Overview 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Constant Velocity – Constant Turn Rate IMM</a:t>
            </a:r>
          </a:p>
          <a:p>
            <a:pPr lvl="1"/>
            <a:r>
              <a:rPr lang="en-US" dirty="0"/>
              <a:t>Constant Velocity – Constante Turn Rate – Constant Acceleration IMM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0C3E-5067-B53F-9F78-F859D0DD6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28E8-EFFA-ECC5-3881-D7F85A20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Velocity – Constant Turn Rate – Constant Acceleration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C448A-6902-808E-5E7F-A8656DA7E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41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2BAE-1112-CCB8-7BC9-54133D28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8D8D-BD9C-EADE-2B02-70305E6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F9167-F56B-380F-60C1-8DAF3B9DB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400612-355C-3E4F-DF05-B493AEE66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CV-CT-CA Filter:</a:t>
            </a:r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3F00F00-306A-AA0D-1CCE-F099B35B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" y="1743476"/>
            <a:ext cx="5801541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D120C338-6D4E-7034-9D8C-92C1191D3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0" y="1743476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BCD5-BA68-F1C3-D339-BC5634A81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3389-75F8-8BA3-0EC2-DABDA1F3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93252-42E6-EB79-3704-B5DD9C514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749BD1-9180-428F-596D-7AC4A035A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graph of a line&#10;&#10;AI-generated content may be incorrect.">
            <a:extLst>
              <a:ext uri="{FF2B5EF4-FFF2-40B4-BE49-F238E27FC236}">
                <a16:creationId xmlns:a16="http://schemas.microsoft.com/office/drawing/2014/main" id="{95DBB7D9-C21C-06ED-244F-8B03659AA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67" y="2380459"/>
            <a:ext cx="4876799" cy="3657600"/>
          </a:xfrm>
          <a:prstGeom prst="rect">
            <a:avLst/>
          </a:prstGeom>
        </p:spPr>
      </p:pic>
      <p:pic>
        <p:nvPicPr>
          <p:cNvPr id="13" name="Picture 12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DBC261EA-CBED-616A-25CD-1ADF9C87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3" y="1943847"/>
            <a:ext cx="638936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1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349DE-FBD0-BF98-FC0F-98A2966F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4A-EAEE-F775-A1D3-FE57D17E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Error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3F02-58CC-113C-6B8E-D83840BBC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DCC62-9B39-1446-7164-762B103B2F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CV-CT-CA Filter:</a:t>
            </a:r>
          </a:p>
        </p:txBody>
      </p:sp>
      <p:pic>
        <p:nvPicPr>
          <p:cNvPr id="5" name="Picture 4" descr="A graph of 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DFF97B86-78D3-808A-248C-52A953C6C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4" y="1833609"/>
            <a:ext cx="5791200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0054FE2-FF96-12E5-BD4C-76510827A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1785227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B3D3-6589-003F-0012-EA6A0651F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IMM with a non-linear measurement model (ranges &amp; range rates)</a:t>
            </a:r>
          </a:p>
          <a:p>
            <a:r>
              <a:rPr lang="en-US" dirty="0"/>
              <a:t>GPS/INS implementation</a:t>
            </a:r>
          </a:p>
          <a:p>
            <a:r>
              <a:rPr lang="en-US" dirty="0"/>
              <a:t>Real vs. Simulated trajectories and measurements</a:t>
            </a:r>
          </a:p>
          <a:p>
            <a:r>
              <a:rPr lang="en-US" dirty="0"/>
              <a:t>Increased complexity in model selection (Adding Vehicle Dynamic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962D-E0E5-0C32-CD48-69385D76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3837266C-23B0-6442-610F-8EE7BEBE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06" y="5002867"/>
            <a:ext cx="2434045" cy="1828800"/>
          </a:xfrm>
          <a:prstGeom prst="rect">
            <a:avLst/>
          </a:prstGeom>
        </p:spPr>
      </p:pic>
      <p:pic>
        <p:nvPicPr>
          <p:cNvPr id="63" name="Picture 62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611C8D85-1FCA-B0E9-5CDA-DB9DAE8AF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11" y="4989436"/>
            <a:ext cx="2434045" cy="1828800"/>
          </a:xfrm>
          <a:prstGeom prst="rect">
            <a:avLst/>
          </a:prstGeom>
        </p:spPr>
      </p:pic>
      <p:pic>
        <p:nvPicPr>
          <p:cNvPr id="65" name="Picture 64" descr="A graph of a speed test&#10;&#10;AI-generated content may be incorrect.">
            <a:extLst>
              <a:ext uri="{FF2B5EF4-FFF2-40B4-BE49-F238E27FC236}">
                <a16:creationId xmlns:a16="http://schemas.microsoft.com/office/drawing/2014/main" id="{CF52B0F9-7CAA-A43F-E68D-CD3A3A53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31" y="5013058"/>
            <a:ext cx="2438400" cy="18288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57570FB5-E4B7-F2DC-8B49-CE36BB19E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64" y="3147118"/>
            <a:ext cx="2442754" cy="1828800"/>
          </a:xfrm>
          <a:prstGeom prst="rect">
            <a:avLst/>
          </a:prstGeom>
        </p:spPr>
      </p:pic>
      <p:pic>
        <p:nvPicPr>
          <p:cNvPr id="57" name="Picture 56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12249E6-6C9B-9068-DE6B-9706CD55A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82" y="3154813"/>
            <a:ext cx="2442754" cy="1828800"/>
          </a:xfrm>
          <a:prstGeom prst="rect">
            <a:avLst/>
          </a:prstGeom>
        </p:spPr>
      </p:pic>
      <p:pic>
        <p:nvPicPr>
          <p:cNvPr id="59" name="Picture 58" descr="A graph of a speed test&#10;&#10;AI-generated content may be incorrect.">
            <a:extLst>
              <a:ext uri="{FF2B5EF4-FFF2-40B4-BE49-F238E27FC236}">
                <a16:creationId xmlns:a16="http://schemas.microsoft.com/office/drawing/2014/main" id="{A4410B59-9CA1-4220-1124-036CAB03B6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3153359"/>
            <a:ext cx="2438400" cy="1828800"/>
          </a:xfrm>
          <a:prstGeom prst="rect">
            <a:avLst/>
          </a:prstGeom>
        </p:spPr>
      </p:pic>
      <p:pic>
        <p:nvPicPr>
          <p:cNvPr id="30" name="Picture 29" descr="A graph of a graph of a speed test&#10;&#10;AI-generated content may be incorrect.">
            <a:extLst>
              <a:ext uri="{FF2B5EF4-FFF2-40B4-BE49-F238E27FC236}">
                <a16:creationId xmlns:a16="http://schemas.microsoft.com/office/drawing/2014/main" id="{9F4A474D-F3D2-8E61-3A02-9C4A504DD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1289291"/>
            <a:ext cx="2438400" cy="1828800"/>
          </a:xfrm>
          <a:prstGeom prst="rect">
            <a:avLst/>
          </a:prstGeom>
        </p:spPr>
      </p:pic>
      <p:pic>
        <p:nvPicPr>
          <p:cNvPr id="34" name="Picture 33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E70BE2D-79C8-1AE4-3F54-904F7D071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01" y="1267512"/>
            <a:ext cx="2438400" cy="18288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E0338C14-7D0F-2ED6-D46A-21DD3A200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77" y="1282920"/>
            <a:ext cx="2434045" cy="1828800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A0EC95C-A14B-0FC4-1821-FEA115D87B73}"/>
              </a:ext>
            </a:extLst>
          </p:cNvPr>
          <p:cNvSpPr txBox="1">
            <a:spLocks/>
          </p:cNvSpPr>
          <p:nvPr/>
        </p:nvSpPr>
        <p:spPr>
          <a:xfrm>
            <a:off x="1157624" y="1772775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9C2A-F2E7-D64C-66D7-E4DBA0D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E4850-69A8-E916-AD8E-C9CA882B9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ABDAD1D-2556-FA2F-E643-519A3361A5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6200000">
            <a:off x="-597633" y="3970294"/>
            <a:ext cx="3152777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en-US" dirty="0"/>
              <a:t>| Turn Rate Error 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33423-06E3-8107-83CD-29E3E31FB34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398092" y="2396023"/>
            <a:ext cx="45475" cy="40908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1D9177-9DBE-A64A-C12A-14967428E3C6}"/>
              </a:ext>
            </a:extLst>
          </p:cNvPr>
          <p:cNvSpPr/>
          <p:nvPr/>
        </p:nvSpPr>
        <p:spPr>
          <a:xfrm>
            <a:off x="2470917" y="1289291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DB12C-6226-4F4A-1B38-40639833F122}"/>
              </a:ext>
            </a:extLst>
          </p:cNvPr>
          <p:cNvSpPr/>
          <p:nvPr/>
        </p:nvSpPr>
        <p:spPr>
          <a:xfrm>
            <a:off x="2468224" y="31489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22CCB-8DA0-4386-A2C2-6B09285752A1}"/>
              </a:ext>
            </a:extLst>
          </p:cNvPr>
          <p:cNvSpPr/>
          <p:nvPr/>
        </p:nvSpPr>
        <p:spPr>
          <a:xfrm>
            <a:off x="2468224" y="50086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525A9A-25FC-B621-3EF3-B50B04E71B38}"/>
              </a:ext>
            </a:extLst>
          </p:cNvPr>
          <p:cNvCxnSpPr/>
          <p:nvPr/>
        </p:nvCxnSpPr>
        <p:spPr>
          <a:xfrm flipH="1">
            <a:off x="1604904" y="1278754"/>
            <a:ext cx="869902" cy="8686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EB0C36-2BF7-B3A1-2D6F-0869C13430D5}"/>
              </a:ext>
            </a:extLst>
          </p:cNvPr>
          <p:cNvCxnSpPr>
            <a:cxnSpLocks/>
          </p:cNvCxnSpPr>
          <p:nvPr/>
        </p:nvCxnSpPr>
        <p:spPr>
          <a:xfrm>
            <a:off x="1601015" y="2136030"/>
            <a:ext cx="873791" cy="98843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ED9DF-A613-4AA5-0D12-58F11628258E}"/>
              </a:ext>
            </a:extLst>
          </p:cNvPr>
          <p:cNvCxnSpPr>
            <a:cxnSpLocks/>
          </p:cNvCxnSpPr>
          <p:nvPr/>
        </p:nvCxnSpPr>
        <p:spPr>
          <a:xfrm>
            <a:off x="1443567" y="4069213"/>
            <a:ext cx="1022110" cy="90857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036D91-84A5-20F5-4ECB-4939D50E6C0D}"/>
              </a:ext>
            </a:extLst>
          </p:cNvPr>
          <p:cNvCxnSpPr>
            <a:cxnSpLocks/>
          </p:cNvCxnSpPr>
          <p:nvPr/>
        </p:nvCxnSpPr>
        <p:spPr>
          <a:xfrm flipH="1">
            <a:off x="1408314" y="3148990"/>
            <a:ext cx="1059910" cy="948581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07EC10-02E8-93DF-ECEA-B886225CDBC0}"/>
              </a:ext>
            </a:extLst>
          </p:cNvPr>
          <p:cNvCxnSpPr>
            <a:cxnSpLocks/>
          </p:cNvCxnSpPr>
          <p:nvPr/>
        </p:nvCxnSpPr>
        <p:spPr>
          <a:xfrm>
            <a:off x="1398092" y="5913438"/>
            <a:ext cx="1067439" cy="9259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D3CB6-0947-A23F-1E07-68694F6D407F}"/>
              </a:ext>
            </a:extLst>
          </p:cNvPr>
          <p:cNvCxnSpPr>
            <a:cxnSpLocks/>
          </p:cNvCxnSpPr>
          <p:nvPr/>
        </p:nvCxnSpPr>
        <p:spPr>
          <a:xfrm flipH="1">
            <a:off x="1408314" y="5055064"/>
            <a:ext cx="1057217" cy="85837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Goal: To research and implement an Interacting Multiple Model (IMM) algorithm for mode detection and fusion of multiple Kalman Filter outputs</a:t>
                </a:r>
              </a:p>
              <a:p>
                <a:r>
                  <a:rPr lang="en-US" dirty="0"/>
                  <a:t>Two trajectories will be simulated along with position and velocity measurements:</a:t>
                </a:r>
              </a:p>
              <a:p>
                <a:pPr lvl="1"/>
                <a:r>
                  <a:rPr lang="en-US" dirty="0"/>
                  <a:t>1)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Velocity</a:t>
                </a:r>
              </a:p>
              <a:p>
                <a:pPr lvl="1"/>
                <a:r>
                  <a:rPr lang="en-US" dirty="0"/>
                  <a:t>2)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Acceleration</a:t>
                </a:r>
              </a:p>
              <a:p>
                <a:r>
                  <a:rPr lang="en-US" dirty="0"/>
                  <a:t>Each trajectory’s designed IMM will be evaluated based on mode detection and state error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92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4" y="1341438"/>
            <a:ext cx="11647689" cy="49117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5" y="1341438"/>
            <a:ext cx="11538832" cy="4911725"/>
          </a:xfrm>
        </p:spPr>
        <p:txBody>
          <a:bodyPr/>
          <a:lstStyle/>
          <a:p>
            <a:r>
              <a:rPr lang="en-US" dirty="0"/>
              <a:t>Markov Chain: Probability of the future state possibilities of a system based on current knowledge of the state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450962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35B0-DBDD-2225-5B82-77B438D05FDE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E8374-E08D-AB52-E697-743E576AE54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7B5E81-14AF-04FA-E582-43DD91EC7F6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083088-5A1C-6F99-8AB3-F25DF45DCEA4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2AC9A9-69D5-C600-AACA-B6947960305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A0C95-3443-681E-6B76-3D0217EC0B6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06940C-F935-9BBE-FA27-B3420CD426D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F17737-18C3-6CE9-9983-B289040F84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12D42E-ADCB-3776-508D-D73919F8F53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AF4BAC-4ED5-515F-7CAB-5FD79055AC56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5CB2F54-3FAB-3C77-0283-4DA22007C376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326F2A4-B53C-42D8-30E4-6A40A4C6AEA8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8DCE4FA-0B7F-4B3F-C6E8-8229BC5E36AF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7C73F-FED9-73E7-9463-83746704E296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6A71FB-0A31-AEA4-B1CB-1972172D9B45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F5D10-D98F-BCB4-5FAC-08839323B68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A8F464-91F9-58B8-923D-74A475B5B7A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5E5CF-E252-2FB3-A0C8-8EEC79BA9BA7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4EA7E-F85E-7494-80DF-30CBD9FCF1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2FD1-B10D-5D8E-5153-7B9FC6EBA6C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FABB-3CD0-7E85-A6E0-165B0DD40736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5FB45-C54B-131D-5E9A-DCE1E27BB4D4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2BB7B-4230-B38A-A513-22FADA9D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20684"/>
              </p:ext>
            </p:extLst>
          </p:nvPr>
        </p:nvGraphicFramePr>
        <p:xfrm>
          <a:off x="7460145" y="3089771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3C2C5A-2859-D943-E8FB-2348C798F65F}"/>
              </a:ext>
            </a:extLst>
          </p:cNvPr>
          <p:cNvSpPr txBox="1"/>
          <p:nvPr/>
        </p:nvSpPr>
        <p:spPr>
          <a:xfrm>
            <a:off x="7744814" y="2646955"/>
            <a:ext cx="278973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9E63-F947-9E28-BE2D-039C8E65C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CADE-7B32-159A-5E1A-2BDEEB00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020A7-1D2A-E926-28EF-6FDF410BC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CCD8-CBE8-C890-7824-E8DF1AFC71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44E239CE-4433-425E-14FE-9CABA81ED091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BF417F-FB66-5968-EE0D-A9A574A5196C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8EA71282-453D-8EDC-24F0-EEAE4FB2B96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7178B33-0E92-B3AC-15A9-C3233036EA47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8B5F73-D3A7-5EEC-AC8C-71A93B83B7B4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F05755-F56E-0DE3-E171-CEEA09D1D7B1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7BAE2A-2480-A1D7-9124-0E7CFFF93386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1A808D-CA0B-ACE4-125B-BDCBD2D4C612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1E7468-CBA0-7578-EE55-CF0322C6F370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6AF644-FBF5-D19A-D64B-3356F2BE16A0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332AA3-B93C-BB1D-7428-FF77539C017F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AAB6F7-91BB-49FF-E490-F8ED71EBB3FE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C2756A-8132-C406-03E9-AEB0CF54D6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D5C010-EE48-0D00-B7A2-F6A7329502D6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AC54CB-48B9-4C56-DC80-2399ACD5C5DD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F68D7ACF-A92D-36DE-992F-9FF46FEFF9DA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7AA7ABC2-0A70-5E6E-8952-FD89EBDC0244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DF0641FC-9989-D8B2-6C58-1D6377B81A24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D519AF-79DA-3105-1DA7-45F2054A1887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0996B4-D625-6300-28E5-B257CC2620C9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4BEEFC-750C-10C0-2BC7-C623EF027ABC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C18F95-EE67-6E84-92E7-E85ADA28A022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0A95A1-BEFF-4145-355A-7AD3A1B368AB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8079F-EAD2-6AE6-4644-E74EFF64095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740DA2-65AB-1929-9394-1C14382094D0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B77C30-F9E2-F6B2-9A4E-6658004C39F5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2DC9C1-406D-2B1B-6813-2643CA410A78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4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15A3-4DFA-7D73-29C0-A3F8DE25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5A2-90E7-0CD0-3DF1-F12595D1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FFA92-9CD4-7205-581F-9C278C1B8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DA4A-8E89-4BCA-8563-1D3E881D8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843EBC83-DCBC-B2CC-73A6-68ECAEF1E8CB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3FEE662-04C4-CBF1-6549-86DBF255BB3B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CB96299-4B6E-E77D-7BF4-8D923C225B72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1B67FC8-5504-0147-F69E-9723A77493FC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D8AFB2-1709-C87E-706A-0FC5580ACA33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B9A05D-7A13-F6A0-D00A-5162DB8C17FE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D96E34-3A54-B07D-D71A-AADE0D16D1B0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82E9E-53DC-842C-154A-358337B265B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A0AB2A-CAE9-899D-7BA1-FCA9A00850EA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E28454-B049-0C18-3B78-C37080147E0F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397538-B786-72C2-BFCB-92522F8D5A7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5E4A97C-B717-BF01-0A8A-4521818F3BB5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BC0032-59BC-762E-4850-3A58C3C823D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1E9698-EFFA-06E6-4F1D-8188BED7E4B3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93DEFE-CF26-6487-EE2E-F1EC06E6F7F9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97FE4E13-9938-6D6B-7AEE-31593E2C3634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F009E5F-57D2-D54E-0C34-E794C9F5706A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E251409-8374-F2D0-708A-B7DCE269649B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1E24BD-BB1E-E440-13DD-1C37599AEC69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7124DD-534E-89C5-D70A-5E9B5B446D46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970BD9-B6E5-AC55-5F40-FA0197D09F81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A9DDEF-8BBF-0928-3BE0-95BEA5BEDB9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342A1-6E9C-029A-671F-7CE5A798D302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6FEF6D-7440-B477-C7C8-0FCC8B50437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B1A956-73B5-2A0A-6824-6482531C7071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D1559F-ECFF-C951-D03A-641415B82AD1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2DE09D-C9B2-B70E-0079-14E7F1C8A00C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8FC394-9279-907E-1429-FC37F830EF03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0C5B8-D66A-5D94-B47A-7C57A2747C1D}"/>
                  </a:ext>
                </a:extLst>
              </p:cNvPr>
              <p:cNvSpPr txBox="1"/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0C5B8-D66A-5D94-B47A-7C57A274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2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17671</TotalTime>
  <Words>768</Words>
  <Application>Microsoft Office PowerPoint</Application>
  <PresentationFormat>Widescreen</PresentationFormat>
  <Paragraphs>262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Lucida Grande</vt:lpstr>
      <vt:lpstr>Gavlab</vt:lpstr>
      <vt:lpstr>Interacting Multiple Model (IMM):  Algorithm for Mode Detection &amp;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Constant Velocity – Constant Turn Rate IMM</vt:lpstr>
      <vt:lpstr>Results (CV-CT) - Errors</vt:lpstr>
      <vt:lpstr>Results (CV-CT) – Mode Probability</vt:lpstr>
      <vt:lpstr>Results (CV-CT) - Errors</vt:lpstr>
      <vt:lpstr>Results (CV-CT) – Effect of Incorrect Turn Rate</vt:lpstr>
      <vt:lpstr>Constant Velocity – Constant Turn Rate – Constant Acceleration IMM</vt:lpstr>
      <vt:lpstr>Results (CV-CT-CA) - Errors</vt:lpstr>
      <vt:lpstr>Results (CV-CT-CA) – Mode Probability</vt:lpstr>
      <vt:lpstr>Results (CV-CT-CA) – Error Comparison</vt:lpstr>
      <vt:lpstr>Future Steps</vt:lpstr>
      <vt:lpstr>Questions?</vt:lpstr>
      <vt:lpstr>References</vt:lpstr>
      <vt:lpstr>PowerPoint Presentation</vt:lpstr>
      <vt:lpstr>Results (CV-CT) – Effect of Incorrect Turn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Oren Miller</cp:lastModifiedBy>
  <cp:revision>459</cp:revision>
  <cp:lastPrinted>2020-09-23T15:49:10Z</cp:lastPrinted>
  <dcterms:modified xsi:type="dcterms:W3CDTF">2025-05-04T07:07:23Z</dcterms:modified>
</cp:coreProperties>
</file>