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6" r:id="rId8"/>
    <p:sldId id="278" r:id="rId9"/>
    <p:sldId id="283" r:id="rId10"/>
    <p:sldId id="263" r:id="rId11"/>
    <p:sldId id="273" r:id="rId12"/>
    <p:sldId id="279" r:id="rId13"/>
    <p:sldId id="267" r:id="rId14"/>
    <p:sldId id="268" r:id="rId15"/>
    <p:sldId id="287" r:id="rId16"/>
    <p:sldId id="290" r:id="rId17"/>
    <p:sldId id="284" r:id="rId18"/>
    <p:sldId id="289" r:id="rId19"/>
    <p:sldId id="294" r:id="rId20"/>
    <p:sldId id="288" r:id="rId21"/>
    <p:sldId id="291" r:id="rId22"/>
    <p:sldId id="293" r:id="rId23"/>
    <p:sldId id="292" r:id="rId24"/>
    <p:sldId id="270" r:id="rId25"/>
    <p:sldId id="271" r:id="rId26"/>
    <p:sldId id="272" r:id="rId27"/>
    <p:sldId id="281" r:id="rId28"/>
    <p:sldId id="285" r:id="rId29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93909" autoAdjust="0"/>
  </p:normalViewPr>
  <p:slideViewPr>
    <p:cSldViewPr snapToGrid="0" snapToObjects="1">
      <p:cViewPr>
        <p:scale>
          <a:sx n="79" d="100"/>
          <a:sy n="79" d="100"/>
        </p:scale>
        <p:origin x="895" y="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B05C-D7BE-93FB-9FD2-CC5179AE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D7C11-1880-33D9-419A-E79C45D05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FA369-D88B-39D9-762C-D5B7C33AB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0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4838-E6E4-BF45-75F2-0384748B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CD917-3C55-11EE-8D63-28DBEFEF0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1F04B-15CD-B538-14C7-7E23F68BE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5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F3E7C-2FA9-060E-14CE-B48E2B74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EAC60-386F-0E72-22F0-0D34E4FD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8B6F3-33EC-FBF3-71E2-133BE0E2C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83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B39E8-FABB-CAB0-1FEB-33B04D1D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E5019-441F-1E45-6F35-38361271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C1649-44A4-F636-F022-68DDFE28D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3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Interacting Multiple Model (IMM): </a:t>
            </a:r>
            <a:br>
              <a:rPr lang="en-US" sz="3600" dirty="0"/>
            </a:br>
            <a:r>
              <a:rPr lang="en-US" sz="3600" dirty="0"/>
              <a:t>Algorithm for Mode Detection &amp;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8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10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1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91304" r="-563934" b="-69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91304" r="-469" b="-69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89247" r="-563934" b="-582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189247" r="-469" b="-582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373611" r="-563934" b="-6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373611" r="-469" b="-6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78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437179" r="-563934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437179" r="-469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58667" r="-563934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58667" r="-469" b="-4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31183" r="-563934" b="-240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31183" r="-469" b="-240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638043" r="-563934" b="-1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638043" r="-469" b="-1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316" r="-241667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02667" r="-241667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*NOTE: This model 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(turn rate) is known or estimated*</a:t>
                </a:r>
              </a:p>
            </p:txBody>
          </p:sp>
        </mc:Choice>
        <mc:Fallback xmlns="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  <a:blipFill>
                <a:blip r:embed="rId6"/>
                <a:stretch>
                  <a:fillRect l="-1705" t="-1970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59-FEE4-E913-9A8E-9B45975E4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788" y="1424734"/>
            <a:ext cx="4007835" cy="49117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CV-CT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1072AC-754B-8D36-7F78-10560E608CF1}"/>
              </a:ext>
            </a:extLst>
          </p:cNvPr>
          <p:cNvSpPr txBox="1">
            <a:spLocks/>
          </p:cNvSpPr>
          <p:nvPr/>
        </p:nvSpPr>
        <p:spPr>
          <a:xfrm>
            <a:off x="7099794" y="1429466"/>
            <a:ext cx="4122135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CV-CT-CA</a:t>
            </a:r>
            <a:endParaRPr lang="en-US" sz="2000" dirty="0"/>
          </a:p>
          <a:p>
            <a:pPr marL="0" indent="0" algn="ctr">
              <a:buFont typeface="Arial"/>
              <a:buNone/>
            </a:pPr>
            <a:r>
              <a:rPr lang="en-US" u="sng" dirty="0"/>
              <a:t> </a:t>
            </a:r>
          </a:p>
        </p:txBody>
      </p:sp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63ACE15D-7791-821B-7414-AF79BB7E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0" y="2035922"/>
            <a:ext cx="5791200" cy="4343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124624-D8A3-4428-8377-F8FB8E64F025}"/>
              </a:ext>
            </a:extLst>
          </p:cNvPr>
          <p:cNvSpPr/>
          <p:nvPr/>
        </p:nvSpPr>
        <p:spPr>
          <a:xfrm>
            <a:off x="10076480" y="5676900"/>
            <a:ext cx="2115519" cy="11730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 descr="A graph of a line&#10;&#10;AI-generated content may be incorrect.">
            <a:extLst>
              <a:ext uri="{FF2B5EF4-FFF2-40B4-BE49-F238E27FC236}">
                <a16:creationId xmlns:a16="http://schemas.microsoft.com/office/drawing/2014/main" id="{72F6678D-D1C4-7273-87E7-FB12AC33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2" y="1988115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F02-96D3-D957-E26D-9A2BA359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Velocity – Constant Turn Rate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1B403-A935-8088-678E-6E313DF26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00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34E34-6129-6BAF-CCD6-318E8010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9974-D88C-9C76-DB32-C182B71C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A0669-03CE-F916-E46F-0525E4C00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01CD499-27F0-A7E8-A1EA-2F9974EE7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 Filter: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38C42A53-8AD0-3A9C-E7D8-F43C9E64F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1" y="1909763"/>
            <a:ext cx="5780858" cy="4343400"/>
          </a:xfrm>
          <a:prstGeom prst="rect">
            <a:avLst/>
          </a:prstGeom>
        </p:spPr>
      </p:pic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B22ABB97-B9B2-8769-C0F4-BF1A3DD3A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19" y="1909763"/>
            <a:ext cx="58015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D41-615A-814B-A17A-76E6411B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4F2-0098-10DB-27F4-6F08FAF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F3B3E-E3AB-792C-C430-048973A6B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C2E480-8D00-85EB-B8DC-5E0792785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</p:txBody>
      </p:sp>
      <p:pic>
        <p:nvPicPr>
          <p:cNvPr id="9" name="Picture 8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6941AC27-F7AB-61B5-95F7-83D1CA7C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2" y="1774015"/>
            <a:ext cx="6693626" cy="5029200"/>
          </a:xfrm>
          <a:prstGeom prst="rect">
            <a:avLst/>
          </a:prstGeom>
        </p:spPr>
      </p:pic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D50294E9-76CD-E569-9A5B-52179FCD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58" y="2321681"/>
            <a:ext cx="48767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812B-A0FC-69A4-B619-B5B1A9F62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3BB15061-B236-D0CD-A967-D3F770E20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" y="1806391"/>
            <a:ext cx="5801541" cy="434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F1D76-594D-317E-A7E1-8214E8F1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BB0B5-42ED-0F7A-BA27-554003AB0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70AE07-8A41-12D9-130F-423A933B5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 Filter:</a:t>
            </a:r>
          </a:p>
        </p:txBody>
      </p:sp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050C2F92-5678-08B9-841D-C7BCC23A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19" y="1762849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341F-0E39-0FFF-B20E-76D2351F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75CACF10-F3B9-47B4-BBA7-E2A56629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53" y="2511204"/>
            <a:ext cx="4259579" cy="32004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99B6AB6A-C8F2-87AA-00B9-6E877351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72" y="2511204"/>
            <a:ext cx="4274820" cy="32004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BC5F5AEE-F1C5-613B-3E7A-8FB613F2B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204"/>
            <a:ext cx="4260349" cy="3200979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D1B6438D-625B-A54E-055E-F84580793D45}"/>
              </a:ext>
            </a:extLst>
          </p:cNvPr>
          <p:cNvSpPr txBox="1">
            <a:spLocks/>
          </p:cNvSpPr>
          <p:nvPr/>
        </p:nvSpPr>
        <p:spPr>
          <a:xfrm>
            <a:off x="1915390" y="1427676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C7CC-CA3D-F91F-3C30-B4EE16F6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2E41-C433-D9AA-BCD8-2B9118AA4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en-US" i="1" dirty="0"/>
                  <a:t>Turn Rate Error</a:t>
                </a:r>
              </a:p>
            </p:txBody>
          </p:sp>
        </mc:Choice>
        <mc:Fallback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blipFill>
                <a:blip r:embed="rId6"/>
                <a:stretch>
                  <a:fillRect b="-252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B9B2AA-2968-235A-C7F1-D2BFFA6C6292}"/>
              </a:ext>
            </a:extLst>
          </p:cNvPr>
          <p:cNvCxnSpPr>
            <a:cxnSpLocks/>
          </p:cNvCxnSpPr>
          <p:nvPr/>
        </p:nvCxnSpPr>
        <p:spPr>
          <a:xfrm flipV="1">
            <a:off x="2201333" y="2048554"/>
            <a:ext cx="8756953" cy="4634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D498CF-5429-3B74-5C7B-BB04D504FBEC}"/>
              </a:ext>
            </a:extLst>
          </p:cNvPr>
          <p:cNvCxnSpPr/>
          <p:nvPr/>
        </p:nvCxnSpPr>
        <p:spPr>
          <a:xfrm>
            <a:off x="2201333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D35186-C089-D207-318D-901041B90348}"/>
              </a:ext>
            </a:extLst>
          </p:cNvPr>
          <p:cNvCxnSpPr/>
          <p:nvPr/>
        </p:nvCxnSpPr>
        <p:spPr>
          <a:xfrm>
            <a:off x="6095999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59E914-CDD2-A9D8-5C27-1BBC1C1FE1C4}"/>
              </a:ext>
            </a:extLst>
          </p:cNvPr>
          <p:cNvCxnSpPr/>
          <p:nvPr/>
        </p:nvCxnSpPr>
        <p:spPr>
          <a:xfrm>
            <a:off x="10162419" y="1934254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62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351" y="1341438"/>
            <a:ext cx="9849154" cy="516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</a:t>
            </a:r>
          </a:p>
          <a:p>
            <a:pPr lvl="1"/>
            <a:r>
              <a:rPr lang="en-US" dirty="0"/>
              <a:t>Overview 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Constant Velocity – Constant Turn Rate IMM</a:t>
            </a:r>
          </a:p>
          <a:p>
            <a:pPr lvl="1"/>
            <a:r>
              <a:rPr lang="en-US" dirty="0"/>
              <a:t>Constant Velocity – Constante Turn Rate – Constant Acceleration IMM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0C3E-5067-B53F-9F78-F859D0DD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8E8-EFFA-ECC5-3881-D7F85A20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Velocity – Constant Turn Rate – Constant Acceleration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C448A-6902-808E-5E7F-A8656DA7E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41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2BAE-1112-CCB8-7BC9-54133D28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D8D-BD9C-EADE-2B02-70305E6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F9167-F56B-380F-60C1-8DAF3B9DB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400612-355C-3E4F-DF05-B493AEE66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CV-CT-CA Filter:</a:t>
            </a:r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3F00F00-306A-AA0D-1CCE-F099B35B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1743476"/>
            <a:ext cx="5801541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D120C338-6D4E-7034-9D8C-92C1191D3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0" y="1743476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BCD5-BA68-F1C3-D339-BC5634A81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3389-75F8-8BA3-0EC2-DABDA1F3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93252-42E6-EB79-3704-B5DD9C514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749BD1-9180-428F-596D-7AC4A035A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graph of a line&#10;&#10;AI-generated content may be incorrect.">
            <a:extLst>
              <a:ext uri="{FF2B5EF4-FFF2-40B4-BE49-F238E27FC236}">
                <a16:creationId xmlns:a16="http://schemas.microsoft.com/office/drawing/2014/main" id="{95DBB7D9-C21C-06ED-244F-8B03659AA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7" y="2380459"/>
            <a:ext cx="4876799" cy="3657600"/>
          </a:xfrm>
          <a:prstGeom prst="rect">
            <a:avLst/>
          </a:prstGeom>
        </p:spPr>
      </p:pic>
      <p:pic>
        <p:nvPicPr>
          <p:cNvPr id="13" name="Picture 12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DBC261EA-CBED-616A-25CD-1ADF9C87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3" y="1943847"/>
            <a:ext cx="638936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349DE-FBD0-BF98-FC0F-98A2966F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4A-EAEE-F775-A1D3-FE57D17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Error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3F02-58CC-113C-6B8E-D83840BBC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DCC62-9B39-1446-7164-762B103B2F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CV-CT-CA Filter:</a:t>
            </a:r>
          </a:p>
        </p:txBody>
      </p:sp>
      <p:pic>
        <p:nvPicPr>
          <p:cNvPr id="5" name="Picture 4" descr="A graph of 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DFF97B86-78D3-808A-248C-52A953C6C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4" y="1833609"/>
            <a:ext cx="5791200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0054FE2-FF96-12E5-BD4C-76510827A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1785227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B3D3-6589-003F-0012-EA6A0651F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IMM with a non-linear measurement model (ranges &amp; range rates)</a:t>
            </a:r>
          </a:p>
          <a:p>
            <a:r>
              <a:rPr lang="en-US" dirty="0"/>
              <a:t>GPS/INS implementation</a:t>
            </a:r>
          </a:p>
          <a:p>
            <a:r>
              <a:rPr lang="en-US" dirty="0"/>
              <a:t>Real vs. Simulated trajectories and measurements</a:t>
            </a:r>
          </a:p>
          <a:p>
            <a:r>
              <a:rPr lang="en-US" dirty="0"/>
              <a:t>Increased complexity in model selection (Adding Vehicle Dynamic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962D-E0E5-0C32-CD48-69385D76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3837266C-23B0-6442-610F-8EE7BEBE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06" y="5002867"/>
            <a:ext cx="2434045" cy="1828800"/>
          </a:xfrm>
          <a:prstGeom prst="rect">
            <a:avLst/>
          </a:prstGeom>
        </p:spPr>
      </p:pic>
      <p:pic>
        <p:nvPicPr>
          <p:cNvPr id="63" name="Picture 62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611C8D85-1FCA-B0E9-5CDA-DB9DAE8AF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11" y="4989436"/>
            <a:ext cx="2434045" cy="1828800"/>
          </a:xfrm>
          <a:prstGeom prst="rect">
            <a:avLst/>
          </a:prstGeom>
        </p:spPr>
      </p:pic>
      <p:pic>
        <p:nvPicPr>
          <p:cNvPr id="65" name="Picture 64" descr="A graph of a speed test&#10;&#10;AI-generated content may be incorrect.">
            <a:extLst>
              <a:ext uri="{FF2B5EF4-FFF2-40B4-BE49-F238E27FC236}">
                <a16:creationId xmlns:a16="http://schemas.microsoft.com/office/drawing/2014/main" id="{CF52B0F9-7CAA-A43F-E68D-CD3A3A53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31" y="5013058"/>
            <a:ext cx="2438400" cy="18288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57570FB5-E4B7-F2DC-8B49-CE36BB19E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64" y="3147118"/>
            <a:ext cx="2442754" cy="1828800"/>
          </a:xfrm>
          <a:prstGeom prst="rect">
            <a:avLst/>
          </a:prstGeom>
        </p:spPr>
      </p:pic>
      <p:pic>
        <p:nvPicPr>
          <p:cNvPr id="57" name="Picture 56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12249E6-6C9B-9068-DE6B-9706CD55A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82" y="3154813"/>
            <a:ext cx="2442754" cy="1828800"/>
          </a:xfrm>
          <a:prstGeom prst="rect">
            <a:avLst/>
          </a:prstGeom>
        </p:spPr>
      </p:pic>
      <p:pic>
        <p:nvPicPr>
          <p:cNvPr id="59" name="Picture 58" descr="A graph of a speed test&#10;&#10;AI-generated content may be incorrect.">
            <a:extLst>
              <a:ext uri="{FF2B5EF4-FFF2-40B4-BE49-F238E27FC236}">
                <a16:creationId xmlns:a16="http://schemas.microsoft.com/office/drawing/2014/main" id="{A4410B59-9CA1-4220-1124-036CAB03B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3153359"/>
            <a:ext cx="2438400" cy="1828800"/>
          </a:xfrm>
          <a:prstGeom prst="rect">
            <a:avLst/>
          </a:prstGeom>
        </p:spPr>
      </p:pic>
      <p:pic>
        <p:nvPicPr>
          <p:cNvPr id="30" name="Picture 29" descr="A graph of a graph of a speed test&#10;&#10;AI-generated content may be incorrect.">
            <a:extLst>
              <a:ext uri="{FF2B5EF4-FFF2-40B4-BE49-F238E27FC236}">
                <a16:creationId xmlns:a16="http://schemas.microsoft.com/office/drawing/2014/main" id="{9F4A474D-F3D2-8E61-3A02-9C4A504DD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1289291"/>
            <a:ext cx="2438400" cy="1828800"/>
          </a:xfrm>
          <a:prstGeom prst="rect">
            <a:avLst/>
          </a:prstGeom>
        </p:spPr>
      </p:pic>
      <p:pic>
        <p:nvPicPr>
          <p:cNvPr id="34" name="Picture 33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E70BE2D-79C8-1AE4-3F54-904F7D071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01" y="1267512"/>
            <a:ext cx="2438400" cy="18288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E0338C14-7D0F-2ED6-D46A-21DD3A200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7" y="1282920"/>
            <a:ext cx="2434045" cy="1828800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A0EC95C-A14B-0FC4-1821-FEA115D87B73}"/>
              </a:ext>
            </a:extLst>
          </p:cNvPr>
          <p:cNvSpPr txBox="1">
            <a:spLocks/>
          </p:cNvSpPr>
          <p:nvPr/>
        </p:nvSpPr>
        <p:spPr>
          <a:xfrm>
            <a:off x="1157624" y="1772775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C2A-F2E7-D64C-66D7-E4DBA0D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E4850-69A8-E916-AD8E-C9CA882B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ABDAD1D-2556-FA2F-E643-519A3361A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6200000">
            <a:off x="-597633" y="3970294"/>
            <a:ext cx="3152777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en-US" dirty="0"/>
              <a:t>| Turn Rate Error 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33423-06E3-8107-83CD-29E3E31FB34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398092" y="2396023"/>
            <a:ext cx="45475" cy="40908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1D9177-9DBE-A64A-C12A-14967428E3C6}"/>
              </a:ext>
            </a:extLst>
          </p:cNvPr>
          <p:cNvSpPr/>
          <p:nvPr/>
        </p:nvSpPr>
        <p:spPr>
          <a:xfrm>
            <a:off x="2470917" y="1289291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DB12C-6226-4F4A-1B38-40639833F122}"/>
              </a:ext>
            </a:extLst>
          </p:cNvPr>
          <p:cNvSpPr/>
          <p:nvPr/>
        </p:nvSpPr>
        <p:spPr>
          <a:xfrm>
            <a:off x="2468224" y="31489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22CCB-8DA0-4386-A2C2-6B09285752A1}"/>
              </a:ext>
            </a:extLst>
          </p:cNvPr>
          <p:cNvSpPr/>
          <p:nvPr/>
        </p:nvSpPr>
        <p:spPr>
          <a:xfrm>
            <a:off x="2468224" y="50086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525A9A-25FC-B621-3EF3-B50B04E71B38}"/>
              </a:ext>
            </a:extLst>
          </p:cNvPr>
          <p:cNvCxnSpPr/>
          <p:nvPr/>
        </p:nvCxnSpPr>
        <p:spPr>
          <a:xfrm flipH="1">
            <a:off x="1604904" y="1278754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EB0C36-2BF7-B3A1-2D6F-0869C13430D5}"/>
              </a:ext>
            </a:extLst>
          </p:cNvPr>
          <p:cNvCxnSpPr>
            <a:cxnSpLocks/>
          </p:cNvCxnSpPr>
          <p:nvPr/>
        </p:nvCxnSpPr>
        <p:spPr>
          <a:xfrm>
            <a:off x="1601015" y="2136030"/>
            <a:ext cx="873791" cy="9884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ED9DF-A613-4AA5-0D12-58F11628258E}"/>
              </a:ext>
            </a:extLst>
          </p:cNvPr>
          <p:cNvCxnSpPr>
            <a:cxnSpLocks/>
          </p:cNvCxnSpPr>
          <p:nvPr/>
        </p:nvCxnSpPr>
        <p:spPr>
          <a:xfrm>
            <a:off x="1443567" y="4069213"/>
            <a:ext cx="1022110" cy="90857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036D91-84A5-20F5-4ECB-4939D50E6C0D}"/>
              </a:ext>
            </a:extLst>
          </p:cNvPr>
          <p:cNvCxnSpPr>
            <a:cxnSpLocks/>
          </p:cNvCxnSpPr>
          <p:nvPr/>
        </p:nvCxnSpPr>
        <p:spPr>
          <a:xfrm flipH="1">
            <a:off x="1408314" y="3148990"/>
            <a:ext cx="1059910" cy="948581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07EC10-02E8-93DF-ECEA-B886225CDBC0}"/>
              </a:ext>
            </a:extLst>
          </p:cNvPr>
          <p:cNvCxnSpPr>
            <a:cxnSpLocks/>
          </p:cNvCxnSpPr>
          <p:nvPr/>
        </p:nvCxnSpPr>
        <p:spPr>
          <a:xfrm>
            <a:off x="1398092" y="5913438"/>
            <a:ext cx="1067439" cy="9259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D3CB6-0947-A23F-1E07-68694F6D407F}"/>
              </a:ext>
            </a:extLst>
          </p:cNvPr>
          <p:cNvCxnSpPr>
            <a:cxnSpLocks/>
          </p:cNvCxnSpPr>
          <p:nvPr/>
        </p:nvCxnSpPr>
        <p:spPr>
          <a:xfrm flipH="1">
            <a:off x="1408314" y="5055064"/>
            <a:ext cx="1057217" cy="85837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Goal: To research and implement an Interacting Multiple Model (IMM) algorithm for mode detection and fusion of multiple Kalman Filter outputs</a:t>
                </a:r>
              </a:p>
              <a:p>
                <a:r>
                  <a:rPr lang="en-US" dirty="0"/>
                  <a:t>Two trajectories will be simulated along with position and velocity measurements:</a:t>
                </a:r>
              </a:p>
              <a:p>
                <a:pPr lvl="1"/>
                <a:r>
                  <a:rPr lang="en-US" dirty="0"/>
                  <a:t>1)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Velocity</a:t>
                </a:r>
              </a:p>
              <a:p>
                <a:pPr lvl="1"/>
                <a:r>
                  <a:rPr lang="en-US" dirty="0"/>
                  <a:t>2)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Acceleration</a:t>
                </a:r>
              </a:p>
              <a:p>
                <a:r>
                  <a:rPr lang="en-US" dirty="0"/>
                  <a:t>Each trajectory’s designed IMM will be evaluated based on mode detection </a:t>
                </a:r>
                <a:r>
                  <a:rPr lang="en-US"/>
                  <a:t>and state error</a:t>
                </a: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92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11647689" cy="4911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288961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2977-367A-2A96-DDDD-3B70FD37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47-C739-C656-59FB-50AD32BD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CD91B-E95C-5495-C781-7D9E7B69F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67AA-D03C-DC21-5FAE-A009C2E44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62EA391-6FDD-8F52-BE2E-6C2244031936}"/>
              </a:ext>
            </a:extLst>
          </p:cNvPr>
          <p:cNvGrpSpPr/>
          <p:nvPr/>
        </p:nvGrpSpPr>
        <p:grpSpPr>
          <a:xfrm>
            <a:off x="4830005" y="1950294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2771ED-B5CD-9720-25C6-A71D1E4F4EE4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28FE7-0524-68D2-F3F6-849D65DE1C6B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A9586C-8092-7A45-68E1-24C2BC4ABAD9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7C1FA8-41F5-91D3-2498-3ADD116261C8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5B925E-5A7F-E21C-1A0B-5905C2157E5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802FB6-4105-B61A-33E7-FE53B3CA6D15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61D7DE-223D-63AD-C73E-353645A5F96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DAC1AE-355C-E47D-3F7A-018384B82B7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0BDE27-1FCC-D9F1-F7F3-D7F2CCE19B03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69DD510B-93A8-C617-9F3E-2C5302C84935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BC1EDCB0-0602-0455-26DD-CD654F164BDF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82314129-FB09-29EA-2FA0-148D3D99A2A6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37252-706A-45FB-B48E-E3DDB0C18D94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628C57-A27D-04EC-9F4C-17D6051C9FE7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DC7AEDD-66FA-C30A-EA79-CA1F6B0496E8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3A0E8B-B904-4B1A-19F5-2691361F4E8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7EDB13-5874-BA14-5BAE-63ADAA27F759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EF0FC7-0309-D4B6-7216-899DC420BD0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6BAD1F9-934F-548F-FF18-6246A65AFCF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F2D6068-EF3B-4B71-32EC-144104C69C98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96EFB9-D73A-1673-1232-F2817DF4F53F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CEF855-FA27-8D49-CC1C-073776B7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9780"/>
              </p:ext>
            </p:extLst>
          </p:nvPr>
        </p:nvGraphicFramePr>
        <p:xfrm>
          <a:off x="951786" y="3530645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853197-84EE-41B3-29C4-366E34BD7E50}"/>
              </a:ext>
            </a:extLst>
          </p:cNvPr>
          <p:cNvSpPr txBox="1"/>
          <p:nvPr/>
        </p:nvSpPr>
        <p:spPr>
          <a:xfrm>
            <a:off x="1392803" y="3136805"/>
            <a:ext cx="24770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79254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5F79A171-37C7-A5CA-0C07-D2FFC24A0DEE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67AAD1D-0D9C-80CF-52FF-76FCF58CFCD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0F4D82-F10A-BB7D-2394-54641F3B9391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DAE838-BAC8-6D08-320B-5AC815701AFD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417A-4E6E-C9B4-A7C7-DB3D8FD1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39765BF-C91C-F0CD-AF2D-6B3C1935F5FC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2B18-CA2E-CCAB-6532-5EEDB6FA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ADF00-AF66-BB29-7EDB-AB3721018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A16E1-B7F4-DA0E-0CC5-F631888CB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CA801D61-E0A8-2C84-B7F2-4BD16717F77D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7F5CC30-E4AA-C8BD-1776-36400E56E331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CD4200-063C-E69D-AF57-2D5A3E9B5048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BA7BA9-2569-7AAB-4028-8D13B41DDE32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9FD7F4-9301-4512-CE21-F922D0D41F4D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3F6D7D-AB5F-1C91-D2E5-118349601CEF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9AE226-D5C0-F9A4-EA67-7BFD4ACBD2E6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84175-A090-4065-1FA8-CB8532788838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04FA70-86F5-12B9-64AA-C7CFE3EAE8FC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ECD4CB-9B77-49DB-EE49-BB0E70FEC36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1B1169-81DA-98BC-7F06-981C07BA95BF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D7C67C-AFAB-8FDB-79DE-F5886118D09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423E1F-9BF6-49CF-6719-6F99D76FB641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EDA868-8A47-E6BE-FCDB-39F7D1EC2B7A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3CFC4191-280A-3C96-B059-D220782A8238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345E55A6-B03A-E31A-FC31-E51614998095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7DD223D-2ACE-EC15-3403-FBA8AA782F3D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C0CC1C-F55F-6A8A-1F26-6F584658640A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6AEEB3-0D9F-6B82-F9FA-2A5B226D2B13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153CB6-486B-FC7F-FFB1-1A6B543CCE3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B44F90-1E20-5961-766B-E4C768E8822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94A4F1-5BE0-EB66-76A2-AFC7328F655D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3D44D4-B62C-34FC-96C9-11DE3A80CCF2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7FA3BF-2566-7C51-BAD2-657C24DF63F2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E7982-9A08-9B44-235D-79FD1F6426BF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990F6F-E447-1E54-E70E-3E0D2AF28471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52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17656</TotalTime>
  <Words>764</Words>
  <Application>Microsoft Office PowerPoint</Application>
  <PresentationFormat>Widescreen</PresentationFormat>
  <Paragraphs>270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Lucida Grande</vt:lpstr>
      <vt:lpstr>Gavlab</vt:lpstr>
      <vt:lpstr>Interacting Multiple Model (IMM):  Algorithm for Mode Detection &amp;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Constant Velocity – Constant Turn Rate IMM</vt:lpstr>
      <vt:lpstr>Results (CV-CT) - Errors</vt:lpstr>
      <vt:lpstr>Results (CV-CT) – Mode Probability</vt:lpstr>
      <vt:lpstr>Results (CV-CT) - Errors</vt:lpstr>
      <vt:lpstr>Results (CV-CT) – Effect of Incorrect Turn Rate</vt:lpstr>
      <vt:lpstr>Constant Velocity – Constant Turn Rate – Constant Acceleration IMM</vt:lpstr>
      <vt:lpstr>Results (CV-CT-CA) - Errors</vt:lpstr>
      <vt:lpstr>Results (CV-CT-CA) – Mode Probability</vt:lpstr>
      <vt:lpstr>Results (CV-CT-CA) – Error Comparison</vt:lpstr>
      <vt:lpstr>Future Steps</vt:lpstr>
      <vt:lpstr>Questions?</vt:lpstr>
      <vt:lpstr>References</vt:lpstr>
      <vt:lpstr>PowerPoint Presentation</vt:lpstr>
      <vt:lpstr>Results (CV-CT) – Effect of Incorrect Turn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453</cp:revision>
  <cp:lastPrinted>2020-09-23T15:49:10Z</cp:lastPrinted>
  <dcterms:modified xsi:type="dcterms:W3CDTF">2025-05-04T06:52:14Z</dcterms:modified>
</cp:coreProperties>
</file>