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6" r:id="rId8"/>
    <p:sldId id="278" r:id="rId9"/>
    <p:sldId id="283" r:id="rId10"/>
    <p:sldId id="263" r:id="rId11"/>
    <p:sldId id="273" r:id="rId12"/>
    <p:sldId id="279" r:id="rId13"/>
    <p:sldId id="267" r:id="rId14"/>
    <p:sldId id="268" r:id="rId15"/>
    <p:sldId id="269" r:id="rId16"/>
    <p:sldId id="284" r:id="rId17"/>
    <p:sldId id="285" r:id="rId18"/>
    <p:sldId id="270" r:id="rId19"/>
    <p:sldId id="271" r:id="rId20"/>
    <p:sldId id="272" r:id="rId21"/>
    <p:sldId id="280" r:id="rId22"/>
    <p:sldId id="281" r:id="rId23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0" autoAdjust="0"/>
    <p:restoredTop sz="93909" autoAdjust="0"/>
  </p:normalViewPr>
  <p:slideViewPr>
    <p:cSldViewPr snapToGrid="0" snapToObjects="1">
      <p:cViewPr varScale="1">
        <p:scale>
          <a:sx n="105" d="100"/>
          <a:sy n="105" d="100"/>
        </p:scale>
        <p:origin x="90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6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50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Multiple Model (IMM) Algorithm for Mode Detection and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7140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  <a:p>
            <a:pPr algn="l"/>
            <a:r>
              <a:rPr lang="en-US" sz="2000" dirty="0"/>
              <a:t>10m/s East for 10sec</a:t>
            </a:r>
          </a:p>
          <a:p>
            <a:pPr algn="l"/>
            <a:r>
              <a:rPr lang="en-US" sz="2000" dirty="0"/>
              <a:t>30°/s for 10sec</a:t>
            </a:r>
          </a:p>
          <a:p>
            <a:pPr algn="l"/>
            <a:r>
              <a:rPr lang="en-US" sz="2000" dirty="0"/>
              <a:t>10m/s at resultant heading for 10sec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6677027" y="1424733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</a:p>
          <a:p>
            <a:pPr algn="l"/>
            <a:r>
              <a:rPr lang="en-US" sz="2000" dirty="0"/>
              <a:t>10m/s East for 10sec</a:t>
            </a:r>
          </a:p>
          <a:p>
            <a:pPr algn="l"/>
            <a:r>
              <a:rPr lang="en-US" sz="2000" dirty="0"/>
              <a:t>30°/s for 10sec</a:t>
            </a:r>
          </a:p>
          <a:p>
            <a:pPr algn="l"/>
            <a:r>
              <a:rPr lang="en-US" sz="2000" dirty="0"/>
              <a:t>5m/s</a:t>
            </a:r>
            <a:r>
              <a:rPr lang="en-US" sz="2000" baseline="30000" dirty="0"/>
              <a:t>2</a:t>
            </a:r>
            <a:r>
              <a:rPr lang="en-US" sz="2000" dirty="0"/>
              <a:t> in x and y directions for 10sec</a:t>
            </a:r>
            <a:r>
              <a:rPr lang="en-US" sz="2000" baseline="30000" dirty="0"/>
              <a:t> </a:t>
            </a:r>
            <a:endParaRPr lang="en-US" sz="2000" b="0" baseline="30000" dirty="0"/>
          </a:p>
          <a:p>
            <a:pPr algn="l"/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38" y="3429000"/>
            <a:ext cx="4571999" cy="3429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72F6678D-D1C4-7273-87E7-FB12AC33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41" y="342090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03512-145F-1E37-D300-B8C5604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0152-B1E0-5D54-D2AF-907C51BD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73CDE-9D5A-3E1C-762A-8DF486E3C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88786F-9874-B96C-F21C-09E338BD33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Error Plots of Filters Shown Below: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5F58FFB-9354-3D6B-CFDF-53C4ACBC1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0" y="1988297"/>
            <a:ext cx="5486399" cy="4114800"/>
          </a:xfrm>
          <a:prstGeom prst="rect">
            <a:avLst/>
          </a:prstGeom>
        </p:spPr>
      </p:pic>
      <p:pic>
        <p:nvPicPr>
          <p:cNvPr id="13" name="Picture 12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AAF22D0B-1B56-75D9-3CA4-4A63C9B3E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63" y="1988297"/>
            <a:ext cx="56339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6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3893535" cy="4911725"/>
          </a:xfrm>
        </p:spPr>
        <p:txBody>
          <a:bodyPr/>
          <a:lstStyle/>
          <a:p>
            <a:r>
              <a:rPr lang="en-US" dirty="0"/>
              <a:t>The IMM model was able to accurately predict the changing modes</a:t>
            </a:r>
          </a:p>
          <a:p>
            <a:r>
              <a:rPr lang="en-US" dirty="0"/>
              <a:t>The CT model assumes that the turn rate is known</a:t>
            </a:r>
          </a:p>
          <a:p>
            <a:endParaRPr lang="en-US" dirty="0"/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125C56F-4C37-036C-80E0-4B06E7E8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139" y="1306550"/>
            <a:ext cx="3048000" cy="2286000"/>
          </a:xfrm>
          <a:prstGeom prst="rect">
            <a:avLst/>
          </a:prstGeom>
        </p:spPr>
      </p:pic>
      <p:pic>
        <p:nvPicPr>
          <p:cNvPr id="13" name="Picture 12" descr="A graph of a graph of a function&#10;&#10;AI-generated content may be incorrect.">
            <a:extLst>
              <a:ext uri="{FF2B5EF4-FFF2-40B4-BE49-F238E27FC236}">
                <a16:creationId xmlns:a16="http://schemas.microsoft.com/office/drawing/2014/main" id="{5EBE1751-87F7-73E4-225E-54CD1E37D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164" y="3797300"/>
            <a:ext cx="3129975" cy="2286000"/>
          </a:xfrm>
          <a:prstGeom prst="rect">
            <a:avLst/>
          </a:prstGeom>
        </p:spPr>
      </p:pic>
      <p:pic>
        <p:nvPicPr>
          <p:cNvPr id="6" name="Picture 5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AFCCE26B-66F7-C394-A923-F563A22D0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895" y="1343978"/>
            <a:ext cx="2450627" cy="1837971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4FB66FD-90EE-0CCB-00F1-496F37756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7" y="3181949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315072" y="3736852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02E86EB-3E5A-7712-1846-0047AA0C0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8" y="1351857"/>
            <a:ext cx="2438400" cy="1828800"/>
          </a:xfrm>
          <a:prstGeom prst="rect">
            <a:avLst/>
          </a:prstGeom>
        </p:spPr>
      </p:pic>
      <p:pic>
        <p:nvPicPr>
          <p:cNvPr id="9" name="Picture 8" descr="A graph of a number of lines&#10;&#10;AI-generated content may be incorrect.">
            <a:extLst>
              <a:ext uri="{FF2B5EF4-FFF2-40B4-BE49-F238E27FC236}">
                <a16:creationId xmlns:a16="http://schemas.microsoft.com/office/drawing/2014/main" id="{E46AB1AC-705D-6AA7-BC4A-5A6697830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175" y="3170238"/>
            <a:ext cx="2438400" cy="1828800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49500027-C676-A465-4DB1-86AF3194D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07" y="4974415"/>
            <a:ext cx="2438400" cy="1828800"/>
          </a:xfrm>
          <a:prstGeom prst="rect">
            <a:avLst/>
          </a:prstGeom>
        </p:spPr>
      </p:pic>
      <p:pic>
        <p:nvPicPr>
          <p:cNvPr id="29" name="Picture 2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81042255-3F9F-557F-8B26-176912505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55" y="4999038"/>
            <a:ext cx="2438400" cy="1828800"/>
          </a:xfrm>
          <a:prstGeom prst="rect">
            <a:avLst/>
          </a:prstGeom>
        </p:spPr>
      </p:pic>
      <p:pic>
        <p:nvPicPr>
          <p:cNvPr id="31" name="Picture 30" descr="A graph of a graph of a number of numbers&#10;&#10;AI-generated content may be incorrect.">
            <a:extLst>
              <a:ext uri="{FF2B5EF4-FFF2-40B4-BE49-F238E27FC236}">
                <a16:creationId xmlns:a16="http://schemas.microsoft.com/office/drawing/2014/main" id="{29FF5DF6-9CC5-0604-8DDF-6AD6F52A6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75" y="1341438"/>
            <a:ext cx="2438400" cy="1828800"/>
          </a:xfrm>
          <a:prstGeom prst="rect">
            <a:avLst/>
          </a:prstGeom>
        </p:spPr>
      </p:pic>
      <p:pic>
        <p:nvPicPr>
          <p:cNvPr id="33" name="Picture 32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77FF9BF0-1F87-EFDB-4304-368FF5A052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115" y="3170238"/>
            <a:ext cx="2438400" cy="1828800"/>
          </a:xfrm>
          <a:prstGeom prst="rect">
            <a:avLst/>
          </a:prstGeom>
        </p:spPr>
      </p:pic>
      <p:pic>
        <p:nvPicPr>
          <p:cNvPr id="35" name="Picture 34" descr="A graph of a function&#10;&#10;AI-generated content may be incorrect.">
            <a:extLst>
              <a:ext uri="{FF2B5EF4-FFF2-40B4-BE49-F238E27FC236}">
                <a16:creationId xmlns:a16="http://schemas.microsoft.com/office/drawing/2014/main" id="{F3174B08-EF61-6D53-2D48-4E4E4C847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20" y="5002043"/>
            <a:ext cx="2438400" cy="1828800"/>
          </a:xfrm>
          <a:prstGeom prst="rect">
            <a:avLst/>
          </a:prstGeom>
        </p:spPr>
      </p:pic>
      <p:pic>
        <p:nvPicPr>
          <p:cNvPr id="37" name="Picture 36" descr="A graph of a function&#10;&#10;AI-generated content may be incorrect.">
            <a:extLst>
              <a:ext uri="{FF2B5EF4-FFF2-40B4-BE49-F238E27FC236}">
                <a16:creationId xmlns:a16="http://schemas.microsoft.com/office/drawing/2014/main" id="{531D1D16-3CD0-E1C6-88A8-CD94D0A36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0" y="1344443"/>
            <a:ext cx="2438400" cy="1828800"/>
          </a:xfrm>
          <a:prstGeom prst="rect">
            <a:avLst/>
          </a:prstGeom>
        </p:spPr>
      </p:pic>
      <p:pic>
        <p:nvPicPr>
          <p:cNvPr id="39" name="Picture 38" descr="A graph of a graph of a number of objects&#10;&#10;AI-generated content may be incorrect.">
            <a:extLst>
              <a:ext uri="{FF2B5EF4-FFF2-40B4-BE49-F238E27FC236}">
                <a16:creationId xmlns:a16="http://schemas.microsoft.com/office/drawing/2014/main" id="{F73FC02C-3F56-635D-CAA3-E2112698EA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80" y="3173243"/>
            <a:ext cx="2438400" cy="1828800"/>
          </a:xfrm>
          <a:prstGeom prst="rect">
            <a:avLst/>
          </a:prstGeom>
        </p:spPr>
      </p:pic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442368" y="377301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Turn Rate Error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1601015" y="4360100"/>
            <a:ext cx="0" cy="20574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Placeholder 39">
                <a:extLst>
                  <a:ext uri="{FF2B5EF4-FFF2-40B4-BE49-F238E27FC236}">
                    <a16:creationId xmlns:a16="http://schemas.microsoft.com/office/drawing/2014/main" id="{1D044E31-1E0F-959B-E7E7-ED515A24D6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2697" y="1106278"/>
                <a:ext cx="57188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7" name="Text Placeholder 39">
                <a:extLst>
                  <a:ext uri="{FF2B5EF4-FFF2-40B4-BE49-F238E27FC236}">
                    <a16:creationId xmlns:a16="http://schemas.microsoft.com/office/drawing/2014/main" id="{1D044E31-1E0F-959B-E7E7-ED515A24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97" y="1106278"/>
                <a:ext cx="571886" cy="533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F7934A-5DBF-9E1E-F94E-3F571ADB04AB}"/>
              </a:ext>
            </a:extLst>
          </p:cNvPr>
          <p:cNvCxnSpPr>
            <a:stCxn id="46" idx="0"/>
          </p:cNvCxnSpPr>
          <p:nvPr/>
        </p:nvCxnSpPr>
        <p:spPr>
          <a:xfrm flipV="1">
            <a:off x="1601015" y="1544084"/>
            <a:ext cx="0" cy="2286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Placeholder 39">
                <a:extLst>
                  <a:ext uri="{FF2B5EF4-FFF2-40B4-BE49-F238E27FC236}">
                    <a16:creationId xmlns:a16="http://schemas.microsoft.com/office/drawing/2014/main" id="{9D9D57B4-F087-FCFC-BB04-9F447C27F1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5072" y="6309865"/>
                <a:ext cx="57188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−∞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 Placeholder 39">
                <a:extLst>
                  <a:ext uri="{FF2B5EF4-FFF2-40B4-BE49-F238E27FC236}">
                    <a16:creationId xmlns:a16="http://schemas.microsoft.com/office/drawing/2014/main" id="{9D9D57B4-F087-FCFC-BB04-9F447C27F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72" y="6309865"/>
                <a:ext cx="571886" cy="533479"/>
              </a:xfrm>
              <a:prstGeom prst="rect">
                <a:avLst/>
              </a:prstGeom>
              <a:blipFill>
                <a:blip r:embed="rId12"/>
                <a:stretch>
                  <a:fillRect l="-425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65677" y="1407442"/>
            <a:ext cx="7610803" cy="173736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70917" y="3221111"/>
            <a:ext cx="7610803" cy="17830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56282"/>
            <a:ext cx="7610803" cy="178308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1015" y="1407442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/>
          <p:nvPr/>
        </p:nvCxnSpPr>
        <p:spPr>
          <a:xfrm>
            <a:off x="1601015" y="2266257"/>
            <a:ext cx="869902" cy="878545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751418" y="4084638"/>
            <a:ext cx="719499" cy="91955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751418" y="3213006"/>
            <a:ext cx="728368" cy="87463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601015" y="5913438"/>
            <a:ext cx="864516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/>
          <p:nvPr/>
        </p:nvCxnSpPr>
        <p:spPr>
          <a:xfrm flipH="1">
            <a:off x="1595629" y="505506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 Overview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5946-940F-91A0-54C3-600969D6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346B1-D5C8-BF18-FD6C-0180843586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97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7EA1-53CF-9D86-FFB9-D702DDC482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Goal: To research and implement an Interacting Multiple Model (IMM) algorithm for mode detection and fusion Kalman Filter outputs</a:t>
            </a:r>
          </a:p>
        </p:txBody>
      </p:sp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288961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B2977-367A-2A96-DDDD-3B70FD37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8747-C739-C656-59FB-50AD32BD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3CD91B-E95C-5495-C781-7D9E7B69F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E67AA-D03C-DC21-5FAE-A009C2E441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8955289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62EA391-6FDD-8F52-BE2E-6C2244031936}"/>
              </a:ext>
            </a:extLst>
          </p:cNvPr>
          <p:cNvGrpSpPr/>
          <p:nvPr/>
        </p:nvGrpSpPr>
        <p:grpSpPr>
          <a:xfrm>
            <a:off x="4830005" y="1950294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2771ED-B5CD-9720-25C6-A71D1E4F4EE4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B928FE7-0524-68D2-F3F6-849D65DE1C6B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A9586C-8092-7A45-68E1-24C2BC4ABAD9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C7C1FA8-41F5-91D3-2498-3ADD116261C8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5B925E-5A7F-E21C-1A0B-5905C2157E5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D802FB6-4105-B61A-33E7-FE53B3CA6D15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61D7DE-223D-63AD-C73E-353645A5F96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DAC1AE-355C-E47D-3F7A-018384B82B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0BDE27-1FCC-D9F1-F7F3-D7F2CCE19B03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69DD510B-93A8-C617-9F3E-2C5302C84935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BC1EDCB0-0602-0455-26DD-CD654F164BDF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82314129-FB09-29EA-2FA0-148D3D99A2A6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37252-706A-45FB-B48E-E3DDB0C18D94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628C57-A27D-04EC-9F4C-17D6051C9FE7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DC7AEDD-66FA-C30A-EA79-CA1F6B0496E8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3A0E8B-B904-4B1A-19F5-2691361F4E8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97EDB13-5874-BA14-5BAE-63ADAA27F759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0FC7-0309-D4B6-7216-899DC420BD0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BAD1F9-934F-548F-FF18-6246A65AFCF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2D6068-EF3B-4B71-32EC-144104C69C98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96EFB9-D73A-1673-1232-F2817DF4F53F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EF855-FA27-8D49-CC1C-073776B7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89780"/>
              </p:ext>
            </p:extLst>
          </p:nvPr>
        </p:nvGraphicFramePr>
        <p:xfrm>
          <a:off x="951786" y="3530645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853197-84EE-41B3-29C4-366E34BD7E50}"/>
              </a:ext>
            </a:extLst>
          </p:cNvPr>
          <p:cNvSpPr txBox="1"/>
          <p:nvPr/>
        </p:nvSpPr>
        <p:spPr>
          <a:xfrm>
            <a:off x="1392803" y="3136805"/>
            <a:ext cx="24770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792541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5F79A171-37C7-A5CA-0C07-D2FFC24A0DEE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67AAD1D-0D9C-80CF-52FF-76FCF58CFCD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0F4D82-F10A-BB7D-2394-54641F3B9391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5DAE838-BAC8-6D08-320B-5AC815701AFD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417A-4E6E-C9B4-A7C7-DB3D8FD1D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39765BF-C91C-F0CD-AF2D-6B3C1935F5FC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B2B18-CA2E-CCAB-6532-5EEDB6FA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ADF00-AF66-BB29-7EDB-AB3721018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A16E1-B7F4-DA0E-0CC5-F631888CB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</a:t>
            </a:r>
          </a:p>
          <a:p>
            <a:pPr lvl="1"/>
            <a:r>
              <a:rPr lang="en-US" dirty="0"/>
              <a:t>Probability of possible events</a:t>
            </a:r>
          </a:p>
          <a:p>
            <a:pPr lvl="1"/>
            <a:r>
              <a:rPr lang="en-US" dirty="0"/>
              <a:t>Ex)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CA801D61-E0A8-2C84-B7F2-4BD16717F77D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43A8515-A3C1-B120-AA5E-CEC9A6EA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7F5CC30-E4AA-C8BD-1776-36400E56E331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CD4200-063C-E69D-AF57-2D5A3E9B5048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BA7BA9-2569-7AAB-4028-8D13B41DDE32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9B59284-9513-3FF2-C054-30BDFD048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9FD7F4-9301-4512-CE21-F922D0D41F4D}"/>
              </a:ext>
            </a:extLst>
          </p:cNvPr>
          <p:cNvGrpSpPr/>
          <p:nvPr/>
        </p:nvGrpSpPr>
        <p:grpSpPr>
          <a:xfrm>
            <a:off x="142457" y="2455947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3F6D7D-AB5F-1C91-D2E5-118349601CEF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9AE226-D5C0-F9A4-EA67-7BFD4ACBD2E6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E84175-A090-4065-1FA8-CB8532788838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004FA70-86F5-12B9-64AA-C7CFE3EAE8F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9ECD4CB-9B77-49DB-EE49-BB0E70FEC360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D1B1169-81DA-98BC-7F06-981C07BA95BF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D7C67C-AFAB-8FDB-79DE-F5886118D09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423E1F-9BF6-49CF-6719-6F99D76FB641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EDA868-8A47-E6BE-FCDB-39F7D1EC2B7A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3CFC4191-280A-3C96-B059-D220782A8238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345E55A6-B03A-E31A-FC31-E51614998095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7DD223D-2ACE-EC15-3403-FBA8AA782F3D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EC0CC1C-F55F-6A8A-1F26-6F584658640A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6AEEB3-0D9F-6B82-F9FA-2A5B226D2B13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153CB6-486B-FC7F-FFB1-1A6B543CCE3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B44F90-1E20-5961-766B-E4C768E8822F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94A4F1-5BE0-EB66-76A2-AFC7328F655D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3D44D4-B62C-34FC-96C9-11DE3A80CCF2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7FA3BF-2566-7C51-BAD2-657C24DF63F2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E7982-9A08-9B44-235D-79FD1F6426BF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990F6F-E447-1E54-E70E-3E0D2AF28471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52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16798</TotalTime>
  <Words>635</Words>
  <Application>Microsoft Office PowerPoint</Application>
  <PresentationFormat>Widescreen</PresentationFormat>
  <Paragraphs>248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Lucida Grande</vt:lpstr>
      <vt:lpstr>Gavlab</vt:lpstr>
      <vt:lpstr>Interacting Multiple Model (IMM) Algorithm for Mode Detection and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Results (CV-CT) - Errors</vt:lpstr>
      <vt:lpstr>Results (CV-CT) – Mode Probability</vt:lpstr>
      <vt:lpstr>Results (CV-CT) – Effect of Incorrect Turn Rate</vt:lpstr>
      <vt:lpstr>Future Steps</vt:lpstr>
      <vt:lpstr>Questions?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432</cp:revision>
  <cp:lastPrinted>2020-09-23T15:49:10Z</cp:lastPrinted>
  <dcterms:modified xsi:type="dcterms:W3CDTF">2025-05-02T21:26:33Z</dcterms:modified>
</cp:coreProperties>
</file>