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1" r:id="rId4"/>
    <p:sldId id="262" r:id="rId5"/>
    <p:sldId id="282" r:id="rId6"/>
    <p:sldId id="274" r:id="rId7"/>
    <p:sldId id="276" r:id="rId8"/>
    <p:sldId id="278" r:id="rId9"/>
    <p:sldId id="283" r:id="rId10"/>
    <p:sldId id="263" r:id="rId11"/>
    <p:sldId id="273" r:id="rId12"/>
    <p:sldId id="279" r:id="rId13"/>
    <p:sldId id="267" r:id="rId14"/>
    <p:sldId id="268" r:id="rId15"/>
    <p:sldId id="269" r:id="rId16"/>
    <p:sldId id="284" r:id="rId17"/>
    <p:sldId id="285" r:id="rId18"/>
    <p:sldId id="270" r:id="rId19"/>
    <p:sldId id="271" r:id="rId20"/>
    <p:sldId id="272" r:id="rId21"/>
    <p:sldId id="280" r:id="rId22"/>
    <p:sldId id="281" r:id="rId23"/>
  </p:sldIdLst>
  <p:sldSz cx="12192000" cy="6858000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DA"/>
    <a:srgbClr val="DD550C"/>
    <a:srgbClr val="F68026"/>
    <a:srgbClr val="15C5A3"/>
    <a:srgbClr val="FFFF99"/>
    <a:srgbClr val="03244D"/>
    <a:srgbClr val="49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0" autoAdjust="0"/>
    <p:restoredTop sz="93909" autoAdjust="0"/>
  </p:normalViewPr>
  <p:slideViewPr>
    <p:cSldViewPr snapToGrid="0" snapToObjects="1">
      <p:cViewPr>
        <p:scale>
          <a:sx n="100" d="100"/>
          <a:sy n="100" d="100"/>
        </p:scale>
        <p:origin x="1062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0561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5960460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865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341438"/>
            <a:ext cx="593883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36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53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94" y="26488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7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5C512-E52E-4491-B6A5-8306962C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249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84D2BF3C-06DA-4852-871F-842B35B156B1}"/>
              </a:ext>
            </a:extLst>
          </p:cNvPr>
          <p:cNvSpPr/>
          <p:nvPr userDrawn="1"/>
        </p:nvSpPr>
        <p:spPr>
          <a:xfrm>
            <a:off x="-5161" y="4835023"/>
            <a:ext cx="12197162" cy="2022977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4B4A40CC-DF18-4A78-92C8-FD234B6AF4FB}"/>
              </a:ext>
            </a:extLst>
          </p:cNvPr>
          <p:cNvSpPr/>
          <p:nvPr userDrawn="1"/>
        </p:nvSpPr>
        <p:spPr>
          <a:xfrm>
            <a:off x="-1" y="4504664"/>
            <a:ext cx="12192001" cy="250980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015D5-D328-4085-BCB3-E5EFDBA40E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97" y="5292486"/>
            <a:ext cx="3410716" cy="9055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3EEB5A-61D8-4E03-95F6-8FDF43DA8B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89" y="5527894"/>
            <a:ext cx="3064784" cy="637233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0D04BA-2EFD-495E-BA43-5DEC86A79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4845" y="2833686"/>
            <a:ext cx="7677150" cy="7429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197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5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12192001" cy="1031960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3" name="Shape 3"/>
          <p:cNvSpPr/>
          <p:nvPr/>
        </p:nvSpPr>
        <p:spPr>
          <a:xfrm>
            <a:off x="-5161" y="1088660"/>
            <a:ext cx="12197162" cy="124744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E1DF323-4AB6-4C7F-9384-39FB99D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0" y="54785"/>
            <a:ext cx="10515600" cy="908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A5D06-D170-47ED-AE85-C8D06E59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506" y="1346662"/>
            <a:ext cx="11733876" cy="483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B03E19-3093-441F-8F89-2ECF95EA3D4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49" y="221956"/>
            <a:ext cx="2066411" cy="548640"/>
          </a:xfrm>
          <a:prstGeom prst="rect">
            <a:avLst/>
          </a:prstGeom>
        </p:spPr>
      </p:pic>
      <p:pic>
        <p:nvPicPr>
          <p:cNvPr id="13" name="Picture 12" descr="gavlablogoMAINcarSatLargeLinesNoOrb_DigMedia.pdf">
            <a:extLst>
              <a:ext uri="{FF2B5EF4-FFF2-40B4-BE49-F238E27FC236}">
                <a16:creationId xmlns:a16="http://schemas.microsoft.com/office/drawing/2014/main" id="{6FEAE682-AFFA-42A1-ADFD-BBD259FEAC9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00" y="6126536"/>
            <a:ext cx="1272560" cy="6179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68F3-7D39-415A-969D-8B14E659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9506" y="63793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6F7E17C5-CAD7-41CE-B7A4-73834715E4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49" r:id="rId6"/>
    <p:sldLayoutId id="2147483655" r:id="rId7"/>
  </p:sldLayoutIdLst>
  <p:transition spd="med"/>
  <p:hf hdr="0" ftr="0" dt="0"/>
  <p:txStyles>
    <p:titleStyle>
      <a:lvl1pPr defTabSz="457200">
        <a:defRPr sz="3200" b="1"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n-ea"/>
          <a:cs typeface="Arial" panose="020B0604020202020204" pitchFamily="34" charset="0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8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4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8850-6C5F-442D-A472-E2AFCC90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Interacting Multiple Model (IMM) Algorithm for Mode Detection and Filter Fusion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DB5-B2F4-47B6-8B67-31F2BA473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7997" y="3429000"/>
            <a:ext cx="7677150" cy="742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Oren Miller &amp; Alex Rist</a:t>
            </a:r>
          </a:p>
          <a:p>
            <a:r>
              <a:rPr lang="en-US" dirty="0"/>
              <a:t>04/09/2025</a:t>
            </a:r>
          </a:p>
        </p:txBody>
      </p:sp>
    </p:spTree>
    <p:extLst>
      <p:ext uri="{BB962C8B-B14F-4D97-AF65-F5344CB8AC3E}">
        <p14:creationId xmlns:p14="http://schemas.microsoft.com/office/powerpoint/2010/main" val="112452323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53F9D-F968-DA2D-393D-F52E4B819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F4A-1F86-6914-2159-0E0A02F4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</a:t>
            </a:r>
            <a:r>
              <a:rPr lang="en-US" dirty="0" err="1"/>
              <a:t>Algorithim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ECE87-3162-6F73-F990-6B17DD0D4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6" name="Text Placeholder 235">
            <a:extLst>
              <a:ext uri="{FF2B5EF4-FFF2-40B4-BE49-F238E27FC236}">
                <a16:creationId xmlns:a16="http://schemas.microsoft.com/office/drawing/2014/main" id="{E07D9484-00FE-9288-FA65-B352625917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1" y="1341438"/>
            <a:ext cx="5667430" cy="546177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Step Interaction</a:t>
            </a:r>
          </a:p>
          <a:p>
            <a:pPr lvl="1"/>
            <a:r>
              <a:rPr lang="en-US" dirty="0"/>
              <a:t>Kalman Filter State and Covariance Estimate Updated by a Conditional Model Probability </a:t>
            </a:r>
          </a:p>
          <a:p>
            <a:pPr lvl="1"/>
            <a:r>
              <a:rPr lang="en-US" dirty="0"/>
              <a:t>Goal is to mix Kalman Filter States such that the model possibilities doesn’t grow exponentially</a:t>
            </a:r>
          </a:p>
          <a:p>
            <a:r>
              <a:rPr lang="en-US" dirty="0">
                <a:solidFill>
                  <a:srgbClr val="FF0000"/>
                </a:solidFill>
              </a:rPr>
              <a:t>Model Probability Update</a:t>
            </a:r>
          </a:p>
          <a:p>
            <a:pPr lvl="1"/>
            <a:r>
              <a:rPr lang="en-US" dirty="0"/>
              <a:t>Model Probability Updated using the likelihoods from the Kalman Filter Bank</a:t>
            </a:r>
          </a:p>
          <a:p>
            <a:pPr lvl="1"/>
            <a:r>
              <a:rPr lang="en-US" dirty="0"/>
              <a:t>Conditional Model Probability Created</a:t>
            </a:r>
          </a:p>
          <a:p>
            <a:r>
              <a:rPr lang="en-US" dirty="0">
                <a:solidFill>
                  <a:srgbClr val="0005DA"/>
                </a:solidFill>
              </a:rPr>
              <a:t>State Estimate Combiner</a:t>
            </a:r>
          </a:p>
          <a:p>
            <a:pPr lvl="1"/>
            <a:r>
              <a:rPr lang="en-US" dirty="0"/>
              <a:t>Kalman Filter Bank Measurement Updates are Combined with New Model Probability</a:t>
            </a:r>
          </a:p>
          <a:p>
            <a:pPr lvl="1"/>
            <a:r>
              <a:rPr lang="en-US" dirty="0"/>
              <a:t>One State and Covariance Estimate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7A2D5C0-C61C-3CF3-FAED-54A1B6194C18}"/>
              </a:ext>
            </a:extLst>
          </p:cNvPr>
          <p:cNvGrpSpPr/>
          <p:nvPr/>
        </p:nvGrpSpPr>
        <p:grpSpPr>
          <a:xfrm>
            <a:off x="5856790" y="1357347"/>
            <a:ext cx="6275944" cy="5261990"/>
            <a:chOff x="2878740" y="1293847"/>
            <a:chExt cx="6275944" cy="526199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B13815A-ADEC-E8A1-EADD-63CDE1CEB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089" y="2932634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9BAF92D-289F-A90E-8F34-EDAE5AACB6BF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>
              <a:off x="5567025" y="3355437"/>
              <a:ext cx="21852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27438C9-D159-E8F8-0B2D-F74708FD5110}"/>
                </a:ext>
              </a:extLst>
            </p:cNvPr>
            <p:cNvSpPr/>
            <p:nvPr/>
          </p:nvSpPr>
          <p:spPr>
            <a:xfrm>
              <a:off x="5570889" y="2018234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DFDFA5-6D34-C393-A987-C615D08A4B18}"/>
                </a:ext>
              </a:extLst>
            </p:cNvPr>
            <p:cNvSpPr/>
            <p:nvPr/>
          </p:nvSpPr>
          <p:spPr>
            <a:xfrm>
              <a:off x="5351283" y="223982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7303386-7A7E-46CF-1381-4CF0A29985D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5782767" y="3154223"/>
              <a:ext cx="25716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54D9926-C96F-0134-4FD2-0B12598FD7DA}"/>
                </a:ext>
              </a:extLst>
            </p:cNvPr>
            <p:cNvSpPr/>
            <p:nvPr/>
          </p:nvSpPr>
          <p:spPr>
            <a:xfrm>
              <a:off x="5113689" y="245378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C0F758C-4116-8BA4-297F-E3A42F192648}"/>
                </a:ext>
              </a:extLst>
            </p:cNvPr>
            <p:cNvCxnSpPr>
              <a:cxnSpLocks/>
            </p:cNvCxnSpPr>
            <p:nvPr/>
          </p:nvCxnSpPr>
          <p:spPr>
            <a:xfrm>
              <a:off x="5351283" y="3647808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51C053-7D8C-2323-BE3B-71A4D2C4747E}"/>
                </a:ext>
              </a:extLst>
            </p:cNvPr>
            <p:cNvSpPr/>
            <p:nvPr/>
          </p:nvSpPr>
          <p:spPr>
            <a:xfrm>
              <a:off x="4890219" y="268427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51E4E88-3C40-7E97-B32D-F45426F00F5A}"/>
                </a:ext>
              </a:extLst>
            </p:cNvPr>
            <p:cNvSpPr/>
            <p:nvPr/>
          </p:nvSpPr>
          <p:spPr>
            <a:xfrm>
              <a:off x="4674477" y="289823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KF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EC9033-1070-8B79-2079-6F9380415E2F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050E38-FD79-1A86-C9DF-5EE54BD0C60E}"/>
                </a:ext>
              </a:extLst>
            </p:cNvPr>
            <p:cNvSpPr txBox="1"/>
            <p:nvPr/>
          </p:nvSpPr>
          <p:spPr>
            <a:xfrm>
              <a:off x="2878740" y="3196419"/>
              <a:ext cx="1284407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0160DED-94C4-36D2-5B91-E2DC847A6D8C}"/>
                </a:ext>
              </a:extLst>
            </p:cNvPr>
            <p:cNvSpPr txBox="1"/>
            <p:nvPr/>
          </p:nvSpPr>
          <p:spPr>
            <a:xfrm>
              <a:off x="6964189" y="3571586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0370A3F-E9F8-D4F4-5089-F6EAEA674D5C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6528105" y="2040254"/>
              <a:ext cx="2072554" cy="990110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B082D4-3D46-8BFC-D32D-343C8085F31C}"/>
                </a:ext>
              </a:extLst>
            </p:cNvPr>
            <p:cNvSpPr txBox="1"/>
            <p:nvPr/>
          </p:nvSpPr>
          <p:spPr>
            <a:xfrm>
              <a:off x="7134657" y="4799827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65D1A0C-24B3-9484-4868-1C727FD8886C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59436" y="4289731"/>
              <a:ext cx="1" cy="510096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88035F6-5B55-4828-1AC1-FD2DA9D79C61}"/>
                </a:ext>
              </a:extLst>
            </p:cNvPr>
            <p:cNvCxnSpPr>
              <a:stCxn id="4" idx="2"/>
              <a:endCxn id="124" idx="0"/>
            </p:cNvCxnSpPr>
            <p:nvPr/>
          </p:nvCxnSpPr>
          <p:spPr>
            <a:xfrm flipH="1">
              <a:off x="5570889" y="1704216"/>
              <a:ext cx="4918" cy="74957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DEDF799-931B-C725-1169-5B2E0106126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808483" y="1704216"/>
              <a:ext cx="0" cy="53560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AA74AE5-C698-6515-810B-066759529D1A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6028089" y="1704216"/>
              <a:ext cx="0" cy="314018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95B86F9-0F78-803E-AFCF-BA69BFBD096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347419" y="1704216"/>
              <a:ext cx="3864" cy="98005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5810158-F16A-7B7D-2D10-CA1C1EAB1EC3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5113144" y="3812637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B81F5A5-ACF6-1479-05FB-703E909D5E29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5131677" y="1704216"/>
              <a:ext cx="0" cy="119402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413C7CB-9EA6-B9D6-26D0-95C103DA0062}"/>
                </a:ext>
              </a:extLst>
            </p:cNvPr>
            <p:cNvCxnSpPr>
              <a:cxnSpLocks/>
            </p:cNvCxnSpPr>
            <p:nvPr/>
          </p:nvCxnSpPr>
          <p:spPr>
            <a:xfrm>
              <a:off x="6024927" y="3598673"/>
              <a:ext cx="93048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7428FE3-E910-1DA7-1BF3-EBCFF6A80625}"/>
                </a:ext>
              </a:extLst>
            </p:cNvPr>
            <p:cNvCxnSpPr>
              <a:cxnSpLocks/>
            </p:cNvCxnSpPr>
            <p:nvPr/>
          </p:nvCxnSpPr>
          <p:spPr>
            <a:xfrm>
              <a:off x="5786631" y="3759073"/>
              <a:ext cx="11687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74E9E32-D486-8E94-7967-AD6DABCED30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710" y="3917062"/>
              <a:ext cx="1392697" cy="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2A37A5A-B5A0-B3A9-242D-D363773DB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33898" y="4075051"/>
              <a:ext cx="16259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EEC25F9-8791-795C-0291-5D8AD72AA154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4226659"/>
              <a:ext cx="18609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61E025D-EBF3-B8C8-6DA3-E2EEFECF1ADD}"/>
                </a:ext>
              </a:extLst>
            </p:cNvPr>
            <p:cNvCxnSpPr>
              <a:stCxn id="45" idx="3"/>
              <a:endCxn id="138" idx="1"/>
            </p:cNvCxnSpPr>
            <p:nvPr/>
          </p:nvCxnSpPr>
          <p:spPr>
            <a:xfrm>
              <a:off x="4163147" y="3355437"/>
              <a:ext cx="5113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0A7F23D-F8A7-43A8-0C29-477528FC7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927" y="4799827"/>
              <a:ext cx="1101551" cy="770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BC7B945-9E2E-DCD9-3C16-4870D2DDA808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 flipV="1">
              <a:off x="5570889" y="5158900"/>
              <a:ext cx="1563768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2AE5E29-6037-645B-5278-12B59E2C5E0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483" y="4978164"/>
              <a:ext cx="1317995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1C041F26-09A8-7317-4D90-44350C58E2E0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19" y="5336036"/>
              <a:ext cx="17790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B9A390B-36E2-E328-7F5E-6BE6F376D00E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5495099"/>
              <a:ext cx="20320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3A2B312-6DEB-97A8-FFDD-A469E9AF113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8059435" y="5517972"/>
              <a:ext cx="1" cy="49336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3232473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6C6D6-219E-47DD-40E3-7011406DA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E391-5684-A52A-5722-EB2FD7E8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E237-2955-443F-D2EA-A3E50FA70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537095-6618-9F15-77A5-886E4F6117F0}"/>
              </a:ext>
            </a:extLst>
          </p:cNvPr>
          <p:cNvGrpSpPr/>
          <p:nvPr/>
        </p:nvGrpSpPr>
        <p:grpSpPr>
          <a:xfrm>
            <a:off x="2590397" y="1273235"/>
            <a:ext cx="7011206" cy="5500713"/>
            <a:chOff x="2754533" y="1293847"/>
            <a:chExt cx="7011206" cy="55007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48126-7D34-94F3-ECA8-9ACA429FAB35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066A4A-895D-8DC3-52F0-B2A71526D62B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C63208-00B9-4E5A-5DE1-8E5B05E6628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B3DD27-EEFE-7D57-FF67-082EEBC69FD3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D6048-1059-A6A2-33FE-B460F3062E60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882911-8A5F-2153-0FDA-3D8020F54C19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78D787-B7D0-4387-298D-1C8D59F7967B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F1EA33-A965-4386-A6EF-151E07FDE0A2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FB71A20-DE08-0F79-A3DD-4013CFD4111A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8810D4-3B9A-2787-82F4-A7B798EDC6B8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E05FBC-D273-15E1-53A9-72AA172BFE0F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21473F6-E16B-1173-F458-A6BCA7F13D1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336347-3427-D56F-3114-0E45D0AC3403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EE64BDB-F840-9E8C-C8B1-D977AD612392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A85BA2-00C7-AB9C-AE39-1A915F1AE4B5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FFDB28A4-CE07-C8F9-554C-31FA85C1C5B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4120454-1CF9-ADA2-E5D9-B6A1F5AEAE6D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911898-13C6-3C1F-0BD9-E23F95621ADE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65CFCD-306D-0B2D-DDFB-8C99E7D9E991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5091074-A013-E1E6-511C-83EF3CF8BD63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C730D42-01E6-4FB0-34A4-EE44CE59FFDB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465D4127-36F8-FF2D-231B-3B1395CC5C31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6D8361B5-AAFE-7758-12C9-7EA048F3CC36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239F192-CB93-70D6-13A8-A838B89B1752}"/>
                </a:ext>
              </a:extLst>
            </p:cNvPr>
            <p:cNvCxnSpPr>
              <a:stCxn id="39" idx="0"/>
              <a:endCxn id="2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4DFB3-139F-477E-230F-63D17093B264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58EECAB-3E0C-9638-2AAE-0BDD1E443B55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2973B79-C58D-DBBD-F964-4D2127A6C571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216B386-A901-05AE-9CC2-858A5FD49D2C}"/>
                </a:ext>
              </a:extLst>
            </p:cNvPr>
            <p:cNvCxnSpPr>
              <a:stCxn id="39" idx="2"/>
              <a:endCxn id="4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A56142C8-C132-3775-0AB9-403EADA685D1}"/>
                </a:ext>
              </a:extLst>
            </p:cNvPr>
            <p:cNvCxnSpPr>
              <a:endCxn id="39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6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r="-4167"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5D55DE6-BC24-5378-4835-BC7B240024AB}"/>
                </a:ext>
              </a:extLst>
            </p:cNvPr>
            <p:cNvCxnSpPr>
              <a:cxnSpLocks/>
              <a:stCxn id="48" idx="3"/>
              <a:endCxn id="64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0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4604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988E-46A4-DD36-CC18-47A422CD8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AE9222-7020-EE86-50F5-D5DE9D5F0DB1}"/>
              </a:ext>
            </a:extLst>
          </p:cNvPr>
          <p:cNvSpPr/>
          <p:nvPr/>
        </p:nvSpPr>
        <p:spPr>
          <a:xfrm>
            <a:off x="10076481" y="4597443"/>
            <a:ext cx="2108200" cy="225246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D32FD-5314-28F1-C296-0F561079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DBE7E-A956-2BB0-236C-202F79A3B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22661E-D6FD-95BC-91BD-6FA08E44F454}"/>
              </a:ext>
            </a:extLst>
          </p:cNvPr>
          <p:cNvGrpSpPr/>
          <p:nvPr/>
        </p:nvGrpSpPr>
        <p:grpSpPr>
          <a:xfrm>
            <a:off x="5223933" y="1302502"/>
            <a:ext cx="7011206" cy="5500713"/>
            <a:chOff x="2754533" y="1293847"/>
            <a:chExt cx="7011206" cy="55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AA266A-0790-F248-023E-9C909C9DDF10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4BA51D-B285-CF5A-A6C0-05B9C51DC558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98A2D4-BCC7-3A92-96CE-D090B979846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6339D6-38EF-489F-6221-98DB57F681A7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20B5F7-3BF6-D69B-2777-166334B2C987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D56653-63B8-175A-A654-D9EFAAD91574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7FD323-D8E6-00FE-ED9A-134150952FF9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F13F4-682F-1AB1-6EBF-7CFDFDEEBB9F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1E102A-58A9-9EEE-2DCF-BD1FD31C58AC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9A268B-A315-32CD-146B-F2E3A0880B5C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DD82AF-C438-6E20-5963-EF4B18515273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DDD437-347D-EAD7-757F-2710137D89F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A98F50-06D8-1E16-F71D-183DA8BC992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15FAA-9F12-3800-840A-C934BC068C84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0F9AE5-4B05-D177-9A28-996E03159A4C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DCAE7CB4-6E2B-EAEB-75C7-4EE71319489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4C3795A-F521-98A7-AD77-A55EE6C114E4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B1736C-C41C-04C8-DBCA-BC1D935E5598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388BA53-F126-714A-8D5E-360E29761006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7144541-48DF-1E85-39C5-430065FCB612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9BCDBD0-679E-4822-5D77-FE1EF8716656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0EE5B4DF-75C0-57E4-1BB3-9814FEF156E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8F73F2E0-01E2-5ACC-87CA-BCEC8914177A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77D62950-A274-D2C1-407A-315E82699FB1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B4E0A60-F709-804A-1D72-B26CBFF3CB92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E98926E-9A25-EF17-981D-A4A16B5E3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D8887C-DDEB-F70D-0869-534C0D065958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9DDBF32-FE12-95CF-A6C8-EF37FB6F1F8B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CFD4487C-605C-135F-41E6-11EBDF7BAC45}"/>
                </a:ext>
              </a:extLst>
            </p:cNvPr>
            <p:cNvCxnSpPr>
              <a:endCxn id="74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6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r="-4167" b="-298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362FF11-390B-54C3-99A3-BD2050A92166}"/>
                </a:ext>
              </a:extLst>
            </p:cNvPr>
            <p:cNvCxnSpPr>
              <a:cxnSpLocks/>
              <a:stCxn id="88" idx="3"/>
              <a:endCxn id="22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0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784477"/>
                  </p:ext>
                </p:extLst>
              </p:nvPr>
            </p:nvGraphicFramePr>
            <p:xfrm>
              <a:off x="151372" y="1402808"/>
              <a:ext cx="4917520" cy="30457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712448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463915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992107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𝐼𝑀𝑀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784477"/>
                  </p:ext>
                </p:extLst>
              </p:nvPr>
            </p:nvGraphicFramePr>
            <p:xfrm>
              <a:off x="151372" y="1402808"/>
              <a:ext cx="4917520" cy="30457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712448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463915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1333" r="-563934" b="-5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101333" r="-563934" b="-4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469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196104" r="-563934" b="-3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99753" t="-196104" r="-494" b="-3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304000" r="-56393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9921074"/>
                      </a:ext>
                    </a:extLst>
                  </a:tr>
                  <a:tr h="3745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488710" r="-563934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486667" r="-563934" b="-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3731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721311" r="-56393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9117736"/>
                  </p:ext>
                </p:extLst>
              </p:nvPr>
            </p:nvGraphicFramePr>
            <p:xfrm>
              <a:off x="125783" y="4933507"/>
              <a:ext cx="4917520" cy="14573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  <a:gridCol w="2427694">
                      <a:extLst>
                        <a:ext uri="{9D8B030D-6E8A-4147-A177-3AD203B41FA5}">
                          <a16:colId xmlns:a16="http://schemas.microsoft.com/office/drawing/2014/main" val="663757225"/>
                        </a:ext>
                      </a:extLst>
                    </a:gridCol>
                  </a:tblGrid>
                  <a:tr h="4778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897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  <a:tr h="4897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50290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9117736"/>
                  </p:ext>
                </p:extLst>
              </p:nvPr>
            </p:nvGraphicFramePr>
            <p:xfrm>
              <a:off x="125783" y="4933507"/>
              <a:ext cx="4917520" cy="14573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  <a:gridCol w="2427694">
                      <a:extLst>
                        <a:ext uri="{9D8B030D-6E8A-4147-A177-3AD203B41FA5}">
                          <a16:colId xmlns:a16="http://schemas.microsoft.com/office/drawing/2014/main" val="663757225"/>
                        </a:ext>
                      </a:extLst>
                    </a:gridCol>
                  </a:tblGrid>
                  <a:tr h="4778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1266" r="-563934" b="-208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89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100000" r="-563934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  <a:tr h="489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197531" r="-563934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50290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0405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FD3FC-38E4-7A42-CE13-A2EEDEFF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BEEB-D135-FCC8-207A-AF2C3CAE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DA242-A3DC-C184-8349-D8158FFB7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0EF3-7FED-F4AD-BFFA-19F8C9996F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96" y="2302925"/>
            <a:ext cx="3934047" cy="4911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Constant Velocity (CV)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7781885-32EE-DFF0-00E1-6B2F8E13684D}"/>
              </a:ext>
            </a:extLst>
          </p:cNvPr>
          <p:cNvSpPr txBox="1">
            <a:spLocks/>
          </p:cNvSpPr>
          <p:nvPr/>
        </p:nvSpPr>
        <p:spPr>
          <a:xfrm>
            <a:off x="4071207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Turn Rate (CT)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420EC5-913B-B6CE-34F2-38896DF8A7C1}"/>
              </a:ext>
            </a:extLst>
          </p:cNvPr>
          <p:cNvSpPr txBox="1">
            <a:spLocks/>
          </p:cNvSpPr>
          <p:nvPr/>
        </p:nvSpPr>
        <p:spPr>
          <a:xfrm>
            <a:off x="8162084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Acceleration (CA)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E2EE7-AD5F-01EB-2095-EBB30DA1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0" t="6551" r="4040" b="4356"/>
          <a:stretch/>
        </p:blipFill>
        <p:spPr>
          <a:xfrm>
            <a:off x="473256" y="3264414"/>
            <a:ext cx="3183526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6D6D4F-F86A-1158-158E-36AC7D81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6" t="6074" r="1511" b="3294"/>
          <a:stretch/>
        </p:blipFill>
        <p:spPr>
          <a:xfrm>
            <a:off x="8190284" y="3269066"/>
            <a:ext cx="387552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CC7A0-E161-A4D8-9343-D9336FD0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7" t="3250" r="1496" b="2754"/>
          <a:stretch/>
        </p:blipFill>
        <p:spPr>
          <a:xfrm>
            <a:off x="4179037" y="3070739"/>
            <a:ext cx="3833925" cy="1758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System</a:t>
                </a:r>
                <a:r>
                  <a:rPr lang="en-US" sz="2400" dirty="0"/>
                  <a:t> States: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  <a:blipFill>
                <a:blip r:embed="rId5"/>
                <a:stretch>
                  <a:fillRect t="-11579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807B94B-5929-DF9D-68CE-1D72FD14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1207" y="5000626"/>
                <a:ext cx="3931920" cy="1238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dirty="0"/>
                  <a:t>*NOTE: This model assumes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 (turn rate) is known or estimated*</a:t>
                </a:r>
              </a:p>
            </p:txBody>
          </p:sp>
        </mc:Choice>
        <mc:Fallback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807B94B-5929-DF9D-68CE-1D72FD14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07" y="5000626"/>
                <a:ext cx="3931920" cy="1238250"/>
              </a:xfrm>
              <a:prstGeom prst="rect">
                <a:avLst/>
              </a:prstGeom>
              <a:blipFill>
                <a:blip r:embed="rId6"/>
                <a:stretch>
                  <a:fillRect l="-1705" t="-1970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3505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C77E4-0867-4820-7E52-4CD9A074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074F-5587-CC91-880C-1237B064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D656F-F3CA-F365-408E-24533B70D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59-FEE4-E913-9A8E-9B45975E4B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7140" y="1424734"/>
            <a:ext cx="4007835" cy="4911725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CV-CT</a:t>
            </a:r>
          </a:p>
          <a:p>
            <a:pPr algn="l"/>
            <a:r>
              <a:rPr lang="en-US" sz="2000" dirty="0"/>
              <a:t>10m/s East for 10sec</a:t>
            </a:r>
          </a:p>
          <a:p>
            <a:pPr algn="l"/>
            <a:r>
              <a:rPr lang="en-US" sz="2000" dirty="0"/>
              <a:t>30°/s for 10sec</a:t>
            </a:r>
          </a:p>
          <a:p>
            <a:pPr algn="l"/>
            <a:r>
              <a:rPr lang="en-US" sz="2000" dirty="0"/>
              <a:t>10m/s at resultant heading for 10sec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41072AC-754B-8D36-7F78-10560E608CF1}"/>
              </a:ext>
            </a:extLst>
          </p:cNvPr>
          <p:cNvSpPr txBox="1">
            <a:spLocks/>
          </p:cNvSpPr>
          <p:nvPr/>
        </p:nvSpPr>
        <p:spPr>
          <a:xfrm>
            <a:off x="6677027" y="1424733"/>
            <a:ext cx="4122135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/>
              <a:t>CV-CT-CA </a:t>
            </a:r>
          </a:p>
        </p:txBody>
      </p:sp>
      <p:pic>
        <p:nvPicPr>
          <p:cNvPr id="10" name="Picture 9" descr="A graph with a red line and a blue circle&#10;&#10;AI-generated content may be incorrect.">
            <a:extLst>
              <a:ext uri="{FF2B5EF4-FFF2-40B4-BE49-F238E27FC236}">
                <a16:creationId xmlns:a16="http://schemas.microsoft.com/office/drawing/2014/main" id="{63ACE15D-7791-821B-7414-AF79BB7E4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140" y="3429000"/>
            <a:ext cx="4007835" cy="300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621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03512-145F-1E37-D300-B8C56040C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0152-B1E0-5D54-D2AF-907C51BD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73CDE-9D5A-3E1C-762A-8DF486E3CB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888786F-9874-B96C-F21C-09E338BD33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Error Plots of Filters Shown Below:</a:t>
            </a:r>
          </a:p>
        </p:txBody>
      </p:sp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5F58FFB-9354-3D6B-CFDF-53C4ACBC1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0" y="1988297"/>
            <a:ext cx="5486399" cy="4114800"/>
          </a:xfrm>
          <a:prstGeom prst="rect">
            <a:avLst/>
          </a:prstGeom>
        </p:spPr>
      </p:pic>
      <p:pic>
        <p:nvPicPr>
          <p:cNvPr id="13" name="Picture 12" descr="A graph of a graph of a function&#10;&#10;AI-generated content may be incorrect.">
            <a:extLst>
              <a:ext uri="{FF2B5EF4-FFF2-40B4-BE49-F238E27FC236}">
                <a16:creationId xmlns:a16="http://schemas.microsoft.com/office/drawing/2014/main" id="{AAF22D0B-1B56-75D9-3CA4-4A63C9B3E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63" y="1988297"/>
            <a:ext cx="563395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6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2AD41-615A-814B-A17A-76E6411B3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D4F2-0098-10DB-27F4-6F08FAFB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Mode Probability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F3B3E-E3AB-792C-C430-048973A6B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C2E480-8D00-85EB-B8DC-5E0792785A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3893535" cy="4911725"/>
          </a:xfrm>
        </p:spPr>
        <p:txBody>
          <a:bodyPr/>
          <a:lstStyle/>
          <a:p>
            <a:r>
              <a:rPr lang="en-US" dirty="0"/>
              <a:t>The IMM model was able to accurately predict the changing modes</a:t>
            </a:r>
          </a:p>
          <a:p>
            <a:r>
              <a:rPr lang="en-US" dirty="0"/>
              <a:t>The CT model assumes that the turn rate is known</a:t>
            </a:r>
          </a:p>
          <a:p>
            <a:endParaRPr lang="en-US" dirty="0"/>
          </a:p>
        </p:txBody>
      </p:sp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125C56F-4C37-036C-80E0-4B06E7E8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39" y="1306550"/>
            <a:ext cx="3048000" cy="2286000"/>
          </a:xfrm>
          <a:prstGeom prst="rect">
            <a:avLst/>
          </a:prstGeom>
        </p:spPr>
      </p:pic>
      <p:pic>
        <p:nvPicPr>
          <p:cNvPr id="13" name="Picture 12" descr="A graph of a graph of a function&#10;&#10;AI-generated content may be incorrect.">
            <a:extLst>
              <a:ext uri="{FF2B5EF4-FFF2-40B4-BE49-F238E27FC236}">
                <a16:creationId xmlns:a16="http://schemas.microsoft.com/office/drawing/2014/main" id="{5EBE1751-87F7-73E4-225E-54CD1E37D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64" y="3797300"/>
            <a:ext cx="3129975" cy="2286000"/>
          </a:xfrm>
          <a:prstGeom prst="rect">
            <a:avLst/>
          </a:prstGeom>
        </p:spPr>
      </p:pic>
      <p:pic>
        <p:nvPicPr>
          <p:cNvPr id="5" name="Picture 4" descr="A graph of a number of lines&#10;&#10;AI-generated content may be incorrect.">
            <a:extLst>
              <a:ext uri="{FF2B5EF4-FFF2-40B4-BE49-F238E27FC236}">
                <a16:creationId xmlns:a16="http://schemas.microsoft.com/office/drawing/2014/main" id="{BDDA3355-CAC0-0FB8-2274-90F5DA9F6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06" y="3060477"/>
            <a:ext cx="4901427" cy="3676070"/>
          </a:xfrm>
          <a:prstGeom prst="rect">
            <a:avLst/>
          </a:prstGeom>
        </p:spPr>
      </p:pic>
      <p:pic>
        <p:nvPicPr>
          <p:cNvPr id="6" name="Picture 5" descr="A graph with a red line and a blue circle&#10;&#10;AI-generated content may be incorrect.">
            <a:extLst>
              <a:ext uri="{FF2B5EF4-FFF2-40B4-BE49-F238E27FC236}">
                <a16:creationId xmlns:a16="http://schemas.microsoft.com/office/drawing/2014/main" id="{AFCCE26B-66F7-C394-A923-F563A22D0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1" y="1341438"/>
            <a:ext cx="2450627" cy="18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5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5962D-E0E5-0C32-CD48-69385D762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0A0EC95C-A14B-0FC4-1821-FEA115D87B73}"/>
              </a:ext>
            </a:extLst>
          </p:cNvPr>
          <p:cNvSpPr txBox="1">
            <a:spLocks/>
          </p:cNvSpPr>
          <p:nvPr/>
        </p:nvSpPr>
        <p:spPr>
          <a:xfrm>
            <a:off x="1315072" y="3736852"/>
            <a:ext cx="571886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B9C2A-F2E7-D64C-66D7-E4DBA0D1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Effect of Incorrect Turn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CE4850-69A8-E916-AD8E-C9CA882B9F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302E86EB-3E5A-7712-1846-0047AA0C0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78" y="1259308"/>
            <a:ext cx="2438400" cy="1828800"/>
          </a:xfrm>
          <a:prstGeom prst="rect">
            <a:avLst/>
          </a:prstGeom>
        </p:spPr>
      </p:pic>
      <p:pic>
        <p:nvPicPr>
          <p:cNvPr id="9" name="Picture 8" descr="A graph of a number of lines&#10;&#10;AI-generated content may be incorrect.">
            <a:extLst>
              <a:ext uri="{FF2B5EF4-FFF2-40B4-BE49-F238E27FC236}">
                <a16:creationId xmlns:a16="http://schemas.microsoft.com/office/drawing/2014/main" id="{E46AB1AC-705D-6AA7-BC4A-5A669783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75" y="3170238"/>
            <a:ext cx="2438400" cy="1828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124624-D8A3-4428-8377-F8FB8E64F025}"/>
              </a:ext>
            </a:extLst>
          </p:cNvPr>
          <p:cNvSpPr/>
          <p:nvPr/>
        </p:nvSpPr>
        <p:spPr>
          <a:xfrm>
            <a:off x="10076480" y="5676900"/>
            <a:ext cx="2115519" cy="117300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2" name="Picture 11" descr="A graph of a graph&#10;&#10;AI-generated content may be incorrect.">
            <a:extLst>
              <a:ext uri="{FF2B5EF4-FFF2-40B4-BE49-F238E27FC236}">
                <a16:creationId xmlns:a16="http://schemas.microsoft.com/office/drawing/2014/main" id="{49500027-C676-A465-4DB1-86AF3194D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007" y="4974415"/>
            <a:ext cx="2438400" cy="1828800"/>
          </a:xfrm>
          <a:prstGeom prst="rect">
            <a:avLst/>
          </a:prstGeom>
        </p:spPr>
      </p:pic>
      <p:pic>
        <p:nvPicPr>
          <p:cNvPr id="29" name="Picture 28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81042255-3F9F-557F-8B26-176912505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355" y="4999038"/>
            <a:ext cx="2438400" cy="1828800"/>
          </a:xfrm>
          <a:prstGeom prst="rect">
            <a:avLst/>
          </a:prstGeom>
        </p:spPr>
      </p:pic>
      <p:pic>
        <p:nvPicPr>
          <p:cNvPr id="31" name="Picture 30" descr="A graph of a graph of a number of numbers&#10;&#10;AI-generated content may be incorrect.">
            <a:extLst>
              <a:ext uri="{FF2B5EF4-FFF2-40B4-BE49-F238E27FC236}">
                <a16:creationId xmlns:a16="http://schemas.microsoft.com/office/drawing/2014/main" id="{29FF5DF6-9CC5-0604-8DDF-6AD6F52A67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15" y="1259308"/>
            <a:ext cx="2438400" cy="1828800"/>
          </a:xfrm>
          <a:prstGeom prst="rect">
            <a:avLst/>
          </a:prstGeom>
        </p:spPr>
      </p:pic>
      <p:pic>
        <p:nvPicPr>
          <p:cNvPr id="33" name="Picture 32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77FF9BF0-1F87-EFDB-4304-368FF5A052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15" y="3170238"/>
            <a:ext cx="2438400" cy="1828800"/>
          </a:xfrm>
          <a:prstGeom prst="rect">
            <a:avLst/>
          </a:prstGeom>
        </p:spPr>
      </p:pic>
      <p:pic>
        <p:nvPicPr>
          <p:cNvPr id="35" name="Picture 34" descr="A graph of a function&#10;&#10;AI-generated content may be incorrect.">
            <a:extLst>
              <a:ext uri="{FF2B5EF4-FFF2-40B4-BE49-F238E27FC236}">
                <a16:creationId xmlns:a16="http://schemas.microsoft.com/office/drawing/2014/main" id="{F3174B08-EF61-6D53-2D48-4E4E4C8477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20" y="5002043"/>
            <a:ext cx="2438400" cy="1828800"/>
          </a:xfrm>
          <a:prstGeom prst="rect">
            <a:avLst/>
          </a:prstGeom>
        </p:spPr>
      </p:pic>
      <p:pic>
        <p:nvPicPr>
          <p:cNvPr id="37" name="Picture 36" descr="A graph of a function&#10;&#10;AI-generated content may be incorrect.">
            <a:extLst>
              <a:ext uri="{FF2B5EF4-FFF2-40B4-BE49-F238E27FC236}">
                <a16:creationId xmlns:a16="http://schemas.microsoft.com/office/drawing/2014/main" id="{531D1D16-3CD0-E1C6-88A8-CD94D0A360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80" y="1344443"/>
            <a:ext cx="2438400" cy="1828800"/>
          </a:xfrm>
          <a:prstGeom prst="rect">
            <a:avLst/>
          </a:prstGeom>
        </p:spPr>
      </p:pic>
      <p:pic>
        <p:nvPicPr>
          <p:cNvPr id="39" name="Picture 38" descr="A graph of a graph of a number of objects&#10;&#10;AI-generated content may be incorrect.">
            <a:extLst>
              <a:ext uri="{FF2B5EF4-FFF2-40B4-BE49-F238E27FC236}">
                <a16:creationId xmlns:a16="http://schemas.microsoft.com/office/drawing/2014/main" id="{F73FC02C-3F56-635D-CAA3-E2112698EA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80" y="3173243"/>
            <a:ext cx="2438400" cy="1828800"/>
          </a:xfrm>
          <a:prstGeom prst="rect">
            <a:avLst/>
          </a:prstGeom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ABDAD1D-2556-FA2F-E643-519A3361A5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16200000">
            <a:off x="-442368" y="3773014"/>
            <a:ext cx="3152777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en-US" dirty="0"/>
              <a:t>Turn Rate Error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533423-06E3-8107-83CD-29E3E31FB34D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601015" y="4360100"/>
            <a:ext cx="0" cy="20574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 Placeholder 39">
                <a:extLst>
                  <a:ext uri="{FF2B5EF4-FFF2-40B4-BE49-F238E27FC236}">
                    <a16:creationId xmlns:a16="http://schemas.microsoft.com/office/drawing/2014/main" id="{1D044E31-1E0F-959B-E7E7-ED515A24D6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2697" y="1106278"/>
                <a:ext cx="571886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7" name="Text Placeholder 39">
                <a:extLst>
                  <a:ext uri="{FF2B5EF4-FFF2-40B4-BE49-F238E27FC236}">
                    <a16:creationId xmlns:a16="http://schemas.microsoft.com/office/drawing/2014/main" id="{1D044E31-1E0F-959B-E7E7-ED515A24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97" y="1106278"/>
                <a:ext cx="571886" cy="533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F7934A-5DBF-9E1E-F94E-3F571ADB04AB}"/>
              </a:ext>
            </a:extLst>
          </p:cNvPr>
          <p:cNvCxnSpPr>
            <a:stCxn id="46" idx="0"/>
          </p:cNvCxnSpPr>
          <p:nvPr/>
        </p:nvCxnSpPr>
        <p:spPr>
          <a:xfrm flipV="1">
            <a:off x="1601015" y="1544084"/>
            <a:ext cx="0" cy="22860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 Placeholder 39">
                <a:extLst>
                  <a:ext uri="{FF2B5EF4-FFF2-40B4-BE49-F238E27FC236}">
                    <a16:creationId xmlns:a16="http://schemas.microsoft.com/office/drawing/2014/main" id="{9D9D57B4-F087-FCFC-BB04-9F447C27F1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5072" y="6309865"/>
                <a:ext cx="571886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2" name="Text Placeholder 39">
                <a:extLst>
                  <a:ext uri="{FF2B5EF4-FFF2-40B4-BE49-F238E27FC236}">
                    <a16:creationId xmlns:a16="http://schemas.microsoft.com/office/drawing/2014/main" id="{9D9D57B4-F087-FCFC-BB04-9F447C27F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072" y="6309865"/>
                <a:ext cx="571886" cy="533479"/>
              </a:xfrm>
              <a:prstGeom prst="rect">
                <a:avLst/>
              </a:prstGeom>
              <a:blipFill>
                <a:blip r:embed="rId12"/>
                <a:stretch>
                  <a:fillRect l="-4255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64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76536-CD90-B67F-AEEB-01E07ABD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40D-EC05-CEDF-B18D-F62AA380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2A9CD-2665-6834-9831-D75DA5313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4403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5CDA-2927-4F3F-9EA8-23EFD888A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0A58-D052-B859-D12B-8FC19DDB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6B7B-2274-FFC8-A307-4405A1CC7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570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5643-55BD-62CD-8AC2-BE02373A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95DC7-9988-C5B8-F3A9-9EE0CFA94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BB2FE-1708-F4D9-6EB8-F42040706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Kalman Filter Review</a:t>
            </a:r>
          </a:p>
          <a:p>
            <a:r>
              <a:rPr lang="en-US" dirty="0"/>
              <a:t>Interacting Multiple Model (IMM) Overview</a:t>
            </a:r>
          </a:p>
          <a:p>
            <a:r>
              <a:rPr lang="en-US" dirty="0"/>
              <a:t>Model Definitions</a:t>
            </a:r>
          </a:p>
          <a:p>
            <a:r>
              <a:rPr lang="en-US" dirty="0"/>
              <a:t>Trajectory Generation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Steps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396083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AE7B-65B3-6185-C620-6F62E726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994D-99FF-E692-7BEB-0A4E166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0F2A3-8D23-E0A3-B858-B5188A377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063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5946-940F-91A0-54C3-600969D6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346B1-D5C8-BF18-FD6C-018084358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97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0102-FAF4-95C6-5ECA-13FB56DEA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D733-2E7A-F761-948A-D70BC6FA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205C9-A87A-0867-3343-55DFA4F4B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0A9BB-8F54-A77C-E3E3-725A97FF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1798511"/>
            <a:ext cx="10100733" cy="3471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FFD03-255F-B588-1021-4FED0AC9828B}"/>
              </a:ext>
            </a:extLst>
          </p:cNvPr>
          <p:cNvSpPr txBox="1"/>
          <p:nvPr/>
        </p:nvSpPr>
        <p:spPr>
          <a:xfrm>
            <a:off x="-42333" y="6013526"/>
            <a:ext cx="61362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https://www.youtube.com/watch?v=pqxICLvcYlE</a:t>
            </a:r>
          </a:p>
        </p:txBody>
      </p:sp>
    </p:spTree>
    <p:extLst>
      <p:ext uri="{BB962C8B-B14F-4D97-AF65-F5344CB8AC3E}">
        <p14:creationId xmlns:p14="http://schemas.microsoft.com/office/powerpoint/2010/main" val="5979287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2CF25-EAE1-46C6-C168-4CC4244B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30E6-28BB-AD09-157D-A94229F6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D396D-A8EA-D99B-A3E7-6CEE8CDD8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7EA1-53CF-9D86-FFB9-D702DDC482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Goal: To research and implement an Interacting Multiple Model (IMM) algorithm for mode detection and fusion Kalman Filter outputs</a:t>
            </a:r>
          </a:p>
        </p:txBody>
      </p:sp>
    </p:spTree>
    <p:extLst>
      <p:ext uri="{BB962C8B-B14F-4D97-AF65-F5344CB8AC3E}">
        <p14:creationId xmlns:p14="http://schemas.microsoft.com/office/powerpoint/2010/main" val="3217183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29FC-8B61-A50A-2505-25A3702D5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A0EE-1DAB-F124-C926-EDC69874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530F1-E8E3-970F-A30E-6E9767ED3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C2115-1167-FD8F-9CAA-E6547CFA0F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7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D4E8-A4DC-8C25-32E7-86DE2881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930-20D9-903C-1BAE-37A068CC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76E4C-2ABB-0EE9-9C94-4475CC2D5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CF0B6-8282-8606-F688-997774DBB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11647689" cy="4911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77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5A04-FC7A-314A-3B23-6A7DDC90A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2564-6CD9-86C8-966E-964C8BBF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72576-81C0-CA27-CE62-920A1FC29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386F5-9B9B-FD98-84B8-793278D6E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8955289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A33268D-572B-F28A-8BFA-25DF65A5C0BA}"/>
              </a:ext>
            </a:extLst>
          </p:cNvPr>
          <p:cNvGrpSpPr/>
          <p:nvPr/>
        </p:nvGrpSpPr>
        <p:grpSpPr>
          <a:xfrm>
            <a:off x="3161019" y="2288961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8213E0-96B4-19FE-5F1C-24AAA0CC2A6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2BCE7F-0783-736C-1798-95D2445F50B1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2FCBB9-F593-7028-ADAF-820DBF0844A2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E6014E-E4CE-145B-867A-2A6EDE38D72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B8B1D6-A359-4FE3-61EF-5DC2A3EB41B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A19D5D-3EFD-4454-EFBF-6B413119405B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D856C3-CD56-AA7A-7F39-FD036DB5E227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0C01BCC-FD17-E333-BA8A-3C846CDF666B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3E4777-AA45-20F1-B1DC-B9B61214C4E1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46D81792-27EC-C9C3-2432-BDD2F64D659D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79B0E3BB-5D69-6FBC-E42B-F25B6248BD44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FAACF24F-3BF5-CCE1-26BD-E89872CDD008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A73F7B-A02D-7971-0076-471E02CD118F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F55E89-4264-F3D9-DC0C-143D33826FDD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787035-D821-31FD-DFA3-C73E74CFC507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ABBC4D-853A-56B7-82E9-E1839A2A41CB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EB7E7D-D456-6BA4-6163-0B8094A63690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645A9F-C6F3-0E33-C5A3-534DD96191C1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817AE-0F38-53F7-30A8-ACA55F50B058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ECFA62E-F6F2-29D2-4ECA-8A199CB543C9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13F335-8D64-14AC-BADC-AC18F4F49BCE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084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B2977-367A-2A96-DDDD-3B70FD37A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8747-C739-C656-59FB-50AD32BD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3CD91B-E95C-5495-C781-7D9E7B69F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67AA-D03C-DC21-5FAE-A009C2E441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8955289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62EA391-6FDD-8F52-BE2E-6C2244031936}"/>
              </a:ext>
            </a:extLst>
          </p:cNvPr>
          <p:cNvGrpSpPr/>
          <p:nvPr/>
        </p:nvGrpSpPr>
        <p:grpSpPr>
          <a:xfrm>
            <a:off x="4830005" y="1950294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2771ED-B5CD-9720-25C6-A71D1E4F4EE4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928FE7-0524-68D2-F3F6-849D65DE1C6B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A9586C-8092-7A45-68E1-24C2BC4ABAD9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7C1FA8-41F5-91D3-2498-3ADD116261C8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75B925E-5A7F-E21C-1A0B-5905C2157E5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D802FB6-4105-B61A-33E7-FE53B3CA6D15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61D7DE-223D-63AD-C73E-353645A5F96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DAC1AE-355C-E47D-3F7A-018384B82B76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0BDE27-1FCC-D9F1-F7F3-D7F2CCE19B03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69DD510B-93A8-C617-9F3E-2C5302C84935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BC1EDCB0-0602-0455-26DD-CD654F164BDF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82314129-FB09-29EA-2FA0-148D3D99A2A6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337252-706A-45FB-B48E-E3DDB0C18D94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628C57-A27D-04EC-9F4C-17D6051C9FE7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DC7AEDD-66FA-C30A-EA79-CA1F6B0496E8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3A0E8B-B904-4B1A-19F5-2691361F4E8F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97EDB13-5874-BA14-5BAE-63ADAA27F759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EF0FC7-0309-D4B6-7216-899DC420BD06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6BAD1F9-934F-548F-FF18-6246A65AFCF9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F2D6068-EF3B-4B71-32EC-144104C69C98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96EFB9-D73A-1673-1232-F2817DF4F53F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CEF855-FA27-8D49-CC1C-073776B7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89780"/>
              </p:ext>
            </p:extLst>
          </p:nvPr>
        </p:nvGraphicFramePr>
        <p:xfrm>
          <a:off x="951786" y="3530645"/>
          <a:ext cx="3359079" cy="1563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693">
                  <a:extLst>
                    <a:ext uri="{9D8B030D-6E8A-4147-A177-3AD203B41FA5}">
                      <a16:colId xmlns:a16="http://schemas.microsoft.com/office/drawing/2014/main" val="2547492994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3358763969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107909637"/>
                    </a:ext>
                  </a:extLst>
                </a:gridCol>
              </a:tblGrid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14792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56577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349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853197-84EE-41B3-29C4-366E34BD7E50}"/>
              </a:ext>
            </a:extLst>
          </p:cNvPr>
          <p:cNvSpPr txBox="1"/>
          <p:nvPr/>
        </p:nvSpPr>
        <p:spPr>
          <a:xfrm>
            <a:off x="1392803" y="3136805"/>
            <a:ext cx="247704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dirty="0"/>
              <a:t>Markov Chain Matrix</a:t>
            </a:r>
          </a:p>
        </p:txBody>
      </p:sp>
    </p:spTree>
    <p:extLst>
      <p:ext uri="{BB962C8B-B14F-4D97-AF65-F5344CB8AC3E}">
        <p14:creationId xmlns:p14="http://schemas.microsoft.com/office/powerpoint/2010/main" val="792541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5E199-E7D4-989E-3F65-E618B2D90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DD53-9C47-2BBB-FBFA-81CF933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EB0B2-D599-3A60-CE4A-57A812064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84DB6-0414-2E60-2E9E-478115874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5F79A171-37C7-A5CA-0C07-D2FFC24A0DEE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67AAD1D-0D9C-80CF-52FF-76FCF58CFCDD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0F4D82-F10A-BB7D-2394-54641F3B9391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DAE838-BAC8-6D08-320B-5AC815701AFD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A635B0-DBDD-2225-5B82-77B438D05FDE}"/>
              </a:ext>
            </a:extLst>
          </p:cNvPr>
          <p:cNvGrpSpPr/>
          <p:nvPr/>
        </p:nvGrpSpPr>
        <p:grpSpPr>
          <a:xfrm>
            <a:off x="142457" y="2455947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CE8374-E08D-AB52-E697-743E576AE54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7B5E81-14AF-04FA-E582-43DD91EC7F6D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083088-5A1C-6F99-8AB3-F25DF45DCEA4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02AC9A9-69D5-C600-AACA-B6947960305D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A0C95-3443-681E-6B76-3D0217EC0B6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06940C-F935-9BBE-FA27-B3420CD426D7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3F17737-18C3-6CE9-9983-B289040F84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12D42E-ADCB-3776-508D-D73919F8F534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AF4BAC-4ED5-515F-7CAB-5FD79055AC56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85CB2F54-3FAB-3C77-0283-4DA22007C376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E326F2A4-B53C-42D8-30E4-6A40A4C6AEA8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A8DCE4FA-0B7F-4B3F-C6E8-8229BC5E36AF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77C73F-FED9-73E7-9463-83746704E296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6A71FB-0A31-AEA4-B1CB-1972172D9B45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AF5D10-D98F-BCB4-5FAC-08839323B682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A8F464-91F9-58B8-923D-74A475B5B7A6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D5E5CF-E252-2FB3-A0C8-8EEC79BA9BA7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54EA7E-F85E-7494-80DF-30CBD9FCF1A8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442FD1-B10D-5D8E-5153-7B9FC6EBA6C9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BFABB-3CD0-7E85-A6E0-165B0DD40736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75FB45-C54B-131D-5E9A-DCE1E27BB4D4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082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417A-4E6E-C9B4-A7C7-DB3D8FD1D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39765BF-C91C-F0CD-AF2D-6B3C1935F5FC}"/>
              </a:ext>
            </a:extLst>
          </p:cNvPr>
          <p:cNvSpPr txBox="1">
            <a:spLocks/>
          </p:cNvSpPr>
          <p:nvPr/>
        </p:nvSpPr>
        <p:spPr>
          <a:xfrm>
            <a:off x="6096001" y="4526474"/>
            <a:ext cx="6207314" cy="222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Total Probability Theorem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B2B18-CA2E-CCAB-6532-5EEDB6FA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ADF00-AF66-BB29-7EDB-AB3721018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A16E1-B7F4-DA0E-0CC5-F631888CB2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CA801D61-E0A8-2C84-B7F2-4BD16717F77D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3A8515-A3C1-B120-AA5E-CEC9A6EA4140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3A8515-A3C1-B120-AA5E-CEC9A6EA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67F5CC30-E4AA-C8BD-1776-36400E56E331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CD4200-063C-E69D-AF57-2D5A3E9B5048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CBA7BA9-2569-7AAB-4028-8D13B41DDE32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9B59284-9513-3FF2-C054-30BDFD048B6E}"/>
                  </a:ext>
                </a:extLst>
              </p:cNvPr>
              <p:cNvSpPr txBox="1"/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d>
                        <m:d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</m:e>
                      </m:d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9B59284-9513-3FF2-C054-30BDFD048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E9FD7F4-9301-4512-CE21-F922D0D41F4D}"/>
              </a:ext>
            </a:extLst>
          </p:cNvPr>
          <p:cNvGrpSpPr/>
          <p:nvPr/>
        </p:nvGrpSpPr>
        <p:grpSpPr>
          <a:xfrm>
            <a:off x="142457" y="2455947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3F6D7D-AB5F-1C91-D2E5-118349601CEF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49AE226-D5C0-F9A4-EA67-7BFD4ACBD2E6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E84175-A090-4065-1FA8-CB8532788838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04FA70-86F5-12B9-64AA-C7CFE3EAE8FC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ECD4CB-9B77-49DB-EE49-BB0E70FEC36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1B1169-81DA-98BC-7F06-981C07BA95BF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D7C67C-AFAB-8FDB-79DE-F5886118D09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B423E1F-9BF6-49CF-6719-6F99D76FB641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FEDA868-8A47-E6BE-FCDB-39F7D1EC2B7A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3CFC4191-280A-3C96-B059-D220782A8238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345E55A6-B03A-E31A-FC31-E51614998095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F7DD223D-2ACE-EC15-3403-FBA8AA782F3D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C0CC1C-F55F-6A8A-1F26-6F584658640A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6AEEB3-0D9F-6B82-F9FA-2A5B226D2B13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153CB6-486B-FC7F-FFB1-1A6B543CCE32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B44F90-1E20-5961-766B-E4C768E8822F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94A4F1-5BE0-EB66-76A2-AFC7328F655D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3D44D4-B62C-34FC-96C9-11DE3A80CCF2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7FA3BF-2566-7C51-BAD2-657C24DF63F2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BE7982-9A08-9B44-235D-79FD1F6426BF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990F6F-E447-1E54-E70E-3E0D2AF28471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522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avlab">
  <a:themeElements>
    <a:clrScheme name="AU Colors">
      <a:dk1>
        <a:srgbClr val="03244D"/>
      </a:dk1>
      <a:lt1>
        <a:srgbClr val="FFFFFF"/>
      </a:lt1>
      <a:dk2>
        <a:srgbClr val="53585F"/>
      </a:dk2>
      <a:lt2>
        <a:srgbClr val="DCDEE0"/>
      </a:lt2>
      <a:accent1>
        <a:srgbClr val="03244D"/>
      </a:accent1>
      <a:accent2>
        <a:srgbClr val="DD550C"/>
      </a:accent2>
      <a:accent3>
        <a:srgbClr val="496E9C"/>
      </a:accent3>
      <a:accent4>
        <a:srgbClr val="F68026"/>
      </a:accent4>
      <a:accent5>
        <a:srgbClr val="000000"/>
      </a:accent5>
      <a:accent6>
        <a:srgbClr val="7F7F7F"/>
      </a:accent6>
      <a:hlink>
        <a:srgbClr val="0000FF"/>
      </a:hlink>
      <a:folHlink>
        <a:srgbClr val="FF00FF"/>
      </a:folHlink>
    </a:clrScheme>
    <a:fontScheme name="Gavlab Fonts">
      <a:majorFont>
        <a:latin typeface="Arial"/>
        <a:ea typeface="Calibri"/>
        <a:cs typeface="Calibri"/>
      </a:majorFont>
      <a:minorFont>
        <a:latin typeface="Arial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16750</TotalTime>
  <Words>611</Words>
  <Application>Microsoft Office PowerPoint</Application>
  <PresentationFormat>Widescreen</PresentationFormat>
  <Paragraphs>239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Lucida Grande</vt:lpstr>
      <vt:lpstr>Gavlab</vt:lpstr>
      <vt:lpstr>Interacting Multiple Model (IMM) Algorithm for Mode Detection and Filter Fusion</vt:lpstr>
      <vt:lpstr>Agenda</vt:lpstr>
      <vt:lpstr>Project Overview</vt:lpstr>
      <vt:lpstr>Kalman Filter Review</vt:lpstr>
      <vt:lpstr>Interacting Multiple Model</vt:lpstr>
      <vt:lpstr>Basics Of Interacting Multiple Model</vt:lpstr>
      <vt:lpstr>Basics Of Interacting Multiple Model</vt:lpstr>
      <vt:lpstr>Basics Of Interacting Multiple Model</vt:lpstr>
      <vt:lpstr>Basics Of Interacting Multiple Model</vt:lpstr>
      <vt:lpstr>Interacting Multiple Model Algorithim</vt:lpstr>
      <vt:lpstr>Interacting Multiple Model Example</vt:lpstr>
      <vt:lpstr>Interacting Multiple Model Example</vt:lpstr>
      <vt:lpstr>Model Modes</vt:lpstr>
      <vt:lpstr>Trajectory Generation</vt:lpstr>
      <vt:lpstr>Results (CV-CT) - Errors</vt:lpstr>
      <vt:lpstr>Results (CV-CT) – Mode Probability</vt:lpstr>
      <vt:lpstr>Results (CV-CT) – Effect of Incorrect Turn Rate</vt:lpstr>
      <vt:lpstr>Future Steps</vt:lpstr>
      <vt:lpstr>Questions?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Bates</dc:creator>
  <cp:lastModifiedBy>Oren Miller</cp:lastModifiedBy>
  <cp:revision>423</cp:revision>
  <cp:lastPrinted>2020-09-23T15:49:10Z</cp:lastPrinted>
  <dcterms:modified xsi:type="dcterms:W3CDTF">2025-05-02T16:07:46Z</dcterms:modified>
</cp:coreProperties>
</file>