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61" r:id="rId4"/>
    <p:sldId id="262" r:id="rId5"/>
    <p:sldId id="282" r:id="rId6"/>
    <p:sldId id="274" r:id="rId7"/>
    <p:sldId id="278" r:id="rId8"/>
    <p:sldId id="296" r:id="rId9"/>
    <p:sldId id="295" r:id="rId10"/>
    <p:sldId id="263" r:id="rId11"/>
    <p:sldId id="273" r:id="rId12"/>
    <p:sldId id="279" r:id="rId13"/>
    <p:sldId id="267" r:id="rId14"/>
    <p:sldId id="268" r:id="rId15"/>
    <p:sldId id="287" r:id="rId16"/>
    <p:sldId id="290" r:id="rId17"/>
    <p:sldId id="284" r:id="rId18"/>
    <p:sldId id="289" r:id="rId19"/>
    <p:sldId id="294" r:id="rId20"/>
    <p:sldId id="288" r:id="rId21"/>
    <p:sldId id="291" r:id="rId22"/>
    <p:sldId id="293" r:id="rId23"/>
    <p:sldId id="292" r:id="rId24"/>
    <p:sldId id="270" r:id="rId25"/>
    <p:sldId id="271" r:id="rId26"/>
    <p:sldId id="272" r:id="rId27"/>
    <p:sldId id="281" r:id="rId28"/>
    <p:sldId id="285" r:id="rId29"/>
  </p:sldIdLst>
  <p:sldSz cx="12192000" cy="6858000"/>
  <p:notesSz cx="9144000" cy="6858000"/>
  <p:defaultTextStyle>
    <a:lvl1pPr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1pPr>
    <a:lvl2pPr indent="3429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2pPr>
    <a:lvl3pPr indent="6858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3pPr>
    <a:lvl4pPr indent="10287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4pPr>
    <a:lvl5pPr indent="13716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5pPr>
    <a:lvl6pPr indent="17145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6pPr>
    <a:lvl7pPr indent="20574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7pPr>
    <a:lvl8pPr indent="24003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8pPr>
    <a:lvl9pPr indent="2743200" defTabSz="457200">
      <a:buClr>
        <a:srgbClr val="000000"/>
      </a:buClr>
      <a:buFont typeface="Calibri"/>
      <a:defRPr>
        <a:uFill>
          <a:solidFill/>
        </a:uFill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5DA"/>
    <a:srgbClr val="DD550C"/>
    <a:srgbClr val="F68026"/>
    <a:srgbClr val="15C5A3"/>
    <a:srgbClr val="FFFF99"/>
    <a:srgbClr val="03244D"/>
    <a:srgbClr val="496E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8F44A2F1-9E1F-4B54-A3A2-5F16C0AD49E2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1EAF4"/>
          </a:solidFill>
        </a:fill>
      </a:tcStyle>
    </a:wholeTbl>
    <a:band2H>
      <a:tcTxStyle/>
      <a:tcStyle>
        <a:tcBdr/>
        <a:fill>
          <a:solidFill>
            <a:srgbClr val="F1F5F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6095C9"/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Light"/>
          <a:ea typeface="Helvetica Light"/>
          <a:cs typeface="Helvetica Light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5" autoAdjust="0"/>
    <p:restoredTop sz="93909" autoAdjust="0"/>
  </p:normalViewPr>
  <p:slideViewPr>
    <p:cSldViewPr snapToGrid="0" snapToObjects="1">
      <p:cViewPr varScale="1">
        <p:scale>
          <a:sx n="151" d="100"/>
          <a:sy n="151" d="100"/>
        </p:scale>
        <p:origin x="936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72FF73-3B8F-A544-A0A0-42F2B80C88BC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7C57B-DB5A-054E-86C1-F8B7CA8338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46096149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584200">
      <a:defRPr sz="2200">
        <a:latin typeface="Lucida Grande"/>
        <a:ea typeface="Lucida Grande"/>
        <a:cs typeface="Lucida Grande"/>
        <a:sym typeface="Lucida Grande"/>
      </a:defRPr>
    </a:lvl1pPr>
    <a:lvl2pPr indent="228600" defTabSz="584200">
      <a:defRPr sz="2200">
        <a:latin typeface="Lucida Grande"/>
        <a:ea typeface="Lucida Grande"/>
        <a:cs typeface="Lucida Grande"/>
        <a:sym typeface="Lucida Grande"/>
      </a:defRPr>
    </a:lvl2pPr>
    <a:lvl3pPr indent="457200" defTabSz="584200">
      <a:defRPr sz="2200">
        <a:latin typeface="Lucida Grande"/>
        <a:ea typeface="Lucida Grande"/>
        <a:cs typeface="Lucida Grande"/>
        <a:sym typeface="Lucida Grande"/>
      </a:defRPr>
    </a:lvl3pPr>
    <a:lvl4pPr indent="685800" defTabSz="584200">
      <a:defRPr sz="2200">
        <a:latin typeface="Lucida Grande"/>
        <a:ea typeface="Lucida Grande"/>
        <a:cs typeface="Lucida Grande"/>
        <a:sym typeface="Lucida Grande"/>
      </a:defRPr>
    </a:lvl4pPr>
    <a:lvl5pPr indent="914400" defTabSz="584200">
      <a:defRPr sz="2200">
        <a:latin typeface="Lucida Grande"/>
        <a:ea typeface="Lucida Grande"/>
        <a:cs typeface="Lucida Grande"/>
        <a:sym typeface="Lucida Grande"/>
      </a:defRPr>
    </a:lvl5pPr>
    <a:lvl6pPr indent="1143000" defTabSz="584200">
      <a:defRPr sz="2200">
        <a:latin typeface="Lucida Grande"/>
        <a:ea typeface="Lucida Grande"/>
        <a:cs typeface="Lucida Grande"/>
        <a:sym typeface="Lucida Grande"/>
      </a:defRPr>
    </a:lvl6pPr>
    <a:lvl7pPr indent="1371600" defTabSz="584200">
      <a:defRPr sz="2200">
        <a:latin typeface="Lucida Grande"/>
        <a:ea typeface="Lucida Grande"/>
        <a:cs typeface="Lucida Grande"/>
        <a:sym typeface="Lucida Grande"/>
      </a:defRPr>
    </a:lvl7pPr>
    <a:lvl8pPr indent="1600200" defTabSz="584200">
      <a:defRPr sz="2200">
        <a:latin typeface="Lucida Grande"/>
        <a:ea typeface="Lucida Grande"/>
        <a:cs typeface="Lucida Grande"/>
        <a:sym typeface="Lucida Grande"/>
      </a:defRPr>
    </a:lvl8pPr>
    <a:lvl9pPr indent="1828800" defTabSz="584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46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5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B05C-D7BE-93FB-9FD2-CC5179AE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D7C11-1880-33D9-419A-E79C45D05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FA369-D88B-39D9-762C-D5B7C33ABD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20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4838-E6E4-BF45-75F2-0384748B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3CD917-3C55-11EE-8D63-28DBEFEF0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81F04B-15CD-B538-14C7-7E23F68BE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70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54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F3E7C-2FA9-060E-14CE-B48E2B74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BEAC60-386F-0E72-22F0-0D34E4FDB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8B6F3-33EC-FBF3-71E2-133BE0E2C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83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B39E8-FABB-CAB0-1FEB-33B04D1D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E5019-441F-1E45-6F35-38361271E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C1649-44A4-F636-F022-68DDFE28D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2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10561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5960460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8886575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341438"/>
            <a:ext cx="5938838" cy="49117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163369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5539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80C0-A472-473F-946E-12445524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594" y="26488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58CB85-E592-48C3-A33C-B2127E652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46778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25C512-E52E-4491-B6A5-8306962C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24983"/>
            <a:ext cx="10515600" cy="908220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hape 10">
            <a:extLst>
              <a:ext uri="{FF2B5EF4-FFF2-40B4-BE49-F238E27FC236}">
                <a16:creationId xmlns:a16="http://schemas.microsoft.com/office/drawing/2014/main" id="{84D2BF3C-06DA-4852-871F-842B35B156B1}"/>
              </a:ext>
            </a:extLst>
          </p:cNvPr>
          <p:cNvSpPr/>
          <p:nvPr userDrawn="1"/>
        </p:nvSpPr>
        <p:spPr>
          <a:xfrm>
            <a:off x="-5161" y="4835023"/>
            <a:ext cx="12197162" cy="2022977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sp>
        <p:nvSpPr>
          <p:cNvPr id="7" name="Shape 11">
            <a:extLst>
              <a:ext uri="{FF2B5EF4-FFF2-40B4-BE49-F238E27FC236}">
                <a16:creationId xmlns:a16="http://schemas.microsoft.com/office/drawing/2014/main" id="{4B4A40CC-DF18-4A78-92C8-FD234B6AF4FB}"/>
              </a:ext>
            </a:extLst>
          </p:cNvPr>
          <p:cNvSpPr/>
          <p:nvPr userDrawn="1"/>
        </p:nvSpPr>
        <p:spPr>
          <a:xfrm>
            <a:off x="-1" y="4504664"/>
            <a:ext cx="12192001" cy="250980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015D5-D328-4085-BCB3-E5EFDBA40E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297" y="5292486"/>
            <a:ext cx="3410716" cy="9055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3EEB5A-61D8-4E03-95F6-8FDF43DA8B0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989" y="5527894"/>
            <a:ext cx="3064784" cy="637233"/>
          </a:xfrm>
          <a:prstGeom prst="rect">
            <a:avLst/>
          </a:prstGeo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60D04BA-2EFD-495E-BA43-5DEC86A79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54845" y="2833686"/>
            <a:ext cx="7677150" cy="74295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1971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CF9-3783-4464-B8A6-36002A805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BCA0D1-A551-404D-9B92-0FCD64BCB8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35540" y="6379322"/>
            <a:ext cx="2743200" cy="365125"/>
          </a:xfrm>
          <a:prstGeom prst="rect">
            <a:avLst/>
          </a:prstGeom>
        </p:spPr>
        <p:txBody>
          <a:bodyPr/>
          <a:lstStyle/>
          <a:p>
            <a:fld id="{CAC3FE34-2808-40E6-BEA2-B7CA77D47CA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13E940-64C2-4219-AF3E-2EA4252ADA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11899298" cy="4911725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6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00059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-1" y="0"/>
            <a:ext cx="12192001" cy="1031960"/>
          </a:xfrm>
          <a:prstGeom prst="rect">
            <a:avLst/>
          </a:prstGeom>
          <a:solidFill>
            <a:schemeClr val="accent1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3" name="Shape 3"/>
          <p:cNvSpPr/>
          <p:nvPr/>
        </p:nvSpPr>
        <p:spPr>
          <a:xfrm>
            <a:off x="-5161" y="1088660"/>
            <a:ext cx="12197162" cy="124744"/>
          </a:xfrm>
          <a:prstGeom prst="rect">
            <a:avLst/>
          </a:prstGeom>
          <a:solidFill>
            <a:schemeClr val="accent2"/>
          </a:solidFill>
          <a:ln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38100" tIns="38100" rIns="38100" bIns="38100" anchor="ctr"/>
          <a:lstStyle/>
          <a:p>
            <a:pPr lvl="0" algn="ctr" defTabSz="584200">
              <a:buClr>
                <a:srgbClr val="FFFFFF"/>
              </a:buCl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>
                  <a:solidFill>
                    <a:srgbClr val="FFFFFF"/>
                  </a:solidFill>
                </a:uFill>
              </a:defRPr>
            </a:pPr>
            <a:endParaRPr sz="4000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CE1DF323-4AB6-4C7F-9384-39FB99DB3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" y="54785"/>
            <a:ext cx="10515600" cy="9082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1BA5D06-D170-47ED-AE85-C8D06E59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506" y="1346662"/>
            <a:ext cx="11733876" cy="483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1B03E19-3093-441F-8F89-2ECF95EA3D4C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049" y="221956"/>
            <a:ext cx="2066411" cy="548640"/>
          </a:xfrm>
          <a:prstGeom prst="rect">
            <a:avLst/>
          </a:prstGeom>
        </p:spPr>
      </p:pic>
      <p:pic>
        <p:nvPicPr>
          <p:cNvPr id="13" name="Picture 12" descr="gavlablogoMAINcarSatLargeLinesNoOrb_DigMedia.pdf">
            <a:extLst>
              <a:ext uri="{FF2B5EF4-FFF2-40B4-BE49-F238E27FC236}">
                <a16:creationId xmlns:a16="http://schemas.microsoft.com/office/drawing/2014/main" id="{6FEAE682-AFFA-42A1-ADFD-BBD259FEAC9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3900" y="6126536"/>
            <a:ext cx="1272560" cy="61791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168F3-7D39-415A-969D-8B14E6597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9506" y="6379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accent6"/>
                </a:solidFill>
              </a:defRPr>
            </a:lvl1pPr>
          </a:lstStyle>
          <a:p>
            <a:fld id="{6F7E17C5-CAD7-41CE-B7A4-73834715E4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49" r:id="rId6"/>
    <p:sldLayoutId id="2147483655" r:id="rId7"/>
  </p:sldLayoutIdLst>
  <p:transition spd="med"/>
  <p:hf hdr="0" ftr="0" dt="0"/>
  <p:txStyles>
    <p:titleStyle>
      <a:lvl1pPr defTabSz="457200">
        <a:defRPr sz="3200" b="1">
          <a:solidFill>
            <a:srgbClr val="FFFFFF"/>
          </a:solidFill>
          <a:uFill>
            <a:solidFill>
              <a:srgbClr val="FFFFFF"/>
            </a:solidFill>
          </a:uFill>
          <a:latin typeface="+mj-lt"/>
          <a:ea typeface="+mn-ea"/>
          <a:cs typeface="Arial" panose="020B0604020202020204" pitchFamily="34" charset="0"/>
          <a:sym typeface="Calibri"/>
        </a:defRPr>
      </a:lvl1pPr>
      <a:lvl2pPr indent="228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2pPr>
      <a:lvl3pPr indent="457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3pPr>
      <a:lvl4pPr indent="685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4pPr>
      <a:lvl5pPr indent="9144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5pPr>
      <a:lvl6pPr indent="11430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6pPr>
      <a:lvl7pPr indent="13716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7pPr>
      <a:lvl8pPr indent="16002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8pPr>
      <a:lvl9pPr indent="1828800" defTabSz="457200">
        <a:defRPr sz="3500" b="1">
          <a:solidFill>
            <a:srgbClr val="FFFFFF"/>
          </a:solidFill>
          <a:uFill>
            <a:solidFill>
              <a:srgbClr val="FFFFFF"/>
            </a:solidFill>
          </a:uFill>
          <a:latin typeface="+mn-lt"/>
          <a:ea typeface="+mn-ea"/>
          <a:cs typeface="+mn-cs"/>
          <a:sym typeface="Calibri"/>
        </a:defRPr>
      </a:lvl9pPr>
    </p:titleStyle>
    <p:bodyStyle>
      <a:lvl1pPr marL="342900" indent="-3429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8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1pPr>
      <a:lvl2pPr marL="783771" indent="-326571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4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2pPr>
      <a:lvl3pPr marL="1219200" indent="-30480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3pPr>
      <a:lvl4pPr marL="17373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4pPr>
      <a:lvl5pPr marL="2194560" indent="-365760" defTabSz="457200">
        <a:spcBef>
          <a:spcPts val="700"/>
        </a:spcBef>
        <a:buClr>
          <a:srgbClr val="000000"/>
        </a:buClr>
        <a:buSzPct val="100000"/>
        <a:buFont typeface="Arial"/>
        <a:buChar char="•"/>
        <a:defRPr sz="2000">
          <a:solidFill>
            <a:srgbClr val="03244D"/>
          </a:solidFill>
          <a:uFill>
            <a:solidFill/>
          </a:uFill>
          <a:latin typeface="+mn-lt"/>
          <a:ea typeface="+mn-ea"/>
          <a:cs typeface="Arial" panose="020B0604020202020204" pitchFamily="34" charset="0"/>
          <a:sym typeface="Calibri"/>
        </a:defRPr>
      </a:lvl5pPr>
      <a:lvl6pPr marL="2451100" indent="0" defTabSz="457200">
        <a:spcBef>
          <a:spcPts val="700"/>
        </a:spcBef>
        <a:buClr>
          <a:srgbClr val="000000"/>
        </a:buClr>
        <a:buSzPct val="171000"/>
        <a:buFont typeface="Arial"/>
        <a:buNone/>
        <a:defRPr sz="1800">
          <a:solidFill>
            <a:srgbClr val="03244D"/>
          </a:solidFill>
          <a:uFill>
            <a:solidFill/>
          </a:uFill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6pPr>
      <a:lvl7pPr marL="37211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7pPr>
      <a:lvl8pPr marL="40767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8pPr>
      <a:lvl9pPr marL="4432300" indent="-914400" defTabSz="457200">
        <a:spcBef>
          <a:spcPts val="700"/>
        </a:spcBef>
        <a:buClr>
          <a:srgbClr val="000000"/>
        </a:buClr>
        <a:buSzPct val="171000"/>
        <a:buFont typeface="Arial"/>
        <a:buChar char="•"/>
        <a:defRPr sz="3200">
          <a:uFill>
            <a:solidFill/>
          </a:uFill>
          <a:latin typeface="+mn-lt"/>
          <a:ea typeface="+mn-ea"/>
          <a:cs typeface="+mn-cs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1pPr>
      <a:lvl2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2pPr>
      <a:lvl3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3pPr>
      <a:lvl4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4pPr>
      <a:lvl5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5pPr>
      <a:lvl6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6pPr>
      <a:lvl7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7pPr>
      <a:lvl8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8pPr>
      <a:lvl9pPr algn="r" defTabSz="457200">
        <a:defRPr sz="1200">
          <a:solidFill>
            <a:schemeClr val="tx1"/>
          </a:solidFill>
          <a:uFill>
            <a:solidFill/>
          </a:u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7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15/1.3662552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0.png"/><Relationship Id="rId7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3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08850-6C5F-442D-A472-E2AFCC90B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Interacting Multiple Model (IMM): </a:t>
            </a:r>
            <a:br>
              <a:rPr lang="en-US" sz="3600" dirty="0"/>
            </a:br>
            <a:r>
              <a:rPr lang="en-US" sz="3600" dirty="0"/>
              <a:t>Algorithm for Mode Detection &amp; Filter Fusion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3DB5-B2F4-47B6-8B67-31F2BA473C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27997" y="3429000"/>
            <a:ext cx="7677150" cy="7429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Oren Miller &amp; Alex Rist</a:t>
            </a:r>
          </a:p>
          <a:p>
            <a:r>
              <a:rPr lang="en-US" dirty="0"/>
              <a:t>04/09/2025</a:t>
            </a:r>
          </a:p>
        </p:txBody>
      </p:sp>
    </p:spTree>
    <p:extLst>
      <p:ext uri="{BB962C8B-B14F-4D97-AF65-F5344CB8AC3E}">
        <p14:creationId xmlns:p14="http://schemas.microsoft.com/office/powerpoint/2010/main" val="112452323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53F9D-F968-DA2D-393D-F52E4B81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9F4A-1F86-6914-2159-0E0A02F4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</a:t>
            </a:r>
            <a:r>
              <a:rPr lang="en-US" dirty="0" err="1"/>
              <a:t>Algorithim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2ECE87-3162-6F73-F990-6B17DD0D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36" name="Text Placeholder 235">
            <a:extLst>
              <a:ext uri="{FF2B5EF4-FFF2-40B4-BE49-F238E27FC236}">
                <a16:creationId xmlns:a16="http://schemas.microsoft.com/office/drawing/2014/main" id="{E07D9484-00FE-9288-FA65-B352625917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1" y="1341438"/>
            <a:ext cx="5667430" cy="5461777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Step Interaction</a:t>
            </a:r>
          </a:p>
          <a:p>
            <a:pPr lvl="1"/>
            <a:r>
              <a:rPr lang="en-US" dirty="0"/>
              <a:t>Kalman Filter State and Covariance Estimate Updated by a Conditional Model Probability </a:t>
            </a:r>
          </a:p>
          <a:p>
            <a:pPr lvl="1"/>
            <a:r>
              <a:rPr lang="en-US" dirty="0"/>
              <a:t>Goal is to mix Kalman Filter States such that the model possibilities doesn’t grow exponentially</a:t>
            </a:r>
          </a:p>
          <a:p>
            <a:r>
              <a:rPr lang="en-US" dirty="0">
                <a:solidFill>
                  <a:srgbClr val="FF0000"/>
                </a:solidFill>
              </a:rPr>
              <a:t>Model Probability Update</a:t>
            </a:r>
          </a:p>
          <a:p>
            <a:pPr lvl="1"/>
            <a:r>
              <a:rPr lang="en-US" dirty="0"/>
              <a:t>Model Probability Updated using the likelihoods from the Kalman Filter Bank</a:t>
            </a:r>
          </a:p>
          <a:p>
            <a:pPr lvl="1"/>
            <a:r>
              <a:rPr lang="en-US" dirty="0"/>
              <a:t>Conditional Model Probability Created</a:t>
            </a:r>
          </a:p>
          <a:p>
            <a:r>
              <a:rPr lang="en-US" dirty="0">
                <a:solidFill>
                  <a:srgbClr val="0005DA"/>
                </a:solidFill>
              </a:rPr>
              <a:t>State Estimate Combiner</a:t>
            </a:r>
          </a:p>
          <a:p>
            <a:pPr lvl="1"/>
            <a:r>
              <a:rPr lang="en-US" dirty="0"/>
              <a:t>Kalman Filter Bank Measurement Updates are Combined with New Model Probability</a:t>
            </a:r>
          </a:p>
          <a:p>
            <a:pPr lvl="1"/>
            <a:r>
              <a:rPr lang="en-US" dirty="0"/>
              <a:t>One State and Covariance Estimate</a:t>
            </a: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17A2D5C0-C61C-3CF3-FAED-54A1B6194C18}"/>
              </a:ext>
            </a:extLst>
          </p:cNvPr>
          <p:cNvGrpSpPr/>
          <p:nvPr/>
        </p:nvGrpSpPr>
        <p:grpSpPr>
          <a:xfrm>
            <a:off x="5856790" y="1357347"/>
            <a:ext cx="6275944" cy="5261990"/>
            <a:chOff x="2878740" y="1293847"/>
            <a:chExt cx="6275944" cy="5261990"/>
          </a:xfrm>
        </p:grpSpPr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5B13815A-ADEC-E8A1-EADD-63CDE1CEB3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089" y="2932634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49BAF92D-289F-A90E-8F34-EDAE5AACB6BF}"/>
                </a:ext>
              </a:extLst>
            </p:cNvPr>
            <p:cNvCxnSpPr>
              <a:cxnSpLocks/>
              <a:stCxn id="138" idx="3"/>
            </p:cNvCxnSpPr>
            <p:nvPr/>
          </p:nvCxnSpPr>
          <p:spPr>
            <a:xfrm flipH="1">
              <a:off x="5567025" y="3355437"/>
              <a:ext cx="21852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27438C9-D159-E8F8-0B2D-F74708FD5110}"/>
                </a:ext>
              </a:extLst>
            </p:cNvPr>
            <p:cNvSpPr/>
            <p:nvPr/>
          </p:nvSpPr>
          <p:spPr>
            <a:xfrm>
              <a:off x="5570889" y="2018234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EDFDFA5-6D34-C393-A987-C615D08A4B18}"/>
                </a:ext>
              </a:extLst>
            </p:cNvPr>
            <p:cNvSpPr/>
            <p:nvPr/>
          </p:nvSpPr>
          <p:spPr>
            <a:xfrm>
              <a:off x="5351283" y="223982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97303386-7A7E-46CF-1381-4CF0A29985D4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5782767" y="3154223"/>
              <a:ext cx="25716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54D9926-C96F-0134-4FD2-0B12598FD7DA}"/>
                </a:ext>
              </a:extLst>
            </p:cNvPr>
            <p:cNvSpPr/>
            <p:nvPr/>
          </p:nvSpPr>
          <p:spPr>
            <a:xfrm>
              <a:off x="5113689" y="245378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6C0F758C-4116-8BA4-297F-E3A42F192648}"/>
                </a:ext>
              </a:extLst>
            </p:cNvPr>
            <p:cNvCxnSpPr>
              <a:cxnSpLocks/>
            </p:cNvCxnSpPr>
            <p:nvPr/>
          </p:nvCxnSpPr>
          <p:spPr>
            <a:xfrm>
              <a:off x="5351283" y="3647808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51C053-7D8C-2323-BE3B-71A4D2C4747E}"/>
                </a:ext>
              </a:extLst>
            </p:cNvPr>
            <p:cNvSpPr/>
            <p:nvPr/>
          </p:nvSpPr>
          <p:spPr>
            <a:xfrm>
              <a:off x="4890219" y="2684273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51E4E88-3C40-7E97-B32D-F45426F00F5A}"/>
                </a:ext>
              </a:extLst>
            </p:cNvPr>
            <p:cNvSpPr/>
            <p:nvPr/>
          </p:nvSpPr>
          <p:spPr>
            <a:xfrm>
              <a:off x="4674477" y="2898237"/>
              <a:ext cx="914400" cy="914400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6">
                  <a:lumMod val="60000"/>
                  <a:lumOff val="4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b="0" i="0" u="none" strike="noStrike" cap="none" spc="0" normalizeH="0" baseline="0" dirty="0">
                  <a:ln>
                    <a:noFill/>
                  </a:ln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KF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EC9033-1070-8B79-2079-6F9380415E2F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B050E38-FD79-1A86-C9DF-5EE54BD0C60E}"/>
                </a:ext>
              </a:extLst>
            </p:cNvPr>
            <p:cNvSpPr txBox="1"/>
            <p:nvPr/>
          </p:nvSpPr>
          <p:spPr>
            <a:xfrm>
              <a:off x="2878740" y="3196419"/>
              <a:ext cx="1284407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0160DED-94C4-36D2-5B91-E2DC847A6D8C}"/>
                </a:ext>
              </a:extLst>
            </p:cNvPr>
            <p:cNvSpPr txBox="1"/>
            <p:nvPr/>
          </p:nvSpPr>
          <p:spPr>
            <a:xfrm>
              <a:off x="6964189" y="3571586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60370A3F-E9F8-D4F4-5089-F6EAEA674D5C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6528105" y="2040254"/>
              <a:ext cx="2072554" cy="990110"/>
            </a:xfrm>
            <a:prstGeom prst="bentConnector2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CB082D4-3D46-8BFC-D32D-343C8085F31C}"/>
                </a:ext>
              </a:extLst>
            </p:cNvPr>
            <p:cNvSpPr txBox="1"/>
            <p:nvPr/>
          </p:nvSpPr>
          <p:spPr>
            <a:xfrm>
              <a:off x="7134657" y="4799827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5D1A0C-24B3-9484-4868-1C727FD8886C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59436" y="4289731"/>
              <a:ext cx="1" cy="510096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88035F6-5B55-4828-1AC1-FD2DA9D79C61}"/>
                </a:ext>
              </a:extLst>
            </p:cNvPr>
            <p:cNvCxnSpPr>
              <a:stCxn id="4" idx="2"/>
              <a:endCxn id="124" idx="0"/>
            </p:cNvCxnSpPr>
            <p:nvPr/>
          </p:nvCxnSpPr>
          <p:spPr>
            <a:xfrm flipH="1">
              <a:off x="5570889" y="1704216"/>
              <a:ext cx="4918" cy="74957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8DEDF799-931B-C725-1169-5B2E01061260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5808483" y="1704216"/>
              <a:ext cx="0" cy="53560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EAA74AE5-C698-6515-810B-066759529D1A}"/>
                </a:ext>
              </a:extLst>
            </p:cNvPr>
            <p:cNvCxnSpPr>
              <a:cxnSpLocks/>
              <a:endCxn id="125" idx="0"/>
            </p:cNvCxnSpPr>
            <p:nvPr/>
          </p:nvCxnSpPr>
          <p:spPr>
            <a:xfrm>
              <a:off x="6028089" y="1704216"/>
              <a:ext cx="0" cy="314018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95B86F9-0F78-803E-AFCF-BA69BFBD096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5347419" y="1704216"/>
              <a:ext cx="3864" cy="980057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810158-F16A-7B7D-2D10-CA1C1EAB1EC3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5113144" y="3812637"/>
              <a:ext cx="0" cy="274320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B81F5A5-ACF6-1479-05FB-703E909D5E29}"/>
                </a:ext>
              </a:extLst>
            </p:cNvPr>
            <p:cNvCxnSpPr>
              <a:cxnSpLocks/>
              <a:endCxn id="138" idx="0"/>
            </p:cNvCxnSpPr>
            <p:nvPr/>
          </p:nvCxnSpPr>
          <p:spPr>
            <a:xfrm>
              <a:off x="5131677" y="1704216"/>
              <a:ext cx="0" cy="119402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5413C7CB-9EA6-B9D6-26D0-95C103DA0062}"/>
                </a:ext>
              </a:extLst>
            </p:cNvPr>
            <p:cNvCxnSpPr>
              <a:cxnSpLocks/>
            </p:cNvCxnSpPr>
            <p:nvPr/>
          </p:nvCxnSpPr>
          <p:spPr>
            <a:xfrm>
              <a:off x="6024927" y="3598673"/>
              <a:ext cx="93048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7428FE3-E910-1DA7-1BF3-EBCFF6A80625}"/>
                </a:ext>
              </a:extLst>
            </p:cNvPr>
            <p:cNvCxnSpPr>
              <a:cxnSpLocks/>
            </p:cNvCxnSpPr>
            <p:nvPr/>
          </p:nvCxnSpPr>
          <p:spPr>
            <a:xfrm>
              <a:off x="5786631" y="3759073"/>
              <a:ext cx="11687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674E9E32-D486-8E94-7967-AD6DABCED30B}"/>
                </a:ext>
              </a:extLst>
            </p:cNvPr>
            <p:cNvCxnSpPr>
              <a:cxnSpLocks/>
            </p:cNvCxnSpPr>
            <p:nvPr/>
          </p:nvCxnSpPr>
          <p:spPr>
            <a:xfrm>
              <a:off x="5562710" y="3917062"/>
              <a:ext cx="1392697" cy="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02A37A5A-B5A0-B3A9-242D-D363773DB4F3}"/>
                </a:ext>
              </a:extLst>
            </p:cNvPr>
            <p:cNvCxnSpPr>
              <a:cxnSpLocks/>
            </p:cNvCxnSpPr>
            <p:nvPr/>
          </p:nvCxnSpPr>
          <p:spPr>
            <a:xfrm>
              <a:off x="5333898" y="4075051"/>
              <a:ext cx="1625976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EEC25F9-8791-795C-0291-5D8AD72AA154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4226659"/>
              <a:ext cx="18609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ysDash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E61E025D-EBF3-B8C8-6DA3-E2EEFECF1ADD}"/>
                </a:ext>
              </a:extLst>
            </p:cNvPr>
            <p:cNvCxnSpPr>
              <a:stCxn id="45" idx="3"/>
              <a:endCxn id="138" idx="1"/>
            </p:cNvCxnSpPr>
            <p:nvPr/>
          </p:nvCxnSpPr>
          <p:spPr>
            <a:xfrm>
              <a:off x="4163147" y="3355437"/>
              <a:ext cx="5113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0A7F23D-F8A7-43A8-0C29-477528FC7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927" y="4799827"/>
              <a:ext cx="1101551" cy="770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DBC7B945-9E2E-DCD9-3C16-4870D2DDA808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flipV="1">
              <a:off x="5570889" y="5158900"/>
              <a:ext cx="1563768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2AE5E29-6037-645B-5278-12B59E2C5E09}"/>
                </a:ext>
              </a:extLst>
            </p:cNvPr>
            <p:cNvCxnSpPr>
              <a:cxnSpLocks/>
            </p:cNvCxnSpPr>
            <p:nvPr/>
          </p:nvCxnSpPr>
          <p:spPr>
            <a:xfrm>
              <a:off x="5808483" y="4978164"/>
              <a:ext cx="1317995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1C041F26-09A8-7317-4D90-44350C58E2E0}"/>
                </a:ext>
              </a:extLst>
            </p:cNvPr>
            <p:cNvCxnSpPr>
              <a:cxnSpLocks/>
            </p:cNvCxnSpPr>
            <p:nvPr/>
          </p:nvCxnSpPr>
          <p:spPr>
            <a:xfrm>
              <a:off x="5347419" y="5336036"/>
              <a:ext cx="1779059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4B9A390B-36E2-E328-7F5E-6BE6F376D00E}"/>
                </a:ext>
              </a:extLst>
            </p:cNvPr>
            <p:cNvCxnSpPr>
              <a:cxnSpLocks/>
            </p:cNvCxnSpPr>
            <p:nvPr/>
          </p:nvCxnSpPr>
          <p:spPr>
            <a:xfrm>
              <a:off x="5094448" y="5495099"/>
              <a:ext cx="2032030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3A2B312-6DEB-97A8-FFDD-A469E9AF113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8059435" y="5517972"/>
              <a:ext cx="1" cy="493361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3232473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6C6D6-219E-47DD-40E3-7011406DA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E391-5684-A52A-5722-EB2FD7E8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E237-2955-443F-D2EA-A3E50FA70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E537095-6618-9F15-77A5-886E4F6117F0}"/>
              </a:ext>
            </a:extLst>
          </p:cNvPr>
          <p:cNvGrpSpPr/>
          <p:nvPr/>
        </p:nvGrpSpPr>
        <p:grpSpPr>
          <a:xfrm>
            <a:off x="2590397" y="1273235"/>
            <a:ext cx="7011206" cy="5500713"/>
            <a:chOff x="2754533" y="1293847"/>
            <a:chExt cx="7011206" cy="55007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48126-7D34-94F3-ECA8-9ACA429FAB35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066A4A-895D-8DC3-52F0-B2A71526D62B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0C63208-00B9-4E5A-5DE1-8E5B05E6628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10B3DD27-EEFE-7D57-FF67-082EEBC69FD3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D6048-1059-A6A2-33FE-B460F3062E60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F882911-8A5F-2153-0FDA-3D8020F54C19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78D787-B7D0-4387-298D-1C8D59F7967B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F1EA33-A965-4386-A6EF-151E07FDE0A2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FB71A20-DE08-0F79-A3DD-4013CFD4111A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8810D4-3B9A-2787-82F4-A7B798EDC6B8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1E05FBC-D273-15E1-53A9-72AA172BFE0F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21473F6-E16B-1173-F458-A6BCA7F13D1F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4336347-3427-D56F-3114-0E45D0AC3403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EE64BDB-F840-9E8C-C8B1-D977AD612392}"/>
                </a:ext>
              </a:extLst>
            </p:cNvPr>
            <p:cNvCxnSpPr>
              <a:cxnSpLocks/>
              <a:stCxn id="29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FA85BA2-00C7-AB9C-AE39-1A915F1AE4B5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FDB28A4-CE07-C8F9-554C-31FA85C1C5B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B4120454-1CF9-ADA2-E5D9-B6A1F5AEAE6D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4911898-13C6-3C1F-0BD9-E23F95621ADE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D65CFCD-306D-0B2D-DDFB-8C99E7D9E991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5091074-A013-E1E6-511C-83EF3CF8BD63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C730D42-01E6-4FB0-34A4-EE44CE59FFDB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465D4127-36F8-FF2D-231B-3B1395CC5C31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6D8361B5-AAFE-7758-12C9-7EA048F3CC3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239F192-CB93-70D6-13A8-A838B89B1752}"/>
                </a:ext>
              </a:extLst>
            </p:cNvPr>
            <p:cNvCxnSpPr>
              <a:stCxn id="39" idx="0"/>
              <a:endCxn id="2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074DFB3-139F-477E-230F-63D17093B264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58EECAB-3E0C-9638-2AAE-0BDD1E443B5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2973B79-C58D-DBBD-F964-4D2127A6C571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216B386-A901-05AE-9CC2-858A5FD49D2C}"/>
                </a:ext>
              </a:extLst>
            </p:cNvPr>
            <p:cNvCxnSpPr>
              <a:stCxn id="39" idx="2"/>
              <a:endCxn id="4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A56142C8-C132-3775-0AB9-403EADA685D1}"/>
                </a:ext>
              </a:extLst>
            </p:cNvPr>
            <p:cNvCxnSpPr>
              <a:endCxn id="39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30E38B42-176E-B4F1-D011-46EB18826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D34AF133-1BB4-4E81-DDD5-56B976C69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33E39EC-2D6A-FF89-6CF8-09804C381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08378DF-3D19-5FB9-93C4-FCD986BD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5133243-E605-4E91-9CBB-49D46B2DA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6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B4DF8501-BC83-BB8F-7656-DC5347B938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27AFD97-8969-4850-1A7C-AE8411AA68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8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663C6CB7-E46E-8597-B317-601CCD12EE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r="-4167"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D55DE6-BC24-5378-4835-BC7B240024AB}"/>
                </a:ext>
              </a:extLst>
            </p:cNvPr>
            <p:cNvCxnSpPr>
              <a:cxnSpLocks/>
              <a:stCxn id="48" idx="3"/>
              <a:endCxn id="64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4C992F37-F6EE-3B48-B594-D440E7627B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0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24604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988E-46A4-DD36-CC18-47A422CD8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1AE9222-7020-EE86-50F5-D5DE9D5F0DB1}"/>
              </a:ext>
            </a:extLst>
          </p:cNvPr>
          <p:cNvSpPr/>
          <p:nvPr/>
        </p:nvSpPr>
        <p:spPr>
          <a:xfrm>
            <a:off x="10076481" y="4597443"/>
            <a:ext cx="2108200" cy="225246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D32FD-5314-28F1-C296-0F5610792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0DBE7E-A956-2BB0-236C-202F79A3B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22661E-D6FD-95BC-91BD-6FA08E44F454}"/>
              </a:ext>
            </a:extLst>
          </p:cNvPr>
          <p:cNvGrpSpPr/>
          <p:nvPr/>
        </p:nvGrpSpPr>
        <p:grpSpPr>
          <a:xfrm>
            <a:off x="5223933" y="1302502"/>
            <a:ext cx="7011206" cy="5500713"/>
            <a:chOff x="2754533" y="1293847"/>
            <a:chExt cx="7011206" cy="550071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EAA266A-0790-F248-023E-9C909C9DDF10}"/>
                </a:ext>
              </a:extLst>
            </p:cNvPr>
            <p:cNvSpPr txBox="1"/>
            <p:nvPr/>
          </p:nvSpPr>
          <p:spPr>
            <a:xfrm>
              <a:off x="4082287" y="1293847"/>
              <a:ext cx="2987040" cy="410369"/>
            </a:xfrm>
            <a:prstGeom prst="rect">
              <a:avLst/>
            </a:prstGeom>
            <a:noFill/>
            <a:ln w="38100" cap="flat">
              <a:solidFill>
                <a:srgbClr val="7030A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Interaction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64BA51D-B285-CF5A-A6C0-05B9C51DC558}"/>
                </a:ext>
              </a:extLst>
            </p:cNvPr>
            <p:cNvGrpSpPr/>
            <p:nvPr/>
          </p:nvGrpSpPr>
          <p:grpSpPr>
            <a:xfrm>
              <a:off x="3585324" y="2136743"/>
              <a:ext cx="1885925" cy="2130426"/>
              <a:chOff x="2626484" y="3654378"/>
              <a:chExt cx="2602741" cy="20478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98A2D4-BCC7-3A92-96CE-D090B9798463}"/>
                  </a:ext>
                </a:extLst>
              </p:cNvPr>
              <p:cNvSpPr txBox="1"/>
              <p:nvPr/>
            </p:nvSpPr>
            <p:spPr>
              <a:xfrm>
                <a:off x="2626484" y="3654378"/>
                <a:ext cx="1056786" cy="533479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#1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B6339D6-38EF-489F-6221-98DB57F681A7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20B5F7-3BF6-D69B-2777-166334B2C987}"/>
                </a:ext>
              </a:extLst>
            </p:cNvPr>
            <p:cNvSpPr txBox="1"/>
            <p:nvPr/>
          </p:nvSpPr>
          <p:spPr>
            <a:xfrm>
              <a:off x="3842486" y="2692024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D56653-63B8-175A-A654-D9EFAAD91574}"/>
                </a:ext>
              </a:extLst>
            </p:cNvPr>
            <p:cNvSpPr txBox="1"/>
            <p:nvPr/>
          </p:nvSpPr>
          <p:spPr>
            <a:xfrm>
              <a:off x="3842486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7FD323-D8E6-00FE-ED9A-134150952FF9}"/>
                </a:ext>
              </a:extLst>
            </p:cNvPr>
            <p:cNvGrpSpPr/>
            <p:nvPr/>
          </p:nvGrpSpPr>
          <p:grpSpPr>
            <a:xfrm>
              <a:off x="5686987" y="2136743"/>
              <a:ext cx="1885925" cy="2130426"/>
              <a:chOff x="2626484" y="3654378"/>
              <a:chExt cx="2602741" cy="20478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9F13F4-682F-1AB1-6EBF-7CFDFDEEBB9F}"/>
                  </a:ext>
                </a:extLst>
              </p:cNvPr>
              <p:cNvSpPr txBox="1"/>
              <p:nvPr/>
            </p:nvSpPr>
            <p:spPr>
              <a:xfrm>
                <a:off x="2626484" y="3664713"/>
                <a:ext cx="1056787" cy="512807"/>
              </a:xfrm>
              <a:prstGeom prst="rect">
                <a:avLst/>
              </a:prstGeom>
              <a:solidFill>
                <a:schemeClr val="bg1"/>
              </a:solidFill>
              <a:ln w="381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r>
                  <a:rPr lang="en-US" sz="1400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rPr>
                  <a:t>Kalman Filter #2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B1E102A-58A9-9EEE-2DCF-BD1FD31C58AC}"/>
                  </a:ext>
                </a:extLst>
              </p:cNvPr>
              <p:cNvSpPr/>
              <p:nvPr/>
            </p:nvSpPr>
            <p:spPr>
              <a:xfrm>
                <a:off x="2626484" y="3654378"/>
                <a:ext cx="2602741" cy="2047875"/>
              </a:xfrm>
              <a:prstGeom prst="rect">
                <a:avLst/>
              </a:prstGeom>
              <a:noFill/>
              <a:ln w="38100" cap="flat">
                <a:solidFill>
                  <a:schemeClr val="accent6">
                    <a:lumMod val="60000"/>
                    <a:lumOff val="40000"/>
                  </a:schemeClr>
                </a:solidFill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584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:endParaRPr kumimoji="0" lang="en-US" sz="4000" b="0" i="0" u="none" strike="noStrike" cap="none" spc="0" normalizeH="0" baseline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uFillTx/>
                  <a:latin typeface="+mn-lt"/>
                  <a:ea typeface="+mn-ea"/>
                  <a:cs typeface="+mn-cs"/>
                  <a:sym typeface="Calibri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9A268B-A315-32CD-146B-F2E3A0880B5C}"/>
                </a:ext>
              </a:extLst>
            </p:cNvPr>
            <p:cNvSpPr txBox="1"/>
            <p:nvPr/>
          </p:nvSpPr>
          <p:spPr>
            <a:xfrm>
              <a:off x="5944149" y="2690113"/>
              <a:ext cx="1371600" cy="348813"/>
            </a:xfrm>
            <a:prstGeom prst="rect">
              <a:avLst/>
            </a:prstGeom>
            <a:noFill/>
            <a:ln w="38100" cap="flat">
              <a:solidFill>
                <a:srgbClr val="F68026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Time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DD82AF-C438-6E20-5963-EF4B18515273}"/>
                </a:ext>
              </a:extLst>
            </p:cNvPr>
            <p:cNvSpPr txBox="1"/>
            <p:nvPr/>
          </p:nvSpPr>
          <p:spPr>
            <a:xfrm>
              <a:off x="5944149" y="3481781"/>
              <a:ext cx="1371600" cy="595035"/>
            </a:xfrm>
            <a:prstGeom prst="rect">
              <a:avLst/>
            </a:prstGeom>
            <a:noFill/>
            <a:ln w="38100" cap="flat">
              <a:solidFill>
                <a:srgbClr val="92D05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600" b="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Measurement </a:t>
              </a:r>
              <a:r>
                <a:rPr lang="en-US" sz="16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Update</a:t>
              </a:r>
              <a:endParaRPr lang="en-US" sz="16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DDD437-347D-EAD7-757F-2710137D89F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4528286" y="1686596"/>
              <a:ext cx="0" cy="1005428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DA98F50-06D8-1E16-F71D-183DA8BC99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6629949" y="1686596"/>
              <a:ext cx="0" cy="1003517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15FAA-9F12-3800-840A-C934BC068C84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6626625" y="3038926"/>
              <a:ext cx="3324" cy="449065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0F9AE5-4B05-D177-9A28-996E03159A4C}"/>
                </a:ext>
              </a:extLst>
            </p:cNvPr>
            <p:cNvSpPr txBox="1"/>
            <p:nvPr/>
          </p:nvSpPr>
          <p:spPr>
            <a:xfrm>
              <a:off x="2754533" y="3054228"/>
              <a:ext cx="591955" cy="318036"/>
            </a:xfrm>
            <a:prstGeom prst="rect">
              <a:avLst/>
            </a:prstGeom>
            <a:solidFill>
              <a:schemeClr val="bg1"/>
            </a:solidFill>
            <a:ln w="38100" cap="flat">
              <a:solidFill>
                <a:schemeClr val="accent1">
                  <a:lumMod val="50000"/>
                  <a:lumOff val="50000"/>
                </a:schemeClr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uFill>
                    <a:solidFill>
                      <a:srgbClr val="000000"/>
                    </a:solidFill>
                  </a:uFill>
                </a:rPr>
                <a:t>Meas.</a:t>
              </a:r>
              <a:endParaRPr lang="en-US" sz="1400" b="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endParaRPr>
            </a:p>
          </p:txBody>
        </p:sp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DCAE7CB4-6E2B-EAEB-75C7-4EE71319489F}"/>
                </a:ext>
              </a:extLst>
            </p:cNvPr>
            <p:cNvCxnSpPr>
              <a:cxnSpLocks/>
            </p:cNvCxnSpPr>
            <p:nvPr/>
          </p:nvCxnSpPr>
          <p:spPr>
            <a:xfrm>
              <a:off x="3403107" y="3210141"/>
              <a:ext cx="820241" cy="277850"/>
            </a:xfrm>
            <a:prstGeom prst="bentConnector3">
              <a:avLst>
                <a:gd name="adj1" fmla="val 99546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E4C3795A-F521-98A7-AD77-A55EE6C114E4}"/>
                </a:ext>
              </a:extLst>
            </p:cNvPr>
            <p:cNvCxnSpPr>
              <a:cxnSpLocks/>
            </p:cNvCxnSpPr>
            <p:nvPr/>
          </p:nvCxnSpPr>
          <p:spPr>
            <a:xfrm>
              <a:off x="3365361" y="3213246"/>
              <a:ext cx="3002669" cy="274745"/>
            </a:xfrm>
            <a:prstGeom prst="bentConnector3">
              <a:avLst>
                <a:gd name="adj1" fmla="val 100191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3B1736C-C41C-04C8-DBCA-BC1D935E5598}"/>
                </a:ext>
              </a:extLst>
            </p:cNvPr>
            <p:cNvSpPr txBox="1"/>
            <p:nvPr/>
          </p:nvSpPr>
          <p:spPr>
            <a:xfrm>
              <a:off x="6980570" y="4707881"/>
              <a:ext cx="2190495" cy="718145"/>
            </a:xfrm>
            <a:prstGeom prst="rect">
              <a:avLst/>
            </a:prstGeom>
            <a:noFill/>
            <a:ln w="38100" cap="flat">
              <a:solidFill>
                <a:srgbClr val="FF0000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Model Probability Update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3388BA53-F126-714A-8D5E-360E2976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528286" y="3040837"/>
              <a:ext cx="0" cy="440944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7144541-48DF-1E85-39C5-430065FCB612}"/>
                </a:ext>
              </a:extLst>
            </p:cNvPr>
            <p:cNvCxnSpPr>
              <a:cxnSpLocks/>
            </p:cNvCxnSpPr>
            <p:nvPr/>
          </p:nvCxnSpPr>
          <p:spPr>
            <a:xfrm>
              <a:off x="4221672" y="4075286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BCDBD0-679E-4822-5D77-FE1EF8716656}"/>
                </a:ext>
              </a:extLst>
            </p:cNvPr>
            <p:cNvCxnSpPr>
              <a:cxnSpLocks/>
            </p:cNvCxnSpPr>
            <p:nvPr/>
          </p:nvCxnSpPr>
          <p:spPr>
            <a:xfrm>
              <a:off x="6372404" y="4093079"/>
              <a:ext cx="1676" cy="2701481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0EE5B4DF-75C0-57E4-1BB3-9814FEF156E3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rot="16200000" flipH="1">
              <a:off x="5165021" y="3440081"/>
              <a:ext cx="1176161" cy="2449630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8F73F2E0-01E2-5ACC-87CA-BCEC8914177A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rot="16200000" flipH="1">
              <a:off x="6387188" y="4319576"/>
              <a:ext cx="836143" cy="350621"/>
            </a:xfrm>
            <a:prstGeom prst="bentConnector3">
              <a:avLst>
                <a:gd name="adj1" fmla="val 99658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7" name="Connector: Elbow 86">
              <a:extLst>
                <a:ext uri="{FF2B5EF4-FFF2-40B4-BE49-F238E27FC236}">
                  <a16:creationId xmlns:a16="http://schemas.microsoft.com/office/drawing/2014/main" id="{77D62950-A274-D2C1-407A-315E82699FB1}"/>
                </a:ext>
              </a:extLst>
            </p:cNvPr>
            <p:cNvCxnSpPr>
              <a:stCxn id="74" idx="0"/>
              <a:endCxn id="4" idx="3"/>
            </p:cNvCxnSpPr>
            <p:nvPr/>
          </p:nvCxnSpPr>
          <p:spPr>
            <a:xfrm rot="16200000" flipV="1">
              <a:off x="5968149" y="2600211"/>
              <a:ext cx="3208849" cy="1006491"/>
            </a:xfrm>
            <a:prstGeom prst="bentConnector2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B4E0A60-F709-804A-1D72-B26CBFF3CB92}"/>
                </a:ext>
              </a:extLst>
            </p:cNvPr>
            <p:cNvSpPr txBox="1"/>
            <p:nvPr/>
          </p:nvSpPr>
          <p:spPr>
            <a:xfrm>
              <a:off x="7147729" y="5822652"/>
              <a:ext cx="1849557" cy="718145"/>
            </a:xfrm>
            <a:prstGeom prst="rect">
              <a:avLst/>
            </a:prstGeom>
            <a:noFill/>
            <a:ln w="38100" cap="flat">
              <a:solidFill>
                <a:srgbClr val="0005DA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State Estimate Combiner</a:t>
              </a: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E98926E-9A25-EF17-981D-A4A16B5E3518}"/>
                </a:ext>
              </a:extLst>
            </p:cNvPr>
            <p:cNvCxnSpPr>
              <a:cxnSpLocks/>
            </p:cNvCxnSpPr>
            <p:nvPr/>
          </p:nvCxnSpPr>
          <p:spPr>
            <a:xfrm>
              <a:off x="4223348" y="6323338"/>
              <a:ext cx="2948005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66D8887C-DDEB-F70D-0869-534C0D065958}"/>
                </a:ext>
              </a:extLst>
            </p:cNvPr>
            <p:cNvCxnSpPr>
              <a:cxnSpLocks/>
            </p:cNvCxnSpPr>
            <p:nvPr/>
          </p:nvCxnSpPr>
          <p:spPr>
            <a:xfrm>
              <a:off x="6368030" y="6038365"/>
              <a:ext cx="803323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9DDBF32-FE12-95CF-A6C8-EF37FB6F1F8B}"/>
                </a:ext>
              </a:extLst>
            </p:cNvPr>
            <p:cNvCxnSpPr>
              <a:stCxn id="74" idx="2"/>
              <a:endCxn id="88" idx="0"/>
            </p:cNvCxnSpPr>
            <p:nvPr/>
          </p:nvCxnSpPr>
          <p:spPr>
            <a:xfrm flipH="1">
              <a:off x="8072508" y="5426026"/>
              <a:ext cx="3310" cy="396626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10" name="Connector: Elbow 109">
              <a:extLst>
                <a:ext uri="{FF2B5EF4-FFF2-40B4-BE49-F238E27FC236}">
                  <a16:creationId xmlns:a16="http://schemas.microsoft.com/office/drawing/2014/main" id="{CFD4487C-605C-135F-41E6-11EBDF7BAC45}"/>
                </a:ext>
              </a:extLst>
            </p:cNvPr>
            <p:cNvCxnSpPr>
              <a:endCxn id="74" idx="3"/>
            </p:cNvCxnSpPr>
            <p:nvPr/>
          </p:nvCxnSpPr>
          <p:spPr>
            <a:xfrm flipV="1">
              <a:off x="8075820" y="5066954"/>
              <a:ext cx="1095245" cy="526058"/>
            </a:xfrm>
            <a:prstGeom prst="bentConnector3">
              <a:avLst>
                <a:gd name="adj1" fmla="val 120470"/>
              </a:avLst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/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44C79022-54A9-D7FD-B06D-B6E85746D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807" y="1763158"/>
                  <a:ext cx="1284407" cy="3870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/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000000"/>
                            </a:solidFill>
                            <a:uFill>
                              <a:solidFill>
                                <a:srgbClr val="000000"/>
                              </a:solidFill>
                            </a:u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909D5DB6-B124-C2E6-08BF-EA60DBFB04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0766" y="1755856"/>
                  <a:ext cx="1284407" cy="3870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/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54CAF7CF-4E91-316A-F4FD-ABA683C0BE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09" y="4855993"/>
                  <a:ext cx="584039" cy="37959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/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03FF9C06-E0C3-2ED3-C65A-1EFEE1208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476" y="4322917"/>
                  <a:ext cx="584039" cy="37959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/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9DBF3B66-0608-D603-FFCF-2D8090827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7929" y="5674316"/>
                  <a:ext cx="584039" cy="387029"/>
                </a:xfrm>
                <a:prstGeom prst="rect">
                  <a:avLst/>
                </a:prstGeom>
                <a:blipFill>
                  <a:blip r:embed="rId7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/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0EA95BA-5A8B-D484-ED33-3B428E661D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1134" y="5936309"/>
                  <a:ext cx="584039" cy="387029"/>
                </a:xfrm>
                <a:prstGeom prst="rect">
                  <a:avLst/>
                </a:prstGeom>
                <a:blipFill>
                  <a:blip r:embed="rId8"/>
                  <a:stretch>
                    <a:fillRect r="-937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/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848D5F5D-9B22-0B69-F7BA-8D6527072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5820" y="4036616"/>
                  <a:ext cx="584039" cy="403252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/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D815FF21-727C-4289-048D-BF1202E89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4159" y="5407390"/>
                  <a:ext cx="584039" cy="403252"/>
                </a:xfrm>
                <a:prstGeom prst="rect">
                  <a:avLst/>
                </a:prstGeom>
                <a:blipFill>
                  <a:blip r:embed="rId10"/>
                  <a:stretch>
                    <a:fillRect r="-4167" b="-2985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362FF11-390B-54C3-99A3-BD2050A92166}"/>
                </a:ext>
              </a:extLst>
            </p:cNvPr>
            <p:cNvCxnSpPr>
              <a:cxnSpLocks/>
              <a:stCxn id="88" idx="3"/>
              <a:endCxn id="22" idx="2"/>
            </p:cNvCxnSpPr>
            <p:nvPr/>
          </p:nvCxnSpPr>
          <p:spPr>
            <a:xfrm>
              <a:off x="8997286" y="6181725"/>
              <a:ext cx="476434" cy="0"/>
            </a:xfrm>
            <a:prstGeom prst="straightConnector1">
              <a:avLst/>
            </a:prstGeom>
            <a:noFill/>
            <a:ln w="28575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/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noFill/>
                <a:ln w="381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Calibri"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uFill>
                                  <a:solidFill>
                                    <a:srgbClr val="000000"/>
                                  </a:solidFill>
                                </a:uFill>
                                <a:latin typeface="Cambria Math" panose="02040503050406030204" pitchFamily="18" charset="0"/>
                              </a:rPr>
                              <m:t>𝐼𝑀𝑀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000000"/>
                    </a:solidFill>
                    <a:uFill>
                      <a:solidFill>
                        <a:srgbClr val="000000"/>
                      </a:solidFill>
                    </a:u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CD4B672-287A-A5AF-B962-D29331A795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1700" y="5822652"/>
                  <a:ext cx="584039" cy="387029"/>
                </a:xfrm>
                <a:prstGeom prst="rect">
                  <a:avLst/>
                </a:prstGeom>
                <a:blipFill>
                  <a:blip r:embed="rId11"/>
                  <a:stretch>
                    <a:fillRect l="-14583"/>
                  </a:stretch>
                </a:blipFill>
                <a:ln w="381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+(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uFill>
                                                      <a:solidFill>
                                                        <a:srgbClr val="000000"/>
                                                      </a:solidFill>
                                                    </a:uFill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acc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p>
                                        </m:s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rad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1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num>
                                      <m:den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Λ</m:t>
                                        </m:r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num>
                                  <m:den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Λ</m:t>
                                            </m:r>
                                          </m:e>
                                          <m:sup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p>
                                        </m:sSup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uFill>
                                                  <a:solidFill>
                                                    <a:srgbClr val="000000"/>
                                                  </a:solidFill>
                                                </a:u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acc>
                                      </m:e>
                                    </m:nary>
                                  </m:den>
                                </m:f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acc>
                                      <m:accPr>
                                        <m:chr m:val="̅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acc>
                                  </m:den>
                                </m:f>
                                <m:sSup>
                                  <m:sSupPr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̂"/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solidFill>
                                              <a:srgbClr val="000000"/>
                                            </a:solidFill>
                                            <a:uFill>
                                              <a:solidFill>
                                                <a:srgbClr val="000000"/>
                                              </a:solidFill>
                                            </a:u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  <m:sup>
                                    <m:r>
                                      <a:rPr lang="en-US" sz="1600" b="0" i="1" smtClean="0">
                                        <a:solidFill>
                                          <a:srgbClr val="000000"/>
                                        </a:solidFill>
                                        <a:uFill>
                                          <a:solidFill>
                                            <a:srgbClr val="000000"/>
                                          </a:solidFill>
                                        </a:uFill>
                                        <a:latin typeface="Cambria Math" panose="02040503050406030204" pitchFamily="18" charset="0"/>
                                      </a:rPr>
                                      <m:t>𝐼𝑀𝑀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Π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sub>
                                        </m:sSub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m:rPr>
                                            <m:brk m:alnAt="23"/>
                                          </m:r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6E5F15A-FBC1-B44F-A007-D51B3FA94F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295559"/>
                  </p:ext>
                </p:extLst>
              </p:nvPr>
            </p:nvGraphicFramePr>
            <p:xfrm>
              <a:off x="186995" y="1634885"/>
              <a:ext cx="4917520" cy="362413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41157">
                      <a:extLst>
                        <a:ext uri="{9D8B030D-6E8A-4147-A177-3AD203B41FA5}">
                          <a16:colId xmlns:a16="http://schemas.microsoft.com/office/drawing/2014/main" val="4055376295"/>
                        </a:ext>
                      </a:extLst>
                    </a:gridCol>
                    <a:gridCol w="1585495">
                      <a:extLst>
                        <a:ext uri="{9D8B030D-6E8A-4147-A177-3AD203B41FA5}">
                          <a16:colId xmlns:a16="http://schemas.microsoft.com/office/drawing/2014/main" val="3821534654"/>
                        </a:ext>
                      </a:extLst>
                    </a:gridCol>
                    <a:gridCol w="2590868">
                      <a:extLst>
                        <a:ext uri="{9D8B030D-6E8A-4147-A177-3AD203B41FA5}">
                          <a16:colId xmlns:a16="http://schemas.microsoft.com/office/drawing/2014/main" val="4150081482"/>
                        </a:ext>
                      </a:extLst>
                    </a:gridCol>
                  </a:tblGrid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91304" r="-563934" b="-690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State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91304" r="-469" b="-6902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9129269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189247" r="-563934" b="-5827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Mixed Model Covariance Estimate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189247" r="-469" b="-5827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202148"/>
                      </a:ext>
                    </a:extLst>
                  </a:tr>
                  <a:tr h="437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373611" r="-563934" b="-65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Likelihood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373611" r="-469" b="-65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8683729"/>
                      </a:ext>
                    </a:extLst>
                  </a:tr>
                  <a:tr h="478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437179" r="-563934" b="-5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437179" r="-469" b="-5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489905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58667" r="-563934" b="-4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Conditional Model Probability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58667" r="-469" b="-42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5455881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531183" r="-563934" b="-2408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State Estimate of IMM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531183" r="-469" b="-2408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101093"/>
                      </a:ext>
                    </a:extLst>
                  </a:tr>
                  <a:tr h="562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20" t="-638043" r="-563934" b="-1434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Model Probability Estimate Priori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2"/>
                          <a:stretch>
                            <a:fillRect l="-89906" t="-638043" r="-469" b="-1434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5491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solidFill>
                                      <a:srgbClr val="000000"/>
                                    </a:solidFill>
                                    <a:uFill>
                                      <a:solidFill>
                                        <a:srgbClr val="000000"/>
                                      </a:solidFill>
                                    </a:u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453EC7-679C-C2B2-4001-B86F7C9E66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1318150"/>
                  </p:ext>
                </p:extLst>
              </p:nvPr>
            </p:nvGraphicFramePr>
            <p:xfrm>
              <a:off x="1407452" y="5647484"/>
              <a:ext cx="2476606" cy="9144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27937">
                      <a:extLst>
                        <a:ext uri="{9D8B030D-6E8A-4147-A177-3AD203B41FA5}">
                          <a16:colId xmlns:a16="http://schemas.microsoft.com/office/drawing/2014/main" val="644144618"/>
                        </a:ext>
                      </a:extLst>
                    </a:gridCol>
                    <a:gridCol w="1748669">
                      <a:extLst>
                        <a:ext uri="{9D8B030D-6E8A-4147-A177-3AD203B41FA5}">
                          <a16:colId xmlns:a16="http://schemas.microsoft.com/office/drawing/2014/main" val="2513528327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316" r="-241667" b="-106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 Covariance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781396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833" t="-102667" r="-241667" b="-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Kalman Filter Innovation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6312035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20405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D3FC-38E4-7A42-CE13-A2EEDEFF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4BEEB-D135-FCC8-207A-AF2C3CAE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Modes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EDA242-A3DC-C184-8349-D8158FFB7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60EF3-7FED-F4AD-BFFA-19F8C9996F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96" y="2302925"/>
            <a:ext cx="3934047" cy="4911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u="sng" dirty="0"/>
              <a:t>Constant Velocity (CV)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7781885-32EE-DFF0-00E1-6B2F8E13684D}"/>
              </a:ext>
            </a:extLst>
          </p:cNvPr>
          <p:cNvSpPr txBox="1">
            <a:spLocks/>
          </p:cNvSpPr>
          <p:nvPr/>
        </p:nvSpPr>
        <p:spPr>
          <a:xfrm>
            <a:off x="4071207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Turn Rate (CT)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1420EC5-913B-B6CE-34F2-38896DF8A7C1}"/>
              </a:ext>
            </a:extLst>
          </p:cNvPr>
          <p:cNvSpPr txBox="1">
            <a:spLocks/>
          </p:cNvSpPr>
          <p:nvPr/>
        </p:nvSpPr>
        <p:spPr>
          <a:xfrm>
            <a:off x="8162084" y="2306149"/>
            <a:ext cx="393192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2400" u="sng" dirty="0"/>
              <a:t>Constant Acceleration (CA)</a:t>
            </a:r>
          </a:p>
          <a:p>
            <a:pPr marL="0" indent="0" algn="ctr">
              <a:buNone/>
            </a:pPr>
            <a:endParaRPr lang="en-US" sz="2400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1E2EE7-AD5F-01EB-2095-EBB30DA1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" t="6551" r="4040" b="4356"/>
          <a:stretch/>
        </p:blipFill>
        <p:spPr>
          <a:xfrm>
            <a:off x="473256" y="3264414"/>
            <a:ext cx="3183526" cy="137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6D6D4F-F86A-1158-158E-36AC7D81C3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56" t="6074" r="1511" b="3294"/>
          <a:stretch/>
        </p:blipFill>
        <p:spPr>
          <a:xfrm>
            <a:off x="8190284" y="3269066"/>
            <a:ext cx="387552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6CC7A0-E161-A4D8-9343-D9336FD0AD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7" t="3250" r="1496" b="2754"/>
          <a:stretch/>
        </p:blipFill>
        <p:spPr>
          <a:xfrm>
            <a:off x="4179037" y="3070739"/>
            <a:ext cx="3833925" cy="1758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System</a:t>
                </a:r>
                <a:r>
                  <a:rPr lang="en-US" sz="2400" dirty="0"/>
                  <a:t> States: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 Placeholder 3">
                <a:extLst>
                  <a:ext uri="{FF2B5EF4-FFF2-40B4-BE49-F238E27FC236}">
                    <a16:creationId xmlns:a16="http://schemas.microsoft.com/office/drawing/2014/main" id="{8DBA052E-C549-F094-62BA-465A9F110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317" y="1522969"/>
                <a:ext cx="9034823" cy="583058"/>
              </a:xfrm>
              <a:prstGeom prst="rect">
                <a:avLst/>
              </a:prstGeom>
              <a:blipFill>
                <a:blip r:embed="rId5"/>
                <a:stretch>
                  <a:fillRect t="-11579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*NOTE: This model assumes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000" dirty="0"/>
                  <a:t> (turn rate) is known or estimated*</a:t>
                </a:r>
              </a:p>
            </p:txBody>
          </p:sp>
        </mc:Choice>
        <mc:Fallback xmlns=""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807B94B-5929-DF9D-68CE-1D72FD14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207" y="5000626"/>
                <a:ext cx="3931920" cy="1238250"/>
              </a:xfrm>
              <a:prstGeom prst="rect">
                <a:avLst/>
              </a:prstGeom>
              <a:blipFill>
                <a:blip r:embed="rId6"/>
                <a:stretch>
                  <a:fillRect l="-1705" t="-1970" r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33505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C77E4-0867-4820-7E52-4CD9A074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074F-5587-CC91-880C-1237B064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Trajectory Generation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2D656F-F3CA-F365-408E-24533B70D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E8559-FEE4-E913-9A8E-9B45975E4B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79788" y="1424734"/>
            <a:ext cx="4007835" cy="4911725"/>
          </a:xfrm>
        </p:spPr>
        <p:txBody>
          <a:bodyPr/>
          <a:lstStyle/>
          <a:p>
            <a:pPr marL="0" indent="0" algn="ctr">
              <a:buNone/>
            </a:pPr>
            <a:r>
              <a:rPr lang="en-US" u="sng" dirty="0"/>
              <a:t>CV-CT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41072AC-754B-8D36-7F78-10560E608CF1}"/>
              </a:ext>
            </a:extLst>
          </p:cNvPr>
          <p:cNvSpPr txBox="1">
            <a:spLocks/>
          </p:cNvSpPr>
          <p:nvPr/>
        </p:nvSpPr>
        <p:spPr>
          <a:xfrm>
            <a:off x="7099794" y="1429466"/>
            <a:ext cx="4122135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u="sng" dirty="0"/>
              <a:t>CV-CT-CA</a:t>
            </a:r>
            <a:endParaRPr lang="en-US" sz="2000" dirty="0"/>
          </a:p>
          <a:p>
            <a:pPr marL="0" indent="0" algn="ctr">
              <a:buFont typeface="Arial"/>
              <a:buNone/>
            </a:pPr>
            <a:r>
              <a:rPr lang="en-US" u="sng" dirty="0"/>
              <a:t> </a:t>
            </a:r>
          </a:p>
        </p:txBody>
      </p:sp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63ACE15D-7791-821B-7414-AF79BB7E4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40" y="2035922"/>
            <a:ext cx="5791200" cy="4343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124624-D8A3-4428-8377-F8FB8E64F025}"/>
              </a:ext>
            </a:extLst>
          </p:cNvPr>
          <p:cNvSpPr/>
          <p:nvPr/>
        </p:nvSpPr>
        <p:spPr>
          <a:xfrm>
            <a:off x="10076480" y="5676900"/>
            <a:ext cx="2115519" cy="1173004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1" name="Picture 10" descr="A graph of a line&#10;&#10;AI-generated content may be incorrect.">
            <a:extLst>
              <a:ext uri="{FF2B5EF4-FFF2-40B4-BE49-F238E27FC236}">
                <a16:creationId xmlns:a16="http://schemas.microsoft.com/office/drawing/2014/main" id="{72F6678D-D1C4-7273-87E7-FB12AC335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2" y="1988115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621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3F02-96D3-D957-E26D-9A2BA359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Velocity – Constant Turn Rate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1B403-A935-8088-678E-6E313DF268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7300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34E34-6129-6BAF-CCD6-318E80103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9974-D88C-9C76-DB32-C182B71C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A0669-03CE-F916-E46F-0525E4C008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01CD499-27F0-A7E8-A1EA-2F9974EE7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 Filter:</a:t>
            </a:r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38C42A53-8AD0-3A9C-E7D8-F43C9E64F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331" y="1909763"/>
            <a:ext cx="5780858" cy="4343400"/>
          </a:xfrm>
          <a:prstGeom prst="rect">
            <a:avLst/>
          </a:prstGeom>
        </p:spPr>
      </p:pic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B22ABB97-B9B2-8769-C0F4-BF1A3DD3AF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919" y="1909763"/>
            <a:ext cx="58015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AD41-615A-814B-A17A-76E6411B3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D4F2-0098-10DB-27F4-6F08FAFB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FF3B3E-E3AB-792C-C430-048973A6B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AC2E480-8D00-85EB-B8DC-5E0792785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</p:txBody>
      </p:sp>
      <p:pic>
        <p:nvPicPr>
          <p:cNvPr id="9" name="Picture 8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6941AC27-F7AB-61B5-95F7-83D1CA7CC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62" y="1774015"/>
            <a:ext cx="6693626" cy="5029200"/>
          </a:xfrm>
          <a:prstGeom prst="rect">
            <a:avLst/>
          </a:prstGeom>
        </p:spPr>
      </p:pic>
      <p:pic>
        <p:nvPicPr>
          <p:cNvPr id="10" name="Picture 9" descr="A graph with a red line and a blue circle&#10;&#10;AI-generated content may be incorrect.">
            <a:extLst>
              <a:ext uri="{FF2B5EF4-FFF2-40B4-BE49-F238E27FC236}">
                <a16:creationId xmlns:a16="http://schemas.microsoft.com/office/drawing/2014/main" id="{D50294E9-76CD-E569-9A5B-52179FCD83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58" y="2321681"/>
            <a:ext cx="487679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71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C812B-A0FC-69A4-B619-B5B1A9F62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colors and numbers&#10;&#10;AI-generated content may be incorrect.">
            <a:extLst>
              <a:ext uri="{FF2B5EF4-FFF2-40B4-BE49-F238E27FC236}">
                <a16:creationId xmlns:a16="http://schemas.microsoft.com/office/drawing/2014/main" id="{3BB15061-B236-D0CD-A967-D3F770E20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9" y="1806391"/>
            <a:ext cx="5801541" cy="4343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F1D76-594D-317E-A7E1-8214E8F16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DBB0B5-42ED-0F7A-BA27-554003AB06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770AE07-8A41-12D9-130F-423A933B518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 Filter:</a:t>
            </a:r>
          </a:p>
        </p:txBody>
      </p:sp>
      <p:pic>
        <p:nvPicPr>
          <p:cNvPr id="9" name="Picture 8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050C2F92-5678-08B9-841D-C7BCC23AD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19" y="1762849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7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341F-0E39-0FFF-B20E-76D2351F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75CACF10-F3B9-47B4-BBA7-E2A56629F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653" y="2511204"/>
            <a:ext cx="4259579" cy="32004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99B6AB6A-C8F2-87AA-00B9-6E8773518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72" y="2511204"/>
            <a:ext cx="4274820" cy="32004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BC5F5AEE-F1C5-613B-3E7A-8FB613F2BE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1204"/>
            <a:ext cx="4260349" cy="3200979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D1B6438D-625B-A54E-055E-F84580793D45}"/>
              </a:ext>
            </a:extLst>
          </p:cNvPr>
          <p:cNvSpPr txBox="1">
            <a:spLocks/>
          </p:cNvSpPr>
          <p:nvPr/>
        </p:nvSpPr>
        <p:spPr>
          <a:xfrm>
            <a:off x="1915390" y="1427676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6C7CC-CA3D-F91F-3C30-B4EE16F6B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52E41-C433-D9AA-BCD8-2B9118AA46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Turn Rate Error</a:t>
                </a:r>
              </a:p>
            </p:txBody>
          </p:sp>
        </mc:Choice>
        <mc:Fallback xmlns="">
          <p:sp>
            <p:nvSpPr>
              <p:cNvPr id="40" name="Text Placeholder 39">
                <a:extLst>
                  <a:ext uri="{FF2B5EF4-FFF2-40B4-BE49-F238E27FC236}">
                    <a16:creationId xmlns:a16="http://schemas.microsoft.com/office/drawing/2014/main" id="{6B92C881-8E63-744C-0A21-7058BB93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960612" y="1246010"/>
                <a:ext cx="4135739" cy="623248"/>
              </a:xfrm>
              <a:prstGeom prst="rect">
                <a:avLst/>
              </a:prstGeom>
              <a:blipFill>
                <a:blip r:embed="rId6"/>
                <a:stretch>
                  <a:fillRect b="-25243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6B9B2AA-2968-235A-C7F1-D2BFFA6C6292}"/>
              </a:ext>
            </a:extLst>
          </p:cNvPr>
          <p:cNvCxnSpPr>
            <a:cxnSpLocks/>
          </p:cNvCxnSpPr>
          <p:nvPr/>
        </p:nvCxnSpPr>
        <p:spPr>
          <a:xfrm flipV="1">
            <a:off x="2201333" y="2048554"/>
            <a:ext cx="8756953" cy="46341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 Placeholder 39">
                <a:extLst>
                  <a:ext uri="{FF2B5EF4-FFF2-40B4-BE49-F238E27FC236}">
                    <a16:creationId xmlns:a16="http://schemas.microsoft.com/office/drawing/2014/main" id="{514FA44F-4460-D4D8-2590-0D9320C78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2343" y="1471376"/>
                <a:ext cx="571886" cy="5334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D498CF-5429-3B74-5C7B-BB04D504FBEC}"/>
              </a:ext>
            </a:extLst>
          </p:cNvPr>
          <p:cNvCxnSpPr/>
          <p:nvPr/>
        </p:nvCxnSpPr>
        <p:spPr>
          <a:xfrm>
            <a:off x="2201333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D35186-C089-D207-318D-901041B90348}"/>
              </a:ext>
            </a:extLst>
          </p:cNvPr>
          <p:cNvCxnSpPr/>
          <p:nvPr/>
        </p:nvCxnSpPr>
        <p:spPr>
          <a:xfrm>
            <a:off x="6095999" y="1973943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59E914-CDD2-A9D8-5C27-1BBC1C1FE1C4}"/>
              </a:ext>
            </a:extLst>
          </p:cNvPr>
          <p:cNvCxnSpPr/>
          <p:nvPr/>
        </p:nvCxnSpPr>
        <p:spPr>
          <a:xfrm>
            <a:off x="10162419" y="1934254"/>
            <a:ext cx="0" cy="22860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81625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5643-55BD-62CD-8AC2-BE02373A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495DC7-9988-C5B8-F3A9-9EE0CFA946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BB2FE-1708-F4D9-6EB8-F42040706F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6351" y="1341438"/>
            <a:ext cx="9849154" cy="51609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Project Overview</a:t>
            </a:r>
          </a:p>
          <a:p>
            <a:r>
              <a:rPr lang="en-US" dirty="0"/>
              <a:t>Kalman Filter Review</a:t>
            </a:r>
          </a:p>
          <a:p>
            <a:r>
              <a:rPr lang="en-US" dirty="0"/>
              <a:t>Interacting Multiple Model (IMM)</a:t>
            </a:r>
          </a:p>
          <a:p>
            <a:pPr lvl="1"/>
            <a:r>
              <a:rPr lang="en-US" dirty="0"/>
              <a:t>Overview </a:t>
            </a:r>
          </a:p>
          <a:p>
            <a:pPr lvl="1"/>
            <a:r>
              <a:rPr lang="en-US" dirty="0"/>
              <a:t>Algorithm</a:t>
            </a:r>
          </a:p>
          <a:p>
            <a:pPr lvl="1"/>
            <a:r>
              <a:rPr lang="en-US" dirty="0"/>
              <a:t>Example</a:t>
            </a:r>
          </a:p>
          <a:p>
            <a:r>
              <a:rPr lang="en-US" dirty="0"/>
              <a:t>Model Definitions</a:t>
            </a:r>
          </a:p>
          <a:p>
            <a:r>
              <a:rPr lang="en-US" dirty="0"/>
              <a:t>Trajectory Generation</a:t>
            </a:r>
          </a:p>
          <a:p>
            <a:r>
              <a:rPr lang="en-US" dirty="0"/>
              <a:t>Results</a:t>
            </a:r>
          </a:p>
          <a:p>
            <a:pPr lvl="1"/>
            <a:r>
              <a:rPr lang="en-US" dirty="0"/>
              <a:t>Constant Velocity – Constant Turn Rate IMM</a:t>
            </a:r>
          </a:p>
          <a:p>
            <a:pPr lvl="1"/>
            <a:r>
              <a:rPr lang="en-US" dirty="0"/>
              <a:t>Constant Velocity – Constante Turn Rate – Constant Acceleration IMM</a:t>
            </a:r>
          </a:p>
          <a:p>
            <a:r>
              <a:rPr lang="en-US" dirty="0"/>
              <a:t>Future Steps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53960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E0C3E-5067-B53F-9F78-F859D0DD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328E8-EFFA-ECC5-3881-D7F85A20C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Constant Velocity – Constant Turn Rate – Constant Acceleration IMM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AC448A-6902-808E-5E7F-A8656DA7E8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841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E2BAE-1112-CCB8-7BC9-54133D287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8D8D-BD9C-EADE-2B02-70305E6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- Errors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3F9167-F56B-380F-60C1-8DAF3B9DB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7400612-355C-3E4F-DF05-B493AEE662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Performance of IMM CV-CT-CA Filter:</a:t>
            </a:r>
          </a:p>
        </p:txBody>
      </p:sp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3F00F00-306A-AA0D-1CCE-F099B35BF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00" y="1743476"/>
            <a:ext cx="5801541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D120C338-6D4E-7034-9D8C-92C1191D3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260" y="1743476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BCD5-BA68-F1C3-D339-BC5634A81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3389-75F8-8BA3-0EC2-DABDA1F3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Mode Probability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793252-42E6-EB79-3704-B5DD9C5145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B749BD1-9180-428F-596D-7AC4A035A8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8909624" cy="4911725"/>
          </a:xfrm>
        </p:spPr>
        <p:txBody>
          <a:bodyPr/>
          <a:lstStyle/>
          <a:p>
            <a:r>
              <a:rPr lang="en-US" dirty="0"/>
              <a:t>IMM Model Mode Prediction: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A graph of a line&#10;&#10;AI-generated content may be incorrect.">
            <a:extLst>
              <a:ext uri="{FF2B5EF4-FFF2-40B4-BE49-F238E27FC236}">
                <a16:creationId xmlns:a16="http://schemas.microsoft.com/office/drawing/2014/main" id="{95DBB7D9-C21C-06ED-244F-8B03659AA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567" y="2380459"/>
            <a:ext cx="4876799" cy="3657600"/>
          </a:xfrm>
          <a:prstGeom prst="rect">
            <a:avLst/>
          </a:prstGeom>
        </p:spPr>
      </p:pic>
      <p:pic>
        <p:nvPicPr>
          <p:cNvPr id="13" name="Picture 12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DBC261EA-CBED-616A-25CD-1ADF9C870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43" y="1943847"/>
            <a:ext cx="6389369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88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49DE-FBD0-BF98-FC0F-98A2966F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6C4A-EAEE-F775-A1D3-FE57D17E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(CV-CT-CA) – Error Comparison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3F02-58CC-113C-6B8E-D83840BBCD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25DCC62-9B39-1446-7164-762B103B2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Comparison of IMM CV-CT-CA Filter:</a:t>
            </a:r>
          </a:p>
        </p:txBody>
      </p:sp>
      <p:pic>
        <p:nvPicPr>
          <p:cNvPr id="5" name="Picture 4" descr="A graph of 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DFF97B86-78D3-808A-248C-52A953C6C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04" y="1833609"/>
            <a:ext cx="5791200" cy="4343400"/>
          </a:xfrm>
          <a:prstGeom prst="rect">
            <a:avLst/>
          </a:prstGeom>
        </p:spPr>
      </p:pic>
      <p:pic>
        <p:nvPicPr>
          <p:cNvPr id="8" name="Picture 7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0054FE2-FF96-12E5-BD4C-76510827A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8" y="1785227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95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76536-CD90-B67F-AEEB-01E07ABD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640D-EC05-CEDF-B18D-F62AA380F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D2A9CD-2665-6834-9831-D75DA53139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AB3D3-6589-003F-0012-EA6A0651FF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Implement IMM with a non-linear measurement model (ranges &amp; range rates)</a:t>
            </a:r>
          </a:p>
          <a:p>
            <a:r>
              <a:rPr lang="en-US" dirty="0"/>
              <a:t>GPS/INS implementation</a:t>
            </a:r>
          </a:p>
          <a:p>
            <a:r>
              <a:rPr lang="en-US" dirty="0"/>
              <a:t>Real vs. Simulated trajectories and measurements</a:t>
            </a:r>
          </a:p>
          <a:p>
            <a:r>
              <a:rPr lang="en-US" dirty="0"/>
              <a:t>Increased complexity in model selection (Adding Vehicle Dynamic Model)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4440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5CDA-2927-4F3F-9EA8-23EFD888A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0A58-D052-B859-D12B-8FC19DDB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26B7B-2274-FFC8-A307-4405A1CC7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5707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6AE7B-65B3-6185-C620-6F62E726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C994D-99FF-E692-7BEB-0A4E166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90F2A3-8D23-E0A3-B858-B5188A377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D0900-8135-E1C7-7F50-B66D8DA196E6}"/>
              </a:ext>
            </a:extLst>
          </p:cNvPr>
          <p:cNvSpPr txBox="1"/>
          <p:nvPr/>
        </p:nvSpPr>
        <p:spPr>
          <a:xfrm>
            <a:off x="135540" y="1102221"/>
            <a:ext cx="11026882" cy="120274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indent="457200"/>
            <a:endParaRPr lang="en-US" sz="1200" dirty="0"/>
          </a:p>
          <a:p>
            <a:pPr indent="457200">
              <a:buFont typeface="+mj-lt"/>
              <a:buAutoNum type="arabicParenR"/>
            </a:pPr>
            <a:r>
              <a:rPr lang="en-US" sz="1200" b="0" i="0" dirty="0">
                <a:solidFill>
                  <a:srgbClr val="1A1A1A"/>
                </a:solidFill>
                <a:effectLst/>
                <a:latin typeface="Noto Sans" panose="020B0502040204020203" pitchFamily="34" charset="0"/>
              </a:rPr>
              <a:t>Kalman, R. E. (March 1, 1960). "A New Approach to Linear Filtering and Prediction Problems."   ASME. </a:t>
            </a:r>
            <a:r>
              <a:rPr lang="en-US" sz="1200" b="0" i="1" dirty="0">
                <a:solidFill>
                  <a:srgbClr val="1A1A1A"/>
                </a:solidFill>
                <a:effectLst/>
                <a:latin typeface="Noto Sans" panose="020B0502040204020203" pitchFamily="34" charset="0"/>
              </a:rPr>
              <a:t>J. Basic Eng</a:t>
            </a:r>
            <a:r>
              <a:rPr lang="en-US" sz="1200" b="0" i="0" dirty="0">
                <a:solidFill>
                  <a:srgbClr val="1A1A1A"/>
                </a:solidFill>
                <a:effectLst/>
                <a:latin typeface="Noto Sans" panose="020B0502040204020203" pitchFamily="34" charset="0"/>
              </a:rPr>
              <a:t>. March 1960; 82(1): 35–	45. </a:t>
            </a:r>
            <a:r>
              <a:rPr lang="en-US" sz="1200" b="0" i="0" u="none" strike="noStrike" dirty="0">
                <a:solidFill>
                  <a:srgbClr val="0D6C9F"/>
                </a:solidFill>
                <a:effectLst/>
                <a:latin typeface="Noto Sans" panose="020B0502040204020203" pitchFamily="34" charset="0"/>
                <a:hlinkClick r:id="rId2"/>
              </a:rPr>
              <a:t>https://doi.org/10.1115/1.3662552</a:t>
            </a:r>
            <a:endParaRPr lang="en-US" sz="1200" b="0" i="0" u="none" strike="noStrike" dirty="0">
              <a:solidFill>
                <a:srgbClr val="0D6C9F"/>
              </a:solidFill>
              <a:effectLst/>
              <a:latin typeface="Noto Sans" panose="020B0502040204020203" pitchFamily="34" charset="0"/>
            </a:endParaRPr>
          </a:p>
          <a:p>
            <a:pPr indent="457200">
              <a:buFont typeface="+mj-lt"/>
              <a:buAutoNum type="arabicParenR"/>
            </a:pPr>
            <a:r>
              <a:rPr lang="en-US" sz="1200" dirty="0"/>
              <a:t>Blom, Henk. (1984). An efficient filter for abruptly changing systems. Proceedings of the 23rd IEEE Conference on Decision and Control. 656 - 658. 	10.1109/CDC.1984.272089. </a:t>
            </a:r>
          </a:p>
          <a:p>
            <a:pPr indent="45720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26063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0102-FAF4-95C6-5ECA-13FB56DEA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ED733-2E7A-F761-948A-D70BC6FA8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D205C9-A87A-0867-3343-55DFA4F4B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60A9BB-8F54-A77C-E3E3-725A97FF0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49" y="1798511"/>
            <a:ext cx="10100733" cy="34717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CFFD03-255F-B588-1021-4FED0AC9828B}"/>
              </a:ext>
            </a:extLst>
          </p:cNvPr>
          <p:cNvSpPr txBox="1"/>
          <p:nvPr/>
        </p:nvSpPr>
        <p:spPr>
          <a:xfrm>
            <a:off x="-42333" y="6013526"/>
            <a:ext cx="6136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https://www.youtube.com/watch?v=pqxICLvcYlE</a:t>
            </a:r>
          </a:p>
        </p:txBody>
      </p:sp>
    </p:spTree>
    <p:extLst>
      <p:ext uri="{BB962C8B-B14F-4D97-AF65-F5344CB8AC3E}">
        <p14:creationId xmlns:p14="http://schemas.microsoft.com/office/powerpoint/2010/main" val="5979287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5962D-E0E5-0C32-CD48-69385D762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solidFill>
                <a:schemeClr val="bg1"/>
              </a:solidFill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>
                <a:lvl1pPr marL="342900" indent="-3429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8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1pPr>
                <a:lvl2pPr marL="783771" indent="-326571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4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2pPr>
                <a:lvl3pPr marL="1219200" indent="-30480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3pPr>
                <a:lvl4pPr marL="17373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4pPr>
                <a:lvl5pPr marL="2194560" indent="-365760" defTabSz="457200">
                  <a:spcBef>
                    <a:spcPts val="700"/>
                  </a:spcBef>
                  <a:buClr>
                    <a:srgbClr val="000000"/>
                  </a:buClr>
                  <a:buSzPct val="100000"/>
                  <a:buFont typeface="Arial"/>
                  <a:buChar char="•"/>
                  <a:defRPr sz="2000">
                    <a:solidFill>
                      <a:srgbClr val="03244D"/>
                    </a:solidFill>
                    <a:uFill>
                      <a:solidFill/>
                    </a:uFill>
                    <a:latin typeface="+mn-lt"/>
                    <a:ea typeface="+mn-ea"/>
                    <a:cs typeface="Arial" panose="020B0604020202020204" pitchFamily="34" charset="0"/>
                    <a:sym typeface="Calibri"/>
                  </a:defRPr>
                </a:lvl5pPr>
                <a:lvl6pPr marL="2451100" indent="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None/>
                  <a:defRPr sz="1800">
                    <a:solidFill>
                      <a:srgbClr val="03244D"/>
                    </a:solidFill>
                    <a:uFill>
                      <a:solidFill/>
                    </a:u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Calibri"/>
                  </a:defRPr>
                </a:lvl6pPr>
                <a:lvl7pPr marL="37211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7pPr>
                <a:lvl8pPr marL="40767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8pPr>
                <a:lvl9pPr marL="4432300" indent="-914400" defTabSz="457200">
                  <a:spcBef>
                    <a:spcPts val="700"/>
                  </a:spcBef>
                  <a:buClr>
                    <a:srgbClr val="000000"/>
                  </a:buClr>
                  <a:buSzPct val="171000"/>
                  <a:buFont typeface="Arial"/>
                  <a:buChar char="•"/>
                  <a:defRPr sz="3200">
                    <a:uFill>
                      <a:solidFill/>
                    </a:uFill>
                    <a:latin typeface="+mn-lt"/>
                    <a:ea typeface="+mn-ea"/>
                    <a:cs typeface="+mn-cs"/>
                    <a:sym typeface="Calibri"/>
                  </a:defRPr>
                </a:lvl9pPr>
              </a:lstStyle>
              <a:p>
                <a:pPr marL="0" indent="0" algn="ctr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 Placeholder 39">
                <a:extLst>
                  <a:ext uri="{FF2B5EF4-FFF2-40B4-BE49-F238E27FC236}">
                    <a16:creationId xmlns:a16="http://schemas.microsoft.com/office/drawing/2014/main" id="{BBD419B6-814F-D33B-2F78-9141E78F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97" y="6344534"/>
                <a:ext cx="571886" cy="5334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 descr="A graph of a graph&#10;&#10;AI-generated content may be incorrect.">
            <a:extLst>
              <a:ext uri="{FF2B5EF4-FFF2-40B4-BE49-F238E27FC236}">
                <a16:creationId xmlns:a16="http://schemas.microsoft.com/office/drawing/2014/main" id="{3837266C-23B0-6442-610F-8EE7BEBE1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806" y="5002867"/>
            <a:ext cx="2434045" cy="1828800"/>
          </a:xfrm>
          <a:prstGeom prst="rect">
            <a:avLst/>
          </a:prstGeom>
        </p:spPr>
      </p:pic>
      <p:pic>
        <p:nvPicPr>
          <p:cNvPr id="63" name="Picture 62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611C8D85-1FCA-B0E9-5CDA-DB9DAE8AF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11" y="4989436"/>
            <a:ext cx="2434045" cy="1828800"/>
          </a:xfrm>
          <a:prstGeom prst="rect">
            <a:avLst/>
          </a:prstGeom>
        </p:spPr>
      </p:pic>
      <p:pic>
        <p:nvPicPr>
          <p:cNvPr id="65" name="Picture 64" descr="A graph of a speed test&#10;&#10;AI-generated content may be incorrect.">
            <a:extLst>
              <a:ext uri="{FF2B5EF4-FFF2-40B4-BE49-F238E27FC236}">
                <a16:creationId xmlns:a16="http://schemas.microsoft.com/office/drawing/2014/main" id="{CF52B0F9-7CAA-A43F-E68D-CD3A3A53F0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31" y="5013058"/>
            <a:ext cx="2438400" cy="1828800"/>
          </a:xfrm>
          <a:prstGeom prst="rect">
            <a:avLst/>
          </a:prstGeom>
        </p:spPr>
      </p:pic>
      <p:pic>
        <p:nvPicPr>
          <p:cNvPr id="55" name="Picture 54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57570FB5-E4B7-F2DC-8B49-CE36BB19EF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164" y="3147118"/>
            <a:ext cx="2442754" cy="1828800"/>
          </a:xfrm>
          <a:prstGeom prst="rect">
            <a:avLst/>
          </a:prstGeom>
        </p:spPr>
      </p:pic>
      <p:pic>
        <p:nvPicPr>
          <p:cNvPr id="57" name="Picture 56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12249E6-6C9B-9068-DE6B-9706CD55A9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482" y="3154813"/>
            <a:ext cx="2442754" cy="1828800"/>
          </a:xfrm>
          <a:prstGeom prst="rect">
            <a:avLst/>
          </a:prstGeom>
        </p:spPr>
      </p:pic>
      <p:pic>
        <p:nvPicPr>
          <p:cNvPr id="59" name="Picture 58" descr="A graph of a speed test&#10;&#10;AI-generated content may be incorrect.">
            <a:extLst>
              <a:ext uri="{FF2B5EF4-FFF2-40B4-BE49-F238E27FC236}">
                <a16:creationId xmlns:a16="http://schemas.microsoft.com/office/drawing/2014/main" id="{A4410B59-9CA1-4220-1124-036CAB03B6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3153359"/>
            <a:ext cx="2438400" cy="1828800"/>
          </a:xfrm>
          <a:prstGeom prst="rect">
            <a:avLst/>
          </a:prstGeom>
        </p:spPr>
      </p:pic>
      <p:pic>
        <p:nvPicPr>
          <p:cNvPr id="30" name="Picture 29" descr="A graph of a graph of a speed test&#10;&#10;AI-generated content may be incorrect.">
            <a:extLst>
              <a:ext uri="{FF2B5EF4-FFF2-40B4-BE49-F238E27FC236}">
                <a16:creationId xmlns:a16="http://schemas.microsoft.com/office/drawing/2014/main" id="{9F4A474D-F3D2-8E61-3A02-9C4A504DDA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687" y="1289291"/>
            <a:ext cx="2438400" cy="1828800"/>
          </a:xfrm>
          <a:prstGeom prst="rect">
            <a:avLst/>
          </a:prstGeom>
        </p:spPr>
      </p:pic>
      <p:pic>
        <p:nvPicPr>
          <p:cNvPr id="34" name="Picture 33" descr="A graph of a number of error&#10;&#10;AI-generated content may be incorrect.">
            <a:extLst>
              <a:ext uri="{FF2B5EF4-FFF2-40B4-BE49-F238E27FC236}">
                <a16:creationId xmlns:a16="http://schemas.microsoft.com/office/drawing/2014/main" id="{AE70BE2D-79C8-1AE4-3F54-904F7D071BD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701" y="1267512"/>
            <a:ext cx="2438400" cy="1828800"/>
          </a:xfrm>
          <a:prstGeom prst="rect">
            <a:avLst/>
          </a:prstGeom>
        </p:spPr>
      </p:pic>
      <p:pic>
        <p:nvPicPr>
          <p:cNvPr id="38" name="Picture 37" descr="A graph of a mode probability&#10;&#10;AI-generated content may be incorrect.">
            <a:extLst>
              <a:ext uri="{FF2B5EF4-FFF2-40B4-BE49-F238E27FC236}">
                <a16:creationId xmlns:a16="http://schemas.microsoft.com/office/drawing/2014/main" id="{E0338C14-7D0F-2ED6-D46A-21DD3A2001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77" y="1282920"/>
            <a:ext cx="2434045" cy="1828800"/>
          </a:xfrm>
          <a:prstGeom prst="rect">
            <a:avLst/>
          </a:prstGeom>
        </p:spPr>
      </p:pic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A0EC95C-A14B-0FC4-1821-FEA115D87B73}"/>
              </a:ext>
            </a:extLst>
          </p:cNvPr>
          <p:cNvSpPr txBox="1">
            <a:spLocks/>
          </p:cNvSpPr>
          <p:nvPr/>
        </p:nvSpPr>
        <p:spPr>
          <a:xfrm>
            <a:off x="1157624" y="1772775"/>
            <a:ext cx="571886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dirty="0"/>
              <a:t>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C2A-F2E7-D64C-66D7-E4DBA0D1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(CV-CT) – Effect of Incorrect Turn Rate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E4850-69A8-E916-AD8E-C9CA882B9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ABDAD1D-2556-FA2F-E643-519A3361A5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 rot="16200000">
            <a:off x="-597633" y="3970294"/>
            <a:ext cx="3152777" cy="62324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indent="0" algn="ctr">
              <a:buNone/>
            </a:pPr>
            <a:r>
              <a:rPr lang="en-US" dirty="0"/>
              <a:t>| Turn Rate Error |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533423-06E3-8107-83CD-29E3E31FB34D}"/>
              </a:ext>
            </a:extLst>
          </p:cNvPr>
          <p:cNvCxnSpPr>
            <a:cxnSpLocks/>
            <a:stCxn id="46" idx="2"/>
          </p:cNvCxnSpPr>
          <p:nvPr/>
        </p:nvCxnSpPr>
        <p:spPr>
          <a:xfrm flipH="1">
            <a:off x="1398092" y="2396023"/>
            <a:ext cx="45475" cy="4090886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61D9177-9DBE-A64A-C12A-14967428E3C6}"/>
              </a:ext>
            </a:extLst>
          </p:cNvPr>
          <p:cNvSpPr/>
          <p:nvPr/>
        </p:nvSpPr>
        <p:spPr>
          <a:xfrm>
            <a:off x="2470917" y="1289291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6DB12C-6226-4F4A-1B38-40639833F122}"/>
              </a:ext>
            </a:extLst>
          </p:cNvPr>
          <p:cNvSpPr/>
          <p:nvPr/>
        </p:nvSpPr>
        <p:spPr>
          <a:xfrm>
            <a:off x="2468224" y="31489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E22CCB-8DA0-4386-A2C2-6B09285752A1}"/>
              </a:ext>
            </a:extLst>
          </p:cNvPr>
          <p:cNvSpPr/>
          <p:nvPr/>
        </p:nvSpPr>
        <p:spPr>
          <a:xfrm>
            <a:off x="2468224" y="5008690"/>
            <a:ext cx="7610803" cy="18288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525A9A-25FC-B621-3EF3-B50B04E71B38}"/>
              </a:ext>
            </a:extLst>
          </p:cNvPr>
          <p:cNvCxnSpPr/>
          <p:nvPr/>
        </p:nvCxnSpPr>
        <p:spPr>
          <a:xfrm flipH="1">
            <a:off x="1604904" y="1278754"/>
            <a:ext cx="869902" cy="86868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EB0C36-2BF7-B3A1-2D6F-0869C13430D5}"/>
              </a:ext>
            </a:extLst>
          </p:cNvPr>
          <p:cNvCxnSpPr>
            <a:cxnSpLocks/>
          </p:cNvCxnSpPr>
          <p:nvPr/>
        </p:nvCxnSpPr>
        <p:spPr>
          <a:xfrm>
            <a:off x="1601015" y="2136030"/>
            <a:ext cx="873791" cy="988432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EED9DF-A613-4AA5-0D12-58F11628258E}"/>
              </a:ext>
            </a:extLst>
          </p:cNvPr>
          <p:cNvCxnSpPr>
            <a:cxnSpLocks/>
          </p:cNvCxnSpPr>
          <p:nvPr/>
        </p:nvCxnSpPr>
        <p:spPr>
          <a:xfrm>
            <a:off x="1443567" y="4069213"/>
            <a:ext cx="1022110" cy="908577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036D91-84A5-20F5-4ECB-4939D50E6C0D}"/>
              </a:ext>
            </a:extLst>
          </p:cNvPr>
          <p:cNvCxnSpPr>
            <a:cxnSpLocks/>
          </p:cNvCxnSpPr>
          <p:nvPr/>
        </p:nvCxnSpPr>
        <p:spPr>
          <a:xfrm flipH="1">
            <a:off x="1408314" y="3148990"/>
            <a:ext cx="1059910" cy="948581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07EC10-02E8-93DF-ECEA-B886225CDBC0}"/>
              </a:ext>
            </a:extLst>
          </p:cNvPr>
          <p:cNvCxnSpPr>
            <a:cxnSpLocks/>
          </p:cNvCxnSpPr>
          <p:nvPr/>
        </p:nvCxnSpPr>
        <p:spPr>
          <a:xfrm>
            <a:off x="1398092" y="5913438"/>
            <a:ext cx="1067439" cy="92592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DD3CB6-0947-A23F-1E07-68694F6D407F}"/>
              </a:ext>
            </a:extLst>
          </p:cNvPr>
          <p:cNvCxnSpPr>
            <a:cxnSpLocks/>
          </p:cNvCxnSpPr>
          <p:nvPr/>
        </p:nvCxnSpPr>
        <p:spPr>
          <a:xfrm flipH="1">
            <a:off x="1408314" y="5055064"/>
            <a:ext cx="1057217" cy="858374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4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2CF25-EAE1-46C6-C168-4CC4244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30E6-28BB-AD09-157D-A94229F6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1D396D-A8EA-D99B-A3E7-6CEE8CDD82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dirty="0"/>
                  <a:t>Goal: To research and implement an Interacting Multiple Model (IMM) algorithm for mode detection and fusion of multiple Kalman Filter outputs</a:t>
                </a:r>
              </a:p>
              <a:p>
                <a:r>
                  <a:rPr lang="en-US" dirty="0"/>
                  <a:t>Two trajectories will be simulated along with position and velocity measurements:</a:t>
                </a:r>
              </a:p>
              <a:p>
                <a:pPr lvl="1"/>
                <a:r>
                  <a:rPr lang="en-US" dirty="0"/>
                  <a:t>1)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Velocity</a:t>
                </a:r>
              </a:p>
              <a:p>
                <a:pPr lvl="1"/>
                <a:r>
                  <a:rPr lang="en-US" dirty="0"/>
                  <a:t>2) Constant Velocity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Turn 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Constant Acceleration</a:t>
                </a:r>
              </a:p>
              <a:p>
                <a:r>
                  <a:rPr lang="en-US" dirty="0"/>
                  <a:t>Each trajectory’s designed IMM will be evaluated based on mode detection and state error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5D07EA1-53CF-9D86-FFB9-D702DDC48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922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183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B29FC-8B61-A50A-2505-25A3702D5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A0EE-1DAB-F124-C926-EDC69874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Kalman Filter Review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B530F1-E8E3-970F-A30E-6E9767ED38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C2115-1167-FD8F-9CAA-E6547CFA0F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926831" cy="49117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developed in1958 by Rudolph Kálmán. [1]</a:t>
            </a:r>
          </a:p>
          <a:p>
            <a:r>
              <a:rPr lang="en-US" dirty="0"/>
              <a:t>The Kalman filter is an optimal filter for LTI systems that is applicable to many estimation and navigation practices.</a:t>
            </a:r>
          </a:p>
          <a:p>
            <a:r>
              <a:rPr lang="en-US" dirty="0"/>
              <a:t>Consists of two primary steps:</a:t>
            </a:r>
          </a:p>
          <a:p>
            <a:pPr lvl="1"/>
            <a:r>
              <a:rPr lang="en-US" dirty="0">
                <a:solidFill>
                  <a:srgbClr val="0005DA"/>
                </a:solidFill>
              </a:rPr>
              <a:t>Time Update:</a:t>
            </a:r>
            <a:endParaRPr lang="en-US" dirty="0">
              <a:solidFill>
                <a:schemeClr val="accent5"/>
              </a:solidFill>
            </a:endParaRPr>
          </a:p>
          <a:p>
            <a:pPr marL="892629" lvl="2" indent="0">
              <a:buNone/>
            </a:pPr>
            <a:r>
              <a:rPr lang="en-US" dirty="0">
                <a:solidFill>
                  <a:schemeClr val="accent5"/>
                </a:solidFill>
              </a:rPr>
              <a:t>Model based propagation of all states, under known inputs.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Measurement Update:</a:t>
            </a:r>
          </a:p>
          <a:p>
            <a:pPr marL="892629" lvl="2" indent="0">
              <a:buNone/>
            </a:pPr>
            <a:r>
              <a:rPr lang="en-US" dirty="0">
                <a:solidFill>
                  <a:schemeClr val="accent5"/>
                </a:solidFill>
              </a:rPr>
              <a:t>Measurement Correction of the propagated model states.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D312-0A28-165B-71BA-B122719B8EF7}"/>
                  </a:ext>
                </a:extLst>
              </p:cNvPr>
              <p:cNvSpPr txBox="1"/>
              <p:nvPr/>
            </p:nvSpPr>
            <p:spPr>
              <a:xfrm>
                <a:off x="7991229" y="4164732"/>
                <a:ext cx="3195983" cy="184665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Measurement Update:</a:t>
                </a:r>
                <a:endParaRPr lang="en-US" u="sng" dirty="0"/>
              </a:p>
              <a:p>
                <a:pPr algn="ctr"/>
                <a:r>
                  <a:rPr lang="en-US" sz="1400" u="sng" dirty="0"/>
                  <a:t>Compute Kalman Gain: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sz="1400" u="sng" dirty="0"/>
                  <a:t>Compute Error Covariance for Updated Estimate: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09D312-0A28-165B-71BA-B122719B8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229" y="4164732"/>
                <a:ext cx="3195983" cy="1846659"/>
              </a:xfrm>
              <a:prstGeom prst="rect">
                <a:avLst/>
              </a:prstGeom>
              <a:blipFill>
                <a:blip r:embed="rId2"/>
                <a:stretch>
                  <a:fillRect t="-97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5CD23-079E-BE31-1035-E36AB3D051CB}"/>
                  </a:ext>
                </a:extLst>
              </p:cNvPr>
              <p:cNvSpPr txBox="1"/>
              <p:nvPr/>
            </p:nvSpPr>
            <p:spPr>
              <a:xfrm>
                <a:off x="7895017" y="2293689"/>
                <a:ext cx="3195983" cy="946991"/>
              </a:xfrm>
              <a:prstGeom prst="rect">
                <a:avLst/>
              </a:prstGeom>
              <a:ln>
                <a:solidFill>
                  <a:srgbClr val="0005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Time Update: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25CD23-079E-BE31-1035-E36AB3D0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17" y="2293689"/>
                <a:ext cx="3195983" cy="946991"/>
              </a:xfrm>
              <a:prstGeom prst="rect">
                <a:avLst/>
              </a:prstGeom>
              <a:blipFill>
                <a:blip r:embed="rId3"/>
                <a:stretch>
                  <a:fillRect t="-1875"/>
                </a:stretch>
              </a:blipFill>
              <a:ln>
                <a:solidFill>
                  <a:srgbClr val="0005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80E776B-F115-E77E-0989-BA31146D8A48}"/>
              </a:ext>
            </a:extLst>
          </p:cNvPr>
          <p:cNvCxnSpPr>
            <a:cxnSpLocks/>
            <a:stCxn id="8" idx="3"/>
            <a:endCxn id="7" idx="3"/>
          </p:cNvCxnSpPr>
          <p:nvPr/>
        </p:nvCxnSpPr>
        <p:spPr>
          <a:xfrm>
            <a:off x="11091000" y="2767185"/>
            <a:ext cx="96212" cy="2320877"/>
          </a:xfrm>
          <a:prstGeom prst="curvedConnector3">
            <a:avLst>
              <a:gd name="adj1" fmla="val 337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F1B71AE-D554-6ACD-2356-B8ABB40EC79F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>
            <a:off x="7895017" y="2767186"/>
            <a:ext cx="96212" cy="2320877"/>
          </a:xfrm>
          <a:prstGeom prst="curvedConnector3">
            <a:avLst>
              <a:gd name="adj1" fmla="val 337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47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BD4E8-A4DC-8C25-32E7-86DE2881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E930-20D9-903C-1BAE-37A068CC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276E4C-2ABB-0EE9-9C94-4475CC2D5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CF0B6-8282-8606-F688-997774DBB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5" y="1341438"/>
            <a:ext cx="6434642" cy="491172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First Proposed by H.A.P. Blom in 1984. [2]</a:t>
            </a:r>
          </a:p>
          <a:p>
            <a:r>
              <a:rPr lang="en-US" dirty="0"/>
              <a:t>Proposed as a high-efficiency solution to estimation of processes with Markovian coefficients. </a:t>
            </a:r>
          </a:p>
          <a:p>
            <a:pPr lvl="1"/>
            <a:r>
              <a:rPr lang="en-US" dirty="0"/>
              <a:t>Processes where the parameters evolve according to a Markov process.</a:t>
            </a:r>
          </a:p>
          <a:p>
            <a:r>
              <a:rPr lang="en-US" dirty="0"/>
              <a:t>Utilizes multiple models to propagate the system and based on the innovations of each model the best update is selected and mixed with the other outputs.</a:t>
            </a:r>
          </a:p>
          <a:p>
            <a:r>
              <a:rPr lang="en-US" dirty="0"/>
              <a:t>This allows for complex dynamics to be estimated with various simple kinematic models.</a:t>
            </a:r>
          </a:p>
          <a:p>
            <a:endParaRPr lang="en-US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663F7-40CB-606C-444A-1A9D435E329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27034" y="1723069"/>
            <a:ext cx="4674019" cy="35147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8DC7B9-DB55-10BC-E92E-DC66C891E698}"/>
              </a:ext>
            </a:extLst>
          </p:cNvPr>
          <p:cNvSpPr txBox="1"/>
          <p:nvPr/>
        </p:nvSpPr>
        <p:spPr>
          <a:xfrm>
            <a:off x="11459497" y="5183747"/>
            <a:ext cx="44034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56377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D5A04-FC7A-314A-3B23-6A7DDC90A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F2564-6CD9-86C8-966E-964C8BBFB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72576-81C0-CA27-CE62-920A1FC29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386F5-9B9B-FD98-84B8-793278D6EB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8045" y="1341438"/>
            <a:ext cx="11538832" cy="4911725"/>
          </a:xfrm>
        </p:spPr>
        <p:txBody>
          <a:bodyPr/>
          <a:lstStyle/>
          <a:p>
            <a:r>
              <a:rPr lang="en-US" dirty="0"/>
              <a:t>Markov Chain: Probability of the future state possibilities of a system based on current knowledge of the state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A33268D-572B-F28A-8BFA-25DF65A5C0BA}"/>
              </a:ext>
            </a:extLst>
          </p:cNvPr>
          <p:cNvGrpSpPr/>
          <p:nvPr/>
        </p:nvGrpSpPr>
        <p:grpSpPr>
          <a:xfrm>
            <a:off x="3161019" y="2450962"/>
            <a:ext cx="5869962" cy="3773740"/>
            <a:chOff x="617794" y="2479339"/>
            <a:chExt cx="5869962" cy="37737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8213E0-96B4-19FE-5F1C-24AAA0CC2A6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02BCE7F-0783-736C-1798-95D2445F50B1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12FCBB9-F593-7028-ADAF-820DBF0844A2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AE6014E-E4CE-145B-867A-2A6EDE38D720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B1D6-A359-4FE3-61EF-5DC2A3EB41B9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EA19D5D-3EFD-4454-EFBF-6B413119405B}"/>
                </a:ext>
              </a:extLst>
            </p:cNvPr>
            <p:cNvCxnSpPr>
              <a:cxnSpLocks/>
              <a:stCxn id="5" idx="5"/>
              <a:endCxn id="7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7D856C3-CD56-AA7A-7F39-FD036DB5E227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0C01BCC-FD17-E333-BA8A-3C846CDF666B}"/>
                </a:ext>
              </a:extLst>
            </p:cNvPr>
            <p:cNvCxnSpPr>
              <a:cxnSpLocks/>
              <a:stCxn id="7" idx="2"/>
              <a:endCxn id="6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E3E4777-AA45-20F1-B1DC-B9B61214C4E1}"/>
                </a:ext>
              </a:extLst>
            </p:cNvPr>
            <p:cNvCxnSpPr>
              <a:cxnSpLocks/>
              <a:stCxn id="6" idx="5"/>
              <a:endCxn id="7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46D81792-27EC-C9C3-2432-BDD2F64D659D}"/>
                </a:ext>
              </a:extLst>
            </p:cNvPr>
            <p:cNvCxnSpPr>
              <a:cxnSpLocks/>
              <a:stCxn id="7" idx="6"/>
              <a:endCxn id="7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0" name="Connector: Curved 79">
              <a:extLst>
                <a:ext uri="{FF2B5EF4-FFF2-40B4-BE49-F238E27FC236}">
                  <a16:creationId xmlns:a16="http://schemas.microsoft.com/office/drawing/2014/main" id="{79B0E3BB-5D69-6FBC-E42B-F25B6248BD44}"/>
                </a:ext>
              </a:extLst>
            </p:cNvPr>
            <p:cNvCxnSpPr>
              <a:cxnSpLocks/>
              <a:stCxn id="6" idx="4"/>
              <a:endCxn id="6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3" name="Connector: Curved 82">
              <a:extLst>
                <a:ext uri="{FF2B5EF4-FFF2-40B4-BE49-F238E27FC236}">
                  <a16:creationId xmlns:a16="http://schemas.microsoft.com/office/drawing/2014/main" id="{FAACF24F-3BF5-CCE1-26BD-E89872CDD008}"/>
                </a:ext>
              </a:extLst>
            </p:cNvPr>
            <p:cNvCxnSpPr>
              <a:cxnSpLocks/>
              <a:stCxn id="5" idx="1"/>
              <a:endCxn id="5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BAA73F7B-A02D-7971-0076-471E02CD118F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2F55E89-4264-F3D9-DC0C-143D33826FDD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787035-D821-31FD-DFA3-C73E74CFC507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9ABBC4D-853A-56B7-82E9-E1839A2A41CB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5EB7E7D-D456-6BA4-6163-0B8094A63690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AF645A9F-C6F3-0E33-C5A3-534DD96191C1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83817AE-0F38-53F7-30A8-ACA55F50B058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ECFA62E-F6F2-29D2-4ECA-8A199CB543C9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13F335-8D64-14AC-BADC-AC18F4F49BCE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408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5E199-E7D4-989E-3F65-E618B2D90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DD53-9C47-2BBB-FBFA-81CF9332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CEB0B2-D599-3A60-CE4A-57A812064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84DB6-0414-2E60-2E9E-4781158741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		</a:t>
            </a:r>
          </a:p>
          <a:p>
            <a:endParaRPr lang="en-US" dirty="0"/>
          </a:p>
          <a:p>
            <a:endParaRPr lang="en-US" sz="24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A635B0-DBDD-2225-5B82-77B438D05FD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CE8374-E08D-AB52-E697-743E576AE548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07B5E81-14AF-04FA-E582-43DD91EC7F6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083088-5A1C-6F99-8AB3-F25DF45DCEA4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02AC9A9-69D5-C600-AACA-B6947960305D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05A0C95-3443-681E-6B76-3D0217EC0B6D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306940C-F935-9BBE-FA27-B3420CD426D7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3F17737-18C3-6CE9-9983-B289040F84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12D42E-ADCB-3776-508D-D73919F8F534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1AF4BAC-4ED5-515F-7CAB-5FD79055AC56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85CB2F54-3FAB-3C77-0283-4DA22007C376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E326F2A4-B53C-42D8-30E4-6A40A4C6AEA8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A8DCE4FA-0B7F-4B3F-C6E8-8229BC5E36AF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77C73F-FED9-73E7-9463-83746704E296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A6A71FB-0A31-AEA4-B1CB-1972172D9B45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AF5D10-D98F-BCB4-5FAC-08839323B682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1A8F464-91F9-58B8-923D-74A475B5B7A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D5E5CF-E252-2FB3-A0C8-8EEC79BA9BA7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54EA7E-F85E-7494-80DF-30CBD9FCF1A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442FD1-B10D-5D8E-5153-7B9FC6EBA6C9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BFABB-3CD0-7E85-A6E0-165B0DD40736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75FB45-C54B-131D-5E9A-DCE1E27BB4D4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2BB7B-4230-B38A-A513-22FADA9D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20684"/>
              </p:ext>
            </p:extLst>
          </p:nvPr>
        </p:nvGraphicFramePr>
        <p:xfrm>
          <a:off x="7460145" y="3089771"/>
          <a:ext cx="3359079" cy="1563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9693">
                  <a:extLst>
                    <a:ext uri="{9D8B030D-6E8A-4147-A177-3AD203B41FA5}">
                      <a16:colId xmlns:a16="http://schemas.microsoft.com/office/drawing/2014/main" val="2547492994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3358763969"/>
                    </a:ext>
                  </a:extLst>
                </a:gridCol>
                <a:gridCol w="1119693">
                  <a:extLst>
                    <a:ext uri="{9D8B030D-6E8A-4147-A177-3AD203B41FA5}">
                      <a16:colId xmlns:a16="http://schemas.microsoft.com/office/drawing/2014/main" val="107909637"/>
                    </a:ext>
                  </a:extLst>
                </a:gridCol>
              </a:tblGrid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DD550C"/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14792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B050"/>
                          </a:solidFill>
                        </a:rPr>
                        <a:t>0.025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2565770"/>
                  </a:ext>
                </a:extLst>
              </a:tr>
              <a:tr h="521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1">
                              <a:lumMod val="50000"/>
                              <a:lumOff val="50000"/>
                            </a:schemeClr>
                          </a:solidFill>
                        </a:rPr>
                        <a:t>0.95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63493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B3C2C5A-2859-D943-E8FB-2348C798F65F}"/>
              </a:ext>
            </a:extLst>
          </p:cNvPr>
          <p:cNvSpPr txBox="1"/>
          <p:nvPr/>
        </p:nvSpPr>
        <p:spPr>
          <a:xfrm>
            <a:off x="7744814" y="2646955"/>
            <a:ext cx="2789739" cy="40011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2000" dirty="0"/>
              <a:t>Markov Chain Matrix</a:t>
            </a:r>
          </a:p>
        </p:txBody>
      </p:sp>
    </p:spTree>
    <p:extLst>
      <p:ext uri="{BB962C8B-B14F-4D97-AF65-F5344CB8AC3E}">
        <p14:creationId xmlns:p14="http://schemas.microsoft.com/office/powerpoint/2010/main" val="328308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19E63-F947-9E28-BE2D-039C8E65C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CCADE-7B32-159A-5E1A-2BDEEB00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020A7-1D2A-E926-28EF-6FDF410BC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2CCD8-CBE8-C890-7824-E8DF1AFC71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44E239CE-4433-425E-14FE-9CABA81ED091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6BF417F-FB66-5968-EE0D-A9A574A5196C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8EA71282-453D-8EDC-24F0-EEAE4FB2B96D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178B33-0E92-B3AC-15A9-C3233036EA47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8B5F73-D3A7-5EEC-AC8C-71A93B83B7B4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4F05755-F56E-0DE3-E171-CEEA09D1D7B1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7BAE2A-2480-A1D7-9124-0E7CFFF93386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81A808D-CA0B-ACE4-125B-BDCBD2D4C612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1E7468-CBA0-7578-EE55-CF0322C6F370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56AF644-FBF5-D19A-D64B-3356F2BE16A0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332AA3-B93C-BB1D-7428-FF77539C017F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3AAB6F7-91BB-49FF-E490-F8ED71EBB3FE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C2756A-8132-C406-03E9-AEB0CF54D69A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7D5C010-EE48-0D00-B7A2-F6A7329502D6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AC54CB-48B9-4C56-DC80-2399ACD5C5DD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F68D7ACF-A92D-36DE-992F-9FF46FEFF9DA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7AA7ABC2-0A70-5E6E-8952-FD89EBDC0244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DF0641FC-9989-D8B2-6C58-1D6377B81A24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BD519AF-79DA-3105-1DA7-45F2054A1887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0996B4-D625-6300-28E5-B257CC2620C9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84BEEFC-750C-10C0-2BC7-C623EF027ABC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C18F95-EE67-6E84-92E7-E85ADA28A022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40A95A1-BEFF-4145-355A-7AD3A1B368AB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328079F-EAD2-6AE6-4644-E74EFF640956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740DA2-65AB-1929-9394-1C14382094D0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BB77C30-F9E2-F6B2-9A4E-6658004C39F5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2DC9C1-406D-2B1B-6813-2643CA410A78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41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15A3-4DFA-7D73-29C0-A3F8DE25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EA5A2-90E7-0CD0-3DF1-F12595D1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Interacting Multiple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8FFA92-9CD4-7205-581F-9C278C1B80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3FE34-2808-40E6-BEA2-B7CA77D47CA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22DA4A-8E89-4BCA-8563-1D3E881D8C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5540" y="1341438"/>
            <a:ext cx="6282193" cy="4911725"/>
          </a:xfrm>
        </p:spPr>
        <p:txBody>
          <a:bodyPr/>
          <a:lstStyle/>
          <a:p>
            <a:r>
              <a:rPr lang="en-US" dirty="0"/>
              <a:t>Markov Chains: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sz="2400" dirty="0"/>
          </a:p>
        </p:txBody>
      </p:sp>
      <p:sp>
        <p:nvSpPr>
          <p:cNvPr id="97" name="Text Placeholder 3">
            <a:extLst>
              <a:ext uri="{FF2B5EF4-FFF2-40B4-BE49-F238E27FC236}">
                <a16:creationId xmlns:a16="http://schemas.microsoft.com/office/drawing/2014/main" id="{843EBC83-DCBC-B2CC-73A6-68ECAEF1E8CB}"/>
              </a:ext>
            </a:extLst>
          </p:cNvPr>
          <p:cNvSpPr txBox="1">
            <a:spLocks/>
          </p:cNvSpPr>
          <p:nvPr/>
        </p:nvSpPr>
        <p:spPr>
          <a:xfrm>
            <a:off x="6012419" y="1341438"/>
            <a:ext cx="6282193" cy="3001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Bayes Rule</a:t>
            </a:r>
          </a:p>
          <a:p>
            <a:pPr lvl="1"/>
            <a:r>
              <a:rPr lang="en-US" dirty="0"/>
              <a:t>Probability of posterior given prior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3FEE662-04C4-CBF1-6549-86DBF255BB3B}"/>
                  </a:ext>
                </a:extLst>
              </p:cNvPr>
              <p:cNvSpPr txBox="1"/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Calibri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(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𝐴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|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𝐵</m:t>
                      </m:r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)=</m:t>
                      </m:r>
                      <m:f>
                        <m:f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0" lang="en-US" sz="2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chemeClr val="accent2"/>
                                  </a:solidFill>
                                  <a:effectLst/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  <a:sym typeface="Calibri"/>
                                </a:rPr>
                                <m:t>𝐴</m:t>
                              </m:r>
                            </m:e>
                          </m:d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∗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num>
                        <m:den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𝑃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(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𝐵</m:t>
                          </m:r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B05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kumimoji="0" 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4006103-EC1F-7839-A69A-8DF70917B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8645" y="2842975"/>
                <a:ext cx="4536072" cy="10152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6CB96299-4B6E-E77D-7BF4-8D923C225B72}"/>
              </a:ext>
            </a:extLst>
          </p:cNvPr>
          <p:cNvSpPr txBox="1"/>
          <p:nvPr/>
        </p:nvSpPr>
        <p:spPr>
          <a:xfrm>
            <a:off x="8539197" y="3765912"/>
            <a:ext cx="2555313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00B050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Marginalization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B67FC8-5504-0147-F69E-9723A77493FC}"/>
              </a:ext>
            </a:extLst>
          </p:cNvPr>
          <p:cNvSpPr txBox="1"/>
          <p:nvPr/>
        </p:nvSpPr>
        <p:spPr>
          <a:xfrm>
            <a:off x="10388728" y="2378039"/>
            <a:ext cx="1038416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Prior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D8AFB2-1709-C87E-706A-0FC5580ACA33}"/>
              </a:ext>
            </a:extLst>
          </p:cNvPr>
          <p:cNvSpPr txBox="1"/>
          <p:nvPr/>
        </p:nvSpPr>
        <p:spPr>
          <a:xfrm>
            <a:off x="7699940" y="2354843"/>
            <a:ext cx="1821320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Calibri"/>
              <a:buNone/>
              <a:tabLst/>
            </a:pPr>
            <a:r>
              <a:rPr kumimoji="0" lang="en-US" sz="2800" b="0" i="0" u="none" strike="noStrike" cap="none" spc="0" normalizeH="0" baseline="0" dirty="0">
                <a:ln>
                  <a:noFill/>
                </a:ln>
                <a:solidFill>
                  <a:srgbClr val="DD550C"/>
                </a:solidFill>
                <a:effectLst/>
                <a:uFill>
                  <a:solidFill>
                    <a:srgbClr val="000000"/>
                  </a:solidFill>
                </a:uFill>
                <a:ea typeface="+mn-ea"/>
                <a:cs typeface="+mn-cs"/>
                <a:sym typeface="Calibri"/>
              </a:rPr>
              <a:t>Likelihood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B9A05D-7A13-F6A0-D00A-5162DB8C17FE}"/>
              </a:ext>
            </a:extLst>
          </p:cNvPr>
          <p:cNvGrpSpPr/>
          <p:nvPr/>
        </p:nvGrpSpPr>
        <p:grpSpPr>
          <a:xfrm>
            <a:off x="142457" y="2047799"/>
            <a:ext cx="5869962" cy="3773740"/>
            <a:chOff x="617794" y="2479339"/>
            <a:chExt cx="5869962" cy="377374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4D96E34-3A54-B07D-D71A-AADE0D16D1B0}"/>
                </a:ext>
              </a:extLst>
            </p:cNvPr>
            <p:cNvSpPr/>
            <p:nvPr/>
          </p:nvSpPr>
          <p:spPr>
            <a:xfrm>
              <a:off x="2878740" y="2985689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Walk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682E9E-53DC-842C-154A-358337B265BD}"/>
                </a:ext>
              </a:extLst>
            </p:cNvPr>
            <p:cNvSpPr/>
            <p:nvPr/>
          </p:nvSpPr>
          <p:spPr>
            <a:xfrm>
              <a:off x="1367094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2800" i="0" u="none" strike="noStrike" normalizeH="0" baseline="0" dirty="0">
                  <a:solidFill>
                    <a:schemeClr val="accent5"/>
                  </a:solidFill>
                  <a:uFillTx/>
                  <a:latin typeface="+mn-lt"/>
                  <a:ea typeface="+mn-ea"/>
                  <a:cs typeface="+mn-cs"/>
                  <a:sym typeface="Calibri"/>
                </a:rPr>
                <a:t>Stop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1A0AB2A-CAE9-899D-7BA1-FCA9A00850EA}"/>
                </a:ext>
              </a:extLst>
            </p:cNvPr>
            <p:cNvSpPr/>
            <p:nvPr/>
          </p:nvSpPr>
          <p:spPr>
            <a:xfrm>
              <a:off x="4436496" y="4557121"/>
              <a:ext cx="1371600" cy="1371600"/>
            </a:xfrm>
            <a:prstGeom prst="ellipse">
              <a:avLst/>
            </a:prstGeom>
            <a:noFill/>
            <a:ln w="12700" cap="flat">
              <a:solidFill>
                <a:schemeClr val="tx1"/>
              </a:solidFill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lang="en-US" sz="2800" dirty="0">
                  <a:solidFill>
                    <a:schemeClr val="accent5"/>
                  </a:solidFill>
                  <a:uFillTx/>
                </a:rPr>
                <a:t>Run</a:t>
              </a:r>
              <a:endParaRPr kumimoji="0" lang="en-US" sz="2800" i="0" u="none" strike="noStrike" cap="none" spc="0" normalizeH="0" baseline="0" dirty="0">
                <a:ln>
                  <a:noFill/>
                </a:ln>
                <a:solidFill>
                  <a:schemeClr val="accent5"/>
                </a:solidFill>
                <a:uFillTx/>
                <a:sym typeface="Calibri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9E28454-B049-0C18-3B78-C37080147E0F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2537828" y="4156423"/>
              <a:ext cx="54177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4397538-B786-72C2-BFCB-92522F8D5A73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 flipH="1">
              <a:off x="2052894" y="3671489"/>
              <a:ext cx="825846" cy="88563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5E4A97C-B717-BF01-0A8A-4521818F3BB5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4049474" y="4156423"/>
              <a:ext cx="587888" cy="601564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DBC0032-59BC-762E-4850-3A58C3C823D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4250340" y="3679349"/>
              <a:ext cx="871956" cy="877772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A1E9698-EFFA-06E6-4F1D-8188BED7E4B3}"/>
                </a:ext>
              </a:extLst>
            </p:cNvPr>
            <p:cNvCxnSpPr>
              <a:cxnSpLocks/>
              <a:stCxn id="11" idx="2"/>
              <a:endCxn id="10" idx="6"/>
            </p:cNvCxnSpPr>
            <p:nvPr/>
          </p:nvCxnSpPr>
          <p:spPr>
            <a:xfrm flipH="1">
              <a:off x="2738694" y="5242921"/>
              <a:ext cx="1697802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93DEFE-CF26-6487-EE2E-F1EC06E6F7F9}"/>
                </a:ext>
              </a:extLst>
            </p:cNvPr>
            <p:cNvCxnSpPr>
              <a:cxnSpLocks/>
              <a:stCxn id="10" idx="5"/>
              <a:endCxn id="11" idx="3"/>
            </p:cNvCxnSpPr>
            <p:nvPr/>
          </p:nvCxnSpPr>
          <p:spPr>
            <a:xfrm>
              <a:off x="2537828" y="5727855"/>
              <a:ext cx="2099534" cy="0"/>
            </a:xfrm>
            <a:prstGeom prst="straightConnector1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97FE4E13-9938-6D6B-7AEE-31593E2C3634}"/>
                </a:ext>
              </a:extLst>
            </p:cNvPr>
            <p:cNvCxnSpPr>
              <a:cxnSpLocks/>
              <a:stCxn id="11" idx="6"/>
              <a:endCxn id="11" idx="4"/>
            </p:cNvCxnSpPr>
            <p:nvPr/>
          </p:nvCxnSpPr>
          <p:spPr>
            <a:xfrm flipH="1">
              <a:off x="5122296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0F009E5F-57D2-D54E-0C34-E794C9F5706A}"/>
                </a:ext>
              </a:extLst>
            </p:cNvPr>
            <p:cNvCxnSpPr>
              <a:cxnSpLocks/>
              <a:stCxn id="10" idx="4"/>
              <a:endCxn id="10" idx="2"/>
            </p:cNvCxnSpPr>
            <p:nvPr/>
          </p:nvCxnSpPr>
          <p:spPr>
            <a:xfrm rot="5400000" flipH="1">
              <a:off x="1367094" y="5242921"/>
              <a:ext cx="685800" cy="685800"/>
            </a:xfrm>
            <a:prstGeom prst="curvedConnector4">
              <a:avLst>
                <a:gd name="adj1" fmla="val -33333"/>
                <a:gd name="adj2" fmla="val 133333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" name="Connector: Curved 24">
              <a:extLst>
                <a:ext uri="{FF2B5EF4-FFF2-40B4-BE49-F238E27FC236}">
                  <a16:creationId xmlns:a16="http://schemas.microsoft.com/office/drawing/2014/main" id="{3E251409-8374-F2D0-708A-B7DCE269649B}"/>
                </a:ext>
              </a:extLst>
            </p:cNvPr>
            <p:cNvCxnSpPr>
              <a:cxnSpLocks/>
              <a:stCxn id="9" idx="1"/>
              <a:endCxn id="9" idx="7"/>
            </p:cNvCxnSpPr>
            <p:nvPr/>
          </p:nvCxnSpPr>
          <p:spPr>
            <a:xfrm rot="5400000" flipH="1" flipV="1">
              <a:off x="3564540" y="2701621"/>
              <a:ext cx="12700" cy="969868"/>
            </a:xfrm>
            <a:prstGeom prst="curvedConnector3">
              <a:avLst>
                <a:gd name="adj1" fmla="val 4914961"/>
              </a:avLst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triangle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1E24BD-BB1E-E440-13DD-1C37599AEC69}"/>
                </a:ext>
              </a:extLst>
            </p:cNvPr>
            <p:cNvSpPr txBox="1"/>
            <p:nvPr/>
          </p:nvSpPr>
          <p:spPr>
            <a:xfrm>
              <a:off x="617794" y="5831466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97124DD-534E-89C5-D70A-5E9B5B446D46}"/>
                </a:ext>
              </a:extLst>
            </p:cNvPr>
            <p:cNvSpPr txBox="1"/>
            <p:nvPr/>
          </p:nvSpPr>
          <p:spPr>
            <a:xfrm>
              <a:off x="2681494" y="4440184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970BD9-B6E5-AC55-5F40-FA0197D09F81}"/>
                </a:ext>
              </a:extLst>
            </p:cNvPr>
            <p:cNvSpPr txBox="1"/>
            <p:nvPr/>
          </p:nvSpPr>
          <p:spPr>
            <a:xfrm>
              <a:off x="3208245" y="5727855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DD550C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AA9DDEF-8BBF-0928-3BE0-95BEA5BEDB96}"/>
                </a:ext>
              </a:extLst>
            </p:cNvPr>
            <p:cNvSpPr txBox="1"/>
            <p:nvPr/>
          </p:nvSpPr>
          <p:spPr>
            <a:xfrm>
              <a:off x="5863159" y="5873488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65342A1-6E9C-029A-671F-7CE5A798D302}"/>
                </a:ext>
              </a:extLst>
            </p:cNvPr>
            <p:cNvSpPr txBox="1"/>
            <p:nvPr/>
          </p:nvSpPr>
          <p:spPr>
            <a:xfrm>
              <a:off x="4708484" y="3796246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16FEF6D-7440-B477-C7C8-0FCC8B504378}"/>
                </a:ext>
              </a:extLst>
            </p:cNvPr>
            <p:cNvSpPr txBox="1"/>
            <p:nvPr/>
          </p:nvSpPr>
          <p:spPr>
            <a:xfrm>
              <a:off x="3202700" y="4841552"/>
              <a:ext cx="712590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chemeClr val="accent1">
                      <a:lumMod val="50000"/>
                      <a:lumOff val="50000"/>
                    </a:schemeClr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B1A956-73B5-2A0A-6824-6482531C7071}"/>
                </a:ext>
              </a:extLst>
            </p:cNvPr>
            <p:cNvSpPr txBox="1"/>
            <p:nvPr/>
          </p:nvSpPr>
          <p:spPr>
            <a:xfrm>
              <a:off x="3920835" y="2479339"/>
              <a:ext cx="624597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0.95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9D1559F-ECFF-C951-D03A-641415B82AD1}"/>
                </a:ext>
              </a:extLst>
            </p:cNvPr>
            <p:cNvSpPr txBox="1"/>
            <p:nvPr/>
          </p:nvSpPr>
          <p:spPr>
            <a:xfrm>
              <a:off x="3700720" y="4419996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2DE09D-C9B2-B70E-0079-14E7F1C8A00C}"/>
                </a:ext>
              </a:extLst>
            </p:cNvPr>
            <p:cNvSpPr txBox="1"/>
            <p:nvPr/>
          </p:nvSpPr>
          <p:spPr>
            <a:xfrm>
              <a:off x="1813754" y="3765761"/>
              <a:ext cx="750486" cy="37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Calibri"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B05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+mn-lt"/>
                  <a:ea typeface="+mn-ea"/>
                  <a:cs typeface="+mn-cs"/>
                  <a:sym typeface="Calibri"/>
                </a:rPr>
                <a:t>0.025</a:t>
              </a:r>
            </a:p>
          </p:txBody>
        </p:sp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8FC394-9279-907E-1429-FC37F830EF03}"/>
              </a:ext>
            </a:extLst>
          </p:cNvPr>
          <p:cNvSpPr txBox="1">
            <a:spLocks/>
          </p:cNvSpPr>
          <p:nvPr/>
        </p:nvSpPr>
        <p:spPr>
          <a:xfrm>
            <a:off x="6096001" y="4526474"/>
            <a:ext cx="6207314" cy="2222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8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1pPr>
            <a:lvl2pPr marL="783771" indent="-326571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2pPr>
            <a:lvl3pPr marL="1219200" indent="-30480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3pPr>
            <a:lvl4pPr marL="17373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4pPr>
            <a:lvl5pPr marL="2194560" indent="-365760" defTabSz="457200">
              <a:spcBef>
                <a:spcPts val="700"/>
              </a:spcBef>
              <a:buClr>
                <a:srgbClr val="000000"/>
              </a:buClr>
              <a:buSzPct val="100000"/>
              <a:buFont typeface="Arial"/>
              <a:buChar char="•"/>
              <a:defRPr sz="2000">
                <a:solidFill>
                  <a:srgbClr val="03244D"/>
                </a:solidFill>
                <a:uFill>
                  <a:solidFill/>
                </a:uFill>
                <a:latin typeface="+mn-lt"/>
                <a:ea typeface="+mn-ea"/>
                <a:cs typeface="Arial" panose="020B0604020202020204" pitchFamily="34" charset="0"/>
                <a:sym typeface="Calibri"/>
              </a:defRPr>
            </a:lvl5pPr>
            <a:lvl6pPr marL="2451100" indent="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None/>
              <a:defRPr sz="1800">
                <a:solidFill>
                  <a:srgbClr val="03244D"/>
                </a:solidFill>
                <a:uFill>
                  <a:solidFill/>
                </a:u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defRPr>
            </a:lvl6pPr>
            <a:lvl7pPr marL="37211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7pPr>
            <a:lvl8pPr marL="40767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8pPr>
            <a:lvl9pPr marL="4432300" indent="-914400" defTabSz="457200">
              <a:spcBef>
                <a:spcPts val="700"/>
              </a:spcBef>
              <a:buClr>
                <a:srgbClr val="000000"/>
              </a:buClr>
              <a:buSzPct val="171000"/>
              <a:buFont typeface="Arial"/>
              <a:buChar char="•"/>
              <a:defRPr sz="3200">
                <a:uFill>
                  <a:solidFill/>
                </a:uFill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US" dirty="0"/>
              <a:t>Total Probability Theorem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/>
              <a:buNone/>
            </a:pPr>
            <a:r>
              <a:rPr lang="en-US" dirty="0"/>
              <a:t>		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/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algn="l" rtl="0" latinLnBrk="1" hangingPunc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𝑃</m:t>
                      </m:r>
                      <m:d>
                        <m:dPr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dPr>
                        <m:e>
                          <m: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  <m:t>𝐴</m:t>
                          </m:r>
                        </m:e>
                      </m:d>
                      <m:r>
                        <a:rPr kumimoji="0" lang="en-US" sz="2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  <a:ea typeface="+mn-ea"/>
                          <a:cs typeface="+mn-cs"/>
                          <a:sym typeface="Calibri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kumimoji="0" lang="en-US" sz="2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Calibri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uFill>
                                    <a:solidFill>
                                      <a:srgbClr val="000000"/>
                                    </a:solidFill>
                                  </a:u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</a:rPr>
                            <m:t> 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dirty="0" smtClean="0">
                              <a:solidFill>
                                <a:srgbClr val="000000"/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0" lang="en-US" sz="2800" b="0" i="1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>
                    <a:solidFill>
                      <a:srgbClr val="000000"/>
                    </a:solidFill>
                  </a:uFill>
                  <a:latin typeface="Cambria Math" panose="02040503050406030204" pitchFamily="18" charset="0"/>
                  <a:ea typeface="+mn-ea"/>
                  <a:cs typeface="+mn-cs"/>
                  <a:sym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90C5B8-D66A-5D94-B47A-7C57A2747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734" y="4943584"/>
                <a:ext cx="4536072" cy="11459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3921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Gavlab">
  <a:themeElements>
    <a:clrScheme name="AU Colors">
      <a:dk1>
        <a:srgbClr val="03244D"/>
      </a:dk1>
      <a:lt1>
        <a:srgbClr val="FFFFFF"/>
      </a:lt1>
      <a:dk2>
        <a:srgbClr val="53585F"/>
      </a:dk2>
      <a:lt2>
        <a:srgbClr val="DCDEE0"/>
      </a:lt2>
      <a:accent1>
        <a:srgbClr val="03244D"/>
      </a:accent1>
      <a:accent2>
        <a:srgbClr val="DD550C"/>
      </a:accent2>
      <a:accent3>
        <a:srgbClr val="496E9C"/>
      </a:accent3>
      <a:accent4>
        <a:srgbClr val="F68026"/>
      </a:accent4>
      <a:accent5>
        <a:srgbClr val="000000"/>
      </a:accent5>
      <a:accent6>
        <a:srgbClr val="7F7F7F"/>
      </a:accent6>
      <a:hlink>
        <a:srgbClr val="0000FF"/>
      </a:hlink>
      <a:folHlink>
        <a:srgbClr val="FF00FF"/>
      </a:folHlink>
    </a:clrScheme>
    <a:fontScheme name="Gavlab Fonts">
      <a:majorFont>
        <a:latin typeface="Arial"/>
        <a:ea typeface="Calibri"/>
        <a:cs typeface="Calibri"/>
      </a:majorFont>
      <a:minorFont>
        <a:latin typeface="Arial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>
            <a:srgbClr val="000000"/>
          </a:buClr>
          <a:buSzTx/>
          <a:buFont typeface="Calibri"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>
              <a:solidFill>
                <a:srgbClr val="000000"/>
              </a:solidFill>
            </a:uFill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17766</TotalTime>
  <Words>1042</Words>
  <Application>Microsoft Office PowerPoint</Application>
  <PresentationFormat>Widescreen</PresentationFormat>
  <Paragraphs>286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Lucida Grande</vt:lpstr>
      <vt:lpstr>Noto Sans</vt:lpstr>
      <vt:lpstr>Gavlab</vt:lpstr>
      <vt:lpstr>Interacting Multiple Model (IMM):  Algorithm for Mode Detection &amp; Filter Fusion</vt:lpstr>
      <vt:lpstr>Agenda</vt:lpstr>
      <vt:lpstr>Project Overview</vt:lpstr>
      <vt:lpstr>Kalman Filter Review</vt:lpstr>
      <vt:lpstr>Interacting Multiple Model</vt:lpstr>
      <vt:lpstr>Basics Of Interacting Multiple Model</vt:lpstr>
      <vt:lpstr>Basics Of Interacting Multiple Model</vt:lpstr>
      <vt:lpstr>Basics Of Interacting Multiple Model</vt:lpstr>
      <vt:lpstr>Basics Of Interacting Multiple Model</vt:lpstr>
      <vt:lpstr>Interacting Multiple Model Algorithim</vt:lpstr>
      <vt:lpstr>Interacting Multiple Model Example</vt:lpstr>
      <vt:lpstr>Interacting Multiple Model Example</vt:lpstr>
      <vt:lpstr>Model Modes</vt:lpstr>
      <vt:lpstr>Trajectory Generation</vt:lpstr>
      <vt:lpstr>Constant Velocity – Constant Turn Rate IMM</vt:lpstr>
      <vt:lpstr>Results (CV-CT) - Errors</vt:lpstr>
      <vt:lpstr>Results (CV-CT) – Mode Probability</vt:lpstr>
      <vt:lpstr>Results (CV-CT) - Errors</vt:lpstr>
      <vt:lpstr>Results (CV-CT) – Effect of Incorrect Turn Rate</vt:lpstr>
      <vt:lpstr>Constant Velocity – Constant Turn Rate – Constant Acceleration IMM</vt:lpstr>
      <vt:lpstr>Results (CV-CT-CA) - Errors</vt:lpstr>
      <vt:lpstr>Results (CV-CT-CA) – Mode Probability</vt:lpstr>
      <vt:lpstr>Results (CV-CT-CA) – Error Comparison</vt:lpstr>
      <vt:lpstr>Future Steps</vt:lpstr>
      <vt:lpstr>Questions?</vt:lpstr>
      <vt:lpstr>References</vt:lpstr>
      <vt:lpstr>PowerPoint Presentation</vt:lpstr>
      <vt:lpstr>Results (CV-CT) – Effect of Incorrect Turn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Kelly Bates</dc:creator>
  <cp:lastModifiedBy>Alex Rist</cp:lastModifiedBy>
  <cp:revision>461</cp:revision>
  <cp:lastPrinted>2020-09-23T15:49:10Z</cp:lastPrinted>
  <dcterms:modified xsi:type="dcterms:W3CDTF">2025-05-05T16:21:49Z</dcterms:modified>
</cp:coreProperties>
</file>