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8" r:id="rId8"/>
    <p:sldId id="296" r:id="rId9"/>
    <p:sldId id="295" r:id="rId10"/>
    <p:sldId id="263" r:id="rId11"/>
    <p:sldId id="273" r:id="rId12"/>
    <p:sldId id="279" r:id="rId13"/>
    <p:sldId id="267" r:id="rId14"/>
    <p:sldId id="268" r:id="rId15"/>
    <p:sldId id="287" r:id="rId16"/>
    <p:sldId id="290" r:id="rId17"/>
    <p:sldId id="284" r:id="rId18"/>
    <p:sldId id="289" r:id="rId19"/>
    <p:sldId id="294" r:id="rId20"/>
    <p:sldId id="288" r:id="rId21"/>
    <p:sldId id="291" r:id="rId22"/>
    <p:sldId id="293" r:id="rId23"/>
    <p:sldId id="292" r:id="rId24"/>
    <p:sldId id="270" r:id="rId25"/>
    <p:sldId id="297" r:id="rId26"/>
    <p:sldId id="272" r:id="rId27"/>
    <p:sldId id="281" r:id="rId28"/>
    <p:sldId id="285" r:id="rId29"/>
  </p:sldIdLst>
  <p:sldSz cx="12192000" cy="6858000"/>
  <p:notesSz cx="9296400" cy="70104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3909" autoAdjust="0"/>
  </p:normalViewPr>
  <p:slideViewPr>
    <p:cSldViewPr snapToGrid="0" snapToObjects="1">
      <p:cViewPr varScale="1">
        <p:scale>
          <a:sx n="96" d="100"/>
          <a:sy n="96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39520" y="3329940"/>
            <a:ext cx="6817360" cy="31546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B05C-D7BE-93FB-9FD2-CC5179AE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D7C11-1880-33D9-419A-E79C45D05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FA369-D88B-39D9-762C-D5B7C33AB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4838-E6E4-BF45-75F2-0384748B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CD917-3C55-11EE-8D63-28DBEFEF0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1F04B-15CD-B538-14C7-7E23F68BE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3E7C-2FA9-060E-14CE-B48E2B74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EAC60-386F-0E72-22F0-0D34E4FD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8B6F3-33EC-FBF3-71E2-133BE0E2C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39E8-FABB-CAB0-1FEB-33B04D1D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E5019-441F-1E45-6F35-38361271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C1649-44A4-F636-F022-68DDFE28D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5/1.3662552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Interacting Multiple Model (IMM): </a:t>
            </a:r>
            <a:br>
              <a:rPr lang="en-US" sz="3600" dirty="0"/>
            </a:br>
            <a:r>
              <a:rPr lang="en-US" sz="3600" dirty="0"/>
              <a:t>Algorithm for Mode Detection &amp;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788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7099794" y="1429466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" y="2035922"/>
            <a:ext cx="5791200" cy="434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72F6678D-D1C4-7273-87E7-FB12AC33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2" y="1988115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F02-96D3-D957-E26D-9A2BA35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Velocity – Constant Turn Rate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403-A935-8088-678E-6E313DF26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00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34E34-6129-6BAF-CCD6-318E8010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974-D88C-9C76-DB32-C182B71C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0669-03CE-F916-E46F-0525E4C00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1CD499-27F0-A7E8-A1EA-2F9974EE7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 Filter: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38C42A53-8AD0-3A9C-E7D8-F43C9E64F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1" y="1909763"/>
            <a:ext cx="5780858" cy="4343400"/>
          </a:xfrm>
          <a:prstGeom prst="rect">
            <a:avLst/>
          </a:prstGeom>
        </p:spPr>
      </p:pic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B22ABB97-B9B2-8769-C0F4-BF1A3DD3A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19" y="1909763"/>
            <a:ext cx="58015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</p:txBody>
      </p:sp>
      <p:pic>
        <p:nvPicPr>
          <p:cNvPr id="9" name="Picture 8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6941AC27-F7AB-61B5-95F7-83D1CA7C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2" y="1774015"/>
            <a:ext cx="6693626" cy="5029200"/>
          </a:xfrm>
          <a:prstGeom prst="rect">
            <a:avLst/>
          </a:prstGeom>
        </p:spPr>
      </p:pic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D50294E9-76CD-E569-9A5B-52179FCD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8" y="2321681"/>
            <a:ext cx="48767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812B-A0FC-69A4-B619-B5B1A9F6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3BB15061-B236-D0CD-A967-D3F770E2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" y="1806391"/>
            <a:ext cx="5801541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1D76-594D-317E-A7E1-8214E8F1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B0B5-42ED-0F7A-BA27-554003AB0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70AE07-8A41-12D9-130F-423A933B5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 Filter:</a:t>
            </a:r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50C2F92-5678-08B9-841D-C7BCC23A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19" y="1762849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341F-0E39-0FFF-B20E-76D2351F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75CACF10-F3B9-47B4-BBA7-E2A56629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53" y="2511204"/>
            <a:ext cx="4259579" cy="32004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99B6AB6A-C8F2-87AA-00B9-6E877351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2" y="2511204"/>
            <a:ext cx="4274820" cy="32004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BC5F5AEE-F1C5-613B-3E7A-8FB613F2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204"/>
            <a:ext cx="4260349" cy="3200979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D1B6438D-625B-A54E-055E-F84580793D45}"/>
              </a:ext>
            </a:extLst>
          </p:cNvPr>
          <p:cNvSpPr txBox="1">
            <a:spLocks/>
          </p:cNvSpPr>
          <p:nvPr/>
        </p:nvSpPr>
        <p:spPr>
          <a:xfrm>
            <a:off x="1915390" y="1427676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C7CC-CA3D-F91F-3C30-B4EE16F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2E41-C433-D9AA-BCD8-2B9118AA4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Turn Rate Error</a:t>
                </a:r>
              </a:p>
            </p:txBody>
          </p:sp>
        </mc:Choice>
        <mc:Fallback xmlns="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blipFill>
                <a:blip r:embed="rId6"/>
                <a:stretch>
                  <a:fillRect b="-25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9B2AA-2968-235A-C7F1-D2BFFA6C6292}"/>
              </a:ext>
            </a:extLst>
          </p:cNvPr>
          <p:cNvCxnSpPr>
            <a:cxnSpLocks/>
          </p:cNvCxnSpPr>
          <p:nvPr/>
        </p:nvCxnSpPr>
        <p:spPr>
          <a:xfrm flipV="1">
            <a:off x="2201333" y="2048554"/>
            <a:ext cx="8756953" cy="4634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D498CF-5429-3B74-5C7B-BB04D504FBEC}"/>
              </a:ext>
            </a:extLst>
          </p:cNvPr>
          <p:cNvCxnSpPr/>
          <p:nvPr/>
        </p:nvCxnSpPr>
        <p:spPr>
          <a:xfrm>
            <a:off x="2201333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35186-C089-D207-318D-901041B90348}"/>
              </a:ext>
            </a:extLst>
          </p:cNvPr>
          <p:cNvCxnSpPr/>
          <p:nvPr/>
        </p:nvCxnSpPr>
        <p:spPr>
          <a:xfrm>
            <a:off x="6095999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9E914-CDD2-A9D8-5C27-1BBC1C1FE1C4}"/>
              </a:ext>
            </a:extLst>
          </p:cNvPr>
          <p:cNvCxnSpPr/>
          <p:nvPr/>
        </p:nvCxnSpPr>
        <p:spPr>
          <a:xfrm>
            <a:off x="10162419" y="1934254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62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351" y="1341438"/>
            <a:ext cx="9849154" cy="516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</a:t>
            </a:r>
          </a:p>
          <a:p>
            <a:pPr lvl="1"/>
            <a:r>
              <a:rPr lang="en-US" dirty="0"/>
              <a:t>Overview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Constant Velocity – Constant Turn Rate IMM</a:t>
            </a:r>
          </a:p>
          <a:p>
            <a:pPr lvl="1"/>
            <a:r>
              <a:rPr lang="en-US" dirty="0"/>
              <a:t>Constant Velocity – Constante Turn Rate – Constant Acceleration IMM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0C3E-5067-B53F-9F78-F859D0DD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8E8-EFFA-ECC5-3881-D7F85A20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Velocity – Constant Turn Rate – Constant Acceleration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C448A-6902-808E-5E7F-A8656DA7E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41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BAE-1112-CCB8-7BC9-54133D28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D8D-BD9C-EADE-2B02-70305E6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9167-F56B-380F-60C1-8DAF3B9D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400612-355C-3E4F-DF05-B493AEE66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CV-CT-CA Filter: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3F00F00-306A-AA0D-1CCE-F099B35B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1743476"/>
            <a:ext cx="5801541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120C338-6D4E-7034-9D8C-92C1191D3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0" y="174347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CD5-BA68-F1C3-D339-BC5634A81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389-75F8-8BA3-0EC2-DABDA1F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93252-42E6-EB79-3704-B5DD9C514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749BD1-9180-428F-596D-7AC4A035A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aph of a line&#10;&#10;AI-generated content may be incorrect.">
            <a:extLst>
              <a:ext uri="{FF2B5EF4-FFF2-40B4-BE49-F238E27FC236}">
                <a16:creationId xmlns:a16="http://schemas.microsoft.com/office/drawing/2014/main" id="{95DBB7D9-C21C-06ED-244F-8B03659A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7" y="2380459"/>
            <a:ext cx="4876799" cy="3657600"/>
          </a:xfrm>
          <a:prstGeom prst="rect">
            <a:avLst/>
          </a:prstGeom>
        </p:spPr>
      </p:pic>
      <p:pic>
        <p:nvPicPr>
          <p:cNvPr id="13" name="Picture 12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DBC261EA-CBED-616A-25CD-1ADF9C87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3" y="1943847"/>
            <a:ext cx="63893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49DE-FBD0-BF98-FC0F-98A2966F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4A-EAEE-F775-A1D3-FE57D17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Error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3F02-58CC-113C-6B8E-D83840BBC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DCC62-9B39-1446-7164-762B103B2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CV-CT-CA Filter:</a:t>
            </a:r>
          </a:p>
        </p:txBody>
      </p:sp>
      <p:pic>
        <p:nvPicPr>
          <p:cNvPr id="5" name="Picture 4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DFF97B86-78D3-808A-248C-52A953C6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" y="1833609"/>
            <a:ext cx="5791200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0054FE2-FF96-12E5-BD4C-76510827A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1785227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B3D3-6589-003F-0012-EA6A0651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IMM with a non-linear measurement model (ranges &amp; range rates)</a:t>
            </a:r>
          </a:p>
          <a:p>
            <a:r>
              <a:rPr lang="en-US" dirty="0"/>
              <a:t>GPS/INS implementation</a:t>
            </a:r>
          </a:p>
          <a:p>
            <a:r>
              <a:rPr lang="en-US" dirty="0"/>
              <a:t>Real vs. Simulated trajectories and measurements</a:t>
            </a:r>
          </a:p>
          <a:p>
            <a:r>
              <a:rPr lang="en-US" dirty="0"/>
              <a:t>Increased complexity in model selection (Adding Vehicle Dynamic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EB43E-C4FA-7A01-4CC4-484C7A51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040A-92B7-9E81-F013-ED23B4DB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1F711-92F0-0738-B59B-734CBD564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26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0900-8135-E1C7-7F50-B66D8DA196E6}"/>
              </a:ext>
            </a:extLst>
          </p:cNvPr>
          <p:cNvSpPr txBox="1"/>
          <p:nvPr/>
        </p:nvSpPr>
        <p:spPr>
          <a:xfrm>
            <a:off x="135540" y="1378446"/>
            <a:ext cx="1102688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[1] Kalman, R. E. (March 1, 1960). "A New Approach to Linear Filtering and 	Prediction Problems."   ASME. </a:t>
            </a:r>
            <a:r>
              <a:rPr lang="en-US" sz="2400" b="0" i="1" dirty="0">
                <a:solidFill>
                  <a:srgbClr val="1A1A1A"/>
                </a:solidFill>
                <a:effectLst/>
                <a:latin typeface="+mj-lt"/>
              </a:rPr>
              <a:t>J. Basic Eng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. March 1960; 82(1): 35-	45. </a:t>
            </a:r>
            <a:r>
              <a:rPr lang="en-US" sz="2400" b="0" i="0" u="none" strike="noStrike" dirty="0">
                <a:solidFill>
                  <a:srgbClr val="0D6C9F"/>
                </a:solidFill>
                <a:effectLst/>
                <a:latin typeface="+mj-lt"/>
                <a:hlinkClick r:id="rId2"/>
              </a:rPr>
              <a:t>https://doi.org/10.1115/1.3662552</a:t>
            </a:r>
            <a:endParaRPr lang="en-US" sz="2400" b="0" i="0" u="none" strike="noStrike" dirty="0">
              <a:solidFill>
                <a:srgbClr val="0D6C9F"/>
              </a:solidFill>
              <a:effectLst/>
              <a:latin typeface="+mj-lt"/>
            </a:endParaRPr>
          </a:p>
          <a:p>
            <a:pPr marL="457200" indent="-457200">
              <a:spcAft>
                <a:spcPts val="1200"/>
              </a:spcAft>
            </a:pPr>
            <a:r>
              <a:rPr lang="en-US" sz="2400" dirty="0">
                <a:latin typeface="+mj-lt"/>
              </a:rPr>
              <a:t>[2] Blom, Henk. (1984). An efficient filter for abruptly changing systems. 	Proceedings of the 23rd IEEE Conference on Decision and Control. 656 - 	658. 10.1109/CDC.1984.272089. </a:t>
            </a:r>
          </a:p>
          <a:p>
            <a:pPr indent="45720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3837266C-23B0-6442-610F-8EE7BEBE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06" y="5002867"/>
            <a:ext cx="2434045" cy="1828800"/>
          </a:xfrm>
          <a:prstGeom prst="rect">
            <a:avLst/>
          </a:prstGeom>
        </p:spPr>
      </p:pic>
      <p:pic>
        <p:nvPicPr>
          <p:cNvPr id="63" name="Picture 62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611C8D85-1FCA-B0E9-5CDA-DB9DAE8AF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11" y="4989436"/>
            <a:ext cx="2434045" cy="1828800"/>
          </a:xfrm>
          <a:prstGeom prst="rect">
            <a:avLst/>
          </a:prstGeom>
        </p:spPr>
      </p:pic>
      <p:pic>
        <p:nvPicPr>
          <p:cNvPr id="65" name="Picture 64" descr="A graph of a speed test&#10;&#10;AI-generated content may be incorrect.">
            <a:extLst>
              <a:ext uri="{FF2B5EF4-FFF2-40B4-BE49-F238E27FC236}">
                <a16:creationId xmlns:a16="http://schemas.microsoft.com/office/drawing/2014/main" id="{CF52B0F9-7CAA-A43F-E68D-CD3A3A53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31" y="5013058"/>
            <a:ext cx="2438400" cy="18288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57570FB5-E4B7-F2DC-8B49-CE36BB19E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64" y="3147118"/>
            <a:ext cx="2442754" cy="1828800"/>
          </a:xfrm>
          <a:prstGeom prst="rect">
            <a:avLst/>
          </a:prstGeom>
        </p:spPr>
      </p:pic>
      <p:pic>
        <p:nvPicPr>
          <p:cNvPr id="57" name="Picture 56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12249E6-6C9B-9068-DE6B-9706CD55A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2" y="3154813"/>
            <a:ext cx="2442754" cy="1828800"/>
          </a:xfrm>
          <a:prstGeom prst="rect">
            <a:avLst/>
          </a:prstGeom>
        </p:spPr>
      </p:pic>
      <p:pic>
        <p:nvPicPr>
          <p:cNvPr id="59" name="Picture 58" descr="A graph of a speed test&#10;&#10;AI-generated content may be incorrect.">
            <a:extLst>
              <a:ext uri="{FF2B5EF4-FFF2-40B4-BE49-F238E27FC236}">
                <a16:creationId xmlns:a16="http://schemas.microsoft.com/office/drawing/2014/main" id="{A4410B59-9CA1-4220-1124-036CAB03B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3153359"/>
            <a:ext cx="2438400" cy="1828800"/>
          </a:xfrm>
          <a:prstGeom prst="rect">
            <a:avLst/>
          </a:prstGeom>
        </p:spPr>
      </p:pic>
      <p:pic>
        <p:nvPicPr>
          <p:cNvPr id="30" name="Picture 29" descr="A graph of a graph of a speed test&#10;&#10;AI-generated content may be incorrect.">
            <a:extLst>
              <a:ext uri="{FF2B5EF4-FFF2-40B4-BE49-F238E27FC236}">
                <a16:creationId xmlns:a16="http://schemas.microsoft.com/office/drawing/2014/main" id="{9F4A474D-F3D2-8E61-3A02-9C4A504DD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1289291"/>
            <a:ext cx="2438400" cy="1828800"/>
          </a:xfrm>
          <a:prstGeom prst="rect">
            <a:avLst/>
          </a:prstGeom>
        </p:spPr>
      </p:pic>
      <p:pic>
        <p:nvPicPr>
          <p:cNvPr id="34" name="Picture 33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E70BE2D-79C8-1AE4-3F54-904F7D07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01" y="1267512"/>
            <a:ext cx="2438400" cy="18288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E0338C14-7D0F-2ED6-D46A-21DD3A200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7" y="1282920"/>
            <a:ext cx="2434045" cy="1828800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157624" y="1772775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597633" y="397029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| Turn Rate Error 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98092" y="2396023"/>
            <a:ext cx="45475" cy="4090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70917" y="1289291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68224" y="31489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086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4904" y="127875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>
            <a:cxnSpLocks/>
          </p:cNvCxnSpPr>
          <p:nvPr/>
        </p:nvCxnSpPr>
        <p:spPr>
          <a:xfrm>
            <a:off x="1601015" y="2136030"/>
            <a:ext cx="873791" cy="9884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443567" y="4069213"/>
            <a:ext cx="1022110" cy="90857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408314" y="3148990"/>
            <a:ext cx="1059910" cy="948581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398092" y="5913438"/>
            <a:ext cx="1067439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>
            <a:cxnSpLocks/>
          </p:cNvCxnSpPr>
          <p:nvPr/>
        </p:nvCxnSpPr>
        <p:spPr>
          <a:xfrm flipH="1">
            <a:off x="1408314" y="5055064"/>
            <a:ext cx="1057217" cy="85837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Goal: To research and implement an Interacting Multiple Model (IMM) algorithm for mode detection and fusion of multiple Kalman Filter outputs</a:t>
                </a:r>
              </a:p>
              <a:p>
                <a:r>
                  <a:rPr lang="en-US" dirty="0"/>
                  <a:t>Two trajectories will be simulated along with position and velocity measurements:</a:t>
                </a:r>
              </a:p>
              <a:p>
                <a:pPr lvl="1"/>
                <a:r>
                  <a:rPr lang="en-US" dirty="0"/>
                  <a:t>1)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Velocity</a:t>
                </a:r>
              </a:p>
              <a:p>
                <a:pPr lvl="1"/>
                <a:r>
                  <a:rPr lang="en-US" dirty="0"/>
                  <a:t>2)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Acceleration</a:t>
                </a:r>
              </a:p>
              <a:p>
                <a:r>
                  <a:rPr lang="en-US" dirty="0"/>
                  <a:t>Each trajectory’s designed IMM will be evaluated based on mode detection and state error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2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926831" cy="4911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developed in1958 by Rudolph Kálmán. [1]</a:t>
            </a:r>
          </a:p>
          <a:p>
            <a:r>
              <a:rPr lang="en-US" dirty="0"/>
              <a:t>The Kalman filter is an optimal filter for LTI systems that is applicable to many estimation and navigation practices.</a:t>
            </a:r>
          </a:p>
          <a:p>
            <a:r>
              <a:rPr lang="en-US" dirty="0"/>
              <a:t>Consists of two primary steps:</a:t>
            </a:r>
          </a:p>
          <a:p>
            <a:pPr lvl="1"/>
            <a:r>
              <a:rPr lang="en-US" dirty="0">
                <a:solidFill>
                  <a:srgbClr val="0005DA"/>
                </a:solidFill>
              </a:rPr>
              <a:t>Time Update:</a:t>
            </a:r>
            <a:endParaRPr lang="en-US" dirty="0">
              <a:solidFill>
                <a:schemeClr val="accent5"/>
              </a:solidFill>
            </a:endParaRPr>
          </a:p>
          <a:p>
            <a:pPr marL="892629" lvl="2" indent="0">
              <a:buNone/>
            </a:pPr>
            <a:r>
              <a:rPr lang="en-US" dirty="0">
                <a:solidFill>
                  <a:schemeClr val="accent5"/>
                </a:solidFill>
              </a:rPr>
              <a:t>Model based propagation of all states, under known inputs.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Measurement Update:</a:t>
            </a:r>
          </a:p>
          <a:p>
            <a:pPr marL="892629" lvl="2" indent="0">
              <a:buNone/>
            </a:pPr>
            <a:r>
              <a:rPr lang="en-US" dirty="0">
                <a:solidFill>
                  <a:schemeClr val="accent5"/>
                </a:solidFill>
              </a:rPr>
              <a:t>Measurement Correction of the propagated model states.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D312-0A28-165B-71BA-B122719B8EF7}"/>
                  </a:ext>
                </a:extLst>
              </p:cNvPr>
              <p:cNvSpPr txBox="1"/>
              <p:nvPr/>
            </p:nvSpPr>
            <p:spPr>
              <a:xfrm>
                <a:off x="7991229" y="4164732"/>
                <a:ext cx="3195983" cy="184665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Measurement Update:</a:t>
                </a:r>
                <a:endParaRPr lang="en-US" u="sng" dirty="0"/>
              </a:p>
              <a:p>
                <a:pPr algn="ctr"/>
                <a:r>
                  <a:rPr lang="en-US" sz="1400" u="sng" dirty="0"/>
                  <a:t>Compute Kalman Gain: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sz="1400" u="sng" dirty="0"/>
                  <a:t>Compute Error Covariance for Updated Estimate: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D312-0A28-165B-71BA-B122719B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29" y="4164732"/>
                <a:ext cx="3195983" cy="1846659"/>
              </a:xfrm>
              <a:prstGeom prst="rect">
                <a:avLst/>
              </a:prstGeom>
              <a:blipFill>
                <a:blip r:embed="rId2"/>
                <a:stretch>
                  <a:fillRect t="-9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5CD23-079E-BE31-1035-E36AB3D051CB}"/>
                  </a:ext>
                </a:extLst>
              </p:cNvPr>
              <p:cNvSpPr txBox="1"/>
              <p:nvPr/>
            </p:nvSpPr>
            <p:spPr>
              <a:xfrm>
                <a:off x="7895017" y="2293689"/>
                <a:ext cx="3195983" cy="946991"/>
              </a:xfrm>
              <a:prstGeom prst="rect">
                <a:avLst/>
              </a:prstGeom>
              <a:ln>
                <a:solidFill>
                  <a:srgbClr val="0005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Update: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5CD23-079E-BE31-1035-E36AB3D0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17" y="2293689"/>
                <a:ext cx="3195983" cy="946991"/>
              </a:xfrm>
              <a:prstGeom prst="rect">
                <a:avLst/>
              </a:prstGeom>
              <a:blipFill>
                <a:blip r:embed="rId3"/>
                <a:stretch>
                  <a:fillRect t="-1875"/>
                </a:stretch>
              </a:blipFill>
              <a:ln>
                <a:solidFill>
                  <a:srgbClr val="0005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80E776B-F115-E77E-0989-BA31146D8A48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>
            <a:off x="11091000" y="2767185"/>
            <a:ext cx="96212" cy="2320877"/>
          </a:xfrm>
          <a:prstGeom prst="curvedConnector3">
            <a:avLst>
              <a:gd name="adj1" fmla="val 33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F1B71AE-D554-6ACD-2356-B8ABB40EC79F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>
            <a:off x="7895017" y="2767186"/>
            <a:ext cx="96212" cy="2320877"/>
          </a:xfrm>
          <a:prstGeom prst="curvedConnector3">
            <a:avLst>
              <a:gd name="adj1" fmla="val 33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6434642" cy="49117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Proposed by H.A.P. Blom in 1984. [2]</a:t>
            </a:r>
          </a:p>
          <a:p>
            <a:r>
              <a:rPr lang="en-US" dirty="0"/>
              <a:t>Proposed as a high-efficiency solution to estimation of processes with Markovian coefficients. </a:t>
            </a:r>
          </a:p>
          <a:p>
            <a:pPr lvl="1"/>
            <a:r>
              <a:rPr lang="en-US" dirty="0"/>
              <a:t>Processes where the parameters evolve according to a Markov process.</a:t>
            </a:r>
          </a:p>
          <a:p>
            <a:r>
              <a:rPr lang="en-US" dirty="0"/>
              <a:t>Utilizes multiple models to propagate the system and based on the innovations of each model the best update is selected and mixed with the other outputs.</a:t>
            </a:r>
          </a:p>
          <a:p>
            <a:r>
              <a:rPr lang="en-US" dirty="0"/>
              <a:t>This allows for complex dynamics to be estimated with various simple kinematic models.</a:t>
            </a:r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663F7-40CB-606C-444A-1A9D435E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7034" y="1723069"/>
            <a:ext cx="4674019" cy="351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DC7B9-DB55-10BC-E92E-DC66C891E698}"/>
              </a:ext>
            </a:extLst>
          </p:cNvPr>
          <p:cNvSpPr txBox="1"/>
          <p:nvPr/>
        </p:nvSpPr>
        <p:spPr>
          <a:xfrm>
            <a:off x="11459497" y="5183747"/>
            <a:ext cx="4403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11538832" cy="4911725"/>
          </a:xfrm>
        </p:spPr>
        <p:txBody>
          <a:bodyPr/>
          <a:lstStyle/>
          <a:p>
            <a:r>
              <a:rPr lang="en-US" dirty="0"/>
              <a:t>Markov Chain: Probability of the future state possibilities of a system based on current knowledge of the state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45096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2BB7B-4230-B38A-A513-22FADA9D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20684"/>
              </p:ext>
            </p:extLst>
          </p:nvPr>
        </p:nvGraphicFramePr>
        <p:xfrm>
          <a:off x="7460145" y="3089771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3C2C5A-2859-D943-E8FB-2348C798F65F}"/>
              </a:ext>
            </a:extLst>
          </p:cNvPr>
          <p:cNvSpPr txBox="1"/>
          <p:nvPr/>
        </p:nvSpPr>
        <p:spPr>
          <a:xfrm>
            <a:off x="7744814" y="2646955"/>
            <a:ext cx="278973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9E63-F947-9E28-BE2D-039C8E65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CADE-7B32-159A-5E1A-2BDEEB00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020A7-1D2A-E926-28EF-6FDF410BC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CD8-CBE8-C890-7824-E8DF1AFC7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44E239CE-4433-425E-14FE-9CABA81ED091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BF417F-FB66-5968-EE0D-A9A574A5196C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8EA71282-453D-8EDC-24F0-EEAE4FB2B96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178B33-0E92-B3AC-15A9-C3233036EA47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B5F73-D3A7-5EEC-AC8C-71A93B83B7B4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F05755-F56E-0DE3-E171-CEEA09D1D7B1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7BAE2A-2480-A1D7-9124-0E7CFFF93386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1A808D-CA0B-ACE4-125B-BDCBD2D4C612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1E7468-CBA0-7578-EE55-CF0322C6F370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6AF644-FBF5-D19A-D64B-3356F2BE16A0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332AA3-B93C-BB1D-7428-FF77539C017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AAB6F7-91BB-49FF-E490-F8ED71EBB3FE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C2756A-8132-C406-03E9-AEB0CF54D6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D5C010-EE48-0D00-B7A2-F6A7329502D6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AC54CB-48B9-4C56-DC80-2399ACD5C5DD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68D7ACF-A92D-36DE-992F-9FF46FEFF9DA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7AA7ABC2-0A70-5E6E-8952-FD89EBDC0244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F0641FC-9989-D8B2-6C58-1D6377B81A24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D519AF-79DA-3105-1DA7-45F2054A1887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0996B4-D625-6300-28E5-B257CC2620C9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4BEEFC-750C-10C0-2BC7-C623EF027ABC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C18F95-EE67-6E84-92E7-E85ADA28A022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0A95A1-BEFF-4145-355A-7AD3A1B368AB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8079F-EAD2-6AE6-4644-E74EFF64095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740DA2-65AB-1929-9394-1C14382094D0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B77C30-F9E2-F6B2-9A4E-6658004C39F5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2DC9C1-406D-2B1B-6813-2643CA410A78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15A3-4DFA-7D73-29C0-A3F8DE25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5A2-90E7-0CD0-3DF1-F12595D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FFA92-9CD4-7205-581F-9C278C1B8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DA4A-8E89-4BCA-8563-1D3E881D8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843EBC83-DCBC-B2CC-73A6-68ECAEF1E8CB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FEE662-04C4-CBF1-6549-86DBF255BB3B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CB96299-4B6E-E77D-7BF4-8D923C225B72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B67FC8-5504-0147-F69E-9723A77493FC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D8AFB2-1709-C87E-706A-0FC5580ACA33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B9A05D-7A13-F6A0-D00A-5162DB8C17F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D96E34-3A54-B07D-D71A-AADE0D16D1B0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82E9E-53DC-842C-154A-358337B265B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A0AB2A-CAE9-899D-7BA1-FCA9A00850EA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E28454-B049-0C18-3B78-C37080147E0F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397538-B786-72C2-BFCB-92522F8D5A7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5E4A97C-B717-BF01-0A8A-4521818F3BB5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BC0032-59BC-762E-4850-3A58C3C823D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E9698-EFFA-06E6-4F1D-8188BED7E4B3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93DEFE-CF26-6487-EE2E-F1EC06E6F7F9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97FE4E13-9938-6D6B-7AEE-31593E2C3634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F009E5F-57D2-D54E-0C34-E794C9F5706A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E251409-8374-F2D0-708A-B7DCE269649B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1E24BD-BB1E-E440-13DD-1C37599AEC69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7124DD-534E-89C5-D70A-5E9B5B446D46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970BD9-B6E5-AC55-5F40-FA0197D09F81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A9DDEF-8BBF-0928-3BE0-95BEA5BEDB9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342A1-6E9C-029A-671F-7CE5A798D302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6FEF6D-7440-B477-C7C8-0FCC8B50437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B1A956-73B5-2A0A-6824-6482531C7071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D1559F-ECFF-C951-D03A-641415B82AD1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2DE09D-C9B2-B70E-0079-14E7F1C8A00C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8FC394-9279-907E-1429-FC37F830EF03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2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17785</TotalTime>
  <Words>1048</Words>
  <Application>Microsoft Office PowerPoint</Application>
  <PresentationFormat>Widescreen</PresentationFormat>
  <Paragraphs>285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Lucida Grande</vt:lpstr>
      <vt:lpstr>Gavlab</vt:lpstr>
      <vt:lpstr>Interacting Multiple Model (IMM):  Algorithm for Mode Detection &amp;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Constant Velocity – Constant Turn Rate IMM</vt:lpstr>
      <vt:lpstr>Results (CV-CT) - Errors</vt:lpstr>
      <vt:lpstr>Results (CV-CT) – Mode Probability</vt:lpstr>
      <vt:lpstr>Results (CV-CT) - Errors</vt:lpstr>
      <vt:lpstr>Results (CV-CT) – Effect of Incorrect Turn Rate</vt:lpstr>
      <vt:lpstr>Constant Velocity – Constant Turn Rate – Constant Acceleration IMM</vt:lpstr>
      <vt:lpstr>Results (CV-CT-CA) - Errors</vt:lpstr>
      <vt:lpstr>Results (CV-CT-CA) – Mode Probability</vt:lpstr>
      <vt:lpstr>Results (CV-CT-CA) – Error Comparison</vt:lpstr>
      <vt:lpstr>Future Steps</vt:lpstr>
      <vt:lpstr>Questions</vt:lpstr>
      <vt:lpstr>References</vt:lpstr>
      <vt:lpstr>PowerPoint Presentation</vt:lpstr>
      <vt:lpstr>Results (CV-CT) – Effect of Incorrect Turn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464</cp:revision>
  <cp:lastPrinted>2025-05-05T16:27:23Z</cp:lastPrinted>
  <dcterms:modified xsi:type="dcterms:W3CDTF">2025-05-05T16:45:20Z</dcterms:modified>
</cp:coreProperties>
</file>