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7" r:id="rId5"/>
    <p:sldId id="258" r:id="rId6"/>
    <p:sldId id="268" r:id="rId7"/>
    <p:sldId id="269" r:id="rId8"/>
    <p:sldId id="270" r:id="rId9"/>
    <p:sldId id="271" r:id="rId10"/>
    <p:sldId id="272" r:id="rId11"/>
    <p:sldId id="27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19" autoAdjust="0"/>
  </p:normalViewPr>
  <p:slideViewPr>
    <p:cSldViewPr snapToGrid="0">
      <p:cViewPr varScale="1">
        <p:scale>
          <a:sx n="70" d="100"/>
          <a:sy n="70" d="100"/>
        </p:scale>
        <p:origin x="3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7CFDA-BF84-4842-94B9-FD74FC72C329}" type="datetimeFigureOut">
              <a:rPr lang="aa-ET" smtClean="0"/>
              <a:t>25/10/2020</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4AE2B-772B-4A33-BD42-C8FB563635C2}" type="slidenum">
              <a:rPr lang="aa-ET" smtClean="0"/>
              <a:t>‹#›</a:t>
            </a:fld>
            <a:endParaRPr lang="aa-ET"/>
          </a:p>
        </p:txBody>
      </p:sp>
    </p:spTree>
    <p:extLst>
      <p:ext uri="{BB962C8B-B14F-4D97-AF65-F5344CB8AC3E}">
        <p14:creationId xmlns:p14="http://schemas.microsoft.com/office/powerpoint/2010/main" val="131900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10/25/2020</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10/25/2020</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10/25/2020</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10/25/2020</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10/25/2020</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475013"/>
          </a:xfrm>
        </p:spPr>
        <p:txBody>
          <a:bodyPr>
            <a:normAutofit/>
          </a:bodyPr>
          <a:lstStyle/>
          <a:p>
            <a:r>
              <a:rPr lang="en-US" dirty="0"/>
              <a:t>Text Feature Highlighter</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5"/>
            <a:ext cx="10993546" cy="468233"/>
          </a:xfrm>
        </p:spPr>
        <p:txBody>
          <a:bodyPr>
            <a:normAutofit fontScale="55000" lnSpcReduction="20000"/>
          </a:bodyPr>
          <a:lstStyle/>
          <a:p>
            <a:r>
              <a:rPr lang="en-US" dirty="0"/>
              <a:t>Students: Shiran saada &amp; </a:t>
            </a:r>
            <a:r>
              <a:rPr lang="en-US" dirty="0" err="1"/>
              <a:t>oren</a:t>
            </a:r>
            <a:r>
              <a:rPr lang="en-US" dirty="0"/>
              <a:t> Toledano</a:t>
            </a:r>
          </a:p>
          <a:p>
            <a:r>
              <a:rPr lang="en-US" dirty="0"/>
              <a:t>Supervisors: </a:t>
            </a:r>
            <a:r>
              <a:rPr lang="en-US" dirty="0" err="1"/>
              <a:t>Dror</a:t>
            </a:r>
            <a:r>
              <a:rPr lang="en-US" dirty="0"/>
              <a:t> Epstein &amp; Dimitry Giber</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Introduction</a:t>
            </a:r>
          </a:p>
        </p:txBody>
      </p:sp>
      <p:sp>
        <p:nvSpPr>
          <p:cNvPr id="6" name="TextBox 5">
            <a:extLst>
              <a:ext uri="{FF2B5EF4-FFF2-40B4-BE49-F238E27FC236}">
                <a16:creationId xmlns:a16="http://schemas.microsoft.com/office/drawing/2014/main" xmlns="" id="{E2DB77E2-571D-4BA4-BD65-D98DF48851B6}"/>
              </a:ext>
            </a:extLst>
          </p:cNvPr>
          <p:cNvSpPr txBox="1"/>
          <p:nvPr/>
        </p:nvSpPr>
        <p:spPr>
          <a:xfrm>
            <a:off x="581192" y="2032000"/>
            <a:ext cx="10099508" cy="4031873"/>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Every text description has many features included in it.</a:t>
            </a:r>
          </a:p>
          <a:p>
            <a:pPr marL="285750" indent="-285750">
              <a:buFont typeface="Wingdings" panose="05000000000000000000" pitchFamily="2" charset="2"/>
              <a:buChar char="v"/>
            </a:pPr>
            <a:r>
              <a:rPr lang="en-US" sz="3200" dirty="0"/>
              <a:t>Sometimes a feature is lost in the big story because there are many features and the description of each feature is spread across the entire story, this is where "Feature Highlighter" comes in place. </a:t>
            </a:r>
          </a:p>
          <a:p>
            <a:pPr marL="285750" indent="-285750">
              <a:buFont typeface="Wingdings" panose="05000000000000000000" pitchFamily="2" charset="2"/>
              <a:buChar char="v"/>
            </a:pPr>
            <a:r>
              <a:rPr lang="en-US" sz="3200" dirty="0"/>
              <a:t> In order to complete such a complicated task, a software project will be developed to find the descriptive sections related to features in the entire text.</a:t>
            </a:r>
            <a:endParaRPr lang="aa-ET" sz="3200" dirty="0"/>
          </a:p>
        </p:txBody>
      </p:sp>
    </p:spTree>
    <p:extLst>
      <p:ext uri="{BB962C8B-B14F-4D97-AF65-F5344CB8AC3E}">
        <p14:creationId xmlns:p14="http://schemas.microsoft.com/office/powerpoint/2010/main" val="263784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Our Objective </a:t>
            </a:r>
          </a:p>
        </p:txBody>
      </p:sp>
      <p:sp>
        <p:nvSpPr>
          <p:cNvPr id="6" name="TextBox 5">
            <a:extLst>
              <a:ext uri="{FF2B5EF4-FFF2-40B4-BE49-F238E27FC236}">
                <a16:creationId xmlns:a16="http://schemas.microsoft.com/office/drawing/2014/main" xmlns="" id="{E2DB77E2-571D-4BA4-BD65-D98DF48851B6}"/>
              </a:ext>
            </a:extLst>
          </p:cNvPr>
          <p:cNvSpPr txBox="1"/>
          <p:nvPr/>
        </p:nvSpPr>
        <p:spPr>
          <a:xfrm>
            <a:off x="581192" y="2032000"/>
            <a:ext cx="10099508" cy="4524315"/>
          </a:xfrm>
          <a:prstGeom prst="rect">
            <a:avLst/>
          </a:prstGeom>
          <a:noFill/>
        </p:spPr>
        <p:txBody>
          <a:bodyPr wrap="square" rtlCol="0">
            <a:spAutoFit/>
          </a:bodyPr>
          <a:lstStyle/>
          <a:p>
            <a:pPr marL="285750" indent="-285750">
              <a:buFont typeface="Wingdings" panose="05000000000000000000" pitchFamily="2" charset="2"/>
              <a:buChar char="v"/>
            </a:pPr>
            <a:r>
              <a:rPr lang="en-US" sz="3200" dirty="0"/>
              <a:t>This project involves technologies such as NLP and Machine learning as a part of a bigger project, the relevant sections representing a feature should be highlighted for clarity and displayed to the user which may assign a different feature to highlighted section in the same user interface.</a:t>
            </a:r>
          </a:p>
          <a:p>
            <a:pPr marL="285750" indent="-285750">
              <a:buFont typeface="Wingdings" panose="05000000000000000000" pitchFamily="2" charset="2"/>
              <a:buChar char="v"/>
            </a:pPr>
            <a:r>
              <a:rPr lang="en-US" sz="3200" dirty="0"/>
              <a:t> The application will be integrated in the company-wide text searching engine that will greatly reduce costs of writing, analyzing and maintaining documentation. </a:t>
            </a:r>
            <a:endParaRPr lang="aa-ET" sz="3200" dirty="0"/>
          </a:p>
        </p:txBody>
      </p:sp>
    </p:spTree>
    <p:extLst>
      <p:ext uri="{BB962C8B-B14F-4D97-AF65-F5344CB8AC3E}">
        <p14:creationId xmlns:p14="http://schemas.microsoft.com/office/powerpoint/2010/main" val="175912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Methodology</a:t>
            </a:r>
          </a:p>
        </p:txBody>
      </p:sp>
      <p:sp>
        <p:nvSpPr>
          <p:cNvPr id="3" name="TextBox 2">
            <a:extLst>
              <a:ext uri="{FF2B5EF4-FFF2-40B4-BE49-F238E27FC236}">
                <a16:creationId xmlns:a16="http://schemas.microsoft.com/office/drawing/2014/main" xmlns="" id="{E2DB77E2-571D-4BA4-BD65-D98DF48851B6}"/>
              </a:ext>
            </a:extLst>
          </p:cNvPr>
          <p:cNvSpPr txBox="1"/>
          <p:nvPr/>
        </p:nvSpPr>
        <p:spPr>
          <a:xfrm>
            <a:off x="581192" y="2032000"/>
            <a:ext cx="10099508" cy="1569660"/>
          </a:xfrm>
          <a:prstGeom prst="rect">
            <a:avLst/>
          </a:prstGeom>
          <a:noFill/>
        </p:spPr>
        <p:txBody>
          <a:bodyPr wrap="square" rtlCol="0">
            <a:spAutoFit/>
          </a:bodyPr>
          <a:lstStyle/>
          <a:p>
            <a:pPr marL="285750" indent="-285750">
              <a:buFont typeface="Wingdings" panose="05000000000000000000" pitchFamily="2" charset="2"/>
              <a:buChar char="v"/>
            </a:pPr>
            <a:r>
              <a:rPr lang="en-US" sz="3200" dirty="0" smtClean="0"/>
              <a:t>Agile development methodology</a:t>
            </a:r>
          </a:p>
          <a:p>
            <a:pPr marL="285750" indent="-285750">
              <a:buFont typeface="Wingdings" panose="05000000000000000000" pitchFamily="2" charset="2"/>
              <a:buChar char="v"/>
            </a:pPr>
            <a:r>
              <a:rPr lang="en-US" sz="3200" dirty="0" smtClean="0"/>
              <a:t>Weekly progress discussions</a:t>
            </a:r>
          </a:p>
          <a:p>
            <a:pPr marL="285750" indent="-285750">
              <a:buFont typeface="Wingdings" panose="05000000000000000000" pitchFamily="2" charset="2"/>
              <a:buChar char="v"/>
            </a:pPr>
            <a:r>
              <a:rPr lang="en-US" sz="3200" dirty="0" smtClean="0"/>
              <a:t>Constant consultation</a:t>
            </a:r>
            <a:r>
              <a:rPr lang="he-IL" sz="3200" dirty="0"/>
              <a:t> </a:t>
            </a:r>
            <a:r>
              <a:rPr lang="en-US" sz="3200" dirty="0" smtClean="0"/>
              <a:t>by need</a:t>
            </a:r>
            <a:endParaRPr lang="aa-ET" sz="3200" dirty="0"/>
          </a:p>
        </p:txBody>
      </p:sp>
    </p:spTree>
    <p:extLst>
      <p:ext uri="{BB962C8B-B14F-4D97-AF65-F5344CB8AC3E}">
        <p14:creationId xmlns:p14="http://schemas.microsoft.com/office/powerpoint/2010/main" val="191557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Project Process </a:t>
            </a:r>
            <a:br>
              <a:rPr lang="en-US" dirty="0"/>
            </a:br>
            <a:r>
              <a:rPr lang="en-US" dirty="0"/>
              <a:t>Diagram</a:t>
            </a:r>
          </a:p>
        </p:txBody>
      </p:sp>
      <p:pic>
        <p:nvPicPr>
          <p:cNvPr id="3" name="Picture 2">
            <a:extLst>
              <a:ext uri="{FF2B5EF4-FFF2-40B4-BE49-F238E27FC236}">
                <a16:creationId xmlns:a16="http://schemas.microsoft.com/office/drawing/2014/main" xmlns="" id="{00BDC6FF-781B-482B-BEB7-1C306307EA81}"/>
              </a:ext>
            </a:extLst>
          </p:cNvPr>
          <p:cNvPicPr>
            <a:picLocks noChangeAspect="1"/>
          </p:cNvPicPr>
          <p:nvPr/>
        </p:nvPicPr>
        <p:blipFill>
          <a:blip r:embed="rId2"/>
          <a:stretch>
            <a:fillRect/>
          </a:stretch>
        </p:blipFill>
        <p:spPr>
          <a:xfrm>
            <a:off x="4559300" y="870154"/>
            <a:ext cx="6032500" cy="5622532"/>
          </a:xfrm>
          <a:prstGeom prst="rect">
            <a:avLst/>
          </a:prstGeom>
        </p:spPr>
      </p:pic>
    </p:spTree>
    <p:extLst>
      <p:ext uri="{BB962C8B-B14F-4D97-AF65-F5344CB8AC3E}">
        <p14:creationId xmlns:p14="http://schemas.microsoft.com/office/powerpoint/2010/main" val="2672553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Milestones</a:t>
            </a:r>
          </a:p>
        </p:txBody>
      </p:sp>
      <p:sp>
        <p:nvSpPr>
          <p:cNvPr id="6" name="TextBox 5">
            <a:extLst>
              <a:ext uri="{FF2B5EF4-FFF2-40B4-BE49-F238E27FC236}">
                <a16:creationId xmlns:a16="http://schemas.microsoft.com/office/drawing/2014/main" xmlns="" id="{E2DB77E2-571D-4BA4-BD65-D98DF48851B6}"/>
              </a:ext>
            </a:extLst>
          </p:cNvPr>
          <p:cNvSpPr txBox="1"/>
          <p:nvPr/>
        </p:nvSpPr>
        <p:spPr>
          <a:xfrm>
            <a:off x="581192" y="2032000"/>
            <a:ext cx="11331408" cy="3539430"/>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t> </a:t>
            </a:r>
            <a:r>
              <a:rPr lang="en-US" sz="2800" dirty="0"/>
              <a:t>Analyze &amp; Design (Week </a:t>
            </a:r>
            <a:r>
              <a:rPr lang="en-US" sz="2800" dirty="0" smtClean="0"/>
              <a:t>4) </a:t>
            </a:r>
            <a:r>
              <a:rPr lang="en-US" sz="2800" dirty="0"/>
              <a:t>Fully understanding the system workflow and the interaction with the environment (input and output formats). Designing the program down to the class level.</a:t>
            </a:r>
          </a:p>
          <a:p>
            <a:pPr marL="285750" indent="-285750">
              <a:buFont typeface="Wingdings" panose="05000000000000000000" pitchFamily="2" charset="2"/>
              <a:buChar char="v"/>
            </a:pPr>
            <a:r>
              <a:rPr lang="en-US" sz="2800" dirty="0"/>
              <a:t> Coding (Week 7</a:t>
            </a:r>
            <a:r>
              <a:rPr lang="en-US" sz="2800" dirty="0" smtClean="0"/>
              <a:t>) </a:t>
            </a:r>
            <a:r>
              <a:rPr lang="en-US" sz="2800" dirty="0"/>
              <a:t>Writing the code, debugging and minor testing. </a:t>
            </a:r>
            <a:r>
              <a:rPr lang="en-US" sz="2800" dirty="0" smtClean="0"/>
              <a:t>Emphasis </a:t>
            </a:r>
            <a:r>
              <a:rPr lang="en-US" sz="2800" dirty="0"/>
              <a:t>will be placed on portability and proper documentation.</a:t>
            </a:r>
          </a:p>
          <a:p>
            <a:pPr marL="285750" indent="-285750">
              <a:buFont typeface="Wingdings" panose="05000000000000000000" pitchFamily="2" charset="2"/>
              <a:buChar char="v"/>
            </a:pPr>
            <a:r>
              <a:rPr lang="en-US" sz="2800" dirty="0"/>
              <a:t> Testing &amp; Finalizing (Week </a:t>
            </a:r>
            <a:r>
              <a:rPr lang="en-US" sz="2800" dirty="0" smtClean="0"/>
              <a:t>12) </a:t>
            </a:r>
            <a:r>
              <a:rPr lang="en-US" sz="2800" dirty="0"/>
              <a:t>Testing the program, fixing any bugs found. </a:t>
            </a:r>
            <a:endParaRPr lang="en-US" sz="2800" dirty="0" smtClean="0"/>
          </a:p>
          <a:p>
            <a:pPr marL="285750" indent="-285750">
              <a:buFont typeface="Wingdings" panose="05000000000000000000" pitchFamily="2" charset="2"/>
              <a:buChar char="v"/>
            </a:pPr>
            <a:r>
              <a:rPr lang="en-US" sz="2800" dirty="0" smtClean="0"/>
              <a:t>End of delivery (Week 13) Deliver the final products.</a:t>
            </a:r>
            <a:endParaRPr lang="en-US" sz="2800" dirty="0"/>
          </a:p>
        </p:txBody>
      </p:sp>
    </p:spTree>
    <p:extLst>
      <p:ext uri="{BB962C8B-B14F-4D97-AF65-F5344CB8AC3E}">
        <p14:creationId xmlns:p14="http://schemas.microsoft.com/office/powerpoint/2010/main" val="2538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Development Environment </a:t>
            </a:r>
          </a:p>
        </p:txBody>
      </p:sp>
      <p:sp>
        <p:nvSpPr>
          <p:cNvPr id="6" name="TextBox 5">
            <a:extLst>
              <a:ext uri="{FF2B5EF4-FFF2-40B4-BE49-F238E27FC236}">
                <a16:creationId xmlns:a16="http://schemas.microsoft.com/office/drawing/2014/main" xmlns="" id="{E2DB77E2-571D-4BA4-BD65-D98DF48851B6}"/>
              </a:ext>
            </a:extLst>
          </p:cNvPr>
          <p:cNvSpPr txBox="1"/>
          <p:nvPr/>
        </p:nvSpPr>
        <p:spPr>
          <a:xfrm>
            <a:off x="581192" y="2032000"/>
            <a:ext cx="11331408"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The program will be written in Python using </a:t>
            </a:r>
            <a:r>
              <a:rPr lang="en-US" sz="2800" dirty="0" err="1"/>
              <a:t>PyCharm</a:t>
            </a:r>
            <a:r>
              <a:rPr lang="en-US" sz="2800" dirty="0"/>
              <a:t> community edition.</a:t>
            </a:r>
          </a:p>
          <a:p>
            <a:pPr marL="285750" indent="-285750">
              <a:buFont typeface="Wingdings" panose="05000000000000000000" pitchFamily="2" charset="2"/>
              <a:buChar char="v"/>
            </a:pPr>
            <a:r>
              <a:rPr lang="en-US" sz="2800" dirty="0"/>
              <a:t>Use of open source code.</a:t>
            </a:r>
          </a:p>
        </p:txBody>
      </p:sp>
    </p:spTree>
    <p:extLst>
      <p:ext uri="{BB962C8B-B14F-4D97-AF65-F5344CB8AC3E}">
        <p14:creationId xmlns:p14="http://schemas.microsoft.com/office/powerpoint/2010/main" val="398901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Significant Risks</a:t>
            </a:r>
          </a:p>
        </p:txBody>
      </p:sp>
      <p:sp>
        <p:nvSpPr>
          <p:cNvPr id="6" name="TextBox 5">
            <a:extLst>
              <a:ext uri="{FF2B5EF4-FFF2-40B4-BE49-F238E27FC236}">
                <a16:creationId xmlns:a16="http://schemas.microsoft.com/office/drawing/2014/main" xmlns="" id="{E2DB77E2-571D-4BA4-BD65-D98DF48851B6}"/>
              </a:ext>
            </a:extLst>
          </p:cNvPr>
          <p:cNvSpPr txBox="1"/>
          <p:nvPr/>
        </p:nvSpPr>
        <p:spPr>
          <a:xfrm>
            <a:off x="581192" y="2032000"/>
            <a:ext cx="11331408"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There are no special risks or obstacles identified.</a:t>
            </a:r>
            <a:endParaRPr lang="en-US" sz="2800" dirty="0">
              <a:highlight>
                <a:srgbClr val="FFFF00"/>
              </a:highlight>
            </a:endParaRPr>
          </a:p>
        </p:txBody>
      </p:sp>
    </p:spTree>
    <p:extLst>
      <p:ext uri="{BB962C8B-B14F-4D97-AF65-F5344CB8AC3E}">
        <p14:creationId xmlns:p14="http://schemas.microsoft.com/office/powerpoint/2010/main" val="42216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p:txBody>
          <a:bodyPr/>
          <a:lstStyle/>
          <a:p>
            <a:r>
              <a:rPr lang="en-US" dirty="0"/>
              <a:t>Deliverables</a:t>
            </a:r>
          </a:p>
        </p:txBody>
      </p:sp>
      <p:sp>
        <p:nvSpPr>
          <p:cNvPr id="6" name="TextBox 5">
            <a:extLst>
              <a:ext uri="{FF2B5EF4-FFF2-40B4-BE49-F238E27FC236}">
                <a16:creationId xmlns:a16="http://schemas.microsoft.com/office/drawing/2014/main" xmlns="" id="{E2DB77E2-571D-4BA4-BD65-D98DF48851B6}"/>
              </a:ext>
            </a:extLst>
          </p:cNvPr>
          <p:cNvSpPr txBox="1"/>
          <p:nvPr/>
        </p:nvSpPr>
        <p:spPr>
          <a:xfrm>
            <a:off x="581192" y="2032000"/>
            <a:ext cx="11331408"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The final version of the project will be able to receive an input from the NLP system and will be able return an output file.</a:t>
            </a:r>
          </a:p>
          <a:p>
            <a:pPr marL="285750" indent="-285750">
              <a:buFont typeface="Wingdings" panose="05000000000000000000" pitchFamily="2" charset="2"/>
              <a:buChar char="v"/>
            </a:pPr>
            <a:r>
              <a:rPr lang="en-US" sz="2800" dirty="0"/>
              <a:t>GUI of source code software</a:t>
            </a:r>
          </a:p>
          <a:p>
            <a:pPr marL="285750" indent="-285750">
              <a:buFont typeface="Wingdings" panose="05000000000000000000" pitchFamily="2" charset="2"/>
              <a:buChar char="v"/>
            </a:pPr>
            <a:r>
              <a:rPr lang="en-US" sz="2800" dirty="0"/>
              <a:t>Installation guide</a:t>
            </a:r>
          </a:p>
          <a:p>
            <a:pPr marL="285750" indent="-285750">
              <a:buFont typeface="Wingdings" panose="05000000000000000000" pitchFamily="2" charset="2"/>
              <a:buChar char="v"/>
            </a:pPr>
            <a:r>
              <a:rPr lang="en-US" sz="2800" dirty="0"/>
              <a:t>User guide</a:t>
            </a:r>
          </a:p>
          <a:p>
            <a:pPr marL="285750" indent="-285750">
              <a:buFont typeface="Wingdings" panose="05000000000000000000" pitchFamily="2" charset="2"/>
              <a:buChar char="v"/>
            </a:pPr>
            <a:endParaRPr lang="en-US" sz="2800" dirty="0">
              <a:highlight>
                <a:srgbClr val="FFFF00"/>
              </a:highlight>
            </a:endParaRPr>
          </a:p>
        </p:txBody>
      </p:sp>
    </p:spTree>
    <p:extLst>
      <p:ext uri="{BB962C8B-B14F-4D97-AF65-F5344CB8AC3E}">
        <p14:creationId xmlns:p14="http://schemas.microsoft.com/office/powerpoint/2010/main" val="1109085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{A87A03C1-3ECB-4B30-A496-C10BC5684D91}tf33552983_win32</Template>
  <TotalTime>78</TotalTime>
  <Words>340</Words>
  <Application>Microsoft Office PowerPoint</Application>
  <PresentationFormat>מסך רחב</PresentationFormat>
  <Paragraphs>30</Paragraphs>
  <Slides>9</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9</vt:i4>
      </vt:variant>
    </vt:vector>
  </HeadingPairs>
  <TitlesOfParts>
    <vt:vector size="16" baseType="lpstr">
      <vt:lpstr>Arial</vt:lpstr>
      <vt:lpstr>Calibri</vt:lpstr>
      <vt:lpstr>Franklin Gothic Book</vt:lpstr>
      <vt:lpstr>Franklin Gothic Demi</vt:lpstr>
      <vt:lpstr>Wingdings</vt:lpstr>
      <vt:lpstr>Wingdings 2</vt:lpstr>
      <vt:lpstr>DividendVTI</vt:lpstr>
      <vt:lpstr>Text Feature Highlighter</vt:lpstr>
      <vt:lpstr>Introduction</vt:lpstr>
      <vt:lpstr>Our Objective </vt:lpstr>
      <vt:lpstr>Methodology</vt:lpstr>
      <vt:lpstr>Project Process  Diagram</vt:lpstr>
      <vt:lpstr>Milestones</vt:lpstr>
      <vt:lpstr>Development Environment </vt:lpstr>
      <vt:lpstr>Significant Risks</vt:lpstr>
      <vt:lpstr>Deliverables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Feature Highlighter</dc:title>
  <dc:creator>shiran saada</dc:creator>
  <cp:lastModifiedBy>‏‏משתמש Windows</cp:lastModifiedBy>
  <cp:revision>23</cp:revision>
  <dcterms:created xsi:type="dcterms:W3CDTF">2020-10-23T07:15:22Z</dcterms:created>
  <dcterms:modified xsi:type="dcterms:W3CDTF">2020-10-25T16:08:04Z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