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22"/>
  </p:notesMasterIdLst>
  <p:sldIdLst>
    <p:sldId id="256" r:id="rId2"/>
    <p:sldId id="271" r:id="rId3"/>
    <p:sldId id="272" r:id="rId4"/>
    <p:sldId id="263" r:id="rId5"/>
    <p:sldId id="261" r:id="rId6"/>
    <p:sldId id="260" r:id="rId7"/>
    <p:sldId id="258" r:id="rId8"/>
    <p:sldId id="275" r:id="rId9"/>
    <p:sldId id="269" r:id="rId10"/>
    <p:sldId id="264" r:id="rId11"/>
    <p:sldId id="267" r:id="rId12"/>
    <p:sldId id="266" r:id="rId13"/>
    <p:sldId id="265" r:id="rId14"/>
    <p:sldId id="268" r:id="rId15"/>
    <p:sldId id="259" r:id="rId16"/>
    <p:sldId id="257" r:id="rId17"/>
    <p:sldId id="270" r:id="rId18"/>
    <p:sldId id="273" r:id="rId19"/>
    <p:sldId id="274" r:id="rId20"/>
    <p:sldId id="276" r:id="rId21"/>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7" userDrawn="1">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WRSGjjZRjLK5s1jTH8A9rvC8x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9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532B9C-81EE-415A-A1B2-225F44DE3F87}">
  <a:tblStyle styleId="{9B532B9C-81EE-415A-A1B2-225F44DE3F8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34" autoAdjust="0"/>
  </p:normalViewPr>
  <p:slideViewPr>
    <p:cSldViewPr snapToGrid="0">
      <p:cViewPr varScale="1">
        <p:scale>
          <a:sx n="89" d="100"/>
          <a:sy n="89" d="100"/>
        </p:scale>
        <p:origin x="620" y="52"/>
      </p:cViewPr>
      <p:guideLst>
        <p:guide orient="horz" pos="159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0bd2cd12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a0bd2cd12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9dd2209bb8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9dd2209bb8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dd2209bb8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dd2209bb8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a0cf3043c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a0cf3043c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a0cf3043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a0cf3043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0bd2cd12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0bd2cd12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596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0cf3043c6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a0cf3043c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 name="Google Shape;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78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a0cf3043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a0cf3043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393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0bd2cd12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a0bd2cd12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6440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a0cf3043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a0cf3043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627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0cf3043c6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a0cf3043c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・利便性</a:t>
            </a:r>
            <a:endParaRPr lang="en-US" altLang="ja-JP" dirty="0"/>
          </a:p>
          <a:p>
            <a:pPr marL="0" lvl="0" indent="0" algn="l" rtl="0">
              <a:spcBef>
                <a:spcPts val="0"/>
              </a:spcBef>
              <a:spcAft>
                <a:spcPts val="0"/>
              </a:spcAft>
              <a:buNone/>
            </a:pPr>
            <a:r>
              <a:rPr lang="ja-JP" altLang="en-US" dirty="0"/>
              <a:t>　顧客にとって利便性</a:t>
            </a:r>
            <a:endParaRPr lang="en-US" altLang="ja-JP" dirty="0"/>
          </a:p>
          <a:p>
            <a:pPr marL="0" lvl="0" indent="0" algn="l" rtl="0">
              <a:spcBef>
                <a:spcPts val="0"/>
              </a:spcBef>
              <a:spcAft>
                <a:spcPts val="0"/>
              </a:spcAft>
              <a:buNone/>
            </a:pPr>
            <a:r>
              <a:rPr lang="ja-JP" altLang="en-US" dirty="0"/>
              <a:t>　</a:t>
            </a:r>
            <a:r>
              <a:rPr lang="en-US" altLang="ja-JP" dirty="0"/>
              <a:t>1</a:t>
            </a:r>
            <a:r>
              <a:rPr lang="ja-JP" altLang="en-US" dirty="0"/>
              <a:t>度に複数商品をスキャン可能</a:t>
            </a:r>
            <a:endParaRPr lang="en-US" altLang="ja-JP" dirty="0"/>
          </a:p>
          <a:p>
            <a:pPr marL="0" lvl="0" indent="0" algn="l" rtl="0">
              <a:spcBef>
                <a:spcPts val="0"/>
              </a:spcBef>
              <a:spcAft>
                <a:spcPts val="0"/>
              </a:spcAft>
              <a:buNone/>
            </a:pPr>
            <a:r>
              <a:rPr lang="ja-JP" altLang="en-US" dirty="0"/>
              <a:t>　かつ、認識速度〇秒以内</a:t>
            </a:r>
            <a:endParaRPr lang="en-US" altLang="ja-JP" dirty="0"/>
          </a:p>
          <a:p>
            <a:pPr marL="0" lvl="0" indent="0" algn="l" rtl="0">
              <a:spcBef>
                <a:spcPts val="0"/>
              </a:spcBef>
              <a:spcAft>
                <a:spcPts val="0"/>
              </a:spcAft>
              <a:buNone/>
            </a:pPr>
            <a:r>
              <a:rPr lang="ja-JP" altLang="en-US" dirty="0"/>
              <a:t>　</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・柔軟性</a:t>
            </a:r>
            <a:endParaRPr lang="en-US" altLang="ja-JP" dirty="0"/>
          </a:p>
          <a:p>
            <a:pPr marL="0" lvl="0" indent="0" algn="l" rtl="0">
              <a:spcBef>
                <a:spcPts val="0"/>
              </a:spcBef>
              <a:spcAft>
                <a:spcPts val="0"/>
              </a:spcAft>
              <a:buNone/>
            </a:pPr>
            <a:r>
              <a:rPr lang="ja-JP" altLang="en-US" dirty="0"/>
              <a:t>　市場変化・事業規模の拡大・縮小に合わせたスケール変化が可能</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・他業務との連携性</a:t>
            </a:r>
            <a:endParaRPr lang="en-US" altLang="ja-JP" dirty="0"/>
          </a:p>
          <a:p>
            <a:pPr marL="0" lvl="0" indent="0" algn="l" rtl="0">
              <a:spcBef>
                <a:spcPts val="0"/>
              </a:spcBef>
              <a:spcAft>
                <a:spcPts val="0"/>
              </a:spcAft>
              <a:buNone/>
            </a:pPr>
            <a:r>
              <a:rPr lang="ja-JP" altLang="en-US" dirty="0"/>
              <a:t>　レジ経由で蓄積された販売情報を財務・在庫管理・決済システムに連携可能とします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・高い保守性</a:t>
            </a:r>
            <a:endParaRPr lang="en-US" altLang="ja-JP" dirty="0"/>
          </a:p>
          <a:p>
            <a:pPr marL="0" lvl="0" indent="0" algn="l" rtl="0">
              <a:spcBef>
                <a:spcPts val="0"/>
              </a:spcBef>
              <a:spcAft>
                <a:spcPts val="0"/>
              </a:spcAft>
              <a:buNone/>
            </a:pPr>
            <a:r>
              <a:rPr lang="ja-JP" altLang="en-US" dirty="0"/>
              <a:t>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0bd2cd12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0bd2cd12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 name="Google Shape;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 name="Google Shape;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1661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9dd2209bb8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9dd2209bb8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626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6F76F3-E2DC-4232-9614-EAEA60C8526B}"/>
              </a:ext>
            </a:extLst>
          </p:cNvPr>
          <p:cNvSpPr>
            <a:spLocks noGrp="1"/>
          </p:cNvSpPr>
          <p:nvPr>
            <p:ph type="ctrTitle"/>
          </p:nvPr>
        </p:nvSpPr>
        <p:spPr>
          <a:xfrm>
            <a:off x="1143000" y="841772"/>
            <a:ext cx="6858000" cy="17907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59A567A-B40F-49B7-B813-AA3E6A2B04B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8C02C05-0E55-4BC9-B5DD-4CF1FBFE8423}"/>
              </a:ext>
            </a:extLst>
          </p:cNvPr>
          <p:cNvSpPr>
            <a:spLocks noGrp="1"/>
          </p:cNvSpPr>
          <p:nvPr>
            <p:ph type="dt" sz="half" idx="10"/>
          </p:nvPr>
        </p:nvSpPr>
        <p:spPr/>
        <p:txBody>
          <a:bodyPr/>
          <a:lstStyle/>
          <a:p>
            <a:endParaRPr lang="ja-JP" altLang="en-US"/>
          </a:p>
        </p:txBody>
      </p:sp>
      <p:sp>
        <p:nvSpPr>
          <p:cNvPr id="5" name="フッター プレースホルダー 4">
            <a:extLst>
              <a:ext uri="{FF2B5EF4-FFF2-40B4-BE49-F238E27FC236}">
                <a16:creationId xmlns:a16="http://schemas.microsoft.com/office/drawing/2014/main" id="{2DA9C926-3EBB-41B5-9FA2-230B29B6D765}"/>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428073EC-894C-4FFE-BA20-0D82C9E11B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045978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0857F-4519-4A7A-8DB9-F25AC46DC3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6FCD80-ED47-4695-83C2-04AA4DC928C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27A6AA-AEE1-4AB5-8C1A-660EE283C932}"/>
              </a:ext>
            </a:extLst>
          </p:cNvPr>
          <p:cNvSpPr>
            <a:spLocks noGrp="1"/>
          </p:cNvSpPr>
          <p:nvPr>
            <p:ph type="dt" sz="half" idx="10"/>
          </p:nvPr>
        </p:nvSpPr>
        <p:spPr/>
        <p:txBody>
          <a:bodyPr/>
          <a:lstStyle/>
          <a:p>
            <a:endParaRPr lang="ja-JP" altLang="en-US"/>
          </a:p>
        </p:txBody>
      </p:sp>
      <p:sp>
        <p:nvSpPr>
          <p:cNvPr id="5" name="フッター プレースホルダー 4">
            <a:extLst>
              <a:ext uri="{FF2B5EF4-FFF2-40B4-BE49-F238E27FC236}">
                <a16:creationId xmlns:a16="http://schemas.microsoft.com/office/drawing/2014/main" id="{BC1B653E-D5B0-422B-B7A2-E80D95BB4B5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D4DC57FC-E15B-467E-B24F-B510094167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46373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EEE9E4-8F07-4040-9B6B-F9786BDB2F13}"/>
              </a:ext>
            </a:extLst>
          </p:cNvPr>
          <p:cNvSpPr>
            <a:spLocks noGrp="1"/>
          </p:cNvSpPr>
          <p:nvPr>
            <p:ph type="title" orient="vert"/>
          </p:nvPr>
        </p:nvSpPr>
        <p:spPr>
          <a:xfrm>
            <a:off x="6543675" y="273844"/>
            <a:ext cx="1971675" cy="435887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B98644-6F46-4E75-A8A3-5BCB73E7150F}"/>
              </a:ext>
            </a:extLst>
          </p:cNvPr>
          <p:cNvSpPr>
            <a:spLocks noGrp="1"/>
          </p:cNvSpPr>
          <p:nvPr>
            <p:ph type="body" orient="vert" idx="1"/>
          </p:nvPr>
        </p:nvSpPr>
        <p:spPr>
          <a:xfrm>
            <a:off x="628650" y="273844"/>
            <a:ext cx="5800725" cy="435887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D606A0-500D-4CA8-B02C-E80B09642EB0}"/>
              </a:ext>
            </a:extLst>
          </p:cNvPr>
          <p:cNvSpPr>
            <a:spLocks noGrp="1"/>
          </p:cNvSpPr>
          <p:nvPr>
            <p:ph type="dt" sz="half" idx="10"/>
          </p:nvPr>
        </p:nvSpPr>
        <p:spPr/>
        <p:txBody>
          <a:bodyPr/>
          <a:lstStyle/>
          <a:p>
            <a:endParaRPr lang="ja-JP" altLang="en-US"/>
          </a:p>
        </p:txBody>
      </p:sp>
      <p:sp>
        <p:nvSpPr>
          <p:cNvPr id="5" name="フッター プレースホルダー 4">
            <a:extLst>
              <a:ext uri="{FF2B5EF4-FFF2-40B4-BE49-F238E27FC236}">
                <a16:creationId xmlns:a16="http://schemas.microsoft.com/office/drawing/2014/main" id="{6EE744BD-9205-49AE-A6E1-8243A72DF9D6}"/>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93C06F-1252-4118-BECD-16B1C04E20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602325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F4481-1E42-4FF4-AEBA-640251DDCC5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7A0180-2760-4B56-AEE8-56FB056F1D2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C5CF0E-8A5A-4097-8257-0CDEEB2A411B}"/>
              </a:ext>
            </a:extLst>
          </p:cNvPr>
          <p:cNvSpPr>
            <a:spLocks noGrp="1"/>
          </p:cNvSpPr>
          <p:nvPr>
            <p:ph type="dt" sz="half" idx="10"/>
          </p:nvPr>
        </p:nvSpPr>
        <p:spPr/>
        <p:txBody>
          <a:bodyPr/>
          <a:lstStyle/>
          <a:p>
            <a:endParaRPr lang="ja-JP" altLang="en-US"/>
          </a:p>
        </p:txBody>
      </p:sp>
      <p:sp>
        <p:nvSpPr>
          <p:cNvPr id="5" name="フッター プレースホルダー 4">
            <a:extLst>
              <a:ext uri="{FF2B5EF4-FFF2-40B4-BE49-F238E27FC236}">
                <a16:creationId xmlns:a16="http://schemas.microsoft.com/office/drawing/2014/main" id="{A8300889-3B95-49E6-B25E-31865F179019}"/>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A414FF9F-87CE-4CAA-A364-E5C1DF20459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92734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F5D94-BBD4-463A-89CF-A789C640C572}"/>
              </a:ext>
            </a:extLst>
          </p:cNvPr>
          <p:cNvSpPr>
            <a:spLocks noGrp="1"/>
          </p:cNvSpPr>
          <p:nvPr>
            <p:ph type="title"/>
          </p:nvPr>
        </p:nvSpPr>
        <p:spPr>
          <a:xfrm>
            <a:off x="623888" y="1282304"/>
            <a:ext cx="7886700" cy="2139553"/>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3B5BCA-31CA-4EBC-9855-FC96A7C361F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1A7479-27A2-4623-B246-8695E4E7B7C0}"/>
              </a:ext>
            </a:extLst>
          </p:cNvPr>
          <p:cNvSpPr>
            <a:spLocks noGrp="1"/>
          </p:cNvSpPr>
          <p:nvPr>
            <p:ph type="dt" sz="half" idx="10"/>
          </p:nvPr>
        </p:nvSpPr>
        <p:spPr/>
        <p:txBody>
          <a:bodyPr/>
          <a:lstStyle/>
          <a:p>
            <a:endParaRPr lang="ja-JP" altLang="en-US"/>
          </a:p>
        </p:txBody>
      </p:sp>
      <p:sp>
        <p:nvSpPr>
          <p:cNvPr id="5" name="フッター プレースホルダー 4">
            <a:extLst>
              <a:ext uri="{FF2B5EF4-FFF2-40B4-BE49-F238E27FC236}">
                <a16:creationId xmlns:a16="http://schemas.microsoft.com/office/drawing/2014/main" id="{41268832-63D6-4834-9AEE-C8E090F83EB3}"/>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E593A562-A19D-47F2-BE91-1155C0613B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505007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2BCDC-DD17-409A-894C-2DC91DFB00F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DA0D1F-4A7C-4DF1-8272-12FE2C0E4EF9}"/>
              </a:ext>
            </a:extLst>
          </p:cNvPr>
          <p:cNvSpPr>
            <a:spLocks noGrp="1"/>
          </p:cNvSpPr>
          <p:nvPr>
            <p:ph sz="half" idx="1"/>
          </p:nvPr>
        </p:nvSpPr>
        <p:spPr>
          <a:xfrm>
            <a:off x="628650" y="1369219"/>
            <a:ext cx="3886200" cy="326350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4ECAAF6-8789-4AE0-B6EA-A9BE1A96A123}"/>
              </a:ext>
            </a:extLst>
          </p:cNvPr>
          <p:cNvSpPr>
            <a:spLocks noGrp="1"/>
          </p:cNvSpPr>
          <p:nvPr>
            <p:ph sz="half" idx="2"/>
          </p:nvPr>
        </p:nvSpPr>
        <p:spPr>
          <a:xfrm>
            <a:off x="4629150" y="1369219"/>
            <a:ext cx="3886200" cy="326350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051C097-B9CC-49EF-A83D-A3E9E80529CC}"/>
              </a:ext>
            </a:extLst>
          </p:cNvPr>
          <p:cNvSpPr>
            <a:spLocks noGrp="1"/>
          </p:cNvSpPr>
          <p:nvPr>
            <p:ph type="dt" sz="half" idx="10"/>
          </p:nvPr>
        </p:nvSpPr>
        <p:spPr/>
        <p:txBody>
          <a:bodyPr/>
          <a:lstStyle/>
          <a:p>
            <a:endParaRPr lang="ja-JP" altLang="en-US"/>
          </a:p>
        </p:txBody>
      </p:sp>
      <p:sp>
        <p:nvSpPr>
          <p:cNvPr id="6" name="フッター プレースホルダー 5">
            <a:extLst>
              <a:ext uri="{FF2B5EF4-FFF2-40B4-BE49-F238E27FC236}">
                <a16:creationId xmlns:a16="http://schemas.microsoft.com/office/drawing/2014/main" id="{504C653F-589C-4DFC-923D-9F94FD6B2ED1}"/>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EFCD162A-DBFE-46D0-B41F-7FC5C535D3B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10317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F36BED-A581-4F5B-A3D7-F2C3F7A9034C}"/>
              </a:ext>
            </a:extLst>
          </p:cNvPr>
          <p:cNvSpPr>
            <a:spLocks noGrp="1"/>
          </p:cNvSpPr>
          <p:nvPr>
            <p:ph type="title"/>
          </p:nvPr>
        </p:nvSpPr>
        <p:spPr>
          <a:xfrm>
            <a:off x="629841" y="273844"/>
            <a:ext cx="7886700" cy="99417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B4C9A-7524-4A35-8E45-A8FA5B7BCE1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F5D1866-C92D-44D3-84F1-DECB69C99C33}"/>
              </a:ext>
            </a:extLst>
          </p:cNvPr>
          <p:cNvSpPr>
            <a:spLocks noGrp="1"/>
          </p:cNvSpPr>
          <p:nvPr>
            <p:ph sz="half" idx="2"/>
          </p:nvPr>
        </p:nvSpPr>
        <p:spPr>
          <a:xfrm>
            <a:off x="629842" y="1878806"/>
            <a:ext cx="3868340" cy="2763441"/>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1E69F9-6EF0-45BC-9CBF-7E520610EDB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B6E24CA-3B87-4379-AC17-76135B0D25D7}"/>
              </a:ext>
            </a:extLst>
          </p:cNvPr>
          <p:cNvSpPr>
            <a:spLocks noGrp="1"/>
          </p:cNvSpPr>
          <p:nvPr>
            <p:ph sz="quarter" idx="4"/>
          </p:nvPr>
        </p:nvSpPr>
        <p:spPr>
          <a:xfrm>
            <a:off x="4629150" y="1878806"/>
            <a:ext cx="3887391" cy="2763441"/>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998CC81-120C-46B5-8E63-851579B18543}"/>
              </a:ext>
            </a:extLst>
          </p:cNvPr>
          <p:cNvSpPr>
            <a:spLocks noGrp="1"/>
          </p:cNvSpPr>
          <p:nvPr>
            <p:ph type="dt" sz="half" idx="10"/>
          </p:nvPr>
        </p:nvSpPr>
        <p:spPr/>
        <p:txBody>
          <a:bodyPr/>
          <a:lstStyle/>
          <a:p>
            <a:endParaRPr lang="ja-JP" altLang="en-US"/>
          </a:p>
        </p:txBody>
      </p:sp>
      <p:sp>
        <p:nvSpPr>
          <p:cNvPr id="8" name="フッター プレースホルダー 7">
            <a:extLst>
              <a:ext uri="{FF2B5EF4-FFF2-40B4-BE49-F238E27FC236}">
                <a16:creationId xmlns:a16="http://schemas.microsoft.com/office/drawing/2014/main" id="{15DBEEF0-FD6B-46F6-91ED-C1DDE8D5E4CA}"/>
              </a:ext>
            </a:extLst>
          </p:cNvPr>
          <p:cNvSpPr>
            <a:spLocks noGrp="1"/>
          </p:cNvSpPr>
          <p:nvPr>
            <p:ph type="ftr" sz="quarter" idx="11"/>
          </p:nvPr>
        </p:nvSpPr>
        <p:spPr/>
        <p:txBody>
          <a:bodyPr/>
          <a:lstStyle/>
          <a:p>
            <a:endParaRPr lang="ja-JP" altLang="en-US"/>
          </a:p>
        </p:txBody>
      </p:sp>
      <p:sp>
        <p:nvSpPr>
          <p:cNvPr id="9" name="スライド番号プレースホルダー 8">
            <a:extLst>
              <a:ext uri="{FF2B5EF4-FFF2-40B4-BE49-F238E27FC236}">
                <a16:creationId xmlns:a16="http://schemas.microsoft.com/office/drawing/2014/main" id="{0A2AE2A9-C2A0-4498-9F8B-0E37B5A920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6920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7FC61-083D-4A49-BC95-5C506DFAEB7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E717D9D-57F8-4158-8A60-BDCC2F5B1747}"/>
              </a:ext>
            </a:extLst>
          </p:cNvPr>
          <p:cNvSpPr>
            <a:spLocks noGrp="1"/>
          </p:cNvSpPr>
          <p:nvPr>
            <p:ph type="dt" sz="half" idx="10"/>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FA467999-251C-4E71-BAB8-8F69BFC1E686}"/>
              </a:ext>
            </a:extLst>
          </p:cNvPr>
          <p:cNvSpPr>
            <a:spLocks noGrp="1"/>
          </p:cNvSpPr>
          <p:nvPr>
            <p:ph type="ftr" sz="quarter" idx="11"/>
          </p:nvPr>
        </p:nvSpPr>
        <p:spPr/>
        <p:txBody>
          <a:bodyPr/>
          <a:lstStyle/>
          <a:p>
            <a:endParaRPr lang="ja-JP" altLang="en-US"/>
          </a:p>
        </p:txBody>
      </p:sp>
      <p:sp>
        <p:nvSpPr>
          <p:cNvPr id="5" name="スライド番号プレースホルダー 4">
            <a:extLst>
              <a:ext uri="{FF2B5EF4-FFF2-40B4-BE49-F238E27FC236}">
                <a16:creationId xmlns:a16="http://schemas.microsoft.com/office/drawing/2014/main" id="{A75C5064-22D4-4305-BAA2-758B05A933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651911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7D21320-5E59-441A-89BB-63293DDFCF1B}"/>
              </a:ext>
            </a:extLst>
          </p:cNvPr>
          <p:cNvSpPr>
            <a:spLocks noGrp="1"/>
          </p:cNvSpPr>
          <p:nvPr>
            <p:ph type="dt" sz="half" idx="10"/>
          </p:nvPr>
        </p:nvSpPr>
        <p:spPr/>
        <p:txBody>
          <a:bodyPr/>
          <a:lstStyle/>
          <a:p>
            <a:endParaRPr lang="ja-JP" altLang="en-US"/>
          </a:p>
        </p:txBody>
      </p:sp>
      <p:sp>
        <p:nvSpPr>
          <p:cNvPr id="3" name="フッター プレースホルダー 2">
            <a:extLst>
              <a:ext uri="{FF2B5EF4-FFF2-40B4-BE49-F238E27FC236}">
                <a16:creationId xmlns:a16="http://schemas.microsoft.com/office/drawing/2014/main" id="{0689E33C-C5C9-451A-9EE6-7761679F1FC3}"/>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8AF7121F-3310-4AEB-9B33-DABF692B06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003411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36BB3C-C00F-4C5E-A8E7-DDB6D2BA9158}"/>
              </a:ext>
            </a:extLst>
          </p:cNvPr>
          <p:cNvSpPr>
            <a:spLocks noGrp="1"/>
          </p:cNvSpPr>
          <p:nvPr>
            <p:ph type="title"/>
          </p:nvPr>
        </p:nvSpPr>
        <p:spPr>
          <a:xfrm>
            <a:off x="629841" y="342900"/>
            <a:ext cx="2949178" cy="120015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D0B8CA-DB8D-46B6-BE7D-B3BD4D56D43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99CFFE9-419B-47EB-A6F1-5BEE3CF1948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0A8EE3-EEFB-4E00-A322-4A7C572EBFD9}"/>
              </a:ext>
            </a:extLst>
          </p:cNvPr>
          <p:cNvSpPr>
            <a:spLocks noGrp="1"/>
          </p:cNvSpPr>
          <p:nvPr>
            <p:ph type="dt" sz="half" idx="10"/>
          </p:nvPr>
        </p:nvSpPr>
        <p:spPr/>
        <p:txBody>
          <a:bodyPr/>
          <a:lstStyle/>
          <a:p>
            <a:endParaRPr lang="ja-JP" altLang="en-US"/>
          </a:p>
        </p:txBody>
      </p:sp>
      <p:sp>
        <p:nvSpPr>
          <p:cNvPr id="6" name="フッター プレースホルダー 5">
            <a:extLst>
              <a:ext uri="{FF2B5EF4-FFF2-40B4-BE49-F238E27FC236}">
                <a16:creationId xmlns:a16="http://schemas.microsoft.com/office/drawing/2014/main" id="{6F1F87E6-8209-42FF-91D0-406116F22AC9}"/>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83C54E43-B8B6-4C69-9401-163BD54684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10619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D46977-2056-4C14-961E-CB1F2331577E}"/>
              </a:ext>
            </a:extLst>
          </p:cNvPr>
          <p:cNvSpPr>
            <a:spLocks noGrp="1"/>
          </p:cNvSpPr>
          <p:nvPr>
            <p:ph type="title"/>
          </p:nvPr>
        </p:nvSpPr>
        <p:spPr>
          <a:xfrm>
            <a:off x="629841" y="342900"/>
            <a:ext cx="2949178" cy="120015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551F9DF-F616-4570-983A-4038DB15F1B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B12869B0-296E-489A-9E21-3C4EB1A4F95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465252-FFB0-472D-8EF2-5CAA10D144CB}"/>
              </a:ext>
            </a:extLst>
          </p:cNvPr>
          <p:cNvSpPr>
            <a:spLocks noGrp="1"/>
          </p:cNvSpPr>
          <p:nvPr>
            <p:ph type="dt" sz="half" idx="10"/>
          </p:nvPr>
        </p:nvSpPr>
        <p:spPr/>
        <p:txBody>
          <a:bodyPr/>
          <a:lstStyle/>
          <a:p>
            <a:endParaRPr lang="ja-JP" altLang="en-US"/>
          </a:p>
        </p:txBody>
      </p:sp>
      <p:sp>
        <p:nvSpPr>
          <p:cNvPr id="6" name="フッター プレースホルダー 5">
            <a:extLst>
              <a:ext uri="{FF2B5EF4-FFF2-40B4-BE49-F238E27FC236}">
                <a16:creationId xmlns:a16="http://schemas.microsoft.com/office/drawing/2014/main" id="{3F0806AD-0579-4ACE-8F88-2887042964F6}"/>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461918E3-9923-4CFD-9867-D73AC54C45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13483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606FAB6-77DB-4A8D-86C1-9A5C0792B8B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CD2D3A-0086-42CB-BCEE-D2C3616D80F3}"/>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179AF0-CF66-476D-BF86-30D5CD5DB7E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ja-JP" altLang="en-US"/>
          </a:p>
        </p:txBody>
      </p:sp>
      <p:sp>
        <p:nvSpPr>
          <p:cNvPr id="5" name="フッター プレースホルダー 4">
            <a:extLst>
              <a:ext uri="{FF2B5EF4-FFF2-40B4-BE49-F238E27FC236}">
                <a16:creationId xmlns:a16="http://schemas.microsoft.com/office/drawing/2014/main" id="{8AD562BC-2CE0-47E3-824D-267A27D82D4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956CA762-BDFA-45CA-B916-FD6C9A8F359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9805994"/>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image" Target="../media/image1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1"/>
          <p:cNvSpPr txBox="1">
            <a:spLocks noGrp="1"/>
          </p:cNvSpPr>
          <p:nvPr>
            <p:ph type="ctrTitle"/>
          </p:nvPr>
        </p:nvSpPr>
        <p:spPr>
          <a:xfrm>
            <a:off x="1243113" y="1805720"/>
            <a:ext cx="6858000" cy="101080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3F3F3F"/>
              </a:buClr>
              <a:buSzPts val="3959"/>
              <a:buFont typeface="Arial"/>
              <a:buNone/>
            </a:pPr>
            <a:r>
              <a:rPr lang="ja-JP" altLang="en-US" sz="3959" dirty="0">
                <a:solidFill>
                  <a:schemeClr val="tx1">
                    <a:lumMod val="75000"/>
                    <a:lumOff val="25000"/>
                  </a:schemeClr>
                </a:solidFill>
                <a:latin typeface="メイリオ" panose="020B0604030504040204" pitchFamily="50" charset="-128"/>
                <a:ea typeface="メイリオ" panose="020B0604030504040204" pitchFamily="50" charset="-128"/>
                <a:cs typeface="Arial"/>
                <a:sym typeface="Arial"/>
              </a:rPr>
              <a:t>セルフレジシステムのご提案</a:t>
            </a:r>
            <a:endParaRPr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 name="Google Shape;33;p1">
            <a:extLst>
              <a:ext uri="{FF2B5EF4-FFF2-40B4-BE49-F238E27FC236}">
                <a16:creationId xmlns:a16="http://schemas.microsoft.com/office/drawing/2014/main" id="{0095007B-0D15-4D93-B919-241ADC8B7DB2}"/>
              </a:ext>
            </a:extLst>
          </p:cNvPr>
          <p:cNvSpPr txBox="1">
            <a:spLocks/>
          </p:cNvSpPr>
          <p:nvPr/>
        </p:nvSpPr>
        <p:spPr>
          <a:xfrm>
            <a:off x="1320607" y="3644646"/>
            <a:ext cx="1691500" cy="425889"/>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F3F3F"/>
              </a:buClr>
              <a:buSzPts val="4400"/>
              <a:buFont typeface="Calibri"/>
              <a:buNone/>
              <a:defRPr sz="44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3959"/>
              <a:buFont typeface="Arial"/>
              <a:buNone/>
            </a:pPr>
            <a:r>
              <a:rPr lang="en-US" altLang="ja-JP" sz="1600" dirty="0">
                <a:solidFill>
                  <a:schemeClr val="tx1">
                    <a:lumMod val="75000"/>
                    <a:lumOff val="25000"/>
                  </a:schemeClr>
                </a:solidFill>
                <a:latin typeface="ＭＳ ゴシック" panose="020B0609070205080204" pitchFamily="49" charset="-128"/>
                <a:ea typeface="ＭＳ ゴシック" panose="020B0609070205080204" pitchFamily="49" charset="-128"/>
                <a:cs typeface="Arial"/>
                <a:sym typeface="Arial"/>
              </a:rPr>
              <a:t>2020/10/15</a:t>
            </a:r>
          </a:p>
        </p:txBody>
      </p:sp>
      <p:sp>
        <p:nvSpPr>
          <p:cNvPr id="7" name="Google Shape;40;ga0cf3043c6_0_0">
            <a:extLst>
              <a:ext uri="{FF2B5EF4-FFF2-40B4-BE49-F238E27FC236}">
                <a16:creationId xmlns:a16="http://schemas.microsoft.com/office/drawing/2014/main" id="{3EEF23EF-7290-41E7-8C89-534B2D2BC28F}"/>
              </a:ext>
            </a:extLst>
          </p:cNvPr>
          <p:cNvSpPr txBox="1">
            <a:spLocks/>
          </p:cNvSpPr>
          <p:nvPr/>
        </p:nvSpPr>
        <p:spPr>
          <a:xfrm>
            <a:off x="1320607" y="3927180"/>
            <a:ext cx="1888014" cy="485100"/>
          </a:xfrm>
          <a:prstGeom prst="rect">
            <a:avLst/>
          </a:prstGeom>
        </p:spPr>
        <p:txBody>
          <a:bodyPr spcFirstLastPara="1" vert="horz" wrap="square" lIns="91425" tIns="45700" rIns="91425" bIns="45700" rtlCol="0" anchor="t" anchorCtr="0">
            <a:no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spcBef>
                <a:spcPts val="640"/>
              </a:spcBef>
            </a:pPr>
            <a:r>
              <a:rPr lang="ja-JP" altLang="en-US" dirty="0">
                <a:solidFill>
                  <a:schemeClr val="tx1">
                    <a:lumMod val="75000"/>
                    <a:lumOff val="25000"/>
                  </a:schemeClr>
                </a:solidFill>
                <a:highlight>
                  <a:srgbClr val="FFFFFF"/>
                </a:highlight>
                <a:latin typeface="ＭＳ ゴシック" panose="020B0609070205080204" pitchFamily="49" charset="-128"/>
                <a:ea typeface="ＭＳ ゴシック" panose="020B0609070205080204" pitchFamily="49" charset="-128"/>
                <a:cs typeface="Arial"/>
                <a:sym typeface="Arial"/>
              </a:rPr>
              <a:t>株式会社</a:t>
            </a:r>
            <a:r>
              <a:rPr lang="en-US" altLang="ja-JP" dirty="0">
                <a:solidFill>
                  <a:schemeClr val="tx1">
                    <a:lumMod val="75000"/>
                    <a:lumOff val="25000"/>
                  </a:schemeClr>
                </a:solidFill>
                <a:highlight>
                  <a:srgbClr val="FFFFFF"/>
                </a:highlight>
                <a:latin typeface="ＭＳ ゴシック" panose="020B0609070205080204" pitchFamily="49" charset="-128"/>
                <a:ea typeface="ＭＳ ゴシック" panose="020B0609070205080204" pitchFamily="49" charset="-128"/>
                <a:cs typeface="Arial"/>
                <a:sym typeface="Arial"/>
              </a:rPr>
              <a:t>Team</a:t>
            </a:r>
            <a:r>
              <a:rPr lang="ja-JP" altLang="en-US" dirty="0">
                <a:solidFill>
                  <a:schemeClr val="tx1">
                    <a:lumMod val="75000"/>
                    <a:lumOff val="25000"/>
                  </a:schemeClr>
                </a:solidFill>
                <a:highlight>
                  <a:srgbClr val="FFFFFF"/>
                </a:highlight>
                <a:latin typeface="ＭＳ ゴシック" panose="020B0609070205080204" pitchFamily="49" charset="-128"/>
                <a:ea typeface="ＭＳ ゴシック" panose="020B0609070205080204" pitchFamily="49" charset="-128"/>
                <a:cs typeface="Arial"/>
                <a:sym typeface="Arial"/>
              </a:rPr>
              <a:t> </a:t>
            </a:r>
            <a:r>
              <a:rPr lang="en-US" altLang="ja-JP" dirty="0">
                <a:solidFill>
                  <a:schemeClr val="tx1">
                    <a:lumMod val="75000"/>
                    <a:lumOff val="25000"/>
                  </a:schemeClr>
                </a:solidFill>
                <a:highlight>
                  <a:srgbClr val="FFFFFF"/>
                </a:highlight>
                <a:latin typeface="ＭＳ ゴシック" panose="020B0609070205080204" pitchFamily="49" charset="-128"/>
                <a:ea typeface="ＭＳ ゴシック" panose="020B0609070205080204" pitchFamily="49" charset="-128"/>
                <a:cs typeface="Arial"/>
                <a:sym typeface="Arial"/>
              </a:rPr>
              <a:t>B</a:t>
            </a:r>
            <a:endParaRPr lang="ja-JP" altLang="en-US" dirty="0">
              <a:solidFill>
                <a:schemeClr val="tx1">
                  <a:lumMod val="75000"/>
                  <a:lumOff val="25000"/>
                </a:schemeClr>
              </a:solidFill>
              <a:highlight>
                <a:srgbClr val="FFFFFF"/>
              </a:highlight>
              <a:latin typeface="ＭＳ ゴシック" panose="020B0609070205080204" pitchFamily="49" charset="-128"/>
              <a:ea typeface="ＭＳ ゴシック" panose="020B0609070205080204" pitchFamily="49" charset="-128"/>
              <a:cs typeface="Arial"/>
              <a:sym typeface="Arial"/>
            </a:endParaRPr>
          </a:p>
        </p:txBody>
      </p:sp>
      <p:sp>
        <p:nvSpPr>
          <p:cNvPr id="10" name="Google Shape;40;ga0cf3043c6_0_0">
            <a:extLst>
              <a:ext uri="{FF2B5EF4-FFF2-40B4-BE49-F238E27FC236}">
                <a16:creationId xmlns:a16="http://schemas.microsoft.com/office/drawing/2014/main" id="{2610F6DB-B6E8-4E9B-BB03-BAEF51223C21}"/>
              </a:ext>
            </a:extLst>
          </p:cNvPr>
          <p:cNvSpPr txBox="1">
            <a:spLocks/>
          </p:cNvSpPr>
          <p:nvPr/>
        </p:nvSpPr>
        <p:spPr>
          <a:xfrm>
            <a:off x="1320607" y="1072965"/>
            <a:ext cx="5044962" cy="485100"/>
          </a:xfrm>
          <a:prstGeom prst="rect">
            <a:avLst/>
          </a:prstGeom>
        </p:spPr>
        <p:txBody>
          <a:bodyPr spcFirstLastPara="1" vert="horz" wrap="square" lIns="91425" tIns="45700" rIns="91425" bIns="45700" rtlCol="0" anchor="t" anchorCtr="0">
            <a:noAutofit/>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algn="l">
              <a:spcBef>
                <a:spcPts val="640"/>
              </a:spcBef>
            </a:pPr>
            <a:r>
              <a:rPr lang="ja-JP" altLang="en-US" sz="2400" dirty="0">
                <a:solidFill>
                  <a:schemeClr val="tx1">
                    <a:lumMod val="75000"/>
                    <a:lumOff val="25000"/>
                  </a:schemeClr>
                </a:solidFill>
                <a:highlight>
                  <a:srgbClr val="FFFFFF"/>
                </a:highlight>
                <a:latin typeface="ＭＳ ゴシック" panose="020B0609070205080204" pitchFamily="49" charset="-128"/>
                <a:ea typeface="ＭＳ ゴシック" panose="020B0609070205080204" pitchFamily="49" charset="-128"/>
                <a:cs typeface="Arial"/>
                <a:sym typeface="Arial"/>
              </a:rPr>
              <a:t>株式会社 </a:t>
            </a:r>
            <a:r>
              <a:rPr lang="en-US" altLang="ja-JP" sz="2400" dirty="0">
                <a:solidFill>
                  <a:schemeClr val="tx1">
                    <a:lumMod val="75000"/>
                    <a:lumOff val="25000"/>
                  </a:schemeClr>
                </a:solidFill>
                <a:highlight>
                  <a:srgbClr val="FFFFFF"/>
                </a:highlight>
                <a:latin typeface="ＭＳ ゴシック" panose="020B0609070205080204" pitchFamily="49" charset="-128"/>
                <a:ea typeface="ＭＳ ゴシック" panose="020B0609070205080204" pitchFamily="49" charset="-128"/>
                <a:cs typeface="Arial"/>
                <a:sym typeface="Arial"/>
              </a:rPr>
              <a:t>DIVE</a:t>
            </a:r>
            <a:r>
              <a:rPr lang="ja-JP" altLang="en-US" sz="2400" dirty="0">
                <a:solidFill>
                  <a:schemeClr val="tx1">
                    <a:lumMod val="75000"/>
                    <a:lumOff val="25000"/>
                  </a:schemeClr>
                </a:solidFill>
                <a:highlight>
                  <a:srgbClr val="FFFFFF"/>
                </a:highlight>
                <a:latin typeface="ＭＳ ゴシック" panose="020B0609070205080204" pitchFamily="49" charset="-128"/>
                <a:ea typeface="ＭＳ ゴシック" panose="020B0609070205080204" pitchFamily="49" charset="-128"/>
                <a:cs typeface="Arial"/>
                <a:sym typeface="Arial"/>
              </a:rPr>
              <a:t> </a:t>
            </a:r>
            <a:r>
              <a:rPr lang="en-US" altLang="ja-JP" sz="2400" dirty="0">
                <a:solidFill>
                  <a:schemeClr val="tx1">
                    <a:lumMod val="75000"/>
                    <a:lumOff val="25000"/>
                  </a:schemeClr>
                </a:solidFill>
                <a:highlight>
                  <a:srgbClr val="FFFFFF"/>
                </a:highlight>
                <a:latin typeface="ＭＳ ゴシック" panose="020B0609070205080204" pitchFamily="49" charset="-128"/>
                <a:ea typeface="ＭＳ ゴシック" panose="020B0609070205080204" pitchFamily="49" charset="-128"/>
                <a:cs typeface="Arial"/>
                <a:sym typeface="Arial"/>
              </a:rPr>
              <a:t>INTO</a:t>
            </a:r>
            <a:r>
              <a:rPr lang="ja-JP" altLang="en-US" sz="2400" dirty="0">
                <a:solidFill>
                  <a:schemeClr val="tx1">
                    <a:lumMod val="75000"/>
                    <a:lumOff val="25000"/>
                  </a:schemeClr>
                </a:solidFill>
                <a:highlight>
                  <a:srgbClr val="FFFFFF"/>
                </a:highlight>
                <a:latin typeface="ＭＳ ゴシック" panose="020B0609070205080204" pitchFamily="49" charset="-128"/>
                <a:ea typeface="ＭＳ ゴシック" panose="020B0609070205080204" pitchFamily="49" charset="-128"/>
                <a:cs typeface="Arial"/>
                <a:sym typeface="Arial"/>
              </a:rPr>
              <a:t> </a:t>
            </a:r>
            <a:r>
              <a:rPr lang="en-US" altLang="ja-JP" sz="2400" dirty="0">
                <a:solidFill>
                  <a:schemeClr val="tx1">
                    <a:lumMod val="75000"/>
                    <a:lumOff val="25000"/>
                  </a:schemeClr>
                </a:solidFill>
                <a:highlight>
                  <a:srgbClr val="FFFFFF"/>
                </a:highlight>
                <a:latin typeface="ＭＳ ゴシック" panose="020B0609070205080204" pitchFamily="49" charset="-128"/>
                <a:ea typeface="ＭＳ ゴシック" panose="020B0609070205080204" pitchFamily="49" charset="-128"/>
                <a:cs typeface="Arial"/>
                <a:sym typeface="Arial"/>
              </a:rPr>
              <a:t>CODE</a:t>
            </a:r>
            <a:r>
              <a:rPr lang="ja-JP" altLang="en-US" sz="2400" dirty="0">
                <a:solidFill>
                  <a:schemeClr val="tx1">
                    <a:lumMod val="75000"/>
                    <a:lumOff val="25000"/>
                  </a:schemeClr>
                </a:solidFill>
                <a:highlight>
                  <a:srgbClr val="FFFFFF"/>
                </a:highlight>
                <a:latin typeface="ＭＳ ゴシック" panose="020B0609070205080204" pitchFamily="49" charset="-128"/>
                <a:ea typeface="ＭＳ ゴシック" panose="020B0609070205080204" pitchFamily="49" charset="-128"/>
                <a:cs typeface="Arial"/>
                <a:sym typeface="Arial"/>
              </a:rPr>
              <a:t> 御中</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5"/>
          <p:cNvSpPr txBox="1"/>
          <p:nvPr/>
        </p:nvSpPr>
        <p:spPr>
          <a:xfrm>
            <a:off x="3194613" y="-1307939"/>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80000"/>
              </a:lnSpc>
              <a:spcBef>
                <a:spcPts val="0"/>
              </a:spcBef>
              <a:spcAft>
                <a:spcPts val="0"/>
              </a:spcAft>
              <a:buNone/>
            </a:pPr>
            <a:endParaRPr sz="300" b="0" i="0" u="none" strike="noStrike" cap="none">
              <a:solidFill>
                <a:schemeClr val="dk1"/>
              </a:solidFill>
              <a:latin typeface="Calibri"/>
              <a:ea typeface="Calibri"/>
              <a:cs typeface="Calibri"/>
              <a:sym typeface="Calibri"/>
            </a:endParaRPr>
          </a:p>
        </p:txBody>
      </p:sp>
      <p:sp>
        <p:nvSpPr>
          <p:cNvPr id="115" name="Google Shape;115;p5"/>
          <p:cNvSpPr txBox="1"/>
          <p:nvPr/>
        </p:nvSpPr>
        <p:spPr>
          <a:xfrm>
            <a:off x="3356975" y="3519814"/>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80000"/>
              </a:lnSpc>
              <a:spcBef>
                <a:spcPts val="0"/>
              </a:spcBef>
              <a:spcAft>
                <a:spcPts val="0"/>
              </a:spcAft>
              <a:buNone/>
            </a:pPr>
            <a:endParaRPr sz="300" b="0" i="0" u="none" strike="noStrike" cap="none">
              <a:solidFill>
                <a:schemeClr val="dk1"/>
              </a:solidFill>
              <a:latin typeface="Calibri"/>
              <a:ea typeface="Calibri"/>
              <a:cs typeface="Calibri"/>
              <a:sym typeface="Calibri"/>
            </a:endParaRPr>
          </a:p>
        </p:txBody>
      </p:sp>
      <p:cxnSp>
        <p:nvCxnSpPr>
          <p:cNvPr id="18" name="直線コネクタ 17">
            <a:extLst>
              <a:ext uri="{FF2B5EF4-FFF2-40B4-BE49-F238E27FC236}">
                <a16:creationId xmlns:a16="http://schemas.microsoft.com/office/drawing/2014/main" id="{3955AF4B-28FD-4CC3-93FA-7C594545EEB8}"/>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Google Shape;39;ga0cf3043c6_0_0">
            <a:extLst>
              <a:ext uri="{FF2B5EF4-FFF2-40B4-BE49-F238E27FC236}">
                <a16:creationId xmlns:a16="http://schemas.microsoft.com/office/drawing/2014/main" id="{911208B5-C2E2-44C8-B525-933002B345FA}"/>
              </a:ext>
            </a:extLst>
          </p:cNvPr>
          <p:cNvSpPr txBox="1">
            <a:spLocks/>
          </p:cNvSpPr>
          <p:nvPr/>
        </p:nvSpPr>
        <p:spPr>
          <a:xfrm>
            <a:off x="282870" y="70312"/>
            <a:ext cx="3552530"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b="1" dirty="0">
                <a:latin typeface="ＭＳ ゴシック" panose="020B0609070205080204" pitchFamily="49" charset="-128"/>
                <a:ea typeface="ＭＳ ゴシック" panose="020B0609070205080204" pitchFamily="49" charset="-128"/>
                <a:cs typeface="Arial"/>
                <a:sym typeface="Arial"/>
              </a:rPr>
              <a:t>導入スケジュール</a:t>
            </a:r>
            <a:endParaRPr lang="ja-JP" altLang="en-US" sz="2400" dirty="0">
              <a:latin typeface="ＭＳ ゴシック" panose="020B0609070205080204" pitchFamily="49" charset="-128"/>
              <a:ea typeface="ＭＳ ゴシック" panose="020B0609070205080204" pitchFamily="49" charset="-128"/>
            </a:endParaRPr>
          </a:p>
        </p:txBody>
      </p:sp>
      <p:pic>
        <p:nvPicPr>
          <p:cNvPr id="22" name="図 21">
            <a:extLst>
              <a:ext uri="{FF2B5EF4-FFF2-40B4-BE49-F238E27FC236}">
                <a16:creationId xmlns:a16="http://schemas.microsoft.com/office/drawing/2014/main" id="{4D304630-E08B-4EDA-B5DD-9978509C5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36" y="788707"/>
            <a:ext cx="8501728" cy="3537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ga0bd2cd129_0_11"/>
          <p:cNvSpPr txBox="1"/>
          <p:nvPr/>
        </p:nvSpPr>
        <p:spPr>
          <a:xfrm>
            <a:off x="3194613" y="-1307939"/>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b="0" i="0" u="none" strike="noStrike" cap="none">
              <a:solidFill>
                <a:schemeClr val="dk1"/>
              </a:solidFill>
              <a:latin typeface="Calibri"/>
              <a:ea typeface="Calibri"/>
              <a:cs typeface="Calibri"/>
              <a:sym typeface="Calibri"/>
            </a:endParaRPr>
          </a:p>
        </p:txBody>
      </p:sp>
      <p:sp>
        <p:nvSpPr>
          <p:cNvPr id="159" name="Google Shape;159;ga0bd2cd129_0_11"/>
          <p:cNvSpPr txBox="1"/>
          <p:nvPr/>
        </p:nvSpPr>
        <p:spPr>
          <a:xfrm>
            <a:off x="3356975" y="3079547"/>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b="0" i="0" u="none" strike="noStrike" cap="none">
              <a:solidFill>
                <a:schemeClr val="dk1"/>
              </a:solidFill>
              <a:latin typeface="ＭＳ ゴシック" panose="020B0609070205080204" pitchFamily="49" charset="-128"/>
              <a:ea typeface="ＭＳ ゴシック" panose="020B0609070205080204" pitchFamily="49" charset="-128"/>
              <a:cs typeface="Calibri"/>
              <a:sym typeface="Calibri"/>
            </a:endParaRPr>
          </a:p>
        </p:txBody>
      </p:sp>
      <p:cxnSp>
        <p:nvCxnSpPr>
          <p:cNvPr id="6" name="直線コネクタ 5">
            <a:extLst>
              <a:ext uri="{FF2B5EF4-FFF2-40B4-BE49-F238E27FC236}">
                <a16:creationId xmlns:a16="http://schemas.microsoft.com/office/drawing/2014/main" id="{81CCFC75-7FF7-4377-9400-5DE3D5B30045}"/>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Google Shape;39;ga0cf3043c6_0_0">
            <a:extLst>
              <a:ext uri="{FF2B5EF4-FFF2-40B4-BE49-F238E27FC236}">
                <a16:creationId xmlns:a16="http://schemas.microsoft.com/office/drawing/2014/main" id="{E48B210E-8224-4310-8016-0D641AA262D4}"/>
              </a:ext>
            </a:extLst>
          </p:cNvPr>
          <p:cNvSpPr txBox="1">
            <a:spLocks/>
          </p:cNvSpPr>
          <p:nvPr/>
        </p:nvSpPr>
        <p:spPr>
          <a:xfrm>
            <a:off x="282870" y="70312"/>
            <a:ext cx="3002197"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cs typeface="Arial"/>
                <a:sym typeface="Arial"/>
              </a:rPr>
              <a:t>納品物</a:t>
            </a:r>
            <a:endParaRPr lang="ja-JP" altLang="en-US" sz="2400" dirty="0">
              <a:latin typeface="ＭＳ ゴシック" panose="020B0609070205080204" pitchFamily="49" charset="-128"/>
              <a:ea typeface="ＭＳ ゴシック" panose="020B0609070205080204" pitchFamily="49" charset="-128"/>
            </a:endParaRPr>
          </a:p>
        </p:txBody>
      </p:sp>
      <p:pic>
        <p:nvPicPr>
          <p:cNvPr id="9" name="図 8">
            <a:extLst>
              <a:ext uri="{FF2B5EF4-FFF2-40B4-BE49-F238E27FC236}">
                <a16:creationId xmlns:a16="http://schemas.microsoft.com/office/drawing/2014/main" id="{C66E3E27-8B6B-4430-8C9E-7EF5FC2F1668}"/>
              </a:ext>
            </a:extLst>
          </p:cNvPr>
          <p:cNvPicPr>
            <a:picLocks noChangeAspect="1"/>
          </p:cNvPicPr>
          <p:nvPr/>
        </p:nvPicPr>
        <p:blipFill>
          <a:blip r:embed="rId3"/>
          <a:stretch>
            <a:fillRect/>
          </a:stretch>
        </p:blipFill>
        <p:spPr>
          <a:xfrm>
            <a:off x="1731700" y="1186655"/>
            <a:ext cx="4349750" cy="2527300"/>
          </a:xfrm>
          <a:prstGeom prst="rect">
            <a:avLst/>
          </a:prstGeom>
        </p:spPr>
      </p:pic>
      <p:sp>
        <p:nvSpPr>
          <p:cNvPr id="10" name="テキスト ボックス 9">
            <a:extLst>
              <a:ext uri="{FF2B5EF4-FFF2-40B4-BE49-F238E27FC236}">
                <a16:creationId xmlns:a16="http://schemas.microsoft.com/office/drawing/2014/main" id="{2FCBA0BC-98D8-4966-9997-06FCB416A062}"/>
              </a:ext>
            </a:extLst>
          </p:cNvPr>
          <p:cNvSpPr txBox="1"/>
          <p:nvPr/>
        </p:nvSpPr>
        <p:spPr>
          <a:xfrm>
            <a:off x="876936" y="682901"/>
            <a:ext cx="6186309" cy="369332"/>
          </a:xfrm>
          <a:prstGeom prst="rect">
            <a:avLst/>
          </a:prstGeom>
          <a:noFill/>
        </p:spPr>
        <p:txBody>
          <a:bodyPr wrap="none" rtlCol="0">
            <a:spAutoFit/>
          </a:bodyPr>
          <a:lstStyle/>
          <a:p>
            <a:r>
              <a:rPr kumimoji="1" lang="ja-JP" altLang="en-US" dirty="0">
                <a:latin typeface="ＭＳ ゴシック" panose="020B0609070205080204" pitchFamily="49" charset="-128"/>
                <a:ea typeface="ＭＳ ゴシック" panose="020B0609070205080204" pitchFamily="49" charset="-128"/>
              </a:rPr>
              <a:t>各工程完了のタイミングで以下の成果物を納品致します。</a:t>
            </a:r>
          </a:p>
        </p:txBody>
      </p:sp>
      <p:sp>
        <p:nvSpPr>
          <p:cNvPr id="11" name="テキスト ボックス 10">
            <a:extLst>
              <a:ext uri="{FF2B5EF4-FFF2-40B4-BE49-F238E27FC236}">
                <a16:creationId xmlns:a16="http://schemas.microsoft.com/office/drawing/2014/main" id="{365B6BFA-86A8-48F9-BAFA-88598E8074A6}"/>
              </a:ext>
            </a:extLst>
          </p:cNvPr>
          <p:cNvSpPr txBox="1"/>
          <p:nvPr/>
        </p:nvSpPr>
        <p:spPr>
          <a:xfrm>
            <a:off x="876935" y="3956845"/>
            <a:ext cx="6878806" cy="646331"/>
          </a:xfrm>
          <a:prstGeom prst="rect">
            <a:avLst/>
          </a:prstGeom>
          <a:noFill/>
        </p:spPr>
        <p:txBody>
          <a:bodyPr wrap="none" rtlCol="0">
            <a:spAutoFit/>
          </a:bodyPr>
          <a:lstStyle/>
          <a:p>
            <a:pPr lvl="0" algn="l" rtl="0">
              <a:spcBef>
                <a:spcPts val="0"/>
              </a:spcBef>
              <a:spcAft>
                <a:spcPts val="0"/>
              </a:spcAft>
              <a:buSzPts val="1800"/>
            </a:pPr>
            <a:r>
              <a:rPr lang="en-US" altLang="ja-JP" sz="1800" dirty="0">
                <a:latin typeface="ＭＳ ゴシック" panose="020B0609070205080204" pitchFamily="49" charset="-128"/>
                <a:ea typeface="ＭＳ ゴシック" panose="020B0609070205080204" pitchFamily="49" charset="-128"/>
                <a:cs typeface="Arial"/>
                <a:sym typeface="Arial"/>
              </a:rPr>
              <a:t>Raspberry Pi</a:t>
            </a:r>
            <a:r>
              <a:rPr lang="ja-JP" altLang="en-US" sz="1800" dirty="0">
                <a:latin typeface="ＭＳ ゴシック" panose="020B0609070205080204" pitchFamily="49" charset="-128"/>
                <a:ea typeface="ＭＳ ゴシック" panose="020B0609070205080204" pitchFamily="49" charset="-128"/>
                <a:cs typeface="Arial"/>
                <a:sym typeface="Arial"/>
              </a:rPr>
              <a:t>、キーボード、マウス、モニター、スピーカーなど</a:t>
            </a:r>
            <a:endParaRPr lang="en-US" altLang="ja-JP" sz="1800" dirty="0">
              <a:latin typeface="ＭＳ ゴシック" panose="020B0609070205080204" pitchFamily="49" charset="-128"/>
              <a:ea typeface="ＭＳ ゴシック" panose="020B0609070205080204" pitchFamily="49" charset="-128"/>
              <a:cs typeface="Arial"/>
              <a:sym typeface="Arial"/>
            </a:endParaRPr>
          </a:p>
          <a:p>
            <a:pPr lvl="0" algn="l" rtl="0">
              <a:spcBef>
                <a:spcPts val="0"/>
              </a:spcBef>
              <a:spcAft>
                <a:spcPts val="0"/>
              </a:spcAft>
              <a:buSzPts val="1800"/>
            </a:pPr>
            <a:r>
              <a:rPr kumimoji="1" lang="ja-JP" altLang="en-US" dirty="0">
                <a:latin typeface="ＭＳ ゴシック" panose="020B0609070205080204" pitchFamily="49" charset="-128"/>
                <a:ea typeface="ＭＳ ゴシック" panose="020B0609070205080204" pitchFamily="49" charset="-128"/>
                <a:cs typeface="Arial"/>
                <a:sym typeface="Arial"/>
              </a:rPr>
              <a:t>ハードウェアは貴社にてご準備ください</a:t>
            </a:r>
            <a:endParaRPr kumimoji="1" lang="ja-JP" altLang="en-US" dirty="0">
              <a:latin typeface="ＭＳ ゴシック" panose="020B0609070205080204" pitchFamily="49" charset="-128"/>
              <a:ea typeface="ＭＳ ゴシック" panose="020B0609070205080204" pitchFamily="49"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cxnSp>
        <p:nvCxnSpPr>
          <p:cNvPr id="7" name="直線コネクタ 6">
            <a:extLst>
              <a:ext uri="{FF2B5EF4-FFF2-40B4-BE49-F238E27FC236}">
                <a16:creationId xmlns:a16="http://schemas.microsoft.com/office/drawing/2014/main" id="{1672445A-ECF4-4F5F-AA0F-F4D3CE7BD71E}"/>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Google Shape;39;ga0cf3043c6_0_0">
            <a:extLst>
              <a:ext uri="{FF2B5EF4-FFF2-40B4-BE49-F238E27FC236}">
                <a16:creationId xmlns:a16="http://schemas.microsoft.com/office/drawing/2014/main" id="{FB3281D7-6DE4-4024-91D0-926201FF5DAB}"/>
              </a:ext>
            </a:extLst>
          </p:cNvPr>
          <p:cNvSpPr txBox="1">
            <a:spLocks/>
          </p:cNvSpPr>
          <p:nvPr/>
        </p:nvSpPr>
        <p:spPr>
          <a:xfrm>
            <a:off x="282870" y="70312"/>
            <a:ext cx="3002197"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b="1" dirty="0">
                <a:latin typeface="ＭＳ ゴシック" panose="020B0609070205080204" pitchFamily="49" charset="-128"/>
                <a:ea typeface="ＭＳ ゴシック" panose="020B0609070205080204" pitchFamily="49" charset="-128"/>
                <a:cs typeface="Arial"/>
                <a:sym typeface="Arial"/>
              </a:rPr>
              <a:t>御見積</a:t>
            </a:r>
            <a:endParaRPr lang="ja-JP" altLang="en-US" sz="2400" dirty="0">
              <a:latin typeface="ＭＳ ゴシック" panose="020B0609070205080204" pitchFamily="49" charset="-128"/>
              <a:ea typeface="ＭＳ ゴシック" panose="020B0609070205080204" pitchFamily="49" charset="-128"/>
            </a:endParaRPr>
          </a:p>
        </p:txBody>
      </p:sp>
      <p:pic>
        <p:nvPicPr>
          <p:cNvPr id="10" name="図 9">
            <a:extLst>
              <a:ext uri="{FF2B5EF4-FFF2-40B4-BE49-F238E27FC236}">
                <a16:creationId xmlns:a16="http://schemas.microsoft.com/office/drawing/2014/main" id="{7E8A0F1D-98E5-477B-8F4E-1C35A7D28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270" y="846933"/>
            <a:ext cx="6829424" cy="39757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 descr="MEF2007_IKEDA_satoshiさんのプロフィール写真"/>
          <p:cNvPicPr preferRelativeResize="0"/>
          <p:nvPr/>
        </p:nvPicPr>
        <p:blipFill rotWithShape="1">
          <a:blip r:embed="rId3">
            <a:alphaModFix/>
          </a:blip>
          <a:srcRect/>
          <a:stretch/>
        </p:blipFill>
        <p:spPr>
          <a:xfrm>
            <a:off x="4837133" y="2095233"/>
            <a:ext cx="764549" cy="764549"/>
          </a:xfrm>
          <a:prstGeom prst="rect">
            <a:avLst/>
          </a:prstGeom>
          <a:noFill/>
          <a:ln>
            <a:noFill/>
          </a:ln>
        </p:spPr>
      </p:pic>
      <p:sp>
        <p:nvSpPr>
          <p:cNvPr id="123" name="Google Shape;123;p2"/>
          <p:cNvSpPr txBox="1"/>
          <p:nvPr/>
        </p:nvSpPr>
        <p:spPr>
          <a:xfrm>
            <a:off x="3194613" y="-1307939"/>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80000"/>
              </a:lnSpc>
              <a:spcBef>
                <a:spcPts val="0"/>
              </a:spcBef>
              <a:spcAft>
                <a:spcPts val="0"/>
              </a:spcAft>
              <a:buNone/>
            </a:pPr>
            <a:endParaRPr sz="300" b="0" i="0" u="none" strike="noStrike" cap="none">
              <a:solidFill>
                <a:schemeClr val="dk1"/>
              </a:solidFill>
              <a:latin typeface="Calibri"/>
              <a:ea typeface="Calibri"/>
              <a:cs typeface="Calibri"/>
              <a:sym typeface="Calibri"/>
            </a:endParaRPr>
          </a:p>
        </p:txBody>
      </p:sp>
      <p:sp>
        <p:nvSpPr>
          <p:cNvPr id="124" name="Google Shape;124;p2"/>
          <p:cNvSpPr txBox="1"/>
          <p:nvPr/>
        </p:nvSpPr>
        <p:spPr>
          <a:xfrm>
            <a:off x="539277" y="723224"/>
            <a:ext cx="2016499" cy="576064"/>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3F3F3F"/>
              </a:buClr>
              <a:buSzPts val="1800"/>
              <a:buFont typeface="Arial"/>
              <a:buNone/>
            </a:pPr>
            <a:r>
              <a:rPr lang="en-US" sz="1800" b="1" i="0" u="none" strike="noStrike" cap="none">
                <a:solidFill>
                  <a:srgbClr val="3F3F3F"/>
                </a:solidFill>
                <a:latin typeface="ＭＳ ゴシック" panose="020B0609070205080204" pitchFamily="49" charset="-128"/>
                <a:ea typeface="ＭＳ ゴシック" panose="020B0609070205080204" pitchFamily="49" charset="-128"/>
                <a:cs typeface="Arial"/>
                <a:sym typeface="Arial"/>
              </a:rPr>
              <a:t>J.IWAHARA</a:t>
            </a:r>
            <a:endParaRPr>
              <a:latin typeface="ＭＳ ゴシック" panose="020B0609070205080204" pitchFamily="49" charset="-128"/>
              <a:ea typeface="ＭＳ ゴシック" panose="020B0609070205080204" pitchFamily="49" charset="-128"/>
            </a:endParaRPr>
          </a:p>
        </p:txBody>
      </p:sp>
      <p:sp>
        <p:nvSpPr>
          <p:cNvPr id="125" name="Google Shape;125;p2"/>
          <p:cNvSpPr txBox="1"/>
          <p:nvPr/>
        </p:nvSpPr>
        <p:spPr>
          <a:xfrm>
            <a:off x="539277" y="2080599"/>
            <a:ext cx="2016499" cy="576064"/>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3F3F3F"/>
              </a:buClr>
              <a:buSzPts val="1800"/>
              <a:buFont typeface="Arial"/>
              <a:buNone/>
            </a:pPr>
            <a:r>
              <a:rPr lang="en-US" sz="1800" b="1" i="0" u="none" strike="noStrike" cap="none">
                <a:solidFill>
                  <a:srgbClr val="3F3F3F"/>
                </a:solidFill>
                <a:latin typeface="ＭＳ ゴシック" panose="020B0609070205080204" pitchFamily="49" charset="-128"/>
                <a:ea typeface="ＭＳ ゴシック" panose="020B0609070205080204" pitchFamily="49" charset="-128"/>
                <a:cs typeface="Arial"/>
                <a:sym typeface="Arial"/>
              </a:rPr>
              <a:t>H.SAITO</a:t>
            </a:r>
            <a:endParaRPr>
              <a:latin typeface="ＭＳ ゴシック" panose="020B0609070205080204" pitchFamily="49" charset="-128"/>
              <a:ea typeface="ＭＳ ゴシック" panose="020B0609070205080204" pitchFamily="49" charset="-128"/>
            </a:endParaRPr>
          </a:p>
        </p:txBody>
      </p:sp>
      <p:sp>
        <p:nvSpPr>
          <p:cNvPr id="126" name="Google Shape;126;p2"/>
          <p:cNvSpPr txBox="1"/>
          <p:nvPr/>
        </p:nvSpPr>
        <p:spPr>
          <a:xfrm>
            <a:off x="539277" y="3579862"/>
            <a:ext cx="2016499" cy="576064"/>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3F3F3F"/>
              </a:buClr>
              <a:buSzPts val="1800"/>
              <a:buFont typeface="Arial"/>
              <a:buNone/>
            </a:pPr>
            <a:r>
              <a:rPr lang="en-US" sz="1800" b="1" i="0" u="none" strike="noStrike" cap="none">
                <a:solidFill>
                  <a:srgbClr val="3F3F3F"/>
                </a:solidFill>
                <a:latin typeface="ＭＳ ゴシック" panose="020B0609070205080204" pitchFamily="49" charset="-128"/>
                <a:ea typeface="ＭＳ ゴシック" panose="020B0609070205080204" pitchFamily="49" charset="-128"/>
                <a:cs typeface="Arial"/>
                <a:sym typeface="Arial"/>
              </a:rPr>
              <a:t>A.SUGIYAMA</a:t>
            </a:r>
            <a:endParaRPr>
              <a:latin typeface="ＭＳ ゴシック" panose="020B0609070205080204" pitchFamily="49" charset="-128"/>
              <a:ea typeface="ＭＳ ゴシック" panose="020B0609070205080204" pitchFamily="49" charset="-128"/>
            </a:endParaRPr>
          </a:p>
        </p:txBody>
      </p:sp>
      <p:sp>
        <p:nvSpPr>
          <p:cNvPr id="127" name="Google Shape;127;p2"/>
          <p:cNvSpPr txBox="1"/>
          <p:nvPr/>
        </p:nvSpPr>
        <p:spPr>
          <a:xfrm>
            <a:off x="4665578" y="699542"/>
            <a:ext cx="2016499" cy="5760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3F3F3F"/>
              </a:buClr>
              <a:buSzPts val="1800"/>
              <a:buFont typeface="Arial"/>
              <a:buNone/>
            </a:pPr>
            <a:r>
              <a:rPr lang="en-US" sz="1800" b="1" i="0" u="none" strike="noStrike" cap="none">
                <a:solidFill>
                  <a:srgbClr val="3F3F3F"/>
                </a:solidFill>
                <a:latin typeface="ＭＳ ゴシック" panose="020B0609070205080204" pitchFamily="49" charset="-128"/>
                <a:ea typeface="ＭＳ ゴシック" panose="020B0609070205080204" pitchFamily="49" charset="-128"/>
                <a:cs typeface="Arial"/>
                <a:sym typeface="Arial"/>
              </a:rPr>
              <a:t>T.MOTOKI</a:t>
            </a:r>
            <a:endParaRPr>
              <a:latin typeface="ＭＳ ゴシック" panose="020B0609070205080204" pitchFamily="49" charset="-128"/>
              <a:ea typeface="ＭＳ ゴシック" panose="020B0609070205080204" pitchFamily="49" charset="-128"/>
            </a:endParaRPr>
          </a:p>
        </p:txBody>
      </p:sp>
      <p:sp>
        <p:nvSpPr>
          <p:cNvPr id="128" name="Google Shape;128;p2"/>
          <p:cNvSpPr txBox="1"/>
          <p:nvPr/>
        </p:nvSpPr>
        <p:spPr>
          <a:xfrm>
            <a:off x="4665578" y="1731678"/>
            <a:ext cx="2016499" cy="5760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3F3F3F"/>
              </a:buClr>
              <a:buSzPts val="1800"/>
              <a:buFont typeface="Arial"/>
              <a:buNone/>
            </a:pPr>
            <a:r>
              <a:rPr lang="en-US" sz="1800" b="1" i="0" u="none" strike="noStrike" cap="none">
                <a:solidFill>
                  <a:srgbClr val="3F3F3F"/>
                </a:solidFill>
                <a:latin typeface="ＭＳ ゴシック" panose="020B0609070205080204" pitchFamily="49" charset="-128"/>
                <a:ea typeface="ＭＳ ゴシック" panose="020B0609070205080204" pitchFamily="49" charset="-128"/>
                <a:cs typeface="Arial"/>
                <a:sym typeface="Arial"/>
              </a:rPr>
              <a:t>S.IKEDA</a:t>
            </a:r>
            <a:endParaRPr>
              <a:latin typeface="ＭＳ ゴシック" panose="020B0609070205080204" pitchFamily="49" charset="-128"/>
              <a:ea typeface="ＭＳ ゴシック" panose="020B0609070205080204" pitchFamily="49" charset="-128"/>
            </a:endParaRPr>
          </a:p>
        </p:txBody>
      </p:sp>
      <p:sp>
        <p:nvSpPr>
          <p:cNvPr id="129" name="Google Shape;129;p2"/>
          <p:cNvSpPr txBox="1"/>
          <p:nvPr/>
        </p:nvSpPr>
        <p:spPr>
          <a:xfrm>
            <a:off x="4665578" y="2715766"/>
            <a:ext cx="2016499" cy="5760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3F3F3F"/>
              </a:buClr>
              <a:buSzPts val="1800"/>
              <a:buFont typeface="Arial"/>
              <a:buNone/>
            </a:pPr>
            <a:r>
              <a:rPr lang="en-US" sz="1800" b="1" i="0" u="none" strike="noStrike" cap="none">
                <a:solidFill>
                  <a:srgbClr val="3F3F3F"/>
                </a:solidFill>
                <a:latin typeface="ＭＳ ゴシック" panose="020B0609070205080204" pitchFamily="49" charset="-128"/>
                <a:ea typeface="ＭＳ ゴシック" panose="020B0609070205080204" pitchFamily="49" charset="-128"/>
                <a:cs typeface="Arial"/>
                <a:sym typeface="Arial"/>
              </a:rPr>
              <a:t>K.NAKAZONO</a:t>
            </a:r>
            <a:endParaRPr>
              <a:latin typeface="ＭＳ ゴシック" panose="020B0609070205080204" pitchFamily="49" charset="-128"/>
              <a:ea typeface="ＭＳ ゴシック" panose="020B0609070205080204" pitchFamily="49" charset="-128"/>
            </a:endParaRPr>
          </a:p>
        </p:txBody>
      </p:sp>
      <p:sp>
        <p:nvSpPr>
          <p:cNvPr id="130" name="Google Shape;130;p2"/>
          <p:cNvSpPr txBox="1"/>
          <p:nvPr/>
        </p:nvSpPr>
        <p:spPr>
          <a:xfrm>
            <a:off x="4665578" y="3795950"/>
            <a:ext cx="2016499" cy="5760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3F3F3F"/>
              </a:buClr>
              <a:buSzPts val="1800"/>
              <a:buFont typeface="Arial"/>
              <a:buNone/>
            </a:pPr>
            <a:r>
              <a:rPr lang="en-US" sz="1800" b="1" i="0" u="none" strike="noStrike" cap="none">
                <a:solidFill>
                  <a:srgbClr val="3F3F3F"/>
                </a:solidFill>
                <a:latin typeface="ＭＳ ゴシック" panose="020B0609070205080204" pitchFamily="49" charset="-128"/>
                <a:ea typeface="ＭＳ ゴシック" panose="020B0609070205080204" pitchFamily="49" charset="-128"/>
                <a:cs typeface="Arial"/>
                <a:sym typeface="Arial"/>
              </a:rPr>
              <a:t>K.OKAMOTO</a:t>
            </a:r>
            <a:endParaRPr>
              <a:latin typeface="ＭＳ ゴシック" panose="020B0609070205080204" pitchFamily="49" charset="-128"/>
              <a:ea typeface="ＭＳ ゴシック" panose="020B0609070205080204" pitchFamily="49" charset="-128"/>
            </a:endParaRPr>
          </a:p>
        </p:txBody>
      </p:sp>
      <p:sp>
        <p:nvSpPr>
          <p:cNvPr id="131" name="Google Shape;131;p2"/>
          <p:cNvSpPr txBox="1"/>
          <p:nvPr/>
        </p:nvSpPr>
        <p:spPr>
          <a:xfrm>
            <a:off x="3459717" y="3172679"/>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80000"/>
              </a:lnSpc>
              <a:spcBef>
                <a:spcPts val="0"/>
              </a:spcBef>
              <a:spcAft>
                <a:spcPts val="0"/>
              </a:spcAft>
              <a:buNone/>
            </a:pPr>
            <a:endParaRPr sz="300" b="0" i="0" u="none" strike="noStrike" cap="none">
              <a:solidFill>
                <a:schemeClr val="dk1"/>
              </a:solidFill>
              <a:latin typeface="ＭＳ ゴシック" panose="020B0609070205080204" pitchFamily="49" charset="-128"/>
              <a:ea typeface="ＭＳ ゴシック" panose="020B0609070205080204" pitchFamily="49" charset="-128"/>
              <a:cs typeface="Arial"/>
              <a:sym typeface="Arial"/>
            </a:endParaRPr>
          </a:p>
        </p:txBody>
      </p:sp>
      <p:sp>
        <p:nvSpPr>
          <p:cNvPr id="132" name="Google Shape;132;p2"/>
          <p:cNvSpPr txBox="1"/>
          <p:nvPr/>
        </p:nvSpPr>
        <p:spPr>
          <a:xfrm>
            <a:off x="4427984" y="1869367"/>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80000"/>
              </a:lnSpc>
              <a:spcBef>
                <a:spcPts val="0"/>
              </a:spcBef>
              <a:spcAft>
                <a:spcPts val="0"/>
              </a:spcAft>
              <a:buNone/>
            </a:pPr>
            <a:endParaRPr sz="300" b="0" i="0" u="none" strike="noStrike" cap="none">
              <a:solidFill>
                <a:schemeClr val="dk1"/>
              </a:solidFill>
              <a:latin typeface="ＭＳ ゴシック" panose="020B0609070205080204" pitchFamily="49" charset="-128"/>
              <a:ea typeface="ＭＳ ゴシック" panose="020B0609070205080204" pitchFamily="49" charset="-128"/>
              <a:cs typeface="Calibri"/>
              <a:sym typeface="Calibri"/>
            </a:endParaRPr>
          </a:p>
        </p:txBody>
      </p:sp>
      <p:sp>
        <p:nvSpPr>
          <p:cNvPr id="133" name="Google Shape;133;p2"/>
          <p:cNvSpPr txBox="1"/>
          <p:nvPr/>
        </p:nvSpPr>
        <p:spPr>
          <a:xfrm>
            <a:off x="3459717" y="3172679"/>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80000"/>
              </a:lnSpc>
              <a:spcBef>
                <a:spcPts val="0"/>
              </a:spcBef>
              <a:spcAft>
                <a:spcPts val="0"/>
              </a:spcAft>
              <a:buNone/>
            </a:pPr>
            <a:endParaRPr sz="300" b="0" i="0" u="none" strike="noStrike" cap="none">
              <a:solidFill>
                <a:schemeClr val="dk1"/>
              </a:solidFill>
              <a:latin typeface="ＭＳ ゴシック" panose="020B0609070205080204" pitchFamily="49" charset="-128"/>
              <a:ea typeface="ＭＳ ゴシック" panose="020B0609070205080204" pitchFamily="49" charset="-128"/>
              <a:cs typeface="Arial"/>
              <a:sym typeface="Arial"/>
            </a:endParaRPr>
          </a:p>
        </p:txBody>
      </p:sp>
      <p:pic>
        <p:nvPicPr>
          <p:cNvPr id="134" name="Google Shape;134;p2" descr="MEF2007_IWAHARA_junichiroさんのプロフィール写真"/>
          <p:cNvPicPr preferRelativeResize="0"/>
          <p:nvPr/>
        </p:nvPicPr>
        <p:blipFill rotWithShape="1">
          <a:blip r:embed="rId4">
            <a:alphaModFix/>
          </a:blip>
          <a:srcRect/>
          <a:stretch/>
        </p:blipFill>
        <p:spPr>
          <a:xfrm>
            <a:off x="755648" y="1191185"/>
            <a:ext cx="764549" cy="764549"/>
          </a:xfrm>
          <a:prstGeom prst="rect">
            <a:avLst/>
          </a:prstGeom>
          <a:noFill/>
          <a:ln>
            <a:noFill/>
          </a:ln>
        </p:spPr>
      </p:pic>
      <p:pic>
        <p:nvPicPr>
          <p:cNvPr id="135" name="Google Shape;135;p2" descr="MEF2007_MOTOKI_Takahiroさんのプロフィール写真"/>
          <p:cNvPicPr preferRelativeResize="0"/>
          <p:nvPr/>
        </p:nvPicPr>
        <p:blipFill rotWithShape="1">
          <a:blip r:embed="rId5">
            <a:alphaModFix/>
          </a:blip>
          <a:srcRect/>
          <a:stretch/>
        </p:blipFill>
        <p:spPr>
          <a:xfrm>
            <a:off x="4837133" y="1131590"/>
            <a:ext cx="764549" cy="764549"/>
          </a:xfrm>
          <a:prstGeom prst="rect">
            <a:avLst/>
          </a:prstGeom>
          <a:noFill/>
          <a:ln>
            <a:noFill/>
          </a:ln>
        </p:spPr>
      </p:pic>
      <p:pic>
        <p:nvPicPr>
          <p:cNvPr id="136" name="Google Shape;136;p2" descr="MEF2007_Nakazono_Keisukeさんのプロフィール写真"/>
          <p:cNvPicPr preferRelativeResize="0"/>
          <p:nvPr/>
        </p:nvPicPr>
        <p:blipFill rotWithShape="1">
          <a:blip r:embed="rId6">
            <a:alphaModFix/>
          </a:blip>
          <a:srcRect/>
          <a:stretch/>
        </p:blipFill>
        <p:spPr>
          <a:xfrm>
            <a:off x="4837133" y="3127305"/>
            <a:ext cx="764549" cy="764549"/>
          </a:xfrm>
          <a:prstGeom prst="rect">
            <a:avLst/>
          </a:prstGeom>
          <a:noFill/>
          <a:ln>
            <a:noFill/>
          </a:ln>
        </p:spPr>
      </p:pic>
      <p:pic>
        <p:nvPicPr>
          <p:cNvPr id="137" name="Google Shape;137;p2" descr="MEF2007_SAITO_hiroatsuさんのプロフィール写真"/>
          <p:cNvPicPr preferRelativeResize="0"/>
          <p:nvPr/>
        </p:nvPicPr>
        <p:blipFill rotWithShape="1">
          <a:blip r:embed="rId7">
            <a:alphaModFix/>
          </a:blip>
          <a:srcRect/>
          <a:stretch/>
        </p:blipFill>
        <p:spPr>
          <a:xfrm>
            <a:off x="755576" y="2540186"/>
            <a:ext cx="763132" cy="764549"/>
          </a:xfrm>
          <a:prstGeom prst="rect">
            <a:avLst/>
          </a:prstGeom>
          <a:noFill/>
          <a:ln>
            <a:noFill/>
          </a:ln>
        </p:spPr>
      </p:pic>
      <p:pic>
        <p:nvPicPr>
          <p:cNvPr id="138" name="Google Shape;138;p2" descr="mef2007_SUGIYAMA_akihiroさんのプロフィール写真"/>
          <p:cNvPicPr preferRelativeResize="0"/>
          <p:nvPr/>
        </p:nvPicPr>
        <p:blipFill rotWithShape="1">
          <a:blip r:embed="rId8">
            <a:alphaModFix/>
          </a:blip>
          <a:srcRect/>
          <a:stretch/>
        </p:blipFill>
        <p:spPr>
          <a:xfrm>
            <a:off x="755648" y="4039449"/>
            <a:ext cx="764549" cy="764549"/>
          </a:xfrm>
          <a:prstGeom prst="rect">
            <a:avLst/>
          </a:prstGeom>
          <a:noFill/>
          <a:ln>
            <a:noFill/>
          </a:ln>
        </p:spPr>
      </p:pic>
      <p:pic>
        <p:nvPicPr>
          <p:cNvPr id="139" name="Google Shape;139;p2" descr="MEF2007_OKAMOTO_koutaさんのプロフィール写真"/>
          <p:cNvPicPr preferRelativeResize="0"/>
          <p:nvPr/>
        </p:nvPicPr>
        <p:blipFill rotWithShape="1">
          <a:blip r:embed="rId9">
            <a:alphaModFix/>
          </a:blip>
          <a:srcRect/>
          <a:stretch/>
        </p:blipFill>
        <p:spPr>
          <a:xfrm>
            <a:off x="4837133" y="4227934"/>
            <a:ext cx="764549" cy="764549"/>
          </a:xfrm>
          <a:prstGeom prst="rect">
            <a:avLst/>
          </a:prstGeom>
          <a:noFill/>
          <a:ln>
            <a:noFill/>
          </a:ln>
        </p:spPr>
      </p:pic>
      <p:sp>
        <p:nvSpPr>
          <p:cNvPr id="140" name="Google Shape;140;p2"/>
          <p:cNvSpPr txBox="1"/>
          <p:nvPr/>
        </p:nvSpPr>
        <p:spPr>
          <a:xfrm>
            <a:off x="1691675" y="1191181"/>
            <a:ext cx="2795400" cy="8004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3F3F3F"/>
              </a:buClr>
              <a:buSzPts val="1800"/>
              <a:buFont typeface="Arial"/>
              <a:buNone/>
            </a:pPr>
            <a:r>
              <a:rPr lang="en-US" sz="1800" b="1">
                <a:solidFill>
                  <a:srgbClr val="3F3F3F"/>
                </a:solidFill>
                <a:latin typeface="ＭＳ ゴシック" panose="020B0609070205080204" pitchFamily="49" charset="-128"/>
                <a:ea typeface="ＭＳ ゴシック" panose="020B0609070205080204" pitchFamily="49" charset="-128"/>
              </a:rPr>
              <a:t>物体検出モデル作成担当</a:t>
            </a:r>
            <a:endParaRPr sz="1800" b="1">
              <a:solidFill>
                <a:srgbClr val="3F3F3F"/>
              </a:solidFill>
              <a:latin typeface="ＭＳ ゴシック" panose="020B0609070205080204" pitchFamily="49" charset="-128"/>
              <a:ea typeface="ＭＳ ゴシック" panose="020B0609070205080204" pitchFamily="49" charset="-128"/>
            </a:endParaRPr>
          </a:p>
        </p:txBody>
      </p:sp>
      <p:sp>
        <p:nvSpPr>
          <p:cNvPr id="141" name="Google Shape;141;p2"/>
          <p:cNvSpPr txBox="1"/>
          <p:nvPr/>
        </p:nvSpPr>
        <p:spPr>
          <a:xfrm>
            <a:off x="1691675" y="2576276"/>
            <a:ext cx="2795400" cy="800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3F3F3F"/>
              </a:buClr>
              <a:buSzPts val="1800"/>
              <a:buFont typeface="Arial"/>
              <a:buNone/>
            </a:pPr>
            <a:r>
              <a:rPr lang="en-US" sz="1800" b="1">
                <a:solidFill>
                  <a:srgbClr val="3F3F3F"/>
                </a:solidFill>
                <a:latin typeface="ＭＳ ゴシック" panose="020B0609070205080204" pitchFamily="49" charset="-128"/>
                <a:ea typeface="ＭＳ ゴシック" panose="020B0609070205080204" pitchFamily="49" charset="-128"/>
              </a:rPr>
              <a:t>データセット作成担当</a:t>
            </a:r>
            <a:endParaRPr sz="1800" b="1">
              <a:solidFill>
                <a:srgbClr val="3F3F3F"/>
              </a:solidFill>
              <a:latin typeface="ＭＳ ゴシック" panose="020B0609070205080204" pitchFamily="49" charset="-128"/>
              <a:ea typeface="ＭＳ ゴシック" panose="020B0609070205080204" pitchFamily="49" charset="-128"/>
            </a:endParaRPr>
          </a:p>
          <a:p>
            <a:pPr marL="0" lvl="0" indent="0" algn="l" rtl="0">
              <a:spcBef>
                <a:spcPts val="0"/>
              </a:spcBef>
              <a:spcAft>
                <a:spcPts val="0"/>
              </a:spcAft>
              <a:buClr>
                <a:srgbClr val="3F3F3F"/>
              </a:buClr>
              <a:buSzPts val="1800"/>
              <a:buFont typeface="Arial"/>
              <a:buNone/>
            </a:pPr>
            <a:r>
              <a:rPr lang="en-US" sz="1800" b="1">
                <a:solidFill>
                  <a:srgbClr val="3F3F3F"/>
                </a:solidFill>
                <a:latin typeface="ＭＳ ゴシック" panose="020B0609070205080204" pitchFamily="49" charset="-128"/>
                <a:ea typeface="ＭＳ ゴシック" panose="020B0609070205080204" pitchFamily="49" charset="-128"/>
              </a:rPr>
              <a:t>システムバージョン管理</a:t>
            </a:r>
            <a:endParaRPr sz="1800" b="1">
              <a:solidFill>
                <a:srgbClr val="3F3F3F"/>
              </a:solidFill>
              <a:latin typeface="ＭＳ ゴシック" panose="020B0609070205080204" pitchFamily="49" charset="-128"/>
              <a:ea typeface="ＭＳ ゴシック" panose="020B0609070205080204" pitchFamily="49" charset="-128"/>
            </a:endParaRPr>
          </a:p>
        </p:txBody>
      </p:sp>
      <p:sp>
        <p:nvSpPr>
          <p:cNvPr id="142" name="Google Shape;142;p2"/>
          <p:cNvSpPr txBox="1"/>
          <p:nvPr/>
        </p:nvSpPr>
        <p:spPr>
          <a:xfrm>
            <a:off x="1691675" y="4075539"/>
            <a:ext cx="2795400" cy="800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3F3F3F"/>
              </a:buClr>
              <a:buSzPts val="1800"/>
              <a:buFont typeface="Arial"/>
              <a:buNone/>
            </a:pPr>
            <a:r>
              <a:rPr lang="en-US" sz="1800" b="1">
                <a:solidFill>
                  <a:srgbClr val="3F3F3F"/>
                </a:solidFill>
                <a:latin typeface="ＭＳ ゴシック" panose="020B0609070205080204" pitchFamily="49" charset="-128"/>
                <a:ea typeface="ＭＳ ゴシック" panose="020B0609070205080204" pitchFamily="49" charset="-128"/>
              </a:rPr>
              <a:t>物体検出モデル作成担当</a:t>
            </a:r>
            <a:endParaRPr>
              <a:latin typeface="ＭＳ ゴシック" panose="020B0609070205080204" pitchFamily="49" charset="-128"/>
              <a:ea typeface="ＭＳ ゴシック" panose="020B0609070205080204" pitchFamily="49" charset="-128"/>
            </a:endParaRPr>
          </a:p>
        </p:txBody>
      </p:sp>
      <p:sp>
        <p:nvSpPr>
          <p:cNvPr id="143" name="Google Shape;143;p2"/>
          <p:cNvSpPr txBox="1"/>
          <p:nvPr/>
        </p:nvSpPr>
        <p:spPr>
          <a:xfrm>
            <a:off x="5815287" y="4219554"/>
            <a:ext cx="3142800" cy="800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3F3F3F"/>
              </a:buClr>
              <a:buSzPts val="1800"/>
              <a:buFont typeface="Arial"/>
              <a:buNone/>
            </a:pPr>
            <a:r>
              <a:rPr lang="en-US" sz="1800" b="1">
                <a:solidFill>
                  <a:srgbClr val="3F3F3F"/>
                </a:solidFill>
                <a:latin typeface="ＭＳ ゴシック" panose="020B0609070205080204" pitchFamily="49" charset="-128"/>
                <a:ea typeface="ＭＳ ゴシック" panose="020B0609070205080204" pitchFamily="49" charset="-128"/>
              </a:rPr>
              <a:t>物体検出モデル作成担当</a:t>
            </a:r>
            <a:endParaRPr>
              <a:latin typeface="ＭＳ ゴシック" panose="020B0609070205080204" pitchFamily="49" charset="-128"/>
              <a:ea typeface="ＭＳ ゴシック" panose="020B0609070205080204" pitchFamily="49" charset="-128"/>
            </a:endParaRPr>
          </a:p>
        </p:txBody>
      </p:sp>
      <p:sp>
        <p:nvSpPr>
          <p:cNvPr id="144" name="Google Shape;144;p2"/>
          <p:cNvSpPr txBox="1"/>
          <p:nvPr/>
        </p:nvSpPr>
        <p:spPr>
          <a:xfrm>
            <a:off x="5803201" y="3075806"/>
            <a:ext cx="3142800" cy="800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3F3F3F"/>
              </a:buClr>
              <a:buSzPts val="1800"/>
              <a:buFont typeface="Arial"/>
              <a:buNone/>
            </a:pPr>
            <a:r>
              <a:rPr lang="en-US" sz="1800" b="1" dirty="0" err="1">
                <a:solidFill>
                  <a:srgbClr val="3F3F3F"/>
                </a:solidFill>
                <a:latin typeface="ＭＳ ゴシック" panose="020B0609070205080204" pitchFamily="49" charset="-128"/>
                <a:ea typeface="ＭＳ ゴシック" panose="020B0609070205080204" pitchFamily="49" charset="-128"/>
              </a:rPr>
              <a:t>物体検出モデル作成担当</a:t>
            </a:r>
            <a:endParaRPr sz="1800" b="1" dirty="0">
              <a:solidFill>
                <a:srgbClr val="3F3F3F"/>
              </a:solidFill>
              <a:latin typeface="ＭＳ ゴシック" panose="020B0609070205080204" pitchFamily="49" charset="-128"/>
              <a:ea typeface="ＭＳ ゴシック" panose="020B0609070205080204" pitchFamily="49" charset="-128"/>
            </a:endParaRPr>
          </a:p>
          <a:p>
            <a:pPr marL="0" lvl="0" indent="0" algn="l" rtl="0">
              <a:spcBef>
                <a:spcPts val="0"/>
              </a:spcBef>
              <a:spcAft>
                <a:spcPts val="0"/>
              </a:spcAft>
              <a:buClr>
                <a:srgbClr val="3F3F3F"/>
              </a:buClr>
              <a:buSzPts val="1800"/>
              <a:buFont typeface="Arial"/>
              <a:buNone/>
            </a:pPr>
            <a:r>
              <a:rPr lang="en-US" sz="1800" b="1" dirty="0" err="1">
                <a:solidFill>
                  <a:srgbClr val="3F3F3F"/>
                </a:solidFill>
                <a:latin typeface="ＭＳ ゴシック" panose="020B0609070205080204" pitchFamily="49" charset="-128"/>
                <a:ea typeface="ＭＳ ゴシック" panose="020B0609070205080204" pitchFamily="49" charset="-128"/>
              </a:rPr>
              <a:t>プロジェクトマネージャ</a:t>
            </a:r>
            <a:r>
              <a:rPr lang="en-US" sz="1800" b="1" dirty="0">
                <a:solidFill>
                  <a:srgbClr val="3F3F3F"/>
                </a:solidFill>
                <a:latin typeface="ＭＳ ゴシック" panose="020B0609070205080204" pitchFamily="49" charset="-128"/>
                <a:ea typeface="ＭＳ ゴシック" panose="020B0609070205080204" pitchFamily="49" charset="-128"/>
              </a:rPr>
              <a:t>ー</a:t>
            </a:r>
            <a:endParaRPr sz="1800" b="1" dirty="0">
              <a:solidFill>
                <a:srgbClr val="3F3F3F"/>
              </a:solidFill>
              <a:latin typeface="ＭＳ ゴシック" panose="020B0609070205080204" pitchFamily="49" charset="-128"/>
              <a:ea typeface="ＭＳ ゴシック" panose="020B0609070205080204" pitchFamily="49" charset="-128"/>
            </a:endParaRPr>
          </a:p>
        </p:txBody>
      </p:sp>
      <p:sp>
        <p:nvSpPr>
          <p:cNvPr id="145" name="Google Shape;145;p2"/>
          <p:cNvSpPr txBox="1"/>
          <p:nvPr/>
        </p:nvSpPr>
        <p:spPr>
          <a:xfrm>
            <a:off x="5803201" y="2059325"/>
            <a:ext cx="3142800" cy="8004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3F3F3F"/>
              </a:buClr>
              <a:buSzPts val="1800"/>
              <a:buFont typeface="Arial"/>
              <a:buNone/>
            </a:pPr>
            <a:r>
              <a:rPr lang="en-US" sz="1800" b="1">
                <a:solidFill>
                  <a:srgbClr val="3F3F3F"/>
                </a:solidFill>
                <a:latin typeface="ＭＳ ゴシック" panose="020B0609070205080204" pitchFamily="49" charset="-128"/>
                <a:ea typeface="ＭＳ ゴシック" panose="020B0609070205080204" pitchFamily="49" charset="-128"/>
              </a:rPr>
              <a:t>Raspberry Pi、メインプログラム作成担当</a:t>
            </a:r>
            <a:endParaRPr sz="1800" b="1" i="0" u="none" strike="noStrike" cap="none">
              <a:solidFill>
                <a:srgbClr val="3F3F3F"/>
              </a:solidFill>
              <a:latin typeface="ＭＳ ゴシック" panose="020B0609070205080204" pitchFamily="49" charset="-128"/>
              <a:ea typeface="ＭＳ ゴシック" panose="020B0609070205080204" pitchFamily="49" charset="-128"/>
              <a:cs typeface="Arial"/>
              <a:sym typeface="Arial"/>
            </a:endParaRPr>
          </a:p>
        </p:txBody>
      </p:sp>
      <p:sp>
        <p:nvSpPr>
          <p:cNvPr id="146" name="Google Shape;146;p2"/>
          <p:cNvSpPr txBox="1"/>
          <p:nvPr/>
        </p:nvSpPr>
        <p:spPr>
          <a:xfrm>
            <a:off x="5803201" y="1131600"/>
            <a:ext cx="3142800" cy="8004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3F3F3F"/>
              </a:buClr>
              <a:buSzPts val="1800"/>
              <a:buFont typeface="Arial"/>
              <a:buNone/>
            </a:pPr>
            <a:r>
              <a:rPr lang="en-US" sz="1800" b="1">
                <a:solidFill>
                  <a:srgbClr val="3F3F3F"/>
                </a:solidFill>
                <a:latin typeface="ＭＳ ゴシック" panose="020B0609070205080204" pitchFamily="49" charset="-128"/>
                <a:ea typeface="ＭＳ ゴシック" panose="020B0609070205080204" pitchFamily="49" charset="-128"/>
              </a:rPr>
              <a:t>データセット作成担当</a:t>
            </a:r>
            <a:endParaRPr>
              <a:latin typeface="ＭＳ ゴシック" panose="020B0609070205080204" pitchFamily="49" charset="-128"/>
              <a:ea typeface="ＭＳ ゴシック" panose="020B0609070205080204" pitchFamily="49" charset="-128"/>
            </a:endParaRPr>
          </a:p>
        </p:txBody>
      </p:sp>
      <p:cxnSp>
        <p:nvCxnSpPr>
          <p:cNvPr id="28" name="直線コネクタ 27">
            <a:extLst>
              <a:ext uri="{FF2B5EF4-FFF2-40B4-BE49-F238E27FC236}">
                <a16:creationId xmlns:a16="http://schemas.microsoft.com/office/drawing/2014/main" id="{E3A3F8FE-1B99-4C46-BF39-F66DEDB0A2FA}"/>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9" name="Google Shape;39;ga0cf3043c6_0_0">
            <a:extLst>
              <a:ext uri="{FF2B5EF4-FFF2-40B4-BE49-F238E27FC236}">
                <a16:creationId xmlns:a16="http://schemas.microsoft.com/office/drawing/2014/main" id="{EC2467F8-305D-4F34-963A-D2E3F13AFCDB}"/>
              </a:ext>
            </a:extLst>
          </p:cNvPr>
          <p:cNvSpPr txBox="1">
            <a:spLocks/>
          </p:cNvSpPr>
          <p:nvPr/>
        </p:nvSpPr>
        <p:spPr>
          <a:xfrm>
            <a:off x="282870" y="70312"/>
            <a:ext cx="3154597"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cs typeface="Arial"/>
                <a:sym typeface="Arial"/>
              </a:rPr>
              <a:t>プロジェクト体制</a:t>
            </a:r>
            <a:endParaRPr lang="ja-JP" altLang="en-US" sz="2400" dirty="0">
              <a:latin typeface="ＭＳ ゴシック" panose="020B0609070205080204" pitchFamily="49" charset="-128"/>
              <a:ea typeface="ＭＳ ゴシック" panose="020B0609070205080204" pitchFamily="49"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9dd2209bb8_3_15"/>
          <p:cNvSpPr txBox="1">
            <a:spLocks noGrp="1"/>
          </p:cNvSpPr>
          <p:nvPr>
            <p:ph type="ctrTitle"/>
          </p:nvPr>
        </p:nvSpPr>
        <p:spPr>
          <a:xfrm>
            <a:off x="685800" y="2228850"/>
            <a:ext cx="7772400" cy="685800"/>
          </a:xfrm>
          <a:prstGeom prst="rect">
            <a:avLst/>
          </a:prstGeom>
        </p:spPr>
        <p:txBody>
          <a:bodyPr spcFirstLastPara="1" wrap="square" lIns="91425" tIns="45700" rIns="91425" bIns="45700" anchor="ctr" anchorCtr="0">
            <a:noAutofit/>
          </a:bodyPr>
          <a:lstStyle/>
          <a:p>
            <a:pPr marL="0" lvl="0" indent="0" algn="ctr" rtl="0">
              <a:spcBef>
                <a:spcPts val="640"/>
              </a:spcBef>
              <a:spcAft>
                <a:spcPts val="0"/>
              </a:spcAft>
              <a:buNone/>
            </a:pPr>
            <a:r>
              <a:rPr lang="en-US" sz="3200" dirty="0"/>
              <a:t>End of Document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52"/>
        <p:cNvGrpSpPr/>
        <p:nvPr/>
      </p:nvGrpSpPr>
      <p:grpSpPr>
        <a:xfrm>
          <a:off x="0" y="0"/>
          <a:ext cx="0" cy="0"/>
          <a:chOff x="0" y="0"/>
          <a:chExt cx="0" cy="0"/>
        </a:xfrm>
      </p:grpSpPr>
      <p:sp>
        <p:nvSpPr>
          <p:cNvPr id="54" name="Google Shape;54;ga0cf3043c6_1_0"/>
          <p:cNvSpPr txBox="1">
            <a:spLocks noGrp="1"/>
          </p:cNvSpPr>
          <p:nvPr>
            <p:ph idx="1"/>
          </p:nvPr>
        </p:nvSpPr>
        <p:spPr>
          <a:xfrm>
            <a:off x="4572000" y="1563625"/>
            <a:ext cx="4114800" cy="3030900"/>
          </a:xfrm>
          <a:prstGeom prst="rect">
            <a:avLst/>
          </a:prstGeom>
        </p:spPr>
        <p:txBody>
          <a:bodyPr spcFirstLastPara="1" wrap="square" lIns="91425" tIns="45700" rIns="91425" bIns="45700" anchor="t" anchorCtr="0">
            <a:noAutofit/>
          </a:bodyPr>
          <a:lstStyle/>
          <a:p>
            <a:pPr marL="457200" lvl="0" indent="-342900" algn="l" rtl="0">
              <a:spcBef>
                <a:spcPts val="640"/>
              </a:spcBef>
              <a:spcAft>
                <a:spcPts val="0"/>
              </a:spcAft>
              <a:buSzPts val="1800"/>
              <a:buAutoNum type="arabicPeriod"/>
            </a:pPr>
            <a:r>
              <a:rPr lang="en-US" sz="1800" dirty="0">
                <a:latin typeface="ＭＳ ゴシック" panose="020B0609070205080204" pitchFamily="49" charset="-128"/>
                <a:ea typeface="ＭＳ ゴシック" panose="020B0609070205080204" pitchFamily="49" charset="-128"/>
                <a:cs typeface="Arial"/>
                <a:sym typeface="Arial"/>
              </a:rPr>
              <a:t>購入者が商品を１本ずつ指定場所に設置し、スキャンを行って頂きます。</a:t>
            </a:r>
            <a:endParaRPr sz="1800" dirty="0">
              <a:latin typeface="ＭＳ ゴシック" panose="020B0609070205080204" pitchFamily="49" charset="-128"/>
              <a:ea typeface="ＭＳ ゴシック" panose="020B0609070205080204" pitchFamily="49" charset="-128"/>
              <a:cs typeface="Arial"/>
              <a:sym typeface="Arial"/>
            </a:endParaRPr>
          </a:p>
          <a:p>
            <a:pPr marL="457200" lvl="0" indent="-342900" algn="l" rtl="0">
              <a:spcBef>
                <a:spcPts val="0"/>
              </a:spcBef>
              <a:spcAft>
                <a:spcPts val="0"/>
              </a:spcAft>
              <a:buSzPts val="1800"/>
              <a:buFont typeface="Arial"/>
              <a:buAutoNum type="arabicPeriod"/>
            </a:pPr>
            <a:r>
              <a:rPr lang="en-US" sz="1800" dirty="0" err="1">
                <a:latin typeface="ＭＳ ゴシック" panose="020B0609070205080204" pitchFamily="49" charset="-128"/>
                <a:ea typeface="ＭＳ ゴシック" panose="020B0609070205080204" pitchFamily="49" charset="-128"/>
                <a:cs typeface="Arial"/>
                <a:sym typeface="Arial"/>
              </a:rPr>
              <a:t>商品を続けてスキャンするか、会計を行うか等は、モニターにてご案内します</a:t>
            </a:r>
            <a:r>
              <a:rPr lang="en-US" sz="1800" dirty="0">
                <a:latin typeface="ＭＳ ゴシック" panose="020B0609070205080204" pitchFamily="49" charset="-128"/>
                <a:ea typeface="ＭＳ ゴシック" panose="020B0609070205080204" pitchFamily="49" charset="-128"/>
                <a:cs typeface="Arial"/>
                <a:sym typeface="Arial"/>
              </a:rPr>
              <a:t>。</a:t>
            </a:r>
            <a:endParaRPr sz="1800" dirty="0">
              <a:latin typeface="ＭＳ ゴシック" panose="020B0609070205080204" pitchFamily="49" charset="-128"/>
              <a:ea typeface="ＭＳ ゴシック" panose="020B0609070205080204" pitchFamily="49" charset="-128"/>
              <a:cs typeface="Arial"/>
              <a:sym typeface="Arial"/>
            </a:endParaRPr>
          </a:p>
          <a:p>
            <a:pPr marL="457200" lvl="0" indent="-342900" algn="l" rtl="0">
              <a:spcBef>
                <a:spcPts val="0"/>
              </a:spcBef>
              <a:spcAft>
                <a:spcPts val="0"/>
              </a:spcAft>
              <a:buSzPts val="1800"/>
              <a:buAutoNum type="arabicPeriod"/>
            </a:pPr>
            <a:r>
              <a:rPr lang="en-US" sz="1800" dirty="0" err="1">
                <a:latin typeface="ＭＳ ゴシック" panose="020B0609070205080204" pitchFamily="49" charset="-128"/>
                <a:ea typeface="ＭＳ ゴシック" panose="020B0609070205080204" pitchFamily="49" charset="-128"/>
                <a:cs typeface="Arial"/>
                <a:sym typeface="Arial"/>
              </a:rPr>
              <a:t>誤判定された場合、手動にて正しい商品を選択して頂きます</a:t>
            </a:r>
            <a:r>
              <a:rPr lang="en-US" sz="1800" dirty="0">
                <a:latin typeface="ＭＳ ゴシック" panose="020B0609070205080204" pitchFamily="49" charset="-128"/>
                <a:ea typeface="ＭＳ ゴシック" panose="020B0609070205080204" pitchFamily="49" charset="-128"/>
                <a:cs typeface="Arial"/>
                <a:sym typeface="Arial"/>
              </a:rPr>
              <a:t>。</a:t>
            </a:r>
            <a:endParaRPr sz="1800" dirty="0">
              <a:latin typeface="ＭＳ ゴシック" panose="020B0609070205080204" pitchFamily="49" charset="-128"/>
              <a:ea typeface="ＭＳ ゴシック" panose="020B0609070205080204" pitchFamily="49" charset="-128"/>
              <a:cs typeface="Arial"/>
              <a:sym typeface="Arial"/>
            </a:endParaRPr>
          </a:p>
        </p:txBody>
      </p:sp>
      <p:pic>
        <p:nvPicPr>
          <p:cNvPr id="55" name="Google Shape;55;ga0cf3043c6_1_0"/>
          <p:cNvPicPr preferRelativeResize="0"/>
          <p:nvPr/>
        </p:nvPicPr>
        <p:blipFill>
          <a:blip r:embed="rId3">
            <a:alphaModFix/>
          </a:blip>
          <a:stretch>
            <a:fillRect/>
          </a:stretch>
        </p:blipFill>
        <p:spPr>
          <a:xfrm>
            <a:off x="828375" y="1612225"/>
            <a:ext cx="2933700" cy="2933700"/>
          </a:xfrm>
          <a:prstGeom prst="rect">
            <a:avLst/>
          </a:prstGeom>
          <a:noFill/>
          <a:ln>
            <a:noFill/>
          </a:ln>
        </p:spPr>
      </p:pic>
      <p:cxnSp>
        <p:nvCxnSpPr>
          <p:cNvPr id="5" name="直線コネクタ 4">
            <a:extLst>
              <a:ext uri="{FF2B5EF4-FFF2-40B4-BE49-F238E27FC236}">
                <a16:creationId xmlns:a16="http://schemas.microsoft.com/office/drawing/2014/main" id="{58646556-2A2C-46CF-9E50-2C9C6C525C93}"/>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Google Shape;39;ga0cf3043c6_0_0">
            <a:extLst>
              <a:ext uri="{FF2B5EF4-FFF2-40B4-BE49-F238E27FC236}">
                <a16:creationId xmlns:a16="http://schemas.microsoft.com/office/drawing/2014/main" id="{4D790B9B-44D1-45E5-B59D-1366CED89732}"/>
              </a:ext>
            </a:extLst>
          </p:cNvPr>
          <p:cNvSpPr txBox="1">
            <a:spLocks/>
          </p:cNvSpPr>
          <p:nvPr/>
        </p:nvSpPr>
        <p:spPr>
          <a:xfrm>
            <a:off x="282870" y="70312"/>
            <a:ext cx="7886700"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cs typeface="Arial"/>
                <a:sym typeface="Arial"/>
              </a:rPr>
              <a:t>操作フロー</a:t>
            </a:r>
            <a:endParaRPr lang="ja-JP" altLang="en-US" sz="2400" dirty="0">
              <a:latin typeface="ＭＳ ゴシック" panose="020B0609070205080204" pitchFamily="49" charset="-128"/>
              <a:ea typeface="ＭＳ ゴシック" panose="020B0609070205080204" pitchFamily="49"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38"/>
        <p:cNvGrpSpPr/>
        <p:nvPr/>
      </p:nvGrpSpPr>
      <p:grpSpPr>
        <a:xfrm>
          <a:off x="0" y="0"/>
          <a:ext cx="0" cy="0"/>
          <a:chOff x="0" y="0"/>
          <a:chExt cx="0" cy="0"/>
        </a:xfrm>
      </p:grpSpPr>
      <p:sp>
        <p:nvSpPr>
          <p:cNvPr id="39" name="Google Shape;39;ga0cf3043c6_0_0"/>
          <p:cNvSpPr txBox="1">
            <a:spLocks noGrp="1"/>
          </p:cNvSpPr>
          <p:nvPr>
            <p:ph type="title"/>
          </p:nvPr>
        </p:nvSpPr>
        <p:spPr>
          <a:xfrm>
            <a:off x="282870" y="70312"/>
            <a:ext cx="7886700" cy="463789"/>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cs typeface="Arial"/>
                <a:sym typeface="Arial"/>
              </a:rPr>
              <a:t>システム導入背景</a:t>
            </a:r>
            <a:endParaRPr sz="2400" dirty="0">
              <a:latin typeface="ＭＳ ゴシック" panose="020B0609070205080204" pitchFamily="49" charset="-128"/>
              <a:ea typeface="ＭＳ ゴシック" panose="020B0609070205080204" pitchFamily="49" charset="-128"/>
            </a:endParaRPr>
          </a:p>
        </p:txBody>
      </p:sp>
      <p:sp>
        <p:nvSpPr>
          <p:cNvPr id="40" name="Google Shape;40;ga0cf3043c6_0_0"/>
          <p:cNvSpPr txBox="1">
            <a:spLocks noGrp="1"/>
          </p:cNvSpPr>
          <p:nvPr>
            <p:ph idx="1"/>
          </p:nvPr>
        </p:nvSpPr>
        <p:spPr>
          <a:xfrm>
            <a:off x="382761" y="815969"/>
            <a:ext cx="7886700" cy="3263504"/>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US" sz="1800" dirty="0" err="1">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rPr>
              <a:t>ルワンダにてスクール事業を展開しています</a:t>
            </a:r>
            <a:r>
              <a:rPr lang="en-US" sz="1800" dirty="0">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rPr>
              <a:t>。</a:t>
            </a:r>
            <a:endParaRPr sz="1800" dirty="0">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endParaRPr>
          </a:p>
          <a:p>
            <a:pPr marL="0" lvl="0" indent="0" algn="l" rtl="0">
              <a:spcBef>
                <a:spcPts val="640"/>
              </a:spcBef>
              <a:spcAft>
                <a:spcPts val="0"/>
              </a:spcAft>
              <a:buNone/>
            </a:pPr>
            <a:r>
              <a:rPr lang="en-US" sz="1800" dirty="0" err="1">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rPr>
              <a:t>会社として小売事業は未経験であるが、新規事業の展開として模索しています</a:t>
            </a:r>
            <a:r>
              <a:rPr lang="en-US" sz="1800" dirty="0">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rPr>
              <a:t>。</a:t>
            </a:r>
            <a:endParaRPr sz="1800" dirty="0">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endParaRPr>
          </a:p>
          <a:p>
            <a:pPr marL="0" lvl="0" indent="0" algn="l" rtl="0">
              <a:spcBef>
                <a:spcPts val="640"/>
              </a:spcBef>
              <a:spcAft>
                <a:spcPts val="0"/>
              </a:spcAft>
              <a:buNone/>
            </a:pPr>
            <a:r>
              <a:rPr lang="en-US" sz="1800" dirty="0" err="1">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rPr>
              <a:t>人件費の高さ等を考慮すると店員常駐型の店舗ではなく、無人のセルフレジの導入を考えています</a:t>
            </a:r>
            <a:r>
              <a:rPr lang="en-US" sz="1800" dirty="0">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rPr>
              <a:t>。</a:t>
            </a:r>
            <a:endParaRPr sz="1800" dirty="0">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endParaRPr>
          </a:p>
          <a:p>
            <a:pPr marL="0" lvl="0" indent="0" algn="l" rtl="0">
              <a:spcBef>
                <a:spcPts val="640"/>
              </a:spcBef>
              <a:spcAft>
                <a:spcPts val="0"/>
              </a:spcAft>
              <a:buNone/>
            </a:pPr>
            <a:r>
              <a:rPr lang="en-US" sz="1800" dirty="0">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rPr>
              <a:t>店舗には、警備員が1名常駐しているが、万引対策などの治安維持が主な業務で導入予定のセルフレジを含む商品のサポート要員ではありません。</a:t>
            </a:r>
            <a:endParaRPr sz="1800" dirty="0">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endParaRPr>
          </a:p>
          <a:p>
            <a:pPr marL="0" lvl="0" indent="0" algn="l" rtl="0">
              <a:spcBef>
                <a:spcPts val="640"/>
              </a:spcBef>
              <a:spcAft>
                <a:spcPts val="0"/>
              </a:spcAft>
              <a:buNone/>
            </a:pPr>
            <a:r>
              <a:rPr lang="en-US" sz="1800" dirty="0" err="1">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rPr>
              <a:t>セルフレジとしては、物体検出の技術に基づいたプロトタイプをご提示させて頂きます</a:t>
            </a:r>
            <a:r>
              <a:rPr lang="en-US" sz="1800" dirty="0">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rPr>
              <a:t>。</a:t>
            </a:r>
            <a:endParaRPr sz="1800" dirty="0">
              <a:solidFill>
                <a:schemeClr val="dk1"/>
              </a:solidFill>
              <a:highlight>
                <a:srgbClr val="FFFFFF"/>
              </a:highlight>
              <a:latin typeface="ＭＳ ゴシック" panose="020B0609070205080204" pitchFamily="49" charset="-128"/>
              <a:ea typeface="ＭＳ ゴシック" panose="020B0609070205080204" pitchFamily="49" charset="-128"/>
              <a:cs typeface="Arial"/>
              <a:sym typeface="Arial"/>
            </a:endParaRPr>
          </a:p>
        </p:txBody>
      </p:sp>
      <p:cxnSp>
        <p:nvCxnSpPr>
          <p:cNvPr id="3" name="直線コネクタ 2">
            <a:extLst>
              <a:ext uri="{FF2B5EF4-FFF2-40B4-BE49-F238E27FC236}">
                <a16:creationId xmlns:a16="http://schemas.microsoft.com/office/drawing/2014/main" id="{6DF549F0-63F9-4DCE-9A41-C0FB69401053}"/>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59"/>
        <p:cNvGrpSpPr/>
        <p:nvPr/>
      </p:nvGrpSpPr>
      <p:grpSpPr>
        <a:xfrm>
          <a:off x="0" y="0"/>
          <a:ext cx="0" cy="0"/>
          <a:chOff x="0" y="0"/>
          <a:chExt cx="0" cy="0"/>
        </a:xfrm>
      </p:grpSpPr>
      <p:cxnSp>
        <p:nvCxnSpPr>
          <p:cNvPr id="17" name="直線コネクタ 16">
            <a:extLst>
              <a:ext uri="{FF2B5EF4-FFF2-40B4-BE49-F238E27FC236}">
                <a16:creationId xmlns:a16="http://schemas.microsoft.com/office/drawing/2014/main" id="{6B2AC617-F5FF-41AA-8CD4-E295C61A66B7}"/>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Google Shape;39;ga0cf3043c6_0_0">
            <a:extLst>
              <a:ext uri="{FF2B5EF4-FFF2-40B4-BE49-F238E27FC236}">
                <a16:creationId xmlns:a16="http://schemas.microsoft.com/office/drawing/2014/main" id="{54B9A725-420C-48DC-9104-F92E212A0807}"/>
              </a:ext>
            </a:extLst>
          </p:cNvPr>
          <p:cNvSpPr txBox="1">
            <a:spLocks/>
          </p:cNvSpPr>
          <p:nvPr/>
        </p:nvSpPr>
        <p:spPr>
          <a:xfrm>
            <a:off x="282870" y="70312"/>
            <a:ext cx="3002197"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800" b="1" dirty="0">
                <a:latin typeface="Arial"/>
                <a:ea typeface="Arial"/>
                <a:cs typeface="Arial"/>
                <a:sym typeface="Arial"/>
              </a:rPr>
              <a:t>フローチャート</a:t>
            </a:r>
            <a:endParaRPr lang="ja-JP" altLang="en-US" dirty="0"/>
          </a:p>
        </p:txBody>
      </p:sp>
      <p:sp>
        <p:nvSpPr>
          <p:cNvPr id="21" name="Google Shape;60;ga0bd2cd129_0_37">
            <a:extLst>
              <a:ext uri="{FF2B5EF4-FFF2-40B4-BE49-F238E27FC236}">
                <a16:creationId xmlns:a16="http://schemas.microsoft.com/office/drawing/2014/main" id="{0FD37404-5848-4B01-933A-3F6AA4C0B80D}"/>
              </a:ext>
            </a:extLst>
          </p:cNvPr>
          <p:cNvSpPr/>
          <p:nvPr/>
        </p:nvSpPr>
        <p:spPr>
          <a:xfrm>
            <a:off x="282870" y="2121750"/>
            <a:ext cx="1131300" cy="45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①レジ</a:t>
            </a:r>
            <a:endParaRPr/>
          </a:p>
        </p:txBody>
      </p:sp>
      <p:cxnSp>
        <p:nvCxnSpPr>
          <p:cNvPr id="22" name="Google Shape;61;ga0bd2cd129_0_37">
            <a:extLst>
              <a:ext uri="{FF2B5EF4-FFF2-40B4-BE49-F238E27FC236}">
                <a16:creationId xmlns:a16="http://schemas.microsoft.com/office/drawing/2014/main" id="{24B674FA-BDE1-485B-B070-2C9421B6FC44}"/>
              </a:ext>
            </a:extLst>
          </p:cNvPr>
          <p:cNvCxnSpPr>
            <a:stCxn id="21" idx="3"/>
          </p:cNvCxnSpPr>
          <p:nvPr/>
        </p:nvCxnSpPr>
        <p:spPr>
          <a:xfrm>
            <a:off x="1414170" y="2346750"/>
            <a:ext cx="677700" cy="2700"/>
          </a:xfrm>
          <a:prstGeom prst="straightConnector1">
            <a:avLst/>
          </a:prstGeom>
          <a:noFill/>
          <a:ln w="9525" cap="flat" cmpd="sng">
            <a:solidFill>
              <a:schemeClr val="dk2"/>
            </a:solidFill>
            <a:prstDash val="solid"/>
            <a:round/>
            <a:headEnd type="none" w="med" len="med"/>
            <a:tailEnd type="triangle" w="med" len="med"/>
          </a:ln>
        </p:spPr>
      </p:cxnSp>
      <p:sp>
        <p:nvSpPr>
          <p:cNvPr id="23" name="Google Shape;62;ga0bd2cd129_0_37">
            <a:extLst>
              <a:ext uri="{FF2B5EF4-FFF2-40B4-BE49-F238E27FC236}">
                <a16:creationId xmlns:a16="http://schemas.microsoft.com/office/drawing/2014/main" id="{326CFB76-280B-4B12-A6D3-1235FB916641}"/>
              </a:ext>
            </a:extLst>
          </p:cNvPr>
          <p:cNvSpPr/>
          <p:nvPr/>
        </p:nvSpPr>
        <p:spPr>
          <a:xfrm>
            <a:off x="2091870" y="2123100"/>
            <a:ext cx="1131300" cy="45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100"/>
              <a:t>②商品を置く</a:t>
            </a:r>
            <a:endParaRPr sz="1100"/>
          </a:p>
        </p:txBody>
      </p:sp>
      <p:cxnSp>
        <p:nvCxnSpPr>
          <p:cNvPr id="24" name="Google Shape;63;ga0bd2cd129_0_37">
            <a:extLst>
              <a:ext uri="{FF2B5EF4-FFF2-40B4-BE49-F238E27FC236}">
                <a16:creationId xmlns:a16="http://schemas.microsoft.com/office/drawing/2014/main" id="{F651E507-5A81-419B-A46F-6FB8A7918538}"/>
              </a:ext>
            </a:extLst>
          </p:cNvPr>
          <p:cNvCxnSpPr/>
          <p:nvPr/>
        </p:nvCxnSpPr>
        <p:spPr>
          <a:xfrm>
            <a:off x="3223170" y="2346750"/>
            <a:ext cx="677700" cy="2700"/>
          </a:xfrm>
          <a:prstGeom prst="straightConnector1">
            <a:avLst/>
          </a:prstGeom>
          <a:noFill/>
          <a:ln w="9525" cap="flat" cmpd="sng">
            <a:solidFill>
              <a:schemeClr val="dk2"/>
            </a:solidFill>
            <a:prstDash val="solid"/>
            <a:round/>
            <a:headEnd type="none" w="med" len="med"/>
            <a:tailEnd type="triangle" w="med" len="med"/>
          </a:ln>
        </p:spPr>
      </p:cxnSp>
      <p:sp>
        <p:nvSpPr>
          <p:cNvPr id="25" name="Google Shape;64;ga0bd2cd129_0_37">
            <a:extLst>
              <a:ext uri="{FF2B5EF4-FFF2-40B4-BE49-F238E27FC236}">
                <a16:creationId xmlns:a16="http://schemas.microsoft.com/office/drawing/2014/main" id="{D46696C3-0104-4E3D-9260-B21F807D6A2A}"/>
              </a:ext>
            </a:extLst>
          </p:cNvPr>
          <p:cNvSpPr/>
          <p:nvPr/>
        </p:nvSpPr>
        <p:spPr>
          <a:xfrm>
            <a:off x="3900870" y="2123100"/>
            <a:ext cx="1131300" cy="45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③スキャン</a:t>
            </a:r>
            <a:endParaRPr/>
          </a:p>
        </p:txBody>
      </p:sp>
      <p:cxnSp>
        <p:nvCxnSpPr>
          <p:cNvPr id="26" name="Google Shape;65;ga0bd2cd129_0_37">
            <a:extLst>
              <a:ext uri="{FF2B5EF4-FFF2-40B4-BE49-F238E27FC236}">
                <a16:creationId xmlns:a16="http://schemas.microsoft.com/office/drawing/2014/main" id="{D0FD27F9-6203-4AE6-BE25-701B02410CBE}"/>
              </a:ext>
            </a:extLst>
          </p:cNvPr>
          <p:cNvCxnSpPr/>
          <p:nvPr/>
        </p:nvCxnSpPr>
        <p:spPr>
          <a:xfrm>
            <a:off x="5032170" y="2345400"/>
            <a:ext cx="677700" cy="2700"/>
          </a:xfrm>
          <a:prstGeom prst="straightConnector1">
            <a:avLst/>
          </a:prstGeom>
          <a:noFill/>
          <a:ln w="9525" cap="flat" cmpd="sng">
            <a:solidFill>
              <a:schemeClr val="dk2"/>
            </a:solidFill>
            <a:prstDash val="solid"/>
            <a:round/>
            <a:headEnd type="none" w="med" len="med"/>
            <a:tailEnd type="triangle" w="med" len="med"/>
          </a:ln>
        </p:spPr>
      </p:cxnSp>
      <p:sp>
        <p:nvSpPr>
          <p:cNvPr id="27" name="Google Shape;66;ga0bd2cd129_0_37">
            <a:extLst>
              <a:ext uri="{FF2B5EF4-FFF2-40B4-BE49-F238E27FC236}">
                <a16:creationId xmlns:a16="http://schemas.microsoft.com/office/drawing/2014/main" id="{234F7D9A-1C0F-4D52-9AFD-8FC6A989B9FB}"/>
              </a:ext>
            </a:extLst>
          </p:cNvPr>
          <p:cNvSpPr/>
          <p:nvPr/>
        </p:nvSpPr>
        <p:spPr>
          <a:xfrm>
            <a:off x="5709870" y="2045375"/>
            <a:ext cx="1603325" cy="60545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900"/>
              <a:t>④スキャン</a:t>
            </a:r>
            <a:endParaRPr sz="900"/>
          </a:p>
          <a:p>
            <a:pPr marL="0" lvl="0" indent="0" algn="l" rtl="0">
              <a:spcBef>
                <a:spcPts val="0"/>
              </a:spcBef>
              <a:spcAft>
                <a:spcPts val="0"/>
              </a:spcAft>
              <a:buNone/>
            </a:pPr>
            <a:r>
              <a:rPr lang="en-US" sz="900"/>
              <a:t>　継続</a:t>
            </a:r>
            <a:endParaRPr sz="900"/>
          </a:p>
        </p:txBody>
      </p:sp>
      <p:cxnSp>
        <p:nvCxnSpPr>
          <p:cNvPr id="28" name="Google Shape;67;ga0bd2cd129_0_37">
            <a:extLst>
              <a:ext uri="{FF2B5EF4-FFF2-40B4-BE49-F238E27FC236}">
                <a16:creationId xmlns:a16="http://schemas.microsoft.com/office/drawing/2014/main" id="{4B063145-BF0B-401C-A395-B4820ACE2869}"/>
              </a:ext>
            </a:extLst>
          </p:cNvPr>
          <p:cNvCxnSpPr/>
          <p:nvPr/>
        </p:nvCxnSpPr>
        <p:spPr>
          <a:xfrm>
            <a:off x="7313195" y="2346750"/>
            <a:ext cx="677700" cy="2700"/>
          </a:xfrm>
          <a:prstGeom prst="straightConnector1">
            <a:avLst/>
          </a:prstGeom>
          <a:noFill/>
          <a:ln w="9525" cap="flat" cmpd="sng">
            <a:solidFill>
              <a:schemeClr val="dk2"/>
            </a:solidFill>
            <a:prstDash val="solid"/>
            <a:round/>
            <a:headEnd type="none" w="med" len="med"/>
            <a:tailEnd type="triangle" w="med" len="med"/>
          </a:ln>
        </p:spPr>
      </p:cxnSp>
      <p:sp>
        <p:nvSpPr>
          <p:cNvPr id="29" name="Google Shape;68;ga0bd2cd129_0_37">
            <a:extLst>
              <a:ext uri="{FF2B5EF4-FFF2-40B4-BE49-F238E27FC236}">
                <a16:creationId xmlns:a16="http://schemas.microsoft.com/office/drawing/2014/main" id="{2A614BC9-FF51-4B9F-86A6-3C80BF90511E}"/>
              </a:ext>
            </a:extLst>
          </p:cNvPr>
          <p:cNvSpPr/>
          <p:nvPr/>
        </p:nvSpPr>
        <p:spPr>
          <a:xfrm>
            <a:off x="7990895" y="2131375"/>
            <a:ext cx="1131300" cy="45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⑤会計</a:t>
            </a:r>
            <a:endParaRPr/>
          </a:p>
        </p:txBody>
      </p:sp>
      <p:cxnSp>
        <p:nvCxnSpPr>
          <p:cNvPr id="30" name="Google Shape;69;ga0bd2cd129_0_37">
            <a:extLst>
              <a:ext uri="{FF2B5EF4-FFF2-40B4-BE49-F238E27FC236}">
                <a16:creationId xmlns:a16="http://schemas.microsoft.com/office/drawing/2014/main" id="{8F2EE4F3-06EC-4DD3-8009-ED380E0BB179}"/>
              </a:ext>
            </a:extLst>
          </p:cNvPr>
          <p:cNvCxnSpPr>
            <a:stCxn id="27" idx="2"/>
          </p:cNvCxnSpPr>
          <p:nvPr/>
        </p:nvCxnSpPr>
        <p:spPr>
          <a:xfrm rot="5400000">
            <a:off x="4452483" y="868075"/>
            <a:ext cx="276300" cy="3841800"/>
          </a:xfrm>
          <a:prstGeom prst="bentConnector2">
            <a:avLst/>
          </a:prstGeom>
          <a:noFill/>
          <a:ln w="9525" cap="flat" cmpd="sng">
            <a:solidFill>
              <a:schemeClr val="dk2"/>
            </a:solidFill>
            <a:prstDash val="solid"/>
            <a:round/>
            <a:headEnd type="none" w="med" len="med"/>
            <a:tailEnd type="none" w="med" len="med"/>
          </a:ln>
        </p:spPr>
      </p:cxnSp>
      <p:cxnSp>
        <p:nvCxnSpPr>
          <p:cNvPr id="31" name="Google Shape;70;ga0bd2cd129_0_37">
            <a:extLst>
              <a:ext uri="{FF2B5EF4-FFF2-40B4-BE49-F238E27FC236}">
                <a16:creationId xmlns:a16="http://schemas.microsoft.com/office/drawing/2014/main" id="{9D3CDE42-C38B-486A-952B-FB698447812D}"/>
              </a:ext>
            </a:extLst>
          </p:cNvPr>
          <p:cNvCxnSpPr>
            <a:endCxn id="23" idx="2"/>
          </p:cNvCxnSpPr>
          <p:nvPr/>
        </p:nvCxnSpPr>
        <p:spPr>
          <a:xfrm rot="10800000">
            <a:off x="2657520" y="2573100"/>
            <a:ext cx="900" cy="354000"/>
          </a:xfrm>
          <a:prstGeom prst="straightConnector1">
            <a:avLst/>
          </a:prstGeom>
          <a:noFill/>
          <a:ln w="9525" cap="flat" cmpd="sng">
            <a:solidFill>
              <a:schemeClr val="dk2"/>
            </a:solidFill>
            <a:prstDash val="solid"/>
            <a:round/>
            <a:headEnd type="none" w="med" len="med"/>
            <a:tailEnd type="triangle" w="med" len="med"/>
          </a:ln>
        </p:spPr>
      </p:cxnSp>
      <p:sp>
        <p:nvSpPr>
          <p:cNvPr id="32" name="Google Shape;74;ga0bd2cd129_0_37">
            <a:extLst>
              <a:ext uri="{FF2B5EF4-FFF2-40B4-BE49-F238E27FC236}">
                <a16:creationId xmlns:a16="http://schemas.microsoft.com/office/drawing/2014/main" id="{CE852A8A-B327-4B3D-BA36-3AFDD87F4201}"/>
              </a:ext>
            </a:extLst>
          </p:cNvPr>
          <p:cNvSpPr txBox="1">
            <a:spLocks noGrp="1"/>
          </p:cNvSpPr>
          <p:nvPr>
            <p:ph idx="1"/>
          </p:nvPr>
        </p:nvSpPr>
        <p:spPr>
          <a:xfrm>
            <a:off x="206745" y="3346842"/>
            <a:ext cx="8229600" cy="15552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US" sz="1200" dirty="0">
                <a:solidFill>
                  <a:schemeClr val="dk1"/>
                </a:solidFill>
                <a:highlight>
                  <a:srgbClr val="FFFFFF"/>
                </a:highlight>
                <a:latin typeface="Arial"/>
                <a:ea typeface="Arial"/>
                <a:cs typeface="Arial"/>
                <a:sym typeface="Arial"/>
              </a:rPr>
              <a:t>＜</a:t>
            </a:r>
            <a:r>
              <a:rPr lang="en-US" sz="1200" dirty="0" err="1">
                <a:solidFill>
                  <a:schemeClr val="dk1"/>
                </a:solidFill>
                <a:highlight>
                  <a:srgbClr val="FFFFFF"/>
                </a:highlight>
                <a:latin typeface="Arial"/>
                <a:ea typeface="Arial"/>
                <a:cs typeface="Arial"/>
                <a:sym typeface="Arial"/>
              </a:rPr>
              <a:t>補足</a:t>
            </a:r>
            <a:r>
              <a:rPr lang="en-US" sz="1200" dirty="0">
                <a:solidFill>
                  <a:schemeClr val="dk1"/>
                </a:solidFill>
                <a:highlight>
                  <a:srgbClr val="FFFFFF"/>
                </a:highlight>
                <a:latin typeface="Arial"/>
                <a:ea typeface="Arial"/>
                <a:cs typeface="Arial"/>
                <a:sym typeface="Arial"/>
              </a:rPr>
              <a:t>＞</a:t>
            </a:r>
            <a:endParaRPr sz="1200" dirty="0">
              <a:solidFill>
                <a:schemeClr val="dk1"/>
              </a:solidFill>
              <a:highlight>
                <a:srgbClr val="FFFFFF"/>
              </a:highlight>
              <a:latin typeface="Arial"/>
              <a:ea typeface="Arial"/>
              <a:cs typeface="Arial"/>
              <a:sym typeface="Arial"/>
            </a:endParaRPr>
          </a:p>
          <a:p>
            <a:pPr marL="0" lvl="0" indent="0" algn="l" rtl="0">
              <a:spcBef>
                <a:spcPts val="640"/>
              </a:spcBef>
              <a:spcAft>
                <a:spcPts val="0"/>
              </a:spcAft>
              <a:buNone/>
            </a:pPr>
            <a:r>
              <a:rPr lang="en-US" sz="1200" dirty="0">
                <a:solidFill>
                  <a:schemeClr val="dk1"/>
                </a:solidFill>
                <a:highlight>
                  <a:srgbClr val="FFFFFF"/>
                </a:highlight>
                <a:latin typeface="Arial"/>
                <a:ea typeface="Arial"/>
                <a:cs typeface="Arial"/>
                <a:sym typeface="Arial"/>
              </a:rPr>
              <a:t>②：商品は1本ずつ置く</a:t>
            </a:r>
            <a:endParaRPr sz="1200" dirty="0">
              <a:solidFill>
                <a:schemeClr val="dk1"/>
              </a:solidFill>
              <a:highlight>
                <a:srgbClr val="FFFFFF"/>
              </a:highlight>
              <a:latin typeface="Arial"/>
              <a:ea typeface="Arial"/>
              <a:cs typeface="Arial"/>
              <a:sym typeface="Arial"/>
            </a:endParaRPr>
          </a:p>
          <a:p>
            <a:pPr marL="0" lvl="0" indent="0" algn="l" rtl="0">
              <a:spcBef>
                <a:spcPts val="640"/>
              </a:spcBef>
              <a:spcAft>
                <a:spcPts val="0"/>
              </a:spcAft>
              <a:buNone/>
            </a:pPr>
            <a:r>
              <a:rPr lang="en-US" sz="1200" dirty="0">
                <a:solidFill>
                  <a:schemeClr val="dk1"/>
                </a:solidFill>
                <a:highlight>
                  <a:srgbClr val="FFFFFF"/>
                </a:highlight>
                <a:latin typeface="Arial"/>
                <a:ea typeface="Arial"/>
                <a:cs typeface="Arial"/>
                <a:sym typeface="Arial"/>
              </a:rPr>
              <a:t>④：</a:t>
            </a:r>
            <a:r>
              <a:rPr lang="en-US" sz="1200" dirty="0" err="1">
                <a:solidFill>
                  <a:schemeClr val="dk1"/>
                </a:solidFill>
                <a:highlight>
                  <a:srgbClr val="FFFFFF"/>
                </a:highlight>
                <a:latin typeface="Arial"/>
                <a:ea typeface="Arial"/>
                <a:cs typeface="Arial"/>
                <a:sym typeface="Arial"/>
              </a:rPr>
              <a:t>読み取られた商品が正しい場合に商品名・金額を画面確認、続けて商品をスキャンするかを判断</a:t>
            </a:r>
            <a:endParaRPr sz="1200" dirty="0">
              <a:solidFill>
                <a:schemeClr val="dk1"/>
              </a:solidFill>
              <a:highlight>
                <a:srgbClr val="FFFFFF"/>
              </a:highlight>
              <a:latin typeface="Arial"/>
              <a:ea typeface="Arial"/>
              <a:cs typeface="Arial"/>
              <a:sym typeface="Arial"/>
            </a:endParaRPr>
          </a:p>
          <a:p>
            <a:pPr marL="0" lvl="0" indent="0" algn="l" rtl="0">
              <a:spcBef>
                <a:spcPts val="640"/>
              </a:spcBef>
              <a:spcAft>
                <a:spcPts val="0"/>
              </a:spcAft>
              <a:buNone/>
            </a:pPr>
            <a:r>
              <a:rPr lang="en-US" sz="1200" dirty="0">
                <a:solidFill>
                  <a:schemeClr val="dk1"/>
                </a:solidFill>
                <a:highlight>
                  <a:srgbClr val="FFFFFF"/>
                </a:highlight>
                <a:latin typeface="Arial"/>
                <a:ea typeface="Arial"/>
                <a:cs typeface="Arial"/>
                <a:sym typeface="Arial"/>
              </a:rPr>
              <a:t>④：</a:t>
            </a:r>
            <a:r>
              <a:rPr lang="en-US" sz="1200" dirty="0" err="1">
                <a:solidFill>
                  <a:schemeClr val="dk1"/>
                </a:solidFill>
                <a:highlight>
                  <a:schemeClr val="lt1"/>
                </a:highlight>
                <a:latin typeface="Arial"/>
                <a:ea typeface="Arial"/>
                <a:cs typeface="Arial"/>
                <a:sym typeface="Arial"/>
              </a:rPr>
              <a:t>スキャンで誤表示された場合には</a:t>
            </a:r>
            <a:r>
              <a:rPr lang="en-US" sz="1200" dirty="0">
                <a:solidFill>
                  <a:schemeClr val="dk1"/>
                </a:solidFill>
                <a:highlight>
                  <a:schemeClr val="lt1"/>
                </a:highlight>
                <a:latin typeface="Arial"/>
                <a:ea typeface="Arial"/>
                <a:cs typeface="Arial"/>
                <a:sym typeface="Arial"/>
              </a:rPr>
              <a:t>、⑥</a:t>
            </a:r>
            <a:r>
              <a:rPr lang="en-US" sz="1200" dirty="0" err="1">
                <a:solidFill>
                  <a:schemeClr val="dk1"/>
                </a:solidFill>
                <a:highlight>
                  <a:schemeClr val="lt1"/>
                </a:highlight>
                <a:latin typeface="Arial"/>
                <a:ea typeface="Arial"/>
                <a:cs typeface="Arial"/>
                <a:sym typeface="Arial"/>
              </a:rPr>
              <a:t>で手修正</a:t>
            </a:r>
            <a:endParaRPr sz="1200" dirty="0">
              <a:solidFill>
                <a:schemeClr val="dk1"/>
              </a:solidFill>
              <a:highlight>
                <a:schemeClr val="lt1"/>
              </a:highlight>
              <a:latin typeface="Arial"/>
              <a:ea typeface="Arial"/>
              <a:cs typeface="Arial"/>
              <a:sym typeface="Arial"/>
            </a:endParaRPr>
          </a:p>
          <a:p>
            <a:pPr marL="0" lvl="0" indent="0" algn="l" rtl="0">
              <a:spcBef>
                <a:spcPts val="640"/>
              </a:spcBef>
              <a:spcAft>
                <a:spcPts val="0"/>
              </a:spcAft>
              <a:buNone/>
            </a:pPr>
            <a:r>
              <a:rPr lang="en-US" sz="1200" dirty="0">
                <a:solidFill>
                  <a:schemeClr val="dk1"/>
                </a:solidFill>
                <a:highlight>
                  <a:schemeClr val="lt1"/>
                </a:highlight>
                <a:latin typeface="Arial"/>
                <a:ea typeface="Arial"/>
                <a:cs typeface="Arial"/>
                <a:sym typeface="Arial"/>
              </a:rPr>
              <a:t>⑤：</a:t>
            </a:r>
            <a:r>
              <a:rPr lang="en-US" sz="1200" dirty="0" err="1">
                <a:solidFill>
                  <a:schemeClr val="dk1"/>
                </a:solidFill>
                <a:highlight>
                  <a:schemeClr val="lt1"/>
                </a:highlight>
                <a:latin typeface="Arial"/>
                <a:ea typeface="Arial"/>
                <a:cs typeface="Arial"/>
                <a:sym typeface="Arial"/>
              </a:rPr>
              <a:t>合計金額を画面確認</a:t>
            </a:r>
            <a:endParaRPr sz="1200" dirty="0">
              <a:solidFill>
                <a:schemeClr val="dk1"/>
              </a:solidFill>
              <a:highlight>
                <a:schemeClr val="lt1"/>
              </a:highlight>
              <a:latin typeface="Arial"/>
              <a:ea typeface="Arial"/>
              <a:cs typeface="Arial"/>
              <a:sym typeface="Arial"/>
            </a:endParaRPr>
          </a:p>
        </p:txBody>
      </p:sp>
      <p:cxnSp>
        <p:nvCxnSpPr>
          <p:cNvPr id="33" name="Google Shape;72;ga0bd2cd129_0_37">
            <a:extLst>
              <a:ext uri="{FF2B5EF4-FFF2-40B4-BE49-F238E27FC236}">
                <a16:creationId xmlns:a16="http://schemas.microsoft.com/office/drawing/2014/main" id="{0FDA376E-A60D-4F29-9F40-108076C2E8BD}"/>
              </a:ext>
            </a:extLst>
          </p:cNvPr>
          <p:cNvCxnSpPr/>
          <p:nvPr/>
        </p:nvCxnSpPr>
        <p:spPr>
          <a:xfrm rot="10800000">
            <a:off x="6511083" y="1691375"/>
            <a:ext cx="900" cy="354000"/>
          </a:xfrm>
          <a:prstGeom prst="straightConnector1">
            <a:avLst/>
          </a:prstGeom>
          <a:noFill/>
          <a:ln w="9525" cap="flat" cmpd="sng">
            <a:solidFill>
              <a:schemeClr val="dk2"/>
            </a:solidFill>
            <a:prstDash val="solid"/>
            <a:round/>
            <a:headEnd type="none" w="med" len="med"/>
            <a:tailEnd type="triangle" w="med" len="med"/>
          </a:ln>
        </p:spPr>
      </p:cxnSp>
      <p:sp>
        <p:nvSpPr>
          <p:cNvPr id="34" name="Google Shape;73;ga0bd2cd129_0_37">
            <a:extLst>
              <a:ext uri="{FF2B5EF4-FFF2-40B4-BE49-F238E27FC236}">
                <a16:creationId xmlns:a16="http://schemas.microsoft.com/office/drawing/2014/main" id="{FB39D248-EB20-4E26-BF57-E2E31BB7DF1E}"/>
              </a:ext>
            </a:extLst>
          </p:cNvPr>
          <p:cNvSpPr/>
          <p:nvPr/>
        </p:nvSpPr>
        <p:spPr>
          <a:xfrm>
            <a:off x="5945870" y="1241375"/>
            <a:ext cx="1131300" cy="45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⑥手修正</a:t>
            </a:r>
            <a:endParaRPr/>
          </a:p>
        </p:txBody>
      </p:sp>
    </p:spTree>
    <p:extLst>
      <p:ext uri="{BB962C8B-B14F-4D97-AF65-F5344CB8AC3E}">
        <p14:creationId xmlns:p14="http://schemas.microsoft.com/office/powerpoint/2010/main" val="1856483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05"/>
        <p:cNvGrpSpPr/>
        <p:nvPr/>
      </p:nvGrpSpPr>
      <p:grpSpPr>
        <a:xfrm>
          <a:off x="0" y="0"/>
          <a:ext cx="0" cy="0"/>
          <a:chOff x="0" y="0"/>
          <a:chExt cx="0" cy="0"/>
        </a:xfrm>
      </p:grpSpPr>
      <p:sp>
        <p:nvSpPr>
          <p:cNvPr id="107" name="Google Shape;107;ga0cf3043c6_1_6"/>
          <p:cNvSpPr txBox="1">
            <a:spLocks noGrp="1"/>
          </p:cNvSpPr>
          <p:nvPr>
            <p:ph idx="1"/>
          </p:nvPr>
        </p:nvSpPr>
        <p:spPr>
          <a:xfrm>
            <a:off x="4572000" y="1563625"/>
            <a:ext cx="4114800" cy="3357600"/>
          </a:xfrm>
          <a:prstGeom prst="rect">
            <a:avLst/>
          </a:prstGeom>
        </p:spPr>
        <p:txBody>
          <a:bodyPr spcFirstLastPara="1" wrap="square" lIns="91425" tIns="45700" rIns="91425" bIns="45700" anchor="t" anchorCtr="0">
            <a:noAutofit/>
          </a:bodyPr>
          <a:lstStyle/>
          <a:p>
            <a:pPr marL="457200" lvl="0" indent="-342900" algn="l" rtl="0">
              <a:spcBef>
                <a:spcPts val="640"/>
              </a:spcBef>
              <a:spcAft>
                <a:spcPts val="0"/>
              </a:spcAft>
              <a:buSzPts val="1800"/>
              <a:buChar char="●"/>
            </a:pPr>
            <a:r>
              <a:rPr lang="en-US" sz="1800" dirty="0" err="1">
                <a:latin typeface="ＭＳ ゴシック" panose="020B0609070205080204" pitchFamily="49" charset="-128"/>
                <a:ea typeface="ＭＳ ゴシック" panose="020B0609070205080204" pitchFamily="49" charset="-128"/>
                <a:cs typeface="Arial"/>
                <a:sym typeface="Arial"/>
              </a:rPr>
              <a:t>当システムは豊富な拡張性があります</a:t>
            </a:r>
            <a:r>
              <a:rPr lang="en-US" sz="1800" dirty="0">
                <a:latin typeface="ＭＳ ゴシック" panose="020B0609070205080204" pitchFamily="49" charset="-128"/>
                <a:ea typeface="ＭＳ ゴシック" panose="020B0609070205080204" pitchFamily="49" charset="-128"/>
                <a:cs typeface="Arial"/>
                <a:sym typeface="Arial"/>
              </a:rPr>
              <a:t>。</a:t>
            </a:r>
            <a:endParaRPr sz="1800" dirty="0">
              <a:latin typeface="ＭＳ ゴシック" panose="020B0609070205080204" pitchFamily="49" charset="-128"/>
              <a:ea typeface="ＭＳ ゴシック" panose="020B0609070205080204" pitchFamily="49" charset="-128"/>
              <a:cs typeface="Arial"/>
              <a:sym typeface="Arial"/>
            </a:endParaRPr>
          </a:p>
          <a:p>
            <a:pPr marL="457200" lvl="0" indent="-342900" algn="l" rtl="0">
              <a:spcBef>
                <a:spcPts val="0"/>
              </a:spcBef>
              <a:spcAft>
                <a:spcPts val="0"/>
              </a:spcAft>
              <a:buSzPts val="1800"/>
              <a:buChar char="●"/>
            </a:pPr>
            <a:r>
              <a:rPr lang="en-US" sz="1800" dirty="0" err="1">
                <a:latin typeface="ＭＳ ゴシック" panose="020B0609070205080204" pitchFamily="49" charset="-128"/>
                <a:ea typeface="ＭＳ ゴシック" panose="020B0609070205080204" pitchFamily="49" charset="-128"/>
                <a:cs typeface="Arial"/>
                <a:sym typeface="Arial"/>
              </a:rPr>
              <a:t>決済及び決済後の返品は他社決済システムにて別途ご対応可能です</a:t>
            </a:r>
            <a:r>
              <a:rPr lang="en-US" sz="1800" dirty="0">
                <a:latin typeface="ＭＳ ゴシック" panose="020B0609070205080204" pitchFamily="49" charset="-128"/>
                <a:ea typeface="ＭＳ ゴシック" panose="020B0609070205080204" pitchFamily="49" charset="-128"/>
                <a:cs typeface="Arial"/>
                <a:sym typeface="Arial"/>
              </a:rPr>
              <a:t>。</a:t>
            </a:r>
            <a:endParaRPr sz="1800" dirty="0">
              <a:latin typeface="ＭＳ ゴシック" panose="020B0609070205080204" pitchFamily="49" charset="-128"/>
              <a:ea typeface="ＭＳ ゴシック" panose="020B0609070205080204" pitchFamily="49" charset="-128"/>
              <a:cs typeface="Arial"/>
              <a:sym typeface="Arial"/>
            </a:endParaRPr>
          </a:p>
          <a:p>
            <a:pPr marL="457200" lvl="0" indent="-342900" algn="l" rtl="0">
              <a:spcBef>
                <a:spcPts val="360"/>
              </a:spcBef>
              <a:spcAft>
                <a:spcPts val="0"/>
              </a:spcAft>
              <a:buSzPts val="1800"/>
              <a:buChar char="●"/>
            </a:pPr>
            <a:r>
              <a:rPr lang="en-US" sz="1800" dirty="0" err="1">
                <a:latin typeface="ＭＳ ゴシック" panose="020B0609070205080204" pitchFamily="49" charset="-128"/>
                <a:ea typeface="ＭＳ ゴシック" panose="020B0609070205080204" pitchFamily="49" charset="-128"/>
                <a:cs typeface="Arial"/>
                <a:sym typeface="Arial"/>
              </a:rPr>
              <a:t>在庫管理・販売管理・決済システムに連携できるよう、本システムからは購買情報をシステム内部で情報を保存します</a:t>
            </a:r>
            <a:r>
              <a:rPr lang="en-US" sz="1800" dirty="0">
                <a:latin typeface="ＭＳ ゴシック" panose="020B0609070205080204" pitchFamily="49" charset="-128"/>
                <a:ea typeface="ＭＳ ゴシック" panose="020B0609070205080204" pitchFamily="49" charset="-128"/>
                <a:cs typeface="Arial"/>
                <a:sym typeface="Arial"/>
              </a:rPr>
              <a:t>。</a:t>
            </a:r>
            <a:endParaRPr sz="1800" dirty="0">
              <a:latin typeface="ＭＳ ゴシック" panose="020B0609070205080204" pitchFamily="49" charset="-128"/>
              <a:ea typeface="ＭＳ ゴシック" panose="020B0609070205080204" pitchFamily="49" charset="-128"/>
              <a:cs typeface="Arial"/>
              <a:sym typeface="Arial"/>
            </a:endParaRPr>
          </a:p>
          <a:p>
            <a:pPr marL="457200" lvl="0" indent="0" algn="l" rtl="0">
              <a:spcBef>
                <a:spcPts val="360"/>
              </a:spcBef>
              <a:spcAft>
                <a:spcPts val="0"/>
              </a:spcAft>
              <a:buNone/>
            </a:pPr>
            <a:r>
              <a:rPr lang="en-US" sz="1800" dirty="0">
                <a:latin typeface="ＭＳ ゴシック" panose="020B0609070205080204" pitchFamily="49" charset="-128"/>
                <a:ea typeface="ＭＳ ゴシック" panose="020B0609070205080204" pitchFamily="49" charset="-128"/>
                <a:cs typeface="Arial"/>
                <a:sym typeface="Arial"/>
              </a:rPr>
              <a:t>※</a:t>
            </a:r>
            <a:r>
              <a:rPr lang="en-US" sz="1800" dirty="0" err="1">
                <a:latin typeface="ＭＳ ゴシック" panose="020B0609070205080204" pitchFamily="49" charset="-128"/>
                <a:ea typeface="ＭＳ ゴシック" panose="020B0609070205080204" pitchFamily="49" charset="-128"/>
                <a:cs typeface="Arial"/>
                <a:sym typeface="Arial"/>
              </a:rPr>
              <a:t>自動連携の場合は別途御見積</a:t>
            </a:r>
            <a:endParaRPr sz="1800" dirty="0">
              <a:latin typeface="ＭＳ ゴシック" panose="020B0609070205080204" pitchFamily="49" charset="-128"/>
              <a:ea typeface="ＭＳ ゴシック" panose="020B0609070205080204" pitchFamily="49" charset="-128"/>
              <a:cs typeface="Arial"/>
              <a:sym typeface="Arial"/>
            </a:endParaRPr>
          </a:p>
        </p:txBody>
      </p:sp>
      <p:pic>
        <p:nvPicPr>
          <p:cNvPr id="108" name="Google Shape;108;ga0cf3043c6_1_6"/>
          <p:cNvPicPr preferRelativeResize="0"/>
          <p:nvPr/>
        </p:nvPicPr>
        <p:blipFill>
          <a:blip r:embed="rId3">
            <a:alphaModFix/>
          </a:blip>
          <a:stretch>
            <a:fillRect/>
          </a:stretch>
        </p:blipFill>
        <p:spPr>
          <a:xfrm>
            <a:off x="847975" y="1563625"/>
            <a:ext cx="2879366" cy="3030900"/>
          </a:xfrm>
          <a:prstGeom prst="rect">
            <a:avLst/>
          </a:prstGeom>
          <a:noFill/>
          <a:ln>
            <a:noFill/>
          </a:ln>
        </p:spPr>
      </p:pic>
      <p:cxnSp>
        <p:nvCxnSpPr>
          <p:cNvPr id="5" name="直線コネクタ 4">
            <a:extLst>
              <a:ext uri="{FF2B5EF4-FFF2-40B4-BE49-F238E27FC236}">
                <a16:creationId xmlns:a16="http://schemas.microsoft.com/office/drawing/2014/main" id="{537E6D07-4035-4D05-9EFD-F494194E58C0}"/>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Google Shape;39;ga0cf3043c6_0_0">
            <a:extLst>
              <a:ext uri="{FF2B5EF4-FFF2-40B4-BE49-F238E27FC236}">
                <a16:creationId xmlns:a16="http://schemas.microsoft.com/office/drawing/2014/main" id="{F6A979E1-3997-4282-81BA-05F342F3F95C}"/>
              </a:ext>
            </a:extLst>
          </p:cNvPr>
          <p:cNvSpPr txBox="1">
            <a:spLocks/>
          </p:cNvSpPr>
          <p:nvPr/>
        </p:nvSpPr>
        <p:spPr>
          <a:xfrm>
            <a:off x="282870" y="70312"/>
            <a:ext cx="7886700"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cs typeface="Arial"/>
                <a:sym typeface="Arial"/>
              </a:rPr>
              <a:t>アピールポイント</a:t>
            </a:r>
            <a:endParaRPr lang="ja-JP" alt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1901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44"/>
        <p:cNvGrpSpPr/>
        <p:nvPr/>
      </p:nvGrpSpPr>
      <p:grpSpPr>
        <a:xfrm>
          <a:off x="0" y="0"/>
          <a:ext cx="0" cy="0"/>
          <a:chOff x="0" y="0"/>
          <a:chExt cx="0" cy="0"/>
        </a:xfrm>
      </p:grpSpPr>
      <p:sp>
        <p:nvSpPr>
          <p:cNvPr id="46" name="Google Shape;46;p3"/>
          <p:cNvSpPr txBox="1"/>
          <p:nvPr/>
        </p:nvSpPr>
        <p:spPr>
          <a:xfrm>
            <a:off x="3194613" y="-1307939"/>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80000"/>
              </a:lnSpc>
              <a:spcBef>
                <a:spcPts val="0"/>
              </a:spcBef>
              <a:spcAft>
                <a:spcPts val="0"/>
              </a:spcAft>
              <a:buNone/>
            </a:pPr>
            <a:endParaRPr sz="300" b="0" i="0" u="none" strike="noStrike" cap="none">
              <a:solidFill>
                <a:schemeClr val="dk1"/>
              </a:solidFill>
              <a:latin typeface="Calibri"/>
              <a:ea typeface="Calibri"/>
              <a:cs typeface="Calibri"/>
              <a:sym typeface="Calibri"/>
            </a:endParaRPr>
          </a:p>
        </p:txBody>
      </p:sp>
      <p:sp>
        <p:nvSpPr>
          <p:cNvPr id="47" name="Google Shape;47;p3"/>
          <p:cNvSpPr txBox="1"/>
          <p:nvPr/>
        </p:nvSpPr>
        <p:spPr>
          <a:xfrm>
            <a:off x="3356975" y="3519814"/>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80000"/>
              </a:lnSpc>
              <a:spcBef>
                <a:spcPts val="0"/>
              </a:spcBef>
              <a:spcAft>
                <a:spcPts val="0"/>
              </a:spcAft>
              <a:buNone/>
            </a:pPr>
            <a:endParaRPr sz="300" b="0" i="0" u="none" strike="noStrike" cap="none">
              <a:solidFill>
                <a:schemeClr val="dk1"/>
              </a:solidFill>
              <a:latin typeface="Calibri"/>
              <a:ea typeface="Calibri"/>
              <a:cs typeface="Calibri"/>
              <a:sym typeface="Calibri"/>
            </a:endParaRPr>
          </a:p>
        </p:txBody>
      </p:sp>
      <p:graphicFrame>
        <p:nvGraphicFramePr>
          <p:cNvPr id="48" name="Google Shape;48;p3"/>
          <p:cNvGraphicFramePr/>
          <p:nvPr/>
        </p:nvGraphicFramePr>
        <p:xfrm>
          <a:off x="650425" y="899227"/>
          <a:ext cx="7843150" cy="3590950"/>
        </p:xfrm>
        <a:graphic>
          <a:graphicData uri="http://schemas.openxmlformats.org/drawingml/2006/table">
            <a:tbl>
              <a:tblPr>
                <a:noFill/>
                <a:tableStyleId>{9B532B9C-81EE-415A-A1B2-225F44DE3F87}</a:tableStyleId>
              </a:tblPr>
              <a:tblGrid>
                <a:gridCol w="1796500">
                  <a:extLst>
                    <a:ext uri="{9D8B030D-6E8A-4147-A177-3AD203B41FA5}">
                      <a16:colId xmlns:a16="http://schemas.microsoft.com/office/drawing/2014/main" val="20000"/>
                    </a:ext>
                  </a:extLst>
                </a:gridCol>
                <a:gridCol w="6046650">
                  <a:extLst>
                    <a:ext uri="{9D8B030D-6E8A-4147-A177-3AD203B41FA5}">
                      <a16:colId xmlns:a16="http://schemas.microsoft.com/office/drawing/2014/main" val="20001"/>
                    </a:ext>
                  </a:extLst>
                </a:gridCol>
              </a:tblGrid>
              <a:tr h="258550">
                <a:tc>
                  <a:txBody>
                    <a:bodyPr/>
                    <a:lstStyle/>
                    <a:p>
                      <a:pPr marL="0" lvl="0" indent="0" algn="l" rtl="0">
                        <a:lnSpc>
                          <a:spcPct val="115000"/>
                        </a:lnSpc>
                        <a:spcBef>
                          <a:spcPts val="0"/>
                        </a:spcBef>
                        <a:spcAft>
                          <a:spcPts val="0"/>
                        </a:spcAft>
                        <a:buNone/>
                      </a:pPr>
                      <a:r>
                        <a:rPr lang="ja-JP" altLang="en-US" sz="1000" dirty="0">
                          <a:latin typeface="ＭＳ ゴシック" panose="020B0609070205080204" pitchFamily="49" charset="-128"/>
                          <a:ea typeface="ＭＳ ゴシック" panose="020B0609070205080204" pitchFamily="49" charset="-128"/>
                        </a:rPr>
                        <a:t>項目</a:t>
                      </a:r>
                      <a:endParaRPr sz="1000" dirty="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l" rtl="0">
                        <a:lnSpc>
                          <a:spcPct val="115000"/>
                        </a:lnSpc>
                        <a:spcBef>
                          <a:spcPts val="0"/>
                        </a:spcBef>
                        <a:spcAft>
                          <a:spcPts val="0"/>
                        </a:spcAft>
                        <a:buNone/>
                      </a:pPr>
                      <a:r>
                        <a:rPr lang="ja-JP" altLang="en-US" sz="1000" dirty="0">
                          <a:latin typeface="ＭＳ ゴシック" panose="020B0609070205080204" pitchFamily="49" charset="-128"/>
                          <a:ea typeface="ＭＳ ゴシック" panose="020B0609070205080204" pitchFamily="49" charset="-128"/>
                        </a:rPr>
                        <a:t>内容</a:t>
                      </a:r>
                      <a:endParaRPr sz="1000" dirty="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lgn="ctr">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bg1">
                        <a:lumMod val="85000"/>
                      </a:schemeClr>
                    </a:solidFill>
                  </a:tcPr>
                </a:tc>
                <a:extLst>
                  <a:ext uri="{0D108BD9-81ED-4DB2-BD59-A6C34878D82A}">
                    <a16:rowId xmlns:a16="http://schemas.microsoft.com/office/drawing/2014/main" val="1740842462"/>
                  </a:ext>
                </a:extLst>
              </a:tr>
              <a:tr h="258550">
                <a:tc>
                  <a:txBody>
                    <a:bodyPr/>
                    <a:lstStyle/>
                    <a:p>
                      <a:pPr marL="0" lvl="0" indent="0" algn="l" rtl="0">
                        <a:lnSpc>
                          <a:spcPct val="115000"/>
                        </a:lnSpc>
                        <a:spcBef>
                          <a:spcPts val="0"/>
                        </a:spcBef>
                        <a:spcAft>
                          <a:spcPts val="0"/>
                        </a:spcAft>
                        <a:buNone/>
                      </a:pPr>
                      <a:r>
                        <a:rPr lang="en-US" sz="1000" dirty="0" err="1">
                          <a:latin typeface="ＭＳ ゴシック" panose="020B0609070205080204" pitchFamily="49" charset="-128"/>
                          <a:ea typeface="ＭＳ ゴシック" panose="020B0609070205080204" pitchFamily="49" charset="-128"/>
                        </a:rPr>
                        <a:t>リアルタイム性</a:t>
                      </a:r>
                      <a:endParaRPr sz="1000" dirty="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000" dirty="0">
                          <a:latin typeface="ＭＳ ゴシック" panose="020B0609070205080204" pitchFamily="49" charset="-128"/>
                          <a:ea typeface="ＭＳ ゴシック" panose="020B0609070205080204" pitchFamily="49" charset="-128"/>
                        </a:rPr>
                        <a:t>システム作動から３秒で識別</a:t>
                      </a:r>
                      <a:endParaRPr sz="1000" dirty="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lgn="ctr">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58550">
                <a:tc>
                  <a:txBody>
                    <a:bodyPr/>
                    <a:lstStyle/>
                    <a:p>
                      <a:pPr marL="0" lvl="0" indent="0" algn="l" rtl="0">
                        <a:lnSpc>
                          <a:spcPct val="115000"/>
                        </a:lnSpc>
                        <a:spcBef>
                          <a:spcPts val="0"/>
                        </a:spcBef>
                        <a:spcAft>
                          <a:spcPts val="0"/>
                        </a:spcAft>
                        <a:buNone/>
                      </a:pPr>
                      <a:r>
                        <a:rPr lang="en-US" sz="1000">
                          <a:latin typeface="ＭＳ ゴシック" panose="020B0609070205080204" pitchFamily="49" charset="-128"/>
                          <a:ea typeface="ＭＳ ゴシック" panose="020B0609070205080204" pitchFamily="49" charset="-128"/>
                        </a:rPr>
                        <a:t>ユーザインターフェース</a:t>
                      </a:r>
                      <a:endParaRPr sz="100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8F0FE"/>
                    </a:solidFill>
                  </a:tcPr>
                </a:tc>
                <a:tc>
                  <a:txBody>
                    <a:bodyPr/>
                    <a:lstStyle/>
                    <a:p>
                      <a:pPr marL="0" lvl="0" indent="0" algn="l" rtl="0">
                        <a:lnSpc>
                          <a:spcPct val="115000"/>
                        </a:lnSpc>
                        <a:spcBef>
                          <a:spcPts val="0"/>
                        </a:spcBef>
                        <a:spcAft>
                          <a:spcPts val="0"/>
                        </a:spcAft>
                        <a:buNone/>
                      </a:pPr>
                      <a:r>
                        <a:rPr lang="en-US" sz="1000" dirty="0" err="1">
                          <a:latin typeface="ＭＳ ゴシック" panose="020B0609070205080204" pitchFamily="49" charset="-128"/>
                          <a:ea typeface="ＭＳ ゴシック" panose="020B0609070205080204" pitchFamily="49" charset="-128"/>
                        </a:rPr>
                        <a:t>CLIで識別した商品データを表示</a:t>
                      </a:r>
                      <a:endParaRPr sz="1000" dirty="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8F0FE"/>
                    </a:solidFill>
                  </a:tcPr>
                </a:tc>
                <a:extLst>
                  <a:ext uri="{0D108BD9-81ED-4DB2-BD59-A6C34878D82A}">
                    <a16:rowId xmlns:a16="http://schemas.microsoft.com/office/drawing/2014/main" val="10001"/>
                  </a:ext>
                </a:extLst>
              </a:tr>
              <a:tr h="258550">
                <a:tc>
                  <a:txBody>
                    <a:bodyPr/>
                    <a:lstStyle/>
                    <a:p>
                      <a:pPr marL="0" lvl="0" indent="0" algn="l" rtl="0">
                        <a:lnSpc>
                          <a:spcPct val="115000"/>
                        </a:lnSpc>
                        <a:spcBef>
                          <a:spcPts val="0"/>
                        </a:spcBef>
                        <a:spcAft>
                          <a:spcPts val="0"/>
                        </a:spcAft>
                        <a:buNone/>
                      </a:pPr>
                      <a:r>
                        <a:rPr lang="en-US" sz="1000" dirty="0" err="1">
                          <a:latin typeface="ＭＳ ゴシック" panose="020B0609070205080204" pitchFamily="49" charset="-128"/>
                          <a:ea typeface="ＭＳ ゴシック" panose="020B0609070205080204" pitchFamily="49" charset="-128"/>
                        </a:rPr>
                        <a:t>識別機能概要</a:t>
                      </a:r>
                      <a:endParaRPr sz="1000" dirty="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000" dirty="0" err="1">
                          <a:latin typeface="ＭＳ ゴシック" panose="020B0609070205080204" pitchFamily="49" charset="-128"/>
                          <a:ea typeface="ＭＳ ゴシック" panose="020B0609070205080204" pitchFamily="49" charset="-128"/>
                        </a:rPr>
                        <a:t>商品ごとに識別し、最終的に合計金額を出力</a:t>
                      </a:r>
                      <a:endParaRPr sz="1000" dirty="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58550">
                <a:tc>
                  <a:txBody>
                    <a:bodyPr/>
                    <a:lstStyle/>
                    <a:p>
                      <a:pPr marL="0" lvl="0" indent="0" algn="l" rtl="0">
                        <a:lnSpc>
                          <a:spcPct val="115000"/>
                        </a:lnSpc>
                        <a:spcBef>
                          <a:spcPts val="0"/>
                        </a:spcBef>
                        <a:spcAft>
                          <a:spcPts val="0"/>
                        </a:spcAft>
                        <a:buNone/>
                      </a:pPr>
                      <a:r>
                        <a:rPr lang="en-US" sz="1000" dirty="0" err="1">
                          <a:latin typeface="ＭＳ ゴシック" panose="020B0609070205080204" pitchFamily="49" charset="-128"/>
                          <a:ea typeface="ＭＳ ゴシック" panose="020B0609070205080204" pitchFamily="49" charset="-128"/>
                        </a:rPr>
                        <a:t>誤識別時の動作</a:t>
                      </a:r>
                      <a:endParaRPr sz="1000" dirty="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8F0FE"/>
                    </a:solidFill>
                  </a:tcPr>
                </a:tc>
                <a:tc>
                  <a:txBody>
                    <a:bodyPr/>
                    <a:lstStyle/>
                    <a:p>
                      <a:pPr marL="0" lvl="0" indent="0" algn="l" rtl="0">
                        <a:lnSpc>
                          <a:spcPct val="115000"/>
                        </a:lnSpc>
                        <a:spcBef>
                          <a:spcPts val="0"/>
                        </a:spcBef>
                        <a:spcAft>
                          <a:spcPts val="0"/>
                        </a:spcAft>
                        <a:buNone/>
                      </a:pPr>
                      <a:r>
                        <a:rPr lang="en-US" sz="1000" dirty="0" err="1">
                          <a:latin typeface="ＭＳ ゴシック" panose="020B0609070205080204" pitchFamily="49" charset="-128"/>
                          <a:ea typeface="ＭＳ ゴシック" panose="020B0609070205080204" pitchFamily="49" charset="-128"/>
                        </a:rPr>
                        <a:t>ユーザが商品ごとに識別結果を確認・削除可能</a:t>
                      </a:r>
                      <a:endParaRPr sz="1000" dirty="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8F0FE"/>
                    </a:solidFill>
                  </a:tcPr>
                </a:tc>
                <a:extLst>
                  <a:ext uri="{0D108BD9-81ED-4DB2-BD59-A6C34878D82A}">
                    <a16:rowId xmlns:a16="http://schemas.microsoft.com/office/drawing/2014/main" val="10003"/>
                  </a:ext>
                </a:extLst>
              </a:tr>
              <a:tr h="258550">
                <a:tc>
                  <a:txBody>
                    <a:bodyPr/>
                    <a:lstStyle/>
                    <a:p>
                      <a:pPr marL="0" lvl="0" indent="0" algn="l" rtl="0">
                        <a:lnSpc>
                          <a:spcPct val="115000"/>
                        </a:lnSpc>
                        <a:spcBef>
                          <a:spcPts val="0"/>
                        </a:spcBef>
                        <a:spcAft>
                          <a:spcPts val="0"/>
                        </a:spcAft>
                        <a:buNone/>
                      </a:pPr>
                      <a:r>
                        <a:rPr lang="en-US" sz="1000">
                          <a:latin typeface="ＭＳ ゴシック" panose="020B0609070205080204" pitchFamily="49" charset="-128"/>
                          <a:ea typeface="ＭＳ ゴシック" panose="020B0609070205080204" pitchFamily="49" charset="-128"/>
                        </a:rPr>
                        <a:t>決済機能連携</a:t>
                      </a:r>
                      <a:endParaRPr sz="100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000" dirty="0" err="1">
                          <a:latin typeface="ＭＳ ゴシック" panose="020B0609070205080204" pitchFamily="49" charset="-128"/>
                          <a:ea typeface="ＭＳ ゴシック" panose="020B0609070205080204" pitchFamily="49" charset="-128"/>
                        </a:rPr>
                        <a:t>決済デバイス用に識別商品データを出力</a:t>
                      </a:r>
                      <a:endParaRPr sz="1000" dirty="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58550">
                <a:tc>
                  <a:txBody>
                    <a:bodyPr/>
                    <a:lstStyle/>
                    <a:p>
                      <a:pPr marL="0" lvl="0" indent="0" algn="l" rtl="0">
                        <a:lnSpc>
                          <a:spcPct val="115000"/>
                        </a:lnSpc>
                        <a:spcBef>
                          <a:spcPts val="0"/>
                        </a:spcBef>
                        <a:spcAft>
                          <a:spcPts val="0"/>
                        </a:spcAft>
                        <a:buNone/>
                      </a:pPr>
                      <a:r>
                        <a:rPr lang="en-US" sz="1000">
                          <a:latin typeface="ＭＳ ゴシック" panose="020B0609070205080204" pitchFamily="49" charset="-128"/>
                          <a:ea typeface="ＭＳ ゴシック" panose="020B0609070205080204" pitchFamily="49" charset="-128"/>
                        </a:rPr>
                        <a:t>スケーラビリティ</a:t>
                      </a:r>
                      <a:endParaRPr sz="100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8F0FE"/>
                    </a:solidFill>
                  </a:tcPr>
                </a:tc>
                <a:tc>
                  <a:txBody>
                    <a:bodyPr/>
                    <a:lstStyle/>
                    <a:p>
                      <a:pPr marL="0" lvl="0" indent="0" algn="l" rtl="0">
                        <a:lnSpc>
                          <a:spcPct val="115000"/>
                        </a:lnSpc>
                        <a:spcBef>
                          <a:spcPts val="0"/>
                        </a:spcBef>
                        <a:spcAft>
                          <a:spcPts val="0"/>
                        </a:spcAft>
                        <a:buNone/>
                      </a:pPr>
                      <a:r>
                        <a:rPr lang="en-US" sz="1000">
                          <a:latin typeface="ＭＳ ゴシック" panose="020B0609070205080204" pitchFamily="49" charset="-128"/>
                          <a:ea typeface="ＭＳ ゴシック" panose="020B0609070205080204" pitchFamily="49" charset="-128"/>
                        </a:rPr>
                        <a:t>新商品登録・入れ替え機能を実装</a:t>
                      </a:r>
                      <a:endParaRPr sz="100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8F0FE"/>
                    </a:solidFill>
                  </a:tcPr>
                </a:tc>
                <a:extLst>
                  <a:ext uri="{0D108BD9-81ED-4DB2-BD59-A6C34878D82A}">
                    <a16:rowId xmlns:a16="http://schemas.microsoft.com/office/drawing/2014/main" val="10005"/>
                  </a:ext>
                </a:extLst>
              </a:tr>
              <a:tr h="1264000">
                <a:tc>
                  <a:txBody>
                    <a:bodyPr/>
                    <a:lstStyle/>
                    <a:p>
                      <a:pPr marL="0" lvl="0" indent="0" algn="l" rtl="0">
                        <a:lnSpc>
                          <a:spcPct val="115000"/>
                        </a:lnSpc>
                        <a:spcBef>
                          <a:spcPts val="0"/>
                        </a:spcBef>
                        <a:spcAft>
                          <a:spcPts val="0"/>
                        </a:spcAft>
                        <a:buNone/>
                      </a:pPr>
                      <a:r>
                        <a:rPr lang="en-US" sz="1000" dirty="0" err="1">
                          <a:latin typeface="ＭＳ ゴシック" panose="020B0609070205080204" pitchFamily="49" charset="-128"/>
                          <a:ea typeface="ＭＳ ゴシック" panose="020B0609070205080204" pitchFamily="49" charset="-128"/>
                        </a:rPr>
                        <a:t>評価基準</a:t>
                      </a:r>
                      <a:endParaRPr sz="1000" dirty="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000" dirty="0">
                          <a:latin typeface="ＭＳ ゴシック" panose="020B0609070205080204" pitchFamily="49" charset="-128"/>
                          <a:ea typeface="ＭＳ ゴシック" panose="020B0609070205080204" pitchFamily="49" charset="-128"/>
                        </a:rPr>
                        <a:t>テストデータ：ペットボトル10本(指定商品5本、未登録商品5本)</a:t>
                      </a:r>
                      <a:endParaRPr sz="1000" dirty="0">
                        <a:latin typeface="ＭＳ ゴシック" panose="020B0609070205080204" pitchFamily="49" charset="-128"/>
                        <a:ea typeface="ＭＳ ゴシック" panose="020B0609070205080204" pitchFamily="49" charset="-128"/>
                      </a:endParaRPr>
                    </a:p>
                    <a:p>
                      <a:pPr marL="0" lvl="0" indent="0" algn="l" rtl="0">
                        <a:lnSpc>
                          <a:spcPct val="115000"/>
                        </a:lnSpc>
                        <a:spcBef>
                          <a:spcPts val="0"/>
                        </a:spcBef>
                        <a:spcAft>
                          <a:spcPts val="0"/>
                        </a:spcAft>
                        <a:buNone/>
                      </a:pPr>
                      <a:r>
                        <a:rPr lang="en-US" sz="1000" dirty="0">
                          <a:latin typeface="ＭＳ ゴシック" panose="020B0609070205080204" pitchFamily="49" charset="-128"/>
                          <a:ea typeface="ＭＳ ゴシック" panose="020B0609070205080204" pitchFamily="49" charset="-128"/>
                        </a:rPr>
                        <a:t>・ラベル正解率90%以上</a:t>
                      </a:r>
                      <a:endParaRPr sz="1000" dirty="0">
                        <a:latin typeface="ＭＳ ゴシック" panose="020B0609070205080204" pitchFamily="49" charset="-128"/>
                        <a:ea typeface="ＭＳ ゴシック" panose="020B0609070205080204" pitchFamily="49" charset="-128"/>
                      </a:endParaRPr>
                    </a:p>
                    <a:p>
                      <a:pPr marL="0" lvl="0" indent="0" algn="l" rtl="0">
                        <a:lnSpc>
                          <a:spcPct val="115000"/>
                        </a:lnSpc>
                        <a:spcBef>
                          <a:spcPts val="0"/>
                        </a:spcBef>
                        <a:spcAft>
                          <a:spcPts val="0"/>
                        </a:spcAft>
                        <a:buNone/>
                      </a:pPr>
                      <a:r>
                        <a:rPr lang="en-US" sz="1000" dirty="0">
                          <a:latin typeface="ＭＳ ゴシック" panose="020B0609070205080204" pitchFamily="49" charset="-128"/>
                          <a:ea typeface="ＭＳ ゴシック" panose="020B0609070205080204" pitchFamily="49" charset="-128"/>
                        </a:rPr>
                        <a:t>・未知の物体検出率80%以上</a:t>
                      </a:r>
                      <a:endParaRPr sz="1000" dirty="0">
                        <a:latin typeface="ＭＳ ゴシック" panose="020B0609070205080204" pitchFamily="49" charset="-128"/>
                        <a:ea typeface="ＭＳ ゴシック" panose="020B0609070205080204" pitchFamily="49" charset="-128"/>
                      </a:endParaRPr>
                    </a:p>
                    <a:p>
                      <a:pPr marL="0" lvl="0" indent="0" algn="l" rtl="0">
                        <a:lnSpc>
                          <a:spcPct val="115000"/>
                        </a:lnSpc>
                        <a:spcBef>
                          <a:spcPts val="0"/>
                        </a:spcBef>
                        <a:spcAft>
                          <a:spcPts val="0"/>
                        </a:spcAft>
                        <a:buNone/>
                      </a:pPr>
                      <a:r>
                        <a:rPr lang="en-US" sz="1000" dirty="0">
                          <a:latin typeface="ＭＳ ゴシック" panose="020B0609070205080204" pitchFamily="49" charset="-128"/>
                          <a:ea typeface="ＭＳ ゴシック" panose="020B0609070205080204" pitchFamily="49" charset="-128"/>
                        </a:rPr>
                        <a:t>・検出速度目安3秒以内</a:t>
                      </a:r>
                      <a:endParaRPr sz="1000" dirty="0">
                        <a:latin typeface="ＭＳ ゴシック" panose="020B0609070205080204" pitchFamily="49" charset="-128"/>
                        <a:ea typeface="ＭＳ ゴシック" panose="020B0609070205080204" pitchFamily="49" charset="-128"/>
                      </a:endParaRPr>
                    </a:p>
                    <a:p>
                      <a:pPr marL="0" lvl="0" indent="0" algn="l" rtl="0">
                        <a:lnSpc>
                          <a:spcPct val="115000"/>
                        </a:lnSpc>
                        <a:spcBef>
                          <a:spcPts val="0"/>
                        </a:spcBef>
                        <a:spcAft>
                          <a:spcPts val="0"/>
                        </a:spcAft>
                        <a:buNone/>
                      </a:pPr>
                      <a:r>
                        <a:rPr lang="en-US" sz="1000" dirty="0">
                          <a:latin typeface="ＭＳ ゴシック" panose="020B0609070205080204" pitchFamily="49" charset="-128"/>
                          <a:ea typeface="ＭＳ ゴシック" panose="020B0609070205080204" pitchFamily="49" charset="-128"/>
                        </a:rPr>
                        <a:t>・</a:t>
                      </a:r>
                      <a:r>
                        <a:rPr lang="en-US" sz="1000" dirty="0" err="1">
                          <a:latin typeface="ＭＳ ゴシック" panose="020B0609070205080204" pitchFamily="49" charset="-128"/>
                          <a:ea typeface="ＭＳ ゴシック" panose="020B0609070205080204" pitchFamily="49" charset="-128"/>
                        </a:rPr>
                        <a:t>その他、拡張性や操作性なども評価対象</a:t>
                      </a:r>
                      <a:endParaRPr sz="1000" dirty="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58550">
                <a:tc>
                  <a:txBody>
                    <a:bodyPr/>
                    <a:lstStyle/>
                    <a:p>
                      <a:pPr marL="0" lvl="0" indent="0" algn="l" rtl="0">
                        <a:lnSpc>
                          <a:spcPct val="115000"/>
                        </a:lnSpc>
                        <a:spcBef>
                          <a:spcPts val="0"/>
                        </a:spcBef>
                        <a:spcAft>
                          <a:spcPts val="0"/>
                        </a:spcAft>
                        <a:buNone/>
                      </a:pPr>
                      <a:r>
                        <a:rPr lang="en-US" sz="1000">
                          <a:latin typeface="ＭＳ ゴシック" panose="020B0609070205080204" pitchFamily="49" charset="-128"/>
                          <a:ea typeface="ＭＳ ゴシック" panose="020B0609070205080204" pitchFamily="49" charset="-128"/>
                        </a:rPr>
                        <a:t>運用方法</a:t>
                      </a:r>
                      <a:endParaRPr sz="100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8F0FE"/>
                    </a:solidFill>
                  </a:tcPr>
                </a:tc>
                <a:tc>
                  <a:txBody>
                    <a:bodyPr/>
                    <a:lstStyle/>
                    <a:p>
                      <a:pPr marL="0" lvl="0" indent="0" algn="l" rtl="0">
                        <a:lnSpc>
                          <a:spcPct val="115000"/>
                        </a:lnSpc>
                        <a:spcBef>
                          <a:spcPts val="0"/>
                        </a:spcBef>
                        <a:spcAft>
                          <a:spcPts val="0"/>
                        </a:spcAft>
                        <a:buNone/>
                      </a:pPr>
                      <a:r>
                        <a:rPr lang="en-US" sz="1000">
                          <a:latin typeface="ＭＳ ゴシック" panose="020B0609070205080204" pitchFamily="49" charset="-128"/>
                          <a:ea typeface="ＭＳ ゴシック" panose="020B0609070205080204" pitchFamily="49" charset="-128"/>
                        </a:rPr>
                        <a:t>識別商品を置く場所を指定</a:t>
                      </a:r>
                      <a:endParaRPr sz="1000">
                        <a:latin typeface="ＭＳ ゴシック" panose="020B0609070205080204" pitchFamily="49" charset="-128"/>
                        <a:ea typeface="ＭＳ ゴシック" panose="020B0609070205080204" pitchFamily="49" charset="-128"/>
                      </a:endParaRPr>
                    </a:p>
                  </a:txBody>
                  <a:tcPr marL="28575" marR="28575" marT="19050" marB="19050"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E8F0FE"/>
                    </a:solidFill>
                  </a:tcPr>
                </a:tc>
                <a:extLst>
                  <a:ext uri="{0D108BD9-81ED-4DB2-BD59-A6C34878D82A}">
                    <a16:rowId xmlns:a16="http://schemas.microsoft.com/office/drawing/2014/main" val="10007"/>
                  </a:ext>
                </a:extLst>
              </a:tr>
              <a:tr h="258550">
                <a:tc>
                  <a:txBody>
                    <a:bodyPr/>
                    <a:lstStyle/>
                    <a:p>
                      <a:pPr marL="0" lvl="0" indent="0" algn="l" rtl="0">
                        <a:lnSpc>
                          <a:spcPct val="115000"/>
                        </a:lnSpc>
                        <a:spcBef>
                          <a:spcPts val="0"/>
                        </a:spcBef>
                        <a:spcAft>
                          <a:spcPts val="0"/>
                        </a:spcAft>
                        <a:buNone/>
                      </a:pPr>
                      <a:r>
                        <a:rPr lang="en-US" sz="1000">
                          <a:latin typeface="ＭＳ ゴシック" panose="020B0609070205080204" pitchFamily="49" charset="-128"/>
                          <a:ea typeface="ＭＳ ゴシック" panose="020B0609070205080204" pitchFamily="49" charset="-128"/>
                        </a:rPr>
                        <a:t>対応言語</a:t>
                      </a:r>
                      <a:endParaRPr sz="100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000" dirty="0" err="1">
                          <a:latin typeface="ＭＳ ゴシック" panose="020B0609070205080204" pitchFamily="49" charset="-128"/>
                          <a:ea typeface="ＭＳ ゴシック" panose="020B0609070205080204" pitchFamily="49" charset="-128"/>
                        </a:rPr>
                        <a:t>日本語</a:t>
                      </a:r>
                      <a:r>
                        <a:rPr lang="ja-JP" altLang="en-US" sz="1000" dirty="0">
                          <a:latin typeface="ＭＳ ゴシック" panose="020B0609070205080204" pitchFamily="49" charset="-128"/>
                          <a:ea typeface="ＭＳ ゴシック" panose="020B0609070205080204" pitchFamily="49" charset="-128"/>
                        </a:rPr>
                        <a:t>・英語・フランス語・ケニアルワンダ語に対応</a:t>
                      </a:r>
                      <a:endParaRPr lang="en-US" altLang="ja-JP" sz="1000" dirty="0">
                        <a:latin typeface="ＭＳ ゴシック" panose="020B0609070205080204" pitchFamily="49" charset="-128"/>
                        <a:ea typeface="ＭＳ ゴシック" panose="020B0609070205080204" pitchFamily="49" charset="-128"/>
                      </a:endParaRPr>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cxnSp>
        <p:nvCxnSpPr>
          <p:cNvPr id="7" name="直線コネクタ 6">
            <a:extLst>
              <a:ext uri="{FF2B5EF4-FFF2-40B4-BE49-F238E27FC236}">
                <a16:creationId xmlns:a16="http://schemas.microsoft.com/office/drawing/2014/main" id="{5E456591-C64A-4E53-A3A7-D286792B0A0C}"/>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Google Shape;39;ga0cf3043c6_0_0">
            <a:extLst>
              <a:ext uri="{FF2B5EF4-FFF2-40B4-BE49-F238E27FC236}">
                <a16:creationId xmlns:a16="http://schemas.microsoft.com/office/drawing/2014/main" id="{3D98AE5B-17C4-4FFF-A59B-CB4BB2B4EDAE}"/>
              </a:ext>
            </a:extLst>
          </p:cNvPr>
          <p:cNvSpPr txBox="1">
            <a:spLocks/>
          </p:cNvSpPr>
          <p:nvPr/>
        </p:nvSpPr>
        <p:spPr>
          <a:xfrm>
            <a:off x="282870" y="70312"/>
            <a:ext cx="7886700"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cs typeface="Arial"/>
                <a:sym typeface="Arial"/>
              </a:rPr>
              <a:t>機能要件</a:t>
            </a:r>
            <a:endParaRPr lang="ja-JP" alt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792087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ga0cf3043c6_0_0"/>
          <p:cNvSpPr txBox="1">
            <a:spLocks noGrp="1"/>
          </p:cNvSpPr>
          <p:nvPr>
            <p:ph type="title"/>
          </p:nvPr>
        </p:nvSpPr>
        <p:spPr>
          <a:xfrm>
            <a:off x="282870" y="70312"/>
            <a:ext cx="7886700" cy="463789"/>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cs typeface="Arial"/>
                <a:sym typeface="Arial"/>
              </a:rPr>
              <a:t>ご提案の背景（現状認識）</a:t>
            </a:r>
            <a:endParaRPr sz="2400" dirty="0">
              <a:latin typeface="ＭＳ ゴシック" panose="020B0609070205080204" pitchFamily="49" charset="-128"/>
              <a:ea typeface="ＭＳ ゴシック" panose="020B0609070205080204" pitchFamily="49" charset="-128"/>
            </a:endParaRPr>
          </a:p>
        </p:txBody>
      </p:sp>
      <p:cxnSp>
        <p:nvCxnSpPr>
          <p:cNvPr id="3" name="直線コネクタ 2">
            <a:extLst>
              <a:ext uri="{FF2B5EF4-FFF2-40B4-BE49-F238E27FC236}">
                <a16:creationId xmlns:a16="http://schemas.microsoft.com/office/drawing/2014/main" id="{6DF549F0-63F9-4DCE-9A41-C0FB69401053}"/>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グループ化 5">
            <a:extLst>
              <a:ext uri="{FF2B5EF4-FFF2-40B4-BE49-F238E27FC236}">
                <a16:creationId xmlns:a16="http://schemas.microsoft.com/office/drawing/2014/main" id="{F3A87FAD-78FF-4B2F-A47F-EE27BA35D599}"/>
              </a:ext>
            </a:extLst>
          </p:cNvPr>
          <p:cNvGrpSpPr/>
          <p:nvPr/>
        </p:nvGrpSpPr>
        <p:grpSpPr>
          <a:xfrm>
            <a:off x="628650" y="778618"/>
            <a:ext cx="7886700" cy="1400249"/>
            <a:chOff x="475271" y="2284046"/>
            <a:chExt cx="7886700" cy="1400249"/>
          </a:xfrm>
        </p:grpSpPr>
        <p:sp>
          <p:nvSpPr>
            <p:cNvPr id="2" name="正方形/長方形 1">
              <a:extLst>
                <a:ext uri="{FF2B5EF4-FFF2-40B4-BE49-F238E27FC236}">
                  <a16:creationId xmlns:a16="http://schemas.microsoft.com/office/drawing/2014/main" id="{B790F3DB-AAC9-4CCB-B415-4479DF0252AE}"/>
                </a:ext>
              </a:extLst>
            </p:cNvPr>
            <p:cNvSpPr/>
            <p:nvPr/>
          </p:nvSpPr>
          <p:spPr>
            <a:xfrm>
              <a:off x="475271" y="2284046"/>
              <a:ext cx="7886700" cy="345688"/>
            </a:xfrm>
            <a:prstGeom prst="rect">
              <a:avLst/>
            </a:prstGeom>
            <a:ln>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dirty="0">
                  <a:solidFill>
                    <a:schemeClr val="bg1"/>
                  </a:solidFill>
                  <a:latin typeface="ＭＳ ゴシック" panose="020B0609070205080204" pitchFamily="49" charset="-128"/>
                  <a:ea typeface="ＭＳ ゴシック" panose="020B0609070205080204" pitchFamily="49" charset="-128"/>
                </a:rPr>
                <a:t>今回ご検討の背景</a:t>
              </a:r>
            </a:p>
          </p:txBody>
        </p:sp>
        <p:sp>
          <p:nvSpPr>
            <p:cNvPr id="5" name="正方形/長方形 4">
              <a:extLst>
                <a:ext uri="{FF2B5EF4-FFF2-40B4-BE49-F238E27FC236}">
                  <a16:creationId xmlns:a16="http://schemas.microsoft.com/office/drawing/2014/main" id="{A7499998-5523-408B-BEE4-D40F36704789}"/>
                </a:ext>
              </a:extLst>
            </p:cNvPr>
            <p:cNvSpPr/>
            <p:nvPr/>
          </p:nvSpPr>
          <p:spPr>
            <a:xfrm>
              <a:off x="475271" y="2618468"/>
              <a:ext cx="7886700" cy="1065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ja-JP" altLang="en-US" dirty="0">
                  <a:solidFill>
                    <a:schemeClr val="tx1"/>
                  </a:solidFill>
                  <a:latin typeface="ＭＳ ゴシック" panose="020B0609070205080204" pitchFamily="49" charset="-128"/>
                  <a:ea typeface="ＭＳ ゴシック" panose="020B0609070205080204" pitchFamily="49" charset="-128"/>
                </a:rPr>
                <a:t>ルワンダにて新規に店舗型の小売事業の展開を予定</a:t>
              </a:r>
              <a:endParaRPr lang="en-US" altLang="ja-JP" dirty="0">
                <a:solidFill>
                  <a:schemeClr val="tx1"/>
                </a:solidFill>
                <a:latin typeface="ＭＳ ゴシック" panose="020B0609070205080204" pitchFamily="49" charset="-128"/>
                <a:ea typeface="ＭＳ ゴシック" panose="020B0609070205080204" pitchFamily="49" charset="-128"/>
              </a:endParaRPr>
            </a:p>
            <a:p>
              <a:pPr algn="ctr">
                <a:lnSpc>
                  <a:spcPct val="120000"/>
                </a:lnSpc>
              </a:pPr>
              <a:r>
                <a:rPr lang="ja-JP" altLang="en-US" dirty="0">
                  <a:solidFill>
                    <a:schemeClr val="tx1"/>
                  </a:solidFill>
                  <a:latin typeface="ＭＳ ゴシック" panose="020B0609070205080204" pitchFamily="49" charset="-128"/>
                  <a:ea typeface="ＭＳ ゴシック" panose="020B0609070205080204" pitchFamily="49" charset="-128"/>
                </a:rPr>
                <a:t>店舗スタッフを雇わず、効率良くレジ業務を回すため</a:t>
              </a:r>
              <a:endParaRPr lang="en-US" altLang="ja-JP" dirty="0">
                <a:solidFill>
                  <a:schemeClr val="tx1"/>
                </a:solidFill>
                <a:latin typeface="ＭＳ ゴシック" panose="020B0609070205080204" pitchFamily="49" charset="-128"/>
                <a:ea typeface="ＭＳ ゴシック" panose="020B0609070205080204" pitchFamily="49" charset="-128"/>
              </a:endParaRPr>
            </a:p>
            <a:p>
              <a:pPr algn="ctr">
                <a:lnSpc>
                  <a:spcPct val="120000"/>
                </a:lnSpc>
              </a:pPr>
              <a:r>
                <a:rPr lang="ja-JP" altLang="en-US" dirty="0">
                  <a:solidFill>
                    <a:schemeClr val="tx1"/>
                  </a:solidFill>
                  <a:latin typeface="ＭＳ ゴシック" panose="020B0609070205080204" pitchFamily="49" charset="-128"/>
                  <a:ea typeface="ＭＳ ゴシック" panose="020B0609070205080204" pitchFamily="49" charset="-128"/>
                </a:rPr>
                <a:t>物体検出技術に基づいた無人セルフレジの導入を検討</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grpSp>
      <p:sp>
        <p:nvSpPr>
          <p:cNvPr id="8" name="二等辺三角形 7">
            <a:extLst>
              <a:ext uri="{FF2B5EF4-FFF2-40B4-BE49-F238E27FC236}">
                <a16:creationId xmlns:a16="http://schemas.microsoft.com/office/drawing/2014/main" id="{2F897E98-1786-4562-A3EC-9DD020E8C181}"/>
              </a:ext>
            </a:extLst>
          </p:cNvPr>
          <p:cNvSpPr/>
          <p:nvPr/>
        </p:nvSpPr>
        <p:spPr>
          <a:xfrm>
            <a:off x="3772431" y="2349406"/>
            <a:ext cx="1588519" cy="222343"/>
          </a:xfrm>
          <a:prstGeom prst="triangle">
            <a:avLst/>
          </a:prstGeom>
          <a:solidFill>
            <a:srgbClr val="559B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B6D32829-6C60-4C78-A7F6-BE1228BC6D0F}"/>
              </a:ext>
            </a:extLst>
          </p:cNvPr>
          <p:cNvGrpSpPr/>
          <p:nvPr/>
        </p:nvGrpSpPr>
        <p:grpSpPr>
          <a:xfrm>
            <a:off x="628650" y="2742288"/>
            <a:ext cx="7886700" cy="1936503"/>
            <a:chOff x="475271" y="2284046"/>
            <a:chExt cx="7886700" cy="1936503"/>
          </a:xfrm>
        </p:grpSpPr>
        <p:sp>
          <p:nvSpPr>
            <p:cNvPr id="12" name="正方形/長方形 11">
              <a:extLst>
                <a:ext uri="{FF2B5EF4-FFF2-40B4-BE49-F238E27FC236}">
                  <a16:creationId xmlns:a16="http://schemas.microsoft.com/office/drawing/2014/main" id="{9D0C64D4-E29F-42F7-93FB-0F9D03B1F4B5}"/>
                </a:ext>
              </a:extLst>
            </p:cNvPr>
            <p:cNvSpPr/>
            <p:nvPr/>
          </p:nvSpPr>
          <p:spPr>
            <a:xfrm>
              <a:off x="475271" y="2284046"/>
              <a:ext cx="7886700" cy="345688"/>
            </a:xfrm>
            <a:prstGeom prst="rect">
              <a:avLst/>
            </a:prstGeom>
            <a:ln>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dirty="0">
                  <a:solidFill>
                    <a:schemeClr val="bg1"/>
                  </a:solidFill>
                  <a:latin typeface="ＭＳ ゴシック" panose="020B0609070205080204" pitchFamily="49" charset="-128"/>
                  <a:ea typeface="ＭＳ ゴシック" panose="020B0609070205080204" pitchFamily="49" charset="-128"/>
                </a:rPr>
                <a:t>ヒアリングした業務想定</a:t>
              </a:r>
            </a:p>
          </p:txBody>
        </p:sp>
        <p:sp>
          <p:nvSpPr>
            <p:cNvPr id="13" name="正方形/長方形 12">
              <a:extLst>
                <a:ext uri="{FF2B5EF4-FFF2-40B4-BE49-F238E27FC236}">
                  <a16:creationId xmlns:a16="http://schemas.microsoft.com/office/drawing/2014/main" id="{67C4C492-6495-483C-9964-1B276C9B4F6D}"/>
                </a:ext>
              </a:extLst>
            </p:cNvPr>
            <p:cNvSpPr/>
            <p:nvPr/>
          </p:nvSpPr>
          <p:spPr>
            <a:xfrm>
              <a:off x="475271" y="2629734"/>
              <a:ext cx="7886700" cy="1590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ＭＳ ゴシック" panose="020B0609070205080204" pitchFamily="49" charset="-128"/>
                  <a:ea typeface="ＭＳ ゴシック" panose="020B0609070205080204" pitchFamily="49" charset="-128"/>
                </a:rPr>
                <a:t>　・顧客自身でレジを通し、決済へ進むフローを想定</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　・店舗には万引き対策や治安維持を目的として警備員</a:t>
              </a:r>
              <a:r>
                <a:rPr lang="en-US" altLang="ja-JP" dirty="0">
                  <a:solidFill>
                    <a:schemeClr val="tx1"/>
                  </a:solidFill>
                  <a:latin typeface="ＭＳ ゴシック" panose="020B0609070205080204" pitchFamily="49" charset="-128"/>
                  <a:ea typeface="ＭＳ ゴシック" panose="020B0609070205080204" pitchFamily="49" charset="-128"/>
                </a:rPr>
                <a:t>1</a:t>
              </a:r>
              <a:r>
                <a:rPr lang="ja-JP" altLang="en-US" dirty="0">
                  <a:solidFill>
                    <a:schemeClr val="tx1"/>
                  </a:solidFill>
                  <a:latin typeface="ＭＳ ゴシック" panose="020B0609070205080204" pitchFamily="49" charset="-128"/>
                  <a:ea typeface="ＭＳ ゴシック" panose="020B0609070205080204" pitchFamily="49" charset="-128"/>
                </a:rPr>
                <a:t>名を配置</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　・取扱品目はペットボトル飲料５品目（今後、増加も視野へ）</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　・１日あたりの来客人数は１００人を想定</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grpSp>
    </p:spTree>
    <p:extLst>
      <p:ext uri="{BB962C8B-B14F-4D97-AF65-F5344CB8AC3E}">
        <p14:creationId xmlns:p14="http://schemas.microsoft.com/office/powerpoint/2010/main" val="3092048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56"/>
        <p:cNvGrpSpPr/>
        <p:nvPr/>
      </p:nvGrpSpPr>
      <p:grpSpPr>
        <a:xfrm>
          <a:off x="0" y="0"/>
          <a:ext cx="0" cy="0"/>
          <a:chOff x="0" y="0"/>
          <a:chExt cx="0" cy="0"/>
        </a:xfrm>
      </p:grpSpPr>
      <p:sp>
        <p:nvSpPr>
          <p:cNvPr id="160" name="Google Shape;160;ga0bd2cd129_0_11"/>
          <p:cNvSpPr txBox="1">
            <a:spLocks noGrp="1"/>
          </p:cNvSpPr>
          <p:nvPr>
            <p:ph idx="1"/>
          </p:nvPr>
        </p:nvSpPr>
        <p:spPr>
          <a:xfrm>
            <a:off x="457200" y="828690"/>
            <a:ext cx="8229600" cy="3174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a:latin typeface="ＭＳ ゴシック" panose="020B0609070205080204" pitchFamily="49" charset="-128"/>
                <a:ea typeface="ＭＳ ゴシック" panose="020B0609070205080204" pitchFamily="49" charset="-128"/>
                <a:cs typeface="Arial"/>
                <a:sym typeface="Arial"/>
              </a:rPr>
              <a:t>＜</a:t>
            </a:r>
            <a:r>
              <a:rPr lang="en-US" sz="1800" dirty="0" err="1">
                <a:latin typeface="ＭＳ ゴシック" panose="020B0609070205080204" pitchFamily="49" charset="-128"/>
                <a:ea typeface="ＭＳ ゴシック" panose="020B0609070205080204" pitchFamily="49" charset="-128"/>
                <a:cs typeface="Arial"/>
                <a:sym typeface="Arial"/>
              </a:rPr>
              <a:t>納品物</a:t>
            </a:r>
            <a:r>
              <a:rPr lang="en-US" sz="1800" dirty="0">
                <a:latin typeface="ＭＳ ゴシック" panose="020B0609070205080204" pitchFamily="49" charset="-128"/>
                <a:ea typeface="ＭＳ ゴシック" panose="020B0609070205080204" pitchFamily="49" charset="-128"/>
                <a:cs typeface="Arial"/>
                <a:sym typeface="Arial"/>
              </a:rPr>
              <a:t>＞</a:t>
            </a:r>
            <a:endParaRPr sz="1800" dirty="0">
              <a:latin typeface="ＭＳ ゴシック" panose="020B0609070205080204" pitchFamily="49" charset="-128"/>
              <a:ea typeface="ＭＳ ゴシック" panose="020B0609070205080204" pitchFamily="49" charset="-128"/>
              <a:cs typeface="Arial"/>
              <a:sym typeface="Arial"/>
            </a:endParaRPr>
          </a:p>
          <a:p>
            <a:pPr marL="285750" lvl="0" indent="-285750" algn="l" rtl="0">
              <a:spcBef>
                <a:spcPts val="0"/>
              </a:spcBef>
              <a:spcAft>
                <a:spcPts val="0"/>
              </a:spcAft>
              <a:buClr>
                <a:srgbClr val="3F3F3F"/>
              </a:buClr>
              <a:buSzPts val="1800"/>
              <a:buFont typeface="Arial"/>
              <a:buChar char="•"/>
            </a:pPr>
            <a:r>
              <a:rPr lang="en-US" sz="1800" dirty="0" err="1">
                <a:latin typeface="ＭＳ ゴシック" panose="020B0609070205080204" pitchFamily="49" charset="-128"/>
                <a:ea typeface="ＭＳ ゴシック" panose="020B0609070205080204" pitchFamily="49" charset="-128"/>
                <a:cs typeface="Arial"/>
                <a:sym typeface="Arial"/>
              </a:rPr>
              <a:t>検出システム</a:t>
            </a:r>
            <a:r>
              <a:rPr lang="en-US" sz="1800" dirty="0">
                <a:latin typeface="ＭＳ ゴシック" panose="020B0609070205080204" pitchFamily="49" charset="-128"/>
                <a:ea typeface="ＭＳ ゴシック" panose="020B0609070205080204" pitchFamily="49" charset="-128"/>
                <a:cs typeface="Arial"/>
                <a:sym typeface="Arial"/>
              </a:rPr>
              <a:t>(</a:t>
            </a:r>
            <a:r>
              <a:rPr lang="en-US" sz="1800" dirty="0" err="1">
                <a:latin typeface="ＭＳ ゴシック" panose="020B0609070205080204" pitchFamily="49" charset="-128"/>
                <a:ea typeface="ＭＳ ゴシック" panose="020B0609070205080204" pitchFamily="49" charset="-128"/>
                <a:cs typeface="Arial"/>
                <a:sym typeface="Arial"/>
              </a:rPr>
              <a:t>ソースコードを含む</a:t>
            </a:r>
            <a:r>
              <a:rPr lang="en-US" sz="1800" dirty="0">
                <a:latin typeface="ＭＳ ゴシック" panose="020B0609070205080204" pitchFamily="49" charset="-128"/>
                <a:ea typeface="ＭＳ ゴシック" panose="020B0609070205080204" pitchFamily="49" charset="-128"/>
                <a:cs typeface="Arial"/>
                <a:sym typeface="Arial"/>
              </a:rPr>
              <a:t>)</a:t>
            </a:r>
            <a:endParaRPr lang="en-US" dirty="0">
              <a:latin typeface="ＭＳ ゴシック" panose="020B0609070205080204" pitchFamily="49" charset="-128"/>
              <a:ea typeface="ＭＳ ゴシック" panose="020B0609070205080204" pitchFamily="49" charset="-128"/>
            </a:endParaRPr>
          </a:p>
          <a:p>
            <a:pPr marL="285750" lvl="0" indent="-285750" algn="l" rtl="0">
              <a:spcBef>
                <a:spcPts val="0"/>
              </a:spcBef>
              <a:spcAft>
                <a:spcPts val="0"/>
              </a:spcAft>
              <a:buClr>
                <a:srgbClr val="3F3F3F"/>
              </a:buClr>
              <a:buSzPts val="1800"/>
              <a:buFont typeface="Arial"/>
              <a:buChar char="•"/>
            </a:pPr>
            <a:r>
              <a:rPr lang="ja-JP" altLang="en-US" sz="1800" dirty="0">
                <a:latin typeface="ＭＳ ゴシック" panose="020B0609070205080204" pitchFamily="49" charset="-128"/>
                <a:ea typeface="ＭＳ ゴシック" panose="020B0609070205080204" pitchFamily="49" charset="-128"/>
                <a:cs typeface="Arial"/>
                <a:sym typeface="Arial"/>
              </a:rPr>
              <a:t>システム操作マニュアル</a:t>
            </a:r>
            <a:r>
              <a:rPr lang="en-US" altLang="ja-JP" sz="1800" dirty="0">
                <a:latin typeface="ＭＳ ゴシック" panose="020B0609070205080204" pitchFamily="49" charset="-128"/>
                <a:ea typeface="ＭＳ ゴシック" panose="020B0609070205080204" pitchFamily="49" charset="-128"/>
                <a:cs typeface="Arial"/>
                <a:sym typeface="Arial"/>
              </a:rPr>
              <a:t>(README</a:t>
            </a:r>
            <a:r>
              <a:rPr lang="ja-JP" altLang="en-US" sz="1800" dirty="0">
                <a:latin typeface="ＭＳ ゴシック" panose="020B0609070205080204" pitchFamily="49" charset="-128"/>
                <a:ea typeface="ＭＳ ゴシック" panose="020B0609070205080204" pitchFamily="49" charset="-128"/>
                <a:cs typeface="Arial"/>
                <a:sym typeface="Arial"/>
              </a:rPr>
              <a:t>ファイル</a:t>
            </a:r>
            <a:r>
              <a:rPr lang="en-US" altLang="ja-JP" sz="1800" dirty="0">
                <a:latin typeface="ＭＳ ゴシック" panose="020B0609070205080204" pitchFamily="49" charset="-128"/>
                <a:ea typeface="ＭＳ ゴシック" panose="020B0609070205080204" pitchFamily="49" charset="-128"/>
                <a:cs typeface="Arial"/>
                <a:sym typeface="Arial"/>
              </a:rPr>
              <a:t>)</a:t>
            </a:r>
            <a:endParaRPr lang="ja-JP" altLang="en-US" sz="1800" dirty="0">
              <a:latin typeface="ＭＳ ゴシック" panose="020B0609070205080204" pitchFamily="49" charset="-128"/>
              <a:ea typeface="ＭＳ ゴシック" panose="020B0609070205080204" pitchFamily="49" charset="-128"/>
              <a:cs typeface="Arial"/>
              <a:sym typeface="Arial"/>
            </a:endParaRPr>
          </a:p>
          <a:p>
            <a:pPr marL="0" lvl="0" indent="0" algn="l" rtl="0">
              <a:spcBef>
                <a:spcPts val="360"/>
              </a:spcBef>
              <a:spcAft>
                <a:spcPts val="0"/>
              </a:spcAft>
              <a:buNone/>
            </a:pPr>
            <a:endParaRPr lang="ja-JP" altLang="en-US" sz="1800" dirty="0">
              <a:latin typeface="ＭＳ ゴシック" panose="020B0609070205080204" pitchFamily="49" charset="-128"/>
              <a:ea typeface="ＭＳ ゴシック" panose="020B0609070205080204" pitchFamily="49" charset="-128"/>
              <a:cs typeface="Arial"/>
              <a:sym typeface="Arial"/>
            </a:endParaRPr>
          </a:p>
          <a:p>
            <a:pPr marL="0" lvl="0" indent="0" algn="l" rtl="0">
              <a:spcBef>
                <a:spcPts val="360"/>
              </a:spcBef>
              <a:spcAft>
                <a:spcPts val="0"/>
              </a:spcAft>
              <a:buNone/>
            </a:pPr>
            <a:r>
              <a:rPr lang="en-US" sz="1800" dirty="0">
                <a:latin typeface="ＭＳ ゴシック" panose="020B0609070205080204" pitchFamily="49" charset="-128"/>
                <a:ea typeface="ＭＳ ゴシック" panose="020B0609070205080204" pitchFamily="49" charset="-128"/>
                <a:cs typeface="Arial"/>
                <a:sym typeface="Arial"/>
              </a:rPr>
              <a:t>＜</a:t>
            </a:r>
            <a:r>
              <a:rPr lang="en-US" sz="1800" dirty="0" err="1">
                <a:latin typeface="ＭＳ ゴシック" panose="020B0609070205080204" pitchFamily="49" charset="-128"/>
                <a:ea typeface="ＭＳ ゴシック" panose="020B0609070205080204" pitchFamily="49" charset="-128"/>
                <a:cs typeface="Arial"/>
                <a:sym typeface="Arial"/>
              </a:rPr>
              <a:t>納品物に含まない物</a:t>
            </a:r>
            <a:r>
              <a:rPr lang="en-US" sz="1800" dirty="0">
                <a:latin typeface="ＭＳ ゴシック" panose="020B0609070205080204" pitchFamily="49" charset="-128"/>
                <a:ea typeface="ＭＳ ゴシック" panose="020B0609070205080204" pitchFamily="49" charset="-128"/>
                <a:cs typeface="Arial"/>
                <a:sym typeface="Arial"/>
              </a:rPr>
              <a:t>＞</a:t>
            </a:r>
            <a:endParaRPr sz="1800" dirty="0">
              <a:latin typeface="ＭＳ ゴシック" panose="020B0609070205080204" pitchFamily="49" charset="-128"/>
              <a:ea typeface="ＭＳ ゴシック" panose="020B0609070205080204" pitchFamily="49" charset="-128"/>
              <a:cs typeface="Arial"/>
              <a:sym typeface="Arial"/>
            </a:endParaRPr>
          </a:p>
          <a:p>
            <a:pPr marL="285750" lvl="0" indent="-285750" algn="l" rtl="0">
              <a:spcBef>
                <a:spcPts val="0"/>
              </a:spcBef>
              <a:spcAft>
                <a:spcPts val="0"/>
              </a:spcAft>
              <a:buSzPts val="1800"/>
              <a:buChar char="•"/>
            </a:pPr>
            <a:r>
              <a:rPr lang="en-US" sz="1800" dirty="0">
                <a:latin typeface="ＭＳ ゴシック" panose="020B0609070205080204" pitchFamily="49" charset="-128"/>
                <a:ea typeface="ＭＳ ゴシック" panose="020B0609070205080204" pitchFamily="49" charset="-128"/>
                <a:cs typeface="Arial"/>
                <a:sym typeface="Arial"/>
              </a:rPr>
              <a:t>Raspberry </a:t>
            </a:r>
            <a:r>
              <a:rPr lang="en-US" sz="1800" dirty="0" err="1">
                <a:latin typeface="ＭＳ ゴシック" panose="020B0609070205080204" pitchFamily="49" charset="-128"/>
                <a:ea typeface="ＭＳ ゴシック" panose="020B0609070205080204" pitchFamily="49" charset="-128"/>
                <a:cs typeface="Arial"/>
                <a:sym typeface="Arial"/>
              </a:rPr>
              <a:t>Pi、キーボード、マウス、モニタ</a:t>
            </a:r>
            <a:r>
              <a:rPr lang="en-US" sz="1800" dirty="0">
                <a:latin typeface="ＭＳ ゴシック" panose="020B0609070205080204" pitchFamily="49" charset="-128"/>
                <a:ea typeface="ＭＳ ゴシック" panose="020B0609070205080204" pitchFamily="49" charset="-128"/>
                <a:cs typeface="Arial"/>
                <a:sym typeface="Arial"/>
              </a:rPr>
              <a:t>ー、</a:t>
            </a:r>
            <a:r>
              <a:rPr lang="en-US" sz="1800" dirty="0" err="1">
                <a:latin typeface="ＭＳ ゴシック" panose="020B0609070205080204" pitchFamily="49" charset="-128"/>
                <a:ea typeface="ＭＳ ゴシック" panose="020B0609070205080204" pitchFamily="49" charset="-128"/>
                <a:cs typeface="Arial"/>
                <a:sym typeface="Arial"/>
              </a:rPr>
              <a:t>スピーカーなどの検出システムの稼働に必要なもの一式</a:t>
            </a:r>
            <a:endParaRPr sz="1800" dirty="0">
              <a:latin typeface="ＭＳ ゴシック" panose="020B0609070205080204" pitchFamily="49" charset="-128"/>
              <a:ea typeface="ＭＳ ゴシック" panose="020B0609070205080204" pitchFamily="49" charset="-128"/>
              <a:cs typeface="Arial"/>
              <a:sym typeface="Arial"/>
            </a:endParaRPr>
          </a:p>
          <a:p>
            <a:pPr marL="0" lvl="0" indent="0" algn="l" rtl="0">
              <a:spcBef>
                <a:spcPts val="0"/>
              </a:spcBef>
              <a:spcAft>
                <a:spcPts val="0"/>
              </a:spcAft>
              <a:buNone/>
            </a:pPr>
            <a:r>
              <a:rPr lang="en-US" sz="1800" dirty="0">
                <a:latin typeface="ＭＳ ゴシック" panose="020B0609070205080204" pitchFamily="49" charset="-128"/>
                <a:ea typeface="ＭＳ ゴシック" panose="020B0609070205080204" pitchFamily="49" charset="-128"/>
                <a:cs typeface="Arial"/>
                <a:sym typeface="Arial"/>
              </a:rPr>
              <a:t>　※</a:t>
            </a:r>
            <a:r>
              <a:rPr lang="en-US" sz="1800" dirty="0" err="1">
                <a:latin typeface="ＭＳ ゴシック" panose="020B0609070205080204" pitchFamily="49" charset="-128"/>
                <a:ea typeface="ＭＳ ゴシック" panose="020B0609070205080204" pitchFamily="49" charset="-128"/>
                <a:cs typeface="Arial"/>
                <a:sym typeface="Arial"/>
              </a:rPr>
              <a:t>弊社指定の商品のご購入をお願いします</a:t>
            </a:r>
            <a:r>
              <a:rPr lang="en-US" sz="1800" dirty="0">
                <a:latin typeface="ＭＳ ゴシック" panose="020B0609070205080204" pitchFamily="49" charset="-128"/>
                <a:ea typeface="ＭＳ ゴシック" panose="020B0609070205080204" pitchFamily="49" charset="-128"/>
                <a:cs typeface="Arial"/>
                <a:sym typeface="Arial"/>
              </a:rPr>
              <a:t>。</a:t>
            </a:r>
            <a:endParaRPr sz="1800" dirty="0">
              <a:latin typeface="ＭＳ ゴシック" panose="020B0609070205080204" pitchFamily="49" charset="-128"/>
              <a:ea typeface="ＭＳ ゴシック" panose="020B0609070205080204" pitchFamily="49" charset="-128"/>
              <a:cs typeface="Arial"/>
              <a:sym typeface="Arial"/>
            </a:endParaRPr>
          </a:p>
          <a:p>
            <a:pPr marL="0" lvl="0" indent="0" algn="l" rtl="0">
              <a:spcBef>
                <a:spcPts val="360"/>
              </a:spcBef>
              <a:spcAft>
                <a:spcPts val="0"/>
              </a:spcAft>
              <a:buNone/>
            </a:pPr>
            <a:endParaRPr sz="1800" dirty="0">
              <a:latin typeface="ＭＳ ゴシック" panose="020B0609070205080204" pitchFamily="49" charset="-128"/>
              <a:ea typeface="ＭＳ ゴシック" panose="020B0609070205080204" pitchFamily="49" charset="-128"/>
              <a:cs typeface="Arial"/>
              <a:sym typeface="Arial"/>
            </a:endParaRPr>
          </a:p>
        </p:txBody>
      </p:sp>
      <p:sp>
        <p:nvSpPr>
          <p:cNvPr id="158" name="Google Shape;158;ga0bd2cd129_0_11"/>
          <p:cNvSpPr txBox="1"/>
          <p:nvPr/>
        </p:nvSpPr>
        <p:spPr>
          <a:xfrm>
            <a:off x="3194613" y="-1307939"/>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b="0" i="0" u="none" strike="noStrike" cap="none">
              <a:solidFill>
                <a:schemeClr val="dk1"/>
              </a:solidFill>
              <a:latin typeface="Calibri"/>
              <a:ea typeface="Calibri"/>
              <a:cs typeface="Calibri"/>
              <a:sym typeface="Calibri"/>
            </a:endParaRPr>
          </a:p>
        </p:txBody>
      </p:sp>
      <p:sp>
        <p:nvSpPr>
          <p:cNvPr id="159" name="Google Shape;159;ga0bd2cd129_0_11"/>
          <p:cNvSpPr txBox="1"/>
          <p:nvPr/>
        </p:nvSpPr>
        <p:spPr>
          <a:xfrm>
            <a:off x="3356975" y="3079547"/>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endParaRPr sz="300" b="0" i="0" u="none" strike="noStrike" cap="none">
              <a:solidFill>
                <a:schemeClr val="dk1"/>
              </a:solidFill>
              <a:latin typeface="ＭＳ ゴシック" panose="020B0609070205080204" pitchFamily="49" charset="-128"/>
              <a:ea typeface="ＭＳ ゴシック" panose="020B0609070205080204" pitchFamily="49" charset="-128"/>
              <a:cs typeface="Calibri"/>
              <a:sym typeface="Calibri"/>
            </a:endParaRPr>
          </a:p>
        </p:txBody>
      </p:sp>
      <p:cxnSp>
        <p:nvCxnSpPr>
          <p:cNvPr id="6" name="直線コネクタ 5">
            <a:extLst>
              <a:ext uri="{FF2B5EF4-FFF2-40B4-BE49-F238E27FC236}">
                <a16:creationId xmlns:a16="http://schemas.microsoft.com/office/drawing/2014/main" id="{81CCFC75-7FF7-4377-9400-5DE3D5B30045}"/>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Google Shape;39;ga0cf3043c6_0_0">
            <a:extLst>
              <a:ext uri="{FF2B5EF4-FFF2-40B4-BE49-F238E27FC236}">
                <a16:creationId xmlns:a16="http://schemas.microsoft.com/office/drawing/2014/main" id="{E48B210E-8224-4310-8016-0D641AA262D4}"/>
              </a:ext>
            </a:extLst>
          </p:cNvPr>
          <p:cNvSpPr txBox="1">
            <a:spLocks/>
          </p:cNvSpPr>
          <p:nvPr/>
        </p:nvSpPr>
        <p:spPr>
          <a:xfrm>
            <a:off x="282870" y="70312"/>
            <a:ext cx="3002197"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cs typeface="Arial"/>
                <a:sym typeface="Arial"/>
              </a:rPr>
              <a:t>納品物</a:t>
            </a:r>
            <a:endParaRPr lang="ja-JP" alt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61204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ga0cf3043c6_0_0"/>
          <p:cNvSpPr txBox="1">
            <a:spLocks noGrp="1"/>
          </p:cNvSpPr>
          <p:nvPr>
            <p:ph type="title"/>
          </p:nvPr>
        </p:nvSpPr>
        <p:spPr>
          <a:xfrm>
            <a:off x="282870" y="70312"/>
            <a:ext cx="7886700" cy="463789"/>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cs typeface="Arial"/>
                <a:sym typeface="Arial"/>
              </a:rPr>
              <a:t>ご提案のテーマ</a:t>
            </a:r>
            <a:endParaRPr sz="2400" dirty="0">
              <a:latin typeface="ＭＳ ゴシック" panose="020B0609070205080204" pitchFamily="49" charset="-128"/>
              <a:ea typeface="ＭＳ ゴシック" panose="020B0609070205080204" pitchFamily="49" charset="-128"/>
            </a:endParaRPr>
          </a:p>
        </p:txBody>
      </p:sp>
      <p:cxnSp>
        <p:nvCxnSpPr>
          <p:cNvPr id="3" name="直線コネクタ 2">
            <a:extLst>
              <a:ext uri="{FF2B5EF4-FFF2-40B4-BE49-F238E27FC236}">
                <a16:creationId xmlns:a16="http://schemas.microsoft.com/office/drawing/2014/main" id="{6DF549F0-63F9-4DCE-9A41-C0FB69401053}"/>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グループ化 5">
            <a:extLst>
              <a:ext uri="{FF2B5EF4-FFF2-40B4-BE49-F238E27FC236}">
                <a16:creationId xmlns:a16="http://schemas.microsoft.com/office/drawing/2014/main" id="{F3A87FAD-78FF-4B2F-A47F-EE27BA35D599}"/>
              </a:ext>
            </a:extLst>
          </p:cNvPr>
          <p:cNvGrpSpPr/>
          <p:nvPr/>
        </p:nvGrpSpPr>
        <p:grpSpPr>
          <a:xfrm>
            <a:off x="628650" y="778618"/>
            <a:ext cx="7886700" cy="1400249"/>
            <a:chOff x="475271" y="2284046"/>
            <a:chExt cx="7886700" cy="1400249"/>
          </a:xfrm>
        </p:grpSpPr>
        <p:sp>
          <p:nvSpPr>
            <p:cNvPr id="2" name="正方形/長方形 1">
              <a:extLst>
                <a:ext uri="{FF2B5EF4-FFF2-40B4-BE49-F238E27FC236}">
                  <a16:creationId xmlns:a16="http://schemas.microsoft.com/office/drawing/2014/main" id="{B790F3DB-AAC9-4CCB-B415-4479DF0252AE}"/>
                </a:ext>
              </a:extLst>
            </p:cNvPr>
            <p:cNvSpPr/>
            <p:nvPr/>
          </p:nvSpPr>
          <p:spPr>
            <a:xfrm>
              <a:off x="475271" y="2284046"/>
              <a:ext cx="7886700" cy="345688"/>
            </a:xfrm>
            <a:prstGeom prst="rect">
              <a:avLst/>
            </a:prstGeom>
            <a:ln>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dirty="0">
                  <a:solidFill>
                    <a:schemeClr val="bg1"/>
                  </a:solidFill>
                  <a:latin typeface="ＭＳ ゴシック" panose="020B0609070205080204" pitchFamily="49" charset="-128"/>
                  <a:ea typeface="ＭＳ ゴシック" panose="020B0609070205080204" pitchFamily="49" charset="-128"/>
                </a:rPr>
                <a:t>ご提案内容</a:t>
              </a:r>
            </a:p>
          </p:txBody>
        </p:sp>
        <p:sp>
          <p:nvSpPr>
            <p:cNvPr id="5" name="正方形/長方形 4">
              <a:extLst>
                <a:ext uri="{FF2B5EF4-FFF2-40B4-BE49-F238E27FC236}">
                  <a16:creationId xmlns:a16="http://schemas.microsoft.com/office/drawing/2014/main" id="{A7499998-5523-408B-BEE4-D40F36704789}"/>
                </a:ext>
              </a:extLst>
            </p:cNvPr>
            <p:cNvSpPr/>
            <p:nvPr/>
          </p:nvSpPr>
          <p:spPr>
            <a:xfrm>
              <a:off x="475271" y="2618468"/>
              <a:ext cx="7886700" cy="1065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ja-JP" altLang="en-US" sz="2000" dirty="0">
                  <a:solidFill>
                    <a:schemeClr val="tx1"/>
                  </a:solidFill>
                  <a:latin typeface="ＭＳ ゴシック" panose="020B0609070205080204" pitchFamily="49" charset="-128"/>
                  <a:ea typeface="ＭＳ ゴシック" panose="020B0609070205080204" pitchFamily="49" charset="-128"/>
                </a:rPr>
                <a:t>　①顧客満足を追求したセルフレジの導入</a:t>
              </a:r>
              <a:endParaRPr lang="en-US" altLang="ja-JP" sz="2000" dirty="0">
                <a:solidFill>
                  <a:schemeClr val="tx1"/>
                </a:solidFill>
                <a:latin typeface="ＭＳ ゴシック" panose="020B0609070205080204" pitchFamily="49" charset="-128"/>
                <a:ea typeface="ＭＳ ゴシック" panose="020B0609070205080204" pitchFamily="49" charset="-128"/>
              </a:endParaRPr>
            </a:p>
            <a:p>
              <a:pPr>
                <a:lnSpc>
                  <a:spcPct val="150000"/>
                </a:lnSpc>
              </a:pPr>
              <a:r>
                <a:rPr lang="ja-JP" altLang="en-US" sz="2000" dirty="0">
                  <a:solidFill>
                    <a:schemeClr val="tx1"/>
                  </a:solidFill>
                  <a:latin typeface="ＭＳ ゴシック" panose="020B0609070205080204" pitchFamily="49" charset="-128"/>
                  <a:ea typeface="ＭＳ ゴシック" panose="020B0609070205080204" pitchFamily="49" charset="-128"/>
                </a:rPr>
                <a:t>　②他業務との連携・事業変化に対応可能なセルフレジ機能</a:t>
              </a:r>
              <a:endParaRPr lang="en-US" altLang="ja-JP" sz="2000" dirty="0">
                <a:solidFill>
                  <a:schemeClr val="tx1"/>
                </a:solidFill>
                <a:latin typeface="ＭＳ ゴシック" panose="020B0609070205080204" pitchFamily="49" charset="-128"/>
                <a:ea typeface="ＭＳ ゴシック" panose="020B0609070205080204" pitchFamily="49" charset="-128"/>
              </a:endParaRPr>
            </a:p>
          </p:txBody>
        </p:sp>
      </p:grpSp>
      <p:sp>
        <p:nvSpPr>
          <p:cNvPr id="4" name="二等辺三角形 3">
            <a:extLst>
              <a:ext uri="{FF2B5EF4-FFF2-40B4-BE49-F238E27FC236}">
                <a16:creationId xmlns:a16="http://schemas.microsoft.com/office/drawing/2014/main" id="{5BDA4577-46C0-4019-82CB-1B32178C060F}"/>
              </a:ext>
            </a:extLst>
          </p:cNvPr>
          <p:cNvSpPr/>
          <p:nvPr/>
        </p:nvSpPr>
        <p:spPr>
          <a:xfrm rot="10800000">
            <a:off x="1510494" y="2349407"/>
            <a:ext cx="1588519" cy="222343"/>
          </a:xfrm>
          <a:prstGeom prst="triangle">
            <a:avLst/>
          </a:prstGeom>
          <a:solidFill>
            <a:srgbClr val="559B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a:extLst>
              <a:ext uri="{FF2B5EF4-FFF2-40B4-BE49-F238E27FC236}">
                <a16:creationId xmlns:a16="http://schemas.microsoft.com/office/drawing/2014/main" id="{36925828-5973-46E1-8D8F-6DB2B8289F55}"/>
              </a:ext>
            </a:extLst>
          </p:cNvPr>
          <p:cNvSpPr/>
          <p:nvPr/>
        </p:nvSpPr>
        <p:spPr>
          <a:xfrm rot="10800000">
            <a:off x="6044988" y="2349407"/>
            <a:ext cx="1588519" cy="222343"/>
          </a:xfrm>
          <a:prstGeom prst="triangle">
            <a:avLst/>
          </a:prstGeom>
          <a:solidFill>
            <a:srgbClr val="559B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D0F6CE31-9E1F-466C-9837-FFB3DFB052EA}"/>
              </a:ext>
            </a:extLst>
          </p:cNvPr>
          <p:cNvGrpSpPr/>
          <p:nvPr/>
        </p:nvGrpSpPr>
        <p:grpSpPr>
          <a:xfrm>
            <a:off x="628650" y="2724006"/>
            <a:ext cx="3558339" cy="2136752"/>
            <a:chOff x="475271" y="2284046"/>
            <a:chExt cx="7886700" cy="2136752"/>
          </a:xfrm>
        </p:grpSpPr>
        <p:sp>
          <p:nvSpPr>
            <p:cNvPr id="17" name="正方形/長方形 16">
              <a:extLst>
                <a:ext uri="{FF2B5EF4-FFF2-40B4-BE49-F238E27FC236}">
                  <a16:creationId xmlns:a16="http://schemas.microsoft.com/office/drawing/2014/main" id="{079D633D-DC94-476A-809F-D4B4D99EB2CA}"/>
                </a:ext>
              </a:extLst>
            </p:cNvPr>
            <p:cNvSpPr/>
            <p:nvPr/>
          </p:nvSpPr>
          <p:spPr>
            <a:xfrm>
              <a:off x="475271" y="2284046"/>
              <a:ext cx="7886700" cy="345688"/>
            </a:xfrm>
            <a:prstGeom prst="rect">
              <a:avLst/>
            </a:prstGeom>
            <a:ln>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dirty="0">
                  <a:solidFill>
                    <a:schemeClr val="bg1"/>
                  </a:solidFill>
                  <a:latin typeface="ＭＳ ゴシック" panose="020B0609070205080204" pitchFamily="49" charset="-128"/>
                  <a:ea typeface="ＭＳ ゴシック" panose="020B0609070205080204" pitchFamily="49" charset="-128"/>
                </a:rPr>
                <a:t>顧客目線の効果</a:t>
              </a:r>
            </a:p>
          </p:txBody>
        </p:sp>
        <p:sp>
          <p:nvSpPr>
            <p:cNvPr id="18" name="正方形/長方形 17">
              <a:extLst>
                <a:ext uri="{FF2B5EF4-FFF2-40B4-BE49-F238E27FC236}">
                  <a16:creationId xmlns:a16="http://schemas.microsoft.com/office/drawing/2014/main" id="{0552CB61-5A7E-4E48-86FF-3DC88D190D31}"/>
                </a:ext>
              </a:extLst>
            </p:cNvPr>
            <p:cNvSpPr/>
            <p:nvPr/>
          </p:nvSpPr>
          <p:spPr>
            <a:xfrm>
              <a:off x="475271" y="2648018"/>
              <a:ext cx="7886700" cy="17727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ＭＳ ゴシック" panose="020B0609070205080204" pitchFamily="49" charset="-128"/>
                  <a:ea typeface="ＭＳ ゴシック" panose="020B0609070205080204" pitchFamily="49" charset="-128"/>
                </a:rPr>
                <a:t> ・会計の待ち時間が減る</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 ・人や現金の接触を減らし</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 　衛生面の安心感</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grpSp>
      <p:grpSp>
        <p:nvGrpSpPr>
          <p:cNvPr id="19" name="グループ化 18">
            <a:extLst>
              <a:ext uri="{FF2B5EF4-FFF2-40B4-BE49-F238E27FC236}">
                <a16:creationId xmlns:a16="http://schemas.microsoft.com/office/drawing/2014/main" id="{F2066DBB-FA4C-4714-B64E-D825AF31839B}"/>
              </a:ext>
            </a:extLst>
          </p:cNvPr>
          <p:cNvGrpSpPr/>
          <p:nvPr/>
        </p:nvGrpSpPr>
        <p:grpSpPr>
          <a:xfrm>
            <a:off x="4957011" y="2742290"/>
            <a:ext cx="3558339" cy="2136752"/>
            <a:chOff x="475271" y="2284046"/>
            <a:chExt cx="7886700" cy="2136752"/>
          </a:xfrm>
        </p:grpSpPr>
        <p:sp>
          <p:nvSpPr>
            <p:cNvPr id="20" name="正方形/長方形 19">
              <a:extLst>
                <a:ext uri="{FF2B5EF4-FFF2-40B4-BE49-F238E27FC236}">
                  <a16:creationId xmlns:a16="http://schemas.microsoft.com/office/drawing/2014/main" id="{2936E709-05F3-4AA8-8B13-D18BD7087D14}"/>
                </a:ext>
              </a:extLst>
            </p:cNvPr>
            <p:cNvSpPr/>
            <p:nvPr/>
          </p:nvSpPr>
          <p:spPr>
            <a:xfrm>
              <a:off x="475271" y="2284046"/>
              <a:ext cx="7886700" cy="345688"/>
            </a:xfrm>
            <a:prstGeom prst="rect">
              <a:avLst/>
            </a:prstGeom>
            <a:ln>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dirty="0">
                  <a:solidFill>
                    <a:schemeClr val="bg1"/>
                  </a:solidFill>
                  <a:latin typeface="ＭＳ ゴシック" panose="020B0609070205080204" pitchFamily="49" charset="-128"/>
                  <a:ea typeface="ＭＳ ゴシック" panose="020B0609070205080204" pitchFamily="49" charset="-128"/>
                </a:rPr>
                <a:t>企業</a:t>
              </a:r>
              <a:r>
                <a:rPr kumimoji="1" lang="ja-JP" altLang="en-US" dirty="0">
                  <a:solidFill>
                    <a:schemeClr val="bg1"/>
                  </a:solidFill>
                  <a:latin typeface="ＭＳ ゴシック" panose="020B0609070205080204" pitchFamily="49" charset="-128"/>
                  <a:ea typeface="ＭＳ ゴシック" panose="020B0609070205080204" pitchFamily="49" charset="-128"/>
                </a:rPr>
                <a:t>目線の効果</a:t>
              </a:r>
            </a:p>
          </p:txBody>
        </p:sp>
        <p:sp>
          <p:nvSpPr>
            <p:cNvPr id="21" name="正方形/長方形 20">
              <a:extLst>
                <a:ext uri="{FF2B5EF4-FFF2-40B4-BE49-F238E27FC236}">
                  <a16:creationId xmlns:a16="http://schemas.microsoft.com/office/drawing/2014/main" id="{860ABB5D-E1A0-4356-B03F-1B9496CB792B}"/>
                </a:ext>
              </a:extLst>
            </p:cNvPr>
            <p:cNvSpPr/>
            <p:nvPr/>
          </p:nvSpPr>
          <p:spPr>
            <a:xfrm>
              <a:off x="475271" y="2618468"/>
              <a:ext cx="7886700" cy="1802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 ・人件費・教育コストの削減</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 ・人手不足の解消</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 ・退職リスクの排除</a:t>
              </a:r>
              <a:endParaRPr lang="en-US" altLang="ja-JP" dirty="0">
                <a:solidFill>
                  <a:schemeClr val="tx1"/>
                </a:solidFill>
                <a:latin typeface="ＭＳ ゴシック" panose="020B0609070205080204" pitchFamily="49" charset="-128"/>
                <a:ea typeface="ＭＳ ゴシック" panose="020B0609070205080204" pitchFamily="49" charset="-128"/>
              </a:endParaRPr>
            </a:p>
            <a:p>
              <a:r>
                <a:rPr lang="ja-JP" altLang="en-US" dirty="0">
                  <a:solidFill>
                    <a:schemeClr val="tx1"/>
                  </a:solidFill>
                  <a:latin typeface="ＭＳ ゴシック" panose="020B0609070205080204" pitchFamily="49" charset="-128"/>
                  <a:ea typeface="ＭＳ ゴシック" panose="020B0609070205080204" pitchFamily="49" charset="-128"/>
                </a:rPr>
                <a:t> ・レジ現金管理業務の簡略化</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grpSp>
      <p:sp>
        <p:nvSpPr>
          <p:cNvPr id="7" name="テキスト ボックス 6">
            <a:extLst>
              <a:ext uri="{FF2B5EF4-FFF2-40B4-BE49-F238E27FC236}">
                <a16:creationId xmlns:a16="http://schemas.microsoft.com/office/drawing/2014/main" id="{7505AF3B-B5E0-4C59-96D4-DBAAC996987C}"/>
              </a:ext>
            </a:extLst>
          </p:cNvPr>
          <p:cNvSpPr txBox="1"/>
          <p:nvPr/>
        </p:nvSpPr>
        <p:spPr>
          <a:xfrm>
            <a:off x="1412193" y="3135173"/>
            <a:ext cx="1991251" cy="400110"/>
          </a:xfrm>
          <a:prstGeom prst="rect">
            <a:avLst/>
          </a:prstGeom>
          <a:noFill/>
        </p:spPr>
        <p:txBody>
          <a:bodyPr wrap="none" rtlCol="0">
            <a:spAutoFit/>
          </a:bodyPr>
          <a:lstStyle/>
          <a:p>
            <a:r>
              <a:rPr kumimoji="1" lang="ja-JP" altLang="en-US" sz="2000" b="1" dirty="0">
                <a:ln w="0"/>
                <a:solidFill>
                  <a:srgbClr val="FF0000"/>
                </a:solidFill>
                <a:latin typeface="ＭＳ ゴシック" panose="020B0609070205080204" pitchFamily="49" charset="-128"/>
                <a:ea typeface="ＭＳ ゴシック" panose="020B0609070205080204" pitchFamily="49" charset="-128"/>
              </a:rPr>
              <a:t>顧客満足の向上</a:t>
            </a:r>
          </a:p>
        </p:txBody>
      </p:sp>
      <p:sp>
        <p:nvSpPr>
          <p:cNvPr id="24" name="テキスト ボックス 23">
            <a:extLst>
              <a:ext uri="{FF2B5EF4-FFF2-40B4-BE49-F238E27FC236}">
                <a16:creationId xmlns:a16="http://schemas.microsoft.com/office/drawing/2014/main" id="{A3C402DF-0FAF-4582-AB97-F59D189CC4FF}"/>
              </a:ext>
            </a:extLst>
          </p:cNvPr>
          <p:cNvSpPr txBox="1"/>
          <p:nvPr/>
        </p:nvSpPr>
        <p:spPr>
          <a:xfrm>
            <a:off x="5740556" y="3135173"/>
            <a:ext cx="1991251" cy="400110"/>
          </a:xfrm>
          <a:prstGeom prst="rect">
            <a:avLst/>
          </a:prstGeom>
          <a:noFill/>
        </p:spPr>
        <p:txBody>
          <a:bodyPr wrap="none" rtlCol="0">
            <a:spAutoFit/>
          </a:bodyPr>
          <a:lstStyle/>
          <a:p>
            <a:r>
              <a:rPr kumimoji="1" lang="ja-JP" altLang="en-US" sz="2000" b="1" dirty="0">
                <a:ln w="0"/>
                <a:solidFill>
                  <a:srgbClr val="FF0000"/>
                </a:solidFill>
                <a:latin typeface="ＭＳ ゴシック" panose="020B0609070205080204" pitchFamily="49" charset="-128"/>
                <a:ea typeface="ＭＳ ゴシック" panose="020B0609070205080204" pitchFamily="49" charset="-128"/>
              </a:rPr>
              <a:t>工数・経費削減</a:t>
            </a:r>
          </a:p>
        </p:txBody>
      </p:sp>
    </p:spTree>
    <p:extLst>
      <p:ext uri="{BB962C8B-B14F-4D97-AF65-F5344CB8AC3E}">
        <p14:creationId xmlns:p14="http://schemas.microsoft.com/office/powerpoint/2010/main" val="366979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537E6D07-4035-4D05-9EFD-F494194E58C0}"/>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Google Shape;39;ga0cf3043c6_0_0">
            <a:extLst>
              <a:ext uri="{FF2B5EF4-FFF2-40B4-BE49-F238E27FC236}">
                <a16:creationId xmlns:a16="http://schemas.microsoft.com/office/drawing/2014/main" id="{F6A979E1-3997-4282-81BA-05F342F3F95C}"/>
              </a:ext>
            </a:extLst>
          </p:cNvPr>
          <p:cNvSpPr txBox="1">
            <a:spLocks/>
          </p:cNvSpPr>
          <p:nvPr/>
        </p:nvSpPr>
        <p:spPr>
          <a:xfrm>
            <a:off x="282870" y="70312"/>
            <a:ext cx="7886700"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rPr>
              <a:t>導入メリット</a:t>
            </a:r>
          </a:p>
        </p:txBody>
      </p:sp>
      <p:sp>
        <p:nvSpPr>
          <p:cNvPr id="6" name="テキスト ボックス 5">
            <a:extLst>
              <a:ext uri="{FF2B5EF4-FFF2-40B4-BE49-F238E27FC236}">
                <a16:creationId xmlns:a16="http://schemas.microsoft.com/office/drawing/2014/main" id="{D4EBA954-8E29-4848-8762-4CCCC47C7B10}"/>
              </a:ext>
            </a:extLst>
          </p:cNvPr>
          <p:cNvSpPr txBox="1"/>
          <p:nvPr/>
        </p:nvSpPr>
        <p:spPr>
          <a:xfrm flipH="1">
            <a:off x="684896" y="514883"/>
            <a:ext cx="3792354" cy="584775"/>
          </a:xfrm>
          <a:prstGeom prst="rect">
            <a:avLst/>
          </a:prstGeom>
          <a:noFill/>
        </p:spPr>
        <p:txBody>
          <a:bodyPr wrap="square" rtlCol="0" anchor="ctr">
            <a:spAutoFit/>
          </a:bodyPr>
          <a:lstStyle/>
          <a:p>
            <a:pPr algn="ctr"/>
            <a:r>
              <a:rPr lang="ja-JP" altLang="en-US" dirty="0">
                <a:latin typeface="ＭＳ ゴシック" panose="020B0609070205080204" pitchFamily="49" charset="-128"/>
                <a:ea typeface="ＭＳ ゴシック" panose="020B0609070205080204" pitchFamily="49" charset="-128"/>
              </a:rPr>
              <a:t>セルフレジ導入の</a:t>
            </a:r>
            <a:r>
              <a:rPr lang="ja-JP" altLang="en-US" sz="3200" dirty="0">
                <a:latin typeface="ＭＳ ゴシック" panose="020B0609070205080204" pitchFamily="49" charset="-128"/>
                <a:ea typeface="ＭＳ ゴシック" panose="020B0609070205080204" pitchFamily="49" charset="-128"/>
              </a:rPr>
              <a:t>４</a:t>
            </a:r>
            <a:r>
              <a:rPr lang="ja-JP" altLang="en-US" dirty="0">
                <a:latin typeface="ＭＳ ゴシック" panose="020B0609070205080204" pitchFamily="49" charset="-128"/>
                <a:ea typeface="ＭＳ ゴシック" panose="020B0609070205080204" pitchFamily="49" charset="-128"/>
              </a:rPr>
              <a:t>つのメリット</a:t>
            </a:r>
            <a:endParaRPr kumimoji="1" lang="ja-JP" altLang="en-US" dirty="0">
              <a:latin typeface="ＭＳ ゴシック" panose="020B0609070205080204" pitchFamily="49" charset="-128"/>
              <a:ea typeface="ＭＳ ゴシック" panose="020B0609070205080204" pitchFamily="49" charset="-128"/>
            </a:endParaRPr>
          </a:p>
        </p:txBody>
      </p:sp>
      <p:sp>
        <p:nvSpPr>
          <p:cNvPr id="7" name="正方形/長方形 6">
            <a:extLst>
              <a:ext uri="{FF2B5EF4-FFF2-40B4-BE49-F238E27FC236}">
                <a16:creationId xmlns:a16="http://schemas.microsoft.com/office/drawing/2014/main" id="{502CB72A-1BDC-44D4-B5A7-C4B811BC9746}"/>
              </a:ext>
            </a:extLst>
          </p:cNvPr>
          <p:cNvSpPr/>
          <p:nvPr/>
        </p:nvSpPr>
        <p:spPr>
          <a:xfrm>
            <a:off x="811529" y="1241692"/>
            <a:ext cx="3558339" cy="1736091"/>
          </a:xfrm>
          <a:prstGeom prst="rect">
            <a:avLst/>
          </a:prstGeom>
          <a:solidFill>
            <a:schemeClr val="accent5">
              <a:lumMod val="20000"/>
              <a:lumOff val="8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sz="2800" u="sng" dirty="0">
                <a:solidFill>
                  <a:schemeClr val="accent5">
                    <a:lumMod val="75000"/>
                  </a:schemeClr>
                </a:solidFill>
                <a:latin typeface="ＭＳ ゴシック" panose="020B0609070205080204" pitchFamily="49" charset="-128"/>
                <a:ea typeface="ＭＳ ゴシック" panose="020B0609070205080204" pitchFamily="49" charset="-128"/>
              </a:rPr>
              <a:t>利便性</a:t>
            </a:r>
            <a:endParaRPr kumimoji="1" lang="en-US" altLang="ja-JP" sz="2800" u="sng" dirty="0">
              <a:solidFill>
                <a:schemeClr val="accent5">
                  <a:lumMod val="75000"/>
                </a:schemeClr>
              </a:solidFill>
              <a:latin typeface="ＭＳ ゴシック" panose="020B0609070205080204" pitchFamily="49" charset="-128"/>
              <a:ea typeface="ＭＳ ゴシック" panose="020B0609070205080204" pitchFamily="49" charset="-128"/>
            </a:endParaRPr>
          </a:p>
          <a:p>
            <a:pPr algn="ctr"/>
            <a:endParaRPr kumimoji="1" lang="en-US" altLang="ja-JP" u="sng" dirty="0">
              <a:solidFill>
                <a:schemeClr val="accent5">
                  <a:lumMod val="75000"/>
                </a:schemeClr>
              </a:solidFill>
              <a:latin typeface="ＭＳ ゴシック" panose="020B0609070205080204" pitchFamily="49" charset="-128"/>
              <a:ea typeface="ＭＳ ゴシック" panose="020B0609070205080204" pitchFamily="49" charset="-128"/>
            </a:endParaRPr>
          </a:p>
          <a:p>
            <a:pPr algn="ctr"/>
            <a:r>
              <a:rPr lang="en-US" altLang="ja-JP" dirty="0">
                <a:solidFill>
                  <a:schemeClr val="tx1"/>
                </a:solidFill>
                <a:latin typeface="ＭＳ ゴシック" panose="020B0609070205080204" pitchFamily="49" charset="-128"/>
                <a:ea typeface="ＭＳ ゴシック" panose="020B0609070205080204" pitchFamily="49" charset="-128"/>
              </a:rPr>
              <a:t>1</a:t>
            </a:r>
            <a:r>
              <a:rPr lang="ja-JP" altLang="en-US" dirty="0">
                <a:solidFill>
                  <a:schemeClr val="tx1"/>
                </a:solidFill>
                <a:latin typeface="ＭＳ ゴシック" panose="020B0609070205080204" pitchFamily="49" charset="-128"/>
                <a:ea typeface="ＭＳ ゴシック" panose="020B0609070205080204" pitchFamily="49" charset="-128"/>
              </a:rPr>
              <a:t>度に複数商品スキャン</a:t>
            </a:r>
            <a:endParaRPr lang="en-US" altLang="ja-JP" sz="12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dirty="0">
                <a:solidFill>
                  <a:schemeClr val="tx1"/>
                </a:solidFill>
                <a:latin typeface="ＭＳ ゴシック" panose="020B0609070205080204" pitchFamily="49" charset="-128"/>
                <a:ea typeface="ＭＳ ゴシック" panose="020B0609070205080204" pitchFamily="49" charset="-128"/>
              </a:rPr>
              <a:t>スキャン速度３秒以内</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E84CABB3-3F28-4573-82BA-3555BBC86814}"/>
              </a:ext>
            </a:extLst>
          </p:cNvPr>
          <p:cNvSpPr/>
          <p:nvPr/>
        </p:nvSpPr>
        <p:spPr>
          <a:xfrm>
            <a:off x="4774132" y="1241692"/>
            <a:ext cx="3558339" cy="1736091"/>
          </a:xfrm>
          <a:prstGeom prst="rect">
            <a:avLst/>
          </a:prstGeom>
          <a:solidFill>
            <a:schemeClr val="accent5">
              <a:lumMod val="20000"/>
              <a:lumOff val="8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sz="2800" u="sng" dirty="0">
                <a:solidFill>
                  <a:schemeClr val="accent5">
                    <a:lumMod val="75000"/>
                  </a:schemeClr>
                </a:solidFill>
                <a:latin typeface="ＭＳ ゴシック" panose="020B0609070205080204" pitchFamily="49" charset="-128"/>
                <a:ea typeface="ＭＳ ゴシック" panose="020B0609070205080204" pitchFamily="49" charset="-128"/>
              </a:rPr>
              <a:t>柔軟性</a:t>
            </a:r>
            <a:endParaRPr kumimoji="1" lang="en-US" altLang="ja-JP" sz="2800" u="sng" dirty="0">
              <a:solidFill>
                <a:schemeClr val="accent5">
                  <a:lumMod val="75000"/>
                </a:schemeClr>
              </a:solidFill>
              <a:latin typeface="ＭＳ ゴシック" panose="020B0609070205080204" pitchFamily="49" charset="-128"/>
              <a:ea typeface="ＭＳ ゴシック" panose="020B0609070205080204" pitchFamily="49" charset="-128"/>
            </a:endParaRPr>
          </a:p>
          <a:p>
            <a:pPr algn="ctr"/>
            <a:endParaRPr kumimoji="1" lang="en-US" altLang="ja-JP" u="sng" dirty="0">
              <a:solidFill>
                <a:schemeClr val="accent5">
                  <a:lumMod val="75000"/>
                </a:schemeClr>
              </a:solidFill>
              <a:latin typeface="ＭＳ ゴシック" panose="020B0609070205080204" pitchFamily="49" charset="-128"/>
              <a:ea typeface="ＭＳ ゴシック" panose="020B0609070205080204" pitchFamily="49" charset="-128"/>
            </a:endParaRPr>
          </a:p>
          <a:p>
            <a:pPr algn="ctr"/>
            <a:r>
              <a:rPr lang="ja-JP" altLang="en-US" dirty="0">
                <a:solidFill>
                  <a:schemeClr val="tx1"/>
                </a:solidFill>
                <a:latin typeface="ＭＳ ゴシック" panose="020B0609070205080204" pitchFamily="49" charset="-128"/>
                <a:ea typeface="ＭＳ ゴシック" panose="020B0609070205080204" pitchFamily="49" charset="-128"/>
              </a:rPr>
              <a:t>市場変化・事業規模の拡大縮小</a:t>
            </a:r>
            <a:endParaRPr lang="en-US" altLang="ja-JP" dirty="0">
              <a:solidFill>
                <a:schemeClr val="tx1"/>
              </a:solidFill>
              <a:latin typeface="ＭＳ ゴシック" panose="020B0609070205080204" pitchFamily="49" charset="-128"/>
              <a:ea typeface="ＭＳ ゴシック" panose="020B0609070205080204" pitchFamily="49" charset="-128"/>
            </a:endParaRPr>
          </a:p>
          <a:p>
            <a:pPr algn="ctr"/>
            <a:r>
              <a:rPr lang="ja-JP" altLang="en-US" dirty="0">
                <a:solidFill>
                  <a:schemeClr val="tx1"/>
                </a:solidFill>
                <a:latin typeface="ＭＳ ゴシック" panose="020B0609070205080204" pitchFamily="49" charset="-128"/>
                <a:ea typeface="ＭＳ ゴシック" panose="020B0609070205080204" pitchFamily="49" charset="-128"/>
              </a:rPr>
              <a:t>に合わせたスケール変化可能</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1012F78C-915D-4F5D-8211-BF1052320262}"/>
              </a:ext>
            </a:extLst>
          </p:cNvPr>
          <p:cNvSpPr/>
          <p:nvPr/>
        </p:nvSpPr>
        <p:spPr>
          <a:xfrm>
            <a:off x="811529" y="3114934"/>
            <a:ext cx="3558339" cy="1736091"/>
          </a:xfrm>
          <a:prstGeom prst="rect">
            <a:avLst/>
          </a:prstGeom>
          <a:solidFill>
            <a:schemeClr val="accent5">
              <a:lumMod val="20000"/>
              <a:lumOff val="8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sz="2800" u="sng" dirty="0">
                <a:solidFill>
                  <a:schemeClr val="accent5">
                    <a:lumMod val="75000"/>
                  </a:schemeClr>
                </a:solidFill>
                <a:latin typeface="ＭＳ ゴシック" panose="020B0609070205080204" pitchFamily="49" charset="-128"/>
                <a:ea typeface="ＭＳ ゴシック" panose="020B0609070205080204" pitchFamily="49" charset="-128"/>
              </a:rPr>
              <a:t>連携性</a:t>
            </a:r>
            <a:endParaRPr kumimoji="1" lang="en-US" altLang="ja-JP" sz="2800" u="sng" dirty="0">
              <a:solidFill>
                <a:schemeClr val="accent5">
                  <a:lumMod val="75000"/>
                </a:schemeClr>
              </a:solidFill>
              <a:latin typeface="ＭＳ ゴシック" panose="020B0609070205080204" pitchFamily="49" charset="-128"/>
              <a:ea typeface="ＭＳ ゴシック" panose="020B0609070205080204" pitchFamily="49" charset="-128"/>
            </a:endParaRPr>
          </a:p>
          <a:p>
            <a:pPr algn="ctr"/>
            <a:endParaRPr kumimoji="1" lang="en-US" altLang="ja-JP" u="sng" dirty="0">
              <a:solidFill>
                <a:schemeClr val="accent5">
                  <a:lumMod val="75000"/>
                </a:schemeClr>
              </a:solidFill>
              <a:latin typeface="ＭＳ ゴシック" panose="020B0609070205080204" pitchFamily="49" charset="-128"/>
              <a:ea typeface="ＭＳ ゴシック" panose="020B0609070205080204" pitchFamily="49" charset="-128"/>
            </a:endParaRPr>
          </a:p>
          <a:p>
            <a:pPr algn="ctr"/>
            <a:r>
              <a:rPr lang="ja-JP" altLang="en-US" dirty="0">
                <a:solidFill>
                  <a:schemeClr val="tx1"/>
                </a:solidFill>
                <a:latin typeface="ＭＳ ゴシック" panose="020B0609070205080204" pitchFamily="49" charset="-128"/>
                <a:ea typeface="ＭＳ ゴシック" panose="020B0609070205080204" pitchFamily="49" charset="-128"/>
              </a:rPr>
              <a:t>レジ経由で蓄積された販売情報</a:t>
            </a:r>
            <a:endParaRPr lang="en-US" altLang="ja-JP" dirty="0">
              <a:solidFill>
                <a:schemeClr val="tx1"/>
              </a:solidFill>
              <a:latin typeface="ＭＳ ゴシック" panose="020B0609070205080204" pitchFamily="49" charset="-128"/>
              <a:ea typeface="ＭＳ ゴシック" panose="020B0609070205080204" pitchFamily="49" charset="-128"/>
            </a:endParaRPr>
          </a:p>
          <a:p>
            <a:pPr algn="ctr"/>
            <a:r>
              <a:rPr lang="ja-JP" altLang="en-US" dirty="0">
                <a:solidFill>
                  <a:schemeClr val="tx1"/>
                </a:solidFill>
                <a:latin typeface="ＭＳ ゴシック" panose="020B0609070205080204" pitchFamily="49" charset="-128"/>
                <a:ea typeface="ＭＳ ゴシック" panose="020B0609070205080204" pitchFamily="49" charset="-128"/>
              </a:rPr>
              <a:t>を周辺システムに連携可能</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7B70F2FC-48F2-4A51-8D6A-39D6BC31B06F}"/>
              </a:ext>
            </a:extLst>
          </p:cNvPr>
          <p:cNvSpPr/>
          <p:nvPr/>
        </p:nvSpPr>
        <p:spPr>
          <a:xfrm>
            <a:off x="4774131" y="3114934"/>
            <a:ext cx="3558339" cy="1736091"/>
          </a:xfrm>
          <a:prstGeom prst="rect">
            <a:avLst/>
          </a:prstGeom>
          <a:solidFill>
            <a:schemeClr val="accent5">
              <a:lumMod val="20000"/>
              <a:lumOff val="8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sz="2800" u="sng" dirty="0">
                <a:solidFill>
                  <a:schemeClr val="accent5">
                    <a:lumMod val="75000"/>
                  </a:schemeClr>
                </a:solidFill>
                <a:latin typeface="ＭＳ ゴシック" panose="020B0609070205080204" pitchFamily="49" charset="-128"/>
                <a:ea typeface="ＭＳ ゴシック" panose="020B0609070205080204" pitchFamily="49" charset="-128"/>
              </a:rPr>
              <a:t>保守性</a:t>
            </a:r>
            <a:endParaRPr kumimoji="1" lang="en-US" altLang="ja-JP" sz="2800" u="sng" dirty="0">
              <a:solidFill>
                <a:schemeClr val="accent5">
                  <a:lumMod val="75000"/>
                </a:schemeClr>
              </a:solidFill>
              <a:latin typeface="ＭＳ ゴシック" panose="020B0609070205080204" pitchFamily="49" charset="-128"/>
              <a:ea typeface="ＭＳ ゴシック" panose="020B0609070205080204" pitchFamily="49" charset="-128"/>
            </a:endParaRPr>
          </a:p>
          <a:p>
            <a:pPr algn="ctr"/>
            <a:endParaRPr kumimoji="1" lang="en-US" altLang="ja-JP" u="sng" dirty="0">
              <a:solidFill>
                <a:schemeClr val="accent5">
                  <a:lumMod val="75000"/>
                </a:schemeClr>
              </a:solidFill>
              <a:latin typeface="ＭＳ ゴシック" panose="020B0609070205080204" pitchFamily="49" charset="-128"/>
              <a:ea typeface="ＭＳ ゴシック" panose="020B0609070205080204" pitchFamily="49" charset="-128"/>
            </a:endParaRPr>
          </a:p>
          <a:p>
            <a:pPr algn="ctr"/>
            <a:r>
              <a:rPr lang="ja-JP" altLang="en-US" dirty="0">
                <a:solidFill>
                  <a:schemeClr val="tx1"/>
                </a:solidFill>
                <a:latin typeface="ＭＳ ゴシック" panose="020B0609070205080204" pitchFamily="49" charset="-128"/>
                <a:ea typeface="ＭＳ ゴシック" panose="020B0609070205080204" pitchFamily="49" charset="-128"/>
              </a:rPr>
              <a:t>お客様自身でモデルの再学習</a:t>
            </a:r>
            <a:endParaRPr lang="en-US" altLang="ja-JP" dirty="0">
              <a:solidFill>
                <a:schemeClr val="tx1"/>
              </a:solidFill>
              <a:latin typeface="ＭＳ ゴシック" panose="020B0609070205080204" pitchFamily="49" charset="-128"/>
              <a:ea typeface="ＭＳ ゴシック" panose="020B0609070205080204" pitchFamily="49" charset="-128"/>
            </a:endParaRPr>
          </a:p>
          <a:p>
            <a:pPr algn="ctr"/>
            <a:r>
              <a:rPr lang="ja-JP" altLang="en-US" dirty="0">
                <a:solidFill>
                  <a:schemeClr val="tx1"/>
                </a:solidFill>
                <a:latin typeface="ＭＳ ゴシック" panose="020B0609070205080204" pitchFamily="49" charset="-128"/>
                <a:ea typeface="ＭＳ ゴシック" panose="020B0609070205080204" pitchFamily="49" charset="-128"/>
              </a:rPr>
              <a:t>可能な仕組みを提供</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4"/>
          <p:cNvSpPr txBox="1"/>
          <p:nvPr/>
        </p:nvSpPr>
        <p:spPr>
          <a:xfrm>
            <a:off x="3194613" y="-1307939"/>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80000"/>
              </a:lnSpc>
              <a:spcBef>
                <a:spcPts val="0"/>
              </a:spcBef>
              <a:spcAft>
                <a:spcPts val="0"/>
              </a:spcAft>
              <a:buNone/>
            </a:pPr>
            <a:endParaRPr sz="300" b="0" i="0" u="none" strike="noStrike" cap="none">
              <a:solidFill>
                <a:schemeClr val="dk1"/>
              </a:solidFill>
              <a:latin typeface="Calibri"/>
              <a:ea typeface="Calibri"/>
              <a:cs typeface="Calibri"/>
              <a:sym typeface="Calibri"/>
            </a:endParaRPr>
          </a:p>
        </p:txBody>
      </p:sp>
      <p:sp>
        <p:nvSpPr>
          <p:cNvPr id="81" name="Google Shape;81;p4"/>
          <p:cNvSpPr txBox="1"/>
          <p:nvPr/>
        </p:nvSpPr>
        <p:spPr>
          <a:xfrm>
            <a:off x="3356975" y="3519814"/>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80000"/>
              </a:lnSpc>
              <a:spcBef>
                <a:spcPts val="0"/>
              </a:spcBef>
              <a:spcAft>
                <a:spcPts val="0"/>
              </a:spcAft>
              <a:buNone/>
            </a:pPr>
            <a:endParaRPr sz="300" b="0" i="0" u="none" strike="noStrike" cap="none">
              <a:solidFill>
                <a:schemeClr val="dk1"/>
              </a:solidFill>
              <a:latin typeface="Calibri"/>
              <a:ea typeface="Calibri"/>
              <a:cs typeface="Calibri"/>
              <a:sym typeface="Calibri"/>
            </a:endParaRPr>
          </a:p>
        </p:txBody>
      </p:sp>
      <p:pic>
        <p:nvPicPr>
          <p:cNvPr id="82" name="Google Shape;82;p4"/>
          <p:cNvPicPr preferRelativeResize="0"/>
          <p:nvPr/>
        </p:nvPicPr>
        <p:blipFill>
          <a:blip r:embed="rId3">
            <a:alphaModFix/>
          </a:blip>
          <a:stretch>
            <a:fillRect/>
          </a:stretch>
        </p:blipFill>
        <p:spPr>
          <a:xfrm>
            <a:off x="745066" y="812801"/>
            <a:ext cx="7391665" cy="4102096"/>
          </a:xfrm>
          <a:prstGeom prst="rect">
            <a:avLst/>
          </a:prstGeom>
          <a:noFill/>
          <a:ln>
            <a:noFill/>
          </a:ln>
        </p:spPr>
      </p:pic>
      <p:cxnSp>
        <p:nvCxnSpPr>
          <p:cNvPr id="6" name="直線コネクタ 5">
            <a:extLst>
              <a:ext uri="{FF2B5EF4-FFF2-40B4-BE49-F238E27FC236}">
                <a16:creationId xmlns:a16="http://schemas.microsoft.com/office/drawing/2014/main" id="{7B3C20D3-814A-4DE4-B710-7FE973F5EDAF}"/>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Google Shape;39;ga0cf3043c6_0_0">
            <a:extLst>
              <a:ext uri="{FF2B5EF4-FFF2-40B4-BE49-F238E27FC236}">
                <a16:creationId xmlns:a16="http://schemas.microsoft.com/office/drawing/2014/main" id="{EDFE8591-268B-4E53-A002-C830A60604B5}"/>
              </a:ext>
            </a:extLst>
          </p:cNvPr>
          <p:cNvSpPr txBox="1">
            <a:spLocks/>
          </p:cNvSpPr>
          <p:nvPr/>
        </p:nvSpPr>
        <p:spPr>
          <a:xfrm>
            <a:off x="282870" y="70312"/>
            <a:ext cx="2883663"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cs typeface="Arial"/>
                <a:sym typeface="Arial"/>
              </a:rPr>
              <a:t>システム全体図</a:t>
            </a:r>
            <a:endParaRPr lang="ja-JP" altLang="en-US" sz="2400" dirty="0">
              <a:latin typeface="ＭＳ ゴシック" panose="020B0609070205080204" pitchFamily="49" charset="-128"/>
              <a:ea typeface="ＭＳ ゴシック" panose="020B0609070205080204" pitchFamily="49"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cxnSp>
        <p:nvCxnSpPr>
          <p:cNvPr id="17" name="直線コネクタ 16">
            <a:extLst>
              <a:ext uri="{FF2B5EF4-FFF2-40B4-BE49-F238E27FC236}">
                <a16:creationId xmlns:a16="http://schemas.microsoft.com/office/drawing/2014/main" id="{6B2AC617-F5FF-41AA-8CD4-E295C61A66B7}"/>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Google Shape;39;ga0cf3043c6_0_0">
            <a:extLst>
              <a:ext uri="{FF2B5EF4-FFF2-40B4-BE49-F238E27FC236}">
                <a16:creationId xmlns:a16="http://schemas.microsoft.com/office/drawing/2014/main" id="{54B9A725-420C-48DC-9104-F92E212A0807}"/>
              </a:ext>
            </a:extLst>
          </p:cNvPr>
          <p:cNvSpPr txBox="1">
            <a:spLocks/>
          </p:cNvSpPr>
          <p:nvPr/>
        </p:nvSpPr>
        <p:spPr>
          <a:xfrm>
            <a:off x="282870" y="70312"/>
            <a:ext cx="3586397"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cs typeface="Arial"/>
                <a:sym typeface="Arial"/>
              </a:rPr>
              <a:t>業務フローチャート</a:t>
            </a:r>
            <a:endParaRPr lang="ja-JP" altLang="en-US" sz="2400" dirty="0">
              <a:latin typeface="ＭＳ ゴシック" panose="020B0609070205080204" pitchFamily="49" charset="-128"/>
              <a:ea typeface="ＭＳ ゴシック" panose="020B0609070205080204" pitchFamily="49" charset="-128"/>
            </a:endParaRPr>
          </a:p>
        </p:txBody>
      </p:sp>
      <p:pic>
        <p:nvPicPr>
          <p:cNvPr id="4" name="図 3">
            <a:extLst>
              <a:ext uri="{FF2B5EF4-FFF2-40B4-BE49-F238E27FC236}">
                <a16:creationId xmlns:a16="http://schemas.microsoft.com/office/drawing/2014/main" id="{73E693A1-D385-4025-8EB4-654A24736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866" y="610049"/>
            <a:ext cx="7398777" cy="447638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6" name="Google Shape;46;p3"/>
          <p:cNvSpPr txBox="1"/>
          <p:nvPr/>
        </p:nvSpPr>
        <p:spPr>
          <a:xfrm>
            <a:off x="3194613" y="-1307939"/>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80000"/>
              </a:lnSpc>
              <a:spcBef>
                <a:spcPts val="0"/>
              </a:spcBef>
              <a:spcAft>
                <a:spcPts val="0"/>
              </a:spcAft>
              <a:buNone/>
            </a:pPr>
            <a:endParaRPr sz="300" b="0" i="0" u="none" strike="noStrike" cap="none">
              <a:solidFill>
                <a:schemeClr val="dk1"/>
              </a:solidFill>
              <a:latin typeface="Calibri"/>
              <a:ea typeface="Calibri"/>
              <a:cs typeface="Calibri"/>
              <a:sym typeface="Calibri"/>
            </a:endParaRPr>
          </a:p>
        </p:txBody>
      </p:sp>
      <p:cxnSp>
        <p:nvCxnSpPr>
          <p:cNvPr id="7" name="直線コネクタ 6">
            <a:extLst>
              <a:ext uri="{FF2B5EF4-FFF2-40B4-BE49-F238E27FC236}">
                <a16:creationId xmlns:a16="http://schemas.microsoft.com/office/drawing/2014/main" id="{5E456591-C64A-4E53-A3A7-D286792B0A0C}"/>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Google Shape;39;ga0cf3043c6_0_0">
            <a:extLst>
              <a:ext uri="{FF2B5EF4-FFF2-40B4-BE49-F238E27FC236}">
                <a16:creationId xmlns:a16="http://schemas.microsoft.com/office/drawing/2014/main" id="{3D98AE5B-17C4-4FFF-A59B-CB4BB2B4EDAE}"/>
              </a:ext>
            </a:extLst>
          </p:cNvPr>
          <p:cNvSpPr txBox="1">
            <a:spLocks/>
          </p:cNvSpPr>
          <p:nvPr/>
        </p:nvSpPr>
        <p:spPr>
          <a:xfrm>
            <a:off x="282870" y="70312"/>
            <a:ext cx="7886700"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cs typeface="Arial"/>
                <a:sym typeface="Arial"/>
              </a:rPr>
              <a:t>機能要件一覧</a:t>
            </a:r>
            <a:endParaRPr lang="ja-JP" altLang="en-US" sz="2400" dirty="0">
              <a:latin typeface="ＭＳ ゴシック" panose="020B0609070205080204" pitchFamily="49" charset="-128"/>
              <a:ea typeface="ＭＳ ゴシック" panose="020B0609070205080204" pitchFamily="49" charset="-128"/>
            </a:endParaRPr>
          </a:p>
        </p:txBody>
      </p:sp>
      <p:pic>
        <p:nvPicPr>
          <p:cNvPr id="3" name="図 2">
            <a:extLst>
              <a:ext uri="{FF2B5EF4-FFF2-40B4-BE49-F238E27FC236}">
                <a16:creationId xmlns:a16="http://schemas.microsoft.com/office/drawing/2014/main" id="{D08CEA24-65C8-4C0E-AE88-6A508E7FD0A1}"/>
              </a:ext>
            </a:extLst>
          </p:cNvPr>
          <p:cNvPicPr>
            <a:picLocks noChangeAspect="1"/>
          </p:cNvPicPr>
          <p:nvPr/>
        </p:nvPicPr>
        <p:blipFill>
          <a:blip r:embed="rId3"/>
          <a:stretch>
            <a:fillRect/>
          </a:stretch>
        </p:blipFill>
        <p:spPr>
          <a:xfrm>
            <a:off x="711495" y="769804"/>
            <a:ext cx="7458075" cy="41580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6" name="Google Shape;46;p3"/>
          <p:cNvSpPr txBox="1"/>
          <p:nvPr/>
        </p:nvSpPr>
        <p:spPr>
          <a:xfrm>
            <a:off x="3194613" y="-1307939"/>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80000"/>
              </a:lnSpc>
              <a:spcBef>
                <a:spcPts val="0"/>
              </a:spcBef>
              <a:spcAft>
                <a:spcPts val="0"/>
              </a:spcAft>
              <a:buNone/>
            </a:pPr>
            <a:endParaRPr sz="300" b="0" i="0" u="none" strike="noStrike" cap="none">
              <a:solidFill>
                <a:schemeClr val="dk1"/>
              </a:solidFill>
              <a:latin typeface="Calibri"/>
              <a:ea typeface="Calibri"/>
              <a:cs typeface="Calibri"/>
              <a:sym typeface="Calibri"/>
            </a:endParaRPr>
          </a:p>
        </p:txBody>
      </p:sp>
      <p:cxnSp>
        <p:nvCxnSpPr>
          <p:cNvPr id="7" name="直線コネクタ 6">
            <a:extLst>
              <a:ext uri="{FF2B5EF4-FFF2-40B4-BE49-F238E27FC236}">
                <a16:creationId xmlns:a16="http://schemas.microsoft.com/office/drawing/2014/main" id="{5E456591-C64A-4E53-A3A7-D286792B0A0C}"/>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Google Shape;39;ga0cf3043c6_0_0">
            <a:extLst>
              <a:ext uri="{FF2B5EF4-FFF2-40B4-BE49-F238E27FC236}">
                <a16:creationId xmlns:a16="http://schemas.microsoft.com/office/drawing/2014/main" id="{3D98AE5B-17C4-4FFF-A59B-CB4BB2B4EDAE}"/>
              </a:ext>
            </a:extLst>
          </p:cNvPr>
          <p:cNvSpPr txBox="1">
            <a:spLocks/>
          </p:cNvSpPr>
          <p:nvPr/>
        </p:nvSpPr>
        <p:spPr>
          <a:xfrm>
            <a:off x="282870" y="70312"/>
            <a:ext cx="7886700"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cs typeface="Arial"/>
                <a:sym typeface="Arial"/>
              </a:rPr>
              <a:t>非機能要件一覧</a:t>
            </a:r>
            <a:endParaRPr lang="ja-JP" altLang="en-US" sz="2400" dirty="0">
              <a:latin typeface="ＭＳ ゴシック" panose="020B0609070205080204" pitchFamily="49" charset="-128"/>
              <a:ea typeface="ＭＳ ゴシック" panose="020B0609070205080204" pitchFamily="49" charset="-128"/>
            </a:endParaRPr>
          </a:p>
        </p:txBody>
      </p:sp>
      <p:pic>
        <p:nvPicPr>
          <p:cNvPr id="9" name="図 8">
            <a:extLst>
              <a:ext uri="{FF2B5EF4-FFF2-40B4-BE49-F238E27FC236}">
                <a16:creationId xmlns:a16="http://schemas.microsoft.com/office/drawing/2014/main" id="{4B764E3E-430D-449B-B014-7904E21CC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91" y="912968"/>
            <a:ext cx="8030603" cy="235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521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075DB623-E88F-4206-9493-3A001A8F0A83}"/>
              </a:ext>
            </a:extLst>
          </p:cNvPr>
          <p:cNvCxnSpPr>
            <a:cxnSpLocks/>
          </p:cNvCxnSpPr>
          <p:nvPr/>
        </p:nvCxnSpPr>
        <p:spPr>
          <a:xfrm>
            <a:off x="-10618" y="548478"/>
            <a:ext cx="9154618"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Google Shape;39;ga0cf3043c6_0_0">
            <a:extLst>
              <a:ext uri="{FF2B5EF4-FFF2-40B4-BE49-F238E27FC236}">
                <a16:creationId xmlns:a16="http://schemas.microsoft.com/office/drawing/2014/main" id="{2DA20065-08AC-4218-8405-66E1C6DED0A7}"/>
              </a:ext>
            </a:extLst>
          </p:cNvPr>
          <p:cNvSpPr txBox="1">
            <a:spLocks/>
          </p:cNvSpPr>
          <p:nvPr/>
        </p:nvSpPr>
        <p:spPr>
          <a:xfrm>
            <a:off x="282870" y="43616"/>
            <a:ext cx="2883663" cy="463789"/>
          </a:xfrm>
          <a:prstGeom prst="rect">
            <a:avLst/>
          </a:prstGeom>
        </p:spPr>
        <p:txBody>
          <a:bodyPr spcFirstLastPara="1" vert="horz" wrap="square" lIns="91425" tIns="45700" rIns="91425" bIns="45700" rtlCol="0" anchor="ctr" anchorCtr="0">
            <a:no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spcBef>
                <a:spcPts val="0"/>
              </a:spcBef>
              <a:buClr>
                <a:srgbClr val="3F3F3F"/>
              </a:buClr>
              <a:buSzPts val="2800"/>
              <a:buFont typeface="Arial"/>
              <a:buNone/>
            </a:pPr>
            <a:r>
              <a:rPr lang="ja-JP" altLang="en-US" sz="2400" dirty="0">
                <a:latin typeface="ＭＳ ゴシック" panose="020B0609070205080204" pitchFamily="49" charset="-128"/>
                <a:ea typeface="ＭＳ ゴシック" panose="020B0609070205080204" pitchFamily="49" charset="-128"/>
              </a:rPr>
              <a:t>稼働環境</a:t>
            </a:r>
          </a:p>
        </p:txBody>
      </p:sp>
      <p:pic>
        <p:nvPicPr>
          <p:cNvPr id="6" name="図 5">
            <a:extLst>
              <a:ext uri="{FF2B5EF4-FFF2-40B4-BE49-F238E27FC236}">
                <a16:creationId xmlns:a16="http://schemas.microsoft.com/office/drawing/2014/main" id="{B5878DD9-4F7C-4510-81CC-EF608F3B618C}"/>
              </a:ext>
            </a:extLst>
          </p:cNvPr>
          <p:cNvPicPr>
            <a:picLocks noChangeAspect="1"/>
          </p:cNvPicPr>
          <p:nvPr/>
        </p:nvPicPr>
        <p:blipFill>
          <a:blip r:embed="rId3"/>
          <a:stretch>
            <a:fillRect/>
          </a:stretch>
        </p:blipFill>
        <p:spPr>
          <a:xfrm>
            <a:off x="1887538" y="1137443"/>
            <a:ext cx="4768850" cy="3111500"/>
          </a:xfrm>
          <a:prstGeom prst="rect">
            <a:avLst/>
          </a:prstGeom>
        </p:spPr>
      </p:pic>
    </p:spTree>
    <p:extLst>
      <p:ext uri="{BB962C8B-B14F-4D97-AF65-F5344CB8AC3E}">
        <p14:creationId xmlns:p14="http://schemas.microsoft.com/office/powerpoint/2010/main" val="17354028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TotalTime>
  <Words>635</Words>
  <Application>Microsoft Office PowerPoint</Application>
  <PresentationFormat>画面に合わせる (16:9)</PresentationFormat>
  <Paragraphs>152</Paragraphs>
  <Slides>20</Slides>
  <Notes>20</Notes>
  <HiddenSlides>6</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ＭＳ ゴシック</vt:lpstr>
      <vt:lpstr>メイリオ</vt:lpstr>
      <vt:lpstr>游ゴシック</vt:lpstr>
      <vt:lpstr>游ゴシック Light</vt:lpstr>
      <vt:lpstr>Arial</vt:lpstr>
      <vt:lpstr>Calibri</vt:lpstr>
      <vt:lpstr>Office テーマ</vt:lpstr>
      <vt:lpstr>セルフレジシステムのご提案</vt:lpstr>
      <vt:lpstr>ご提案の背景（現状認識）</vt:lpstr>
      <vt:lpstr>ご提案のテーマ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End of Document</vt:lpstr>
      <vt:lpstr>PowerPoint プレゼンテーション</vt:lpstr>
      <vt:lpstr>システム導入背景</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Response Proposal</dc:title>
  <dc:creator>ikeda.satoshi30@gmail.com</dc:creator>
  <cp:lastModifiedBy>syous</cp:lastModifiedBy>
  <cp:revision>216</cp:revision>
  <dcterms:created xsi:type="dcterms:W3CDTF">2020-09-23T05:40:02Z</dcterms:created>
  <dcterms:modified xsi:type="dcterms:W3CDTF">2020-10-15T05:25:07Z</dcterms:modified>
</cp:coreProperties>
</file>