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2" r:id="rId6"/>
    <p:sldId id="263" r:id="rId7"/>
    <p:sldId id="266" r:id="rId8"/>
    <p:sldId id="265" r:id="rId9"/>
    <p:sldId id="267" r:id="rId10"/>
    <p:sldId id="268" r:id="rId11"/>
    <p:sldId id="269" r:id="rId12"/>
    <p:sldId id="270" r:id="rId13"/>
    <p:sldId id="271"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50C0743-A377-4164-9B72-DD1ADFDAC201}">
          <p14:sldIdLst>
            <p14:sldId id="257"/>
          </p14:sldIdLst>
        </p14:section>
        <p14:section name="6/14/22" id="{B8FB5010-E8BD-45EA-91B2-E7D9CE2C917F}">
          <p14:sldIdLst>
            <p14:sldId id="258"/>
            <p14:sldId id="259"/>
            <p14:sldId id="260"/>
            <p14:sldId id="262"/>
            <p14:sldId id="263"/>
            <p14:sldId id="266"/>
            <p14:sldId id="265"/>
            <p14:sldId id="267"/>
            <p14:sldId id="268"/>
            <p14:sldId id="269"/>
          </p14:sldIdLst>
        </p14:section>
        <p14:section name="6/21/22" id="{8DD7E3D7-ABCD-475E-AA82-A5B3A1FCC820}">
          <p14:sldIdLst>
            <p14:sldId id="270"/>
            <p14:sldId id="271"/>
            <p14:sldId id="272"/>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41" autoAdjust="0"/>
    <p:restoredTop sz="94660"/>
  </p:normalViewPr>
  <p:slideViewPr>
    <p:cSldViewPr snapToGrid="0">
      <p:cViewPr varScale="1">
        <p:scale>
          <a:sx n="108" d="100"/>
          <a:sy n="108" d="100"/>
        </p:scale>
        <p:origin x="70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E:\oresat-thermal\calculations\OreSat-CFC-Workbook.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oresat-thermal\calculations\OreSat-CFC-Workbook.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oresat-thermal\calculations\OreSat-CFC-Workbook.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oresat-thermal\calculations\OreSat-CFC-Workbook.xlsm"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oresat-thermal\calculations\OreSat-CFC-Workbook.xlsm"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dirty="0"/>
              <a:t>4th-order Polynomial</a:t>
            </a:r>
            <a:r>
              <a:rPr lang="en-US" sz="1400" baseline="0" dirty="0"/>
              <a:t> Steady-State Orbital Average Radiator Energy Balance</a:t>
            </a:r>
            <a:endParaRPr lang="en-US" sz="14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1U radiator</c:v>
          </c:tx>
          <c:spPr>
            <a:ln w="19050" cap="rnd">
              <a:solidFill>
                <a:srgbClr val="00B050"/>
              </a:solidFill>
              <a:round/>
            </a:ln>
            <a:effectLst/>
          </c:spPr>
          <c:marker>
            <c:symbol val="none"/>
          </c:marker>
          <c:xVal>
            <c:numRef>
              <c:f>'Radiator Size Study'!$G$14:$G$46</c:f>
              <c:numCache>
                <c:formatCode>General</c:formatCode>
                <c:ptCount val="33"/>
                <c:pt idx="0">
                  <c:v>200</c:v>
                </c:pt>
                <c:pt idx="1">
                  <c:v>205</c:v>
                </c:pt>
                <c:pt idx="2">
                  <c:v>210</c:v>
                </c:pt>
                <c:pt idx="3">
                  <c:v>215</c:v>
                </c:pt>
                <c:pt idx="4">
                  <c:v>220</c:v>
                </c:pt>
                <c:pt idx="5">
                  <c:v>225</c:v>
                </c:pt>
                <c:pt idx="6">
                  <c:v>230</c:v>
                </c:pt>
                <c:pt idx="7">
                  <c:v>235</c:v>
                </c:pt>
                <c:pt idx="8">
                  <c:v>240</c:v>
                </c:pt>
                <c:pt idx="9">
                  <c:v>245</c:v>
                </c:pt>
                <c:pt idx="10">
                  <c:v>250</c:v>
                </c:pt>
                <c:pt idx="11">
                  <c:v>255</c:v>
                </c:pt>
                <c:pt idx="12">
                  <c:v>260</c:v>
                </c:pt>
                <c:pt idx="13">
                  <c:v>265</c:v>
                </c:pt>
                <c:pt idx="14">
                  <c:v>270</c:v>
                </c:pt>
                <c:pt idx="15">
                  <c:v>275</c:v>
                </c:pt>
                <c:pt idx="16">
                  <c:v>280</c:v>
                </c:pt>
                <c:pt idx="17">
                  <c:v>285</c:v>
                </c:pt>
                <c:pt idx="18">
                  <c:v>290</c:v>
                </c:pt>
                <c:pt idx="19">
                  <c:v>295</c:v>
                </c:pt>
                <c:pt idx="20">
                  <c:v>300</c:v>
                </c:pt>
                <c:pt idx="21">
                  <c:v>305</c:v>
                </c:pt>
                <c:pt idx="22">
                  <c:v>310</c:v>
                </c:pt>
                <c:pt idx="23">
                  <c:v>315</c:v>
                </c:pt>
                <c:pt idx="24">
                  <c:v>320</c:v>
                </c:pt>
                <c:pt idx="25">
                  <c:v>325</c:v>
                </c:pt>
                <c:pt idx="26">
                  <c:v>330</c:v>
                </c:pt>
                <c:pt idx="27">
                  <c:v>335</c:v>
                </c:pt>
                <c:pt idx="28">
                  <c:v>340</c:v>
                </c:pt>
                <c:pt idx="29">
                  <c:v>345</c:v>
                </c:pt>
                <c:pt idx="30">
                  <c:v>350</c:v>
                </c:pt>
                <c:pt idx="31">
                  <c:v>355</c:v>
                </c:pt>
                <c:pt idx="32">
                  <c:v>360</c:v>
                </c:pt>
              </c:numCache>
            </c:numRef>
          </c:xVal>
          <c:yVal>
            <c:numRef>
              <c:f>'Radiator Size Study'!$I$14:$I$46</c:f>
              <c:numCache>
                <c:formatCode>General</c:formatCode>
                <c:ptCount val="33"/>
                <c:pt idx="0">
                  <c:v>7.515635677437337</c:v>
                </c:pt>
                <c:pt idx="1">
                  <c:v>7.073107786209011</c:v>
                </c:pt>
                <c:pt idx="2">
                  <c:v>6.625565464606848</c:v>
                </c:pt>
                <c:pt idx="3">
                  <c:v>6.1727611478121522</c:v>
                </c:pt>
                <c:pt idx="4">
                  <c:v>5.7144413055889212</c:v>
                </c:pt>
                <c:pt idx="5">
                  <c:v>5.2503464422838073</c:v>
                </c:pt>
                <c:pt idx="6">
                  <c:v>4.7802110968261706</c:v>
                </c:pt>
                <c:pt idx="7">
                  <c:v>4.3037638427280447</c:v>
                </c:pt>
                <c:pt idx="8">
                  <c:v>3.8207272880841536</c:v>
                </c:pt>
                <c:pt idx="9">
                  <c:v>3.3308180755718797</c:v>
                </c:pt>
                <c:pt idx="10">
                  <c:v>2.8337468824513006</c:v>
                </c:pt>
                <c:pt idx="11">
                  <c:v>2.3292184205652062</c:v>
                </c:pt>
                <c:pt idx="12">
                  <c:v>1.816931436339023</c:v>
                </c:pt>
                <c:pt idx="13">
                  <c:v>1.2965787107808588</c:v>
                </c:pt>
                <c:pt idx="14">
                  <c:v>0.7678470594815574</c:v>
                </c:pt>
                <c:pt idx="15">
                  <c:v>0.23041733261457395</c:v>
                </c:pt>
                <c:pt idx="16">
                  <c:v>-0.31603558506388468</c:v>
                </c:pt>
                <c:pt idx="17">
                  <c:v>-0.87184277421498046</c:v>
                </c:pt>
                <c:pt idx="18">
                  <c:v>-1.4373412809171959</c:v>
                </c:pt>
                <c:pt idx="19">
                  <c:v>-2.0128741166662762</c:v>
                </c:pt>
                <c:pt idx="20">
                  <c:v>-2.5987902583753395</c:v>
                </c:pt>
                <c:pt idx="21">
                  <c:v>-3.1954446483748193</c:v>
                </c:pt>
                <c:pt idx="22">
                  <c:v>-3.803198194412416</c:v>
                </c:pt>
                <c:pt idx="23">
                  <c:v>-4.4224177696532188</c:v>
                </c:pt>
                <c:pt idx="24">
                  <c:v>-5.0534762126795645</c:v>
                </c:pt>
                <c:pt idx="25">
                  <c:v>-5.6967523274911578</c:v>
                </c:pt>
                <c:pt idx="26">
                  <c:v>-6.3526308835050225</c:v>
                </c:pt>
                <c:pt idx="27">
                  <c:v>-7.0215026155554527</c:v>
                </c:pt>
                <c:pt idx="28">
                  <c:v>-7.7037642238941215</c:v>
                </c:pt>
                <c:pt idx="29">
                  <c:v>-8.3998183741899606</c:v>
                </c:pt>
                <c:pt idx="30">
                  <c:v>-9.1100736975292609</c:v>
                </c:pt>
                <c:pt idx="31">
                  <c:v>-9.8349447904156388</c:v>
                </c:pt>
                <c:pt idx="32">
                  <c:v>-10.574852214769972</c:v>
                </c:pt>
              </c:numCache>
            </c:numRef>
          </c:yVal>
          <c:smooth val="1"/>
          <c:extLst>
            <c:ext xmlns:c16="http://schemas.microsoft.com/office/drawing/2014/chart" uri="{C3380CC4-5D6E-409C-BE32-E72D297353CC}">
              <c16:uniqueId val="{00000000-D94F-474B-9D30-10EE2892079B}"/>
            </c:ext>
          </c:extLst>
        </c:ser>
        <c:ser>
          <c:idx val="1"/>
          <c:order val="1"/>
          <c:tx>
            <c:v>2U radiator</c:v>
          </c:tx>
          <c:spPr>
            <a:ln w="19050" cap="rnd">
              <a:solidFill>
                <a:srgbClr val="00B0F0"/>
              </a:solidFill>
              <a:round/>
            </a:ln>
            <a:effectLst/>
          </c:spPr>
          <c:marker>
            <c:symbol val="none"/>
          </c:marker>
          <c:xVal>
            <c:numRef>
              <c:f>'Radiator Size Study'!$G$14:$G$46</c:f>
              <c:numCache>
                <c:formatCode>General</c:formatCode>
                <c:ptCount val="33"/>
                <c:pt idx="0">
                  <c:v>200</c:v>
                </c:pt>
                <c:pt idx="1">
                  <c:v>205</c:v>
                </c:pt>
                <c:pt idx="2">
                  <c:v>210</c:v>
                </c:pt>
                <c:pt idx="3">
                  <c:v>215</c:v>
                </c:pt>
                <c:pt idx="4">
                  <c:v>220</c:v>
                </c:pt>
                <c:pt idx="5">
                  <c:v>225</c:v>
                </c:pt>
                <c:pt idx="6">
                  <c:v>230</c:v>
                </c:pt>
                <c:pt idx="7">
                  <c:v>235</c:v>
                </c:pt>
                <c:pt idx="8">
                  <c:v>240</c:v>
                </c:pt>
                <c:pt idx="9">
                  <c:v>245</c:v>
                </c:pt>
                <c:pt idx="10">
                  <c:v>250</c:v>
                </c:pt>
                <c:pt idx="11">
                  <c:v>255</c:v>
                </c:pt>
                <c:pt idx="12">
                  <c:v>260</c:v>
                </c:pt>
                <c:pt idx="13">
                  <c:v>265</c:v>
                </c:pt>
                <c:pt idx="14">
                  <c:v>270</c:v>
                </c:pt>
                <c:pt idx="15">
                  <c:v>275</c:v>
                </c:pt>
                <c:pt idx="16">
                  <c:v>280</c:v>
                </c:pt>
                <c:pt idx="17">
                  <c:v>285</c:v>
                </c:pt>
                <c:pt idx="18">
                  <c:v>290</c:v>
                </c:pt>
                <c:pt idx="19">
                  <c:v>295</c:v>
                </c:pt>
                <c:pt idx="20">
                  <c:v>300</c:v>
                </c:pt>
                <c:pt idx="21">
                  <c:v>305</c:v>
                </c:pt>
                <c:pt idx="22">
                  <c:v>310</c:v>
                </c:pt>
                <c:pt idx="23">
                  <c:v>315</c:v>
                </c:pt>
                <c:pt idx="24">
                  <c:v>320</c:v>
                </c:pt>
                <c:pt idx="25">
                  <c:v>325</c:v>
                </c:pt>
                <c:pt idx="26">
                  <c:v>330</c:v>
                </c:pt>
                <c:pt idx="27">
                  <c:v>335</c:v>
                </c:pt>
                <c:pt idx="28">
                  <c:v>340</c:v>
                </c:pt>
                <c:pt idx="29">
                  <c:v>345</c:v>
                </c:pt>
                <c:pt idx="30">
                  <c:v>350</c:v>
                </c:pt>
                <c:pt idx="31">
                  <c:v>355</c:v>
                </c:pt>
                <c:pt idx="32">
                  <c:v>360</c:v>
                </c:pt>
              </c:numCache>
            </c:numRef>
          </c:xVal>
          <c:yVal>
            <c:numRef>
              <c:f>'Radiator Size Study'!$J$14:$J$46</c:f>
              <c:numCache>
                <c:formatCode>General</c:formatCode>
                <c:ptCount val="33"/>
                <c:pt idx="0">
                  <c:v>7.3695066489923002</c:v>
                </c:pt>
                <c:pt idx="1">
                  <c:v>6.860921454770943</c:v>
                </c:pt>
                <c:pt idx="2">
                  <c:v>6.3423073998019133</c:v>
                </c:pt>
                <c:pt idx="3">
                  <c:v>5.813169354447818</c:v>
                </c:pt>
                <c:pt idx="4">
                  <c:v>5.2730002582366433</c:v>
                </c:pt>
                <c:pt idx="5">
                  <c:v>4.7212811198617111</c:v>
                </c:pt>
                <c:pt idx="6">
                  <c:v>4.1574810171817322</c:v>
                </c:pt>
                <c:pt idx="7">
                  <c:v>3.5810570972207771</c:v>
                </c:pt>
                <c:pt idx="8">
                  <c:v>2.9914545761682825</c:v>
                </c:pt>
                <c:pt idx="9">
                  <c:v>2.3881067393790296</c:v>
                </c:pt>
                <c:pt idx="10">
                  <c:v>1.7704349413731764</c:v>
                </c:pt>
                <c:pt idx="11">
                  <c:v>1.1378486058362747</c:v>
                </c:pt>
                <c:pt idx="12">
                  <c:v>0.48974522561919426</c:v>
                </c:pt>
                <c:pt idx="13">
                  <c:v>-0.17448963726182973</c:v>
                </c:pt>
                <c:pt idx="14">
                  <c:v>-0.85548235162514585</c:v>
                </c:pt>
                <c:pt idx="15">
                  <c:v>-1.5538712171238083</c:v>
                </c:pt>
                <c:pt idx="16">
                  <c:v>-2.2703064642454387</c:v>
                </c:pt>
                <c:pt idx="17">
                  <c:v>-3.0054502543123429</c:v>
                </c:pt>
                <c:pt idx="18">
                  <c:v>-3.7599766794814693</c:v>
                </c:pt>
                <c:pt idx="19">
                  <c:v>-4.5345717627443429</c:v>
                </c:pt>
                <c:pt idx="20">
                  <c:v>-5.3299334579271829</c:v>
                </c:pt>
                <c:pt idx="21">
                  <c:v>-6.1467716496908382</c:v>
                </c:pt>
                <c:pt idx="22">
                  <c:v>-6.985808153530745</c:v>
                </c:pt>
                <c:pt idx="23">
                  <c:v>-7.8477767157770462</c:v>
                </c:pt>
                <c:pt idx="24">
                  <c:v>-8.7334230135944484</c:v>
                </c:pt>
                <c:pt idx="25">
                  <c:v>-9.6435046549823493</c:v>
                </c:pt>
                <c:pt idx="26">
                  <c:v>-10.578791178774775</c:v>
                </c:pt>
                <c:pt idx="27">
                  <c:v>-11.540064054640348</c:v>
                </c:pt>
                <c:pt idx="28">
                  <c:v>-12.528116683082382</c:v>
                </c:pt>
                <c:pt idx="29">
                  <c:v>-13.543754395438773</c:v>
                </c:pt>
                <c:pt idx="30">
                  <c:v>-14.587794453882085</c:v>
                </c:pt>
                <c:pt idx="31">
                  <c:v>-15.661066051419537</c:v>
                </c:pt>
                <c:pt idx="32">
                  <c:v>-16.76441031189292</c:v>
                </c:pt>
              </c:numCache>
            </c:numRef>
          </c:yVal>
          <c:smooth val="1"/>
          <c:extLst>
            <c:ext xmlns:c16="http://schemas.microsoft.com/office/drawing/2014/chart" uri="{C3380CC4-5D6E-409C-BE32-E72D297353CC}">
              <c16:uniqueId val="{00000001-D94F-474B-9D30-10EE2892079B}"/>
            </c:ext>
          </c:extLst>
        </c:ser>
        <c:ser>
          <c:idx val="2"/>
          <c:order val="2"/>
          <c:tx>
            <c:v>3U radiator</c:v>
          </c:tx>
          <c:spPr>
            <a:ln w="19050" cap="rnd">
              <a:solidFill>
                <a:srgbClr val="7030A0"/>
              </a:solidFill>
              <a:round/>
            </a:ln>
            <a:effectLst/>
          </c:spPr>
          <c:marker>
            <c:symbol val="none"/>
          </c:marker>
          <c:xVal>
            <c:numRef>
              <c:f>'Radiator Size Study'!$G$14:$G$46</c:f>
              <c:numCache>
                <c:formatCode>General</c:formatCode>
                <c:ptCount val="33"/>
                <c:pt idx="0">
                  <c:v>200</c:v>
                </c:pt>
                <c:pt idx="1">
                  <c:v>205</c:v>
                </c:pt>
                <c:pt idx="2">
                  <c:v>210</c:v>
                </c:pt>
                <c:pt idx="3">
                  <c:v>215</c:v>
                </c:pt>
                <c:pt idx="4">
                  <c:v>220</c:v>
                </c:pt>
                <c:pt idx="5">
                  <c:v>225</c:v>
                </c:pt>
                <c:pt idx="6">
                  <c:v>230</c:v>
                </c:pt>
                <c:pt idx="7">
                  <c:v>235</c:v>
                </c:pt>
                <c:pt idx="8">
                  <c:v>240</c:v>
                </c:pt>
                <c:pt idx="9">
                  <c:v>245</c:v>
                </c:pt>
                <c:pt idx="10">
                  <c:v>250</c:v>
                </c:pt>
                <c:pt idx="11">
                  <c:v>255</c:v>
                </c:pt>
                <c:pt idx="12">
                  <c:v>260</c:v>
                </c:pt>
                <c:pt idx="13">
                  <c:v>265</c:v>
                </c:pt>
                <c:pt idx="14">
                  <c:v>270</c:v>
                </c:pt>
                <c:pt idx="15">
                  <c:v>275</c:v>
                </c:pt>
                <c:pt idx="16">
                  <c:v>280</c:v>
                </c:pt>
                <c:pt idx="17">
                  <c:v>285</c:v>
                </c:pt>
                <c:pt idx="18">
                  <c:v>290</c:v>
                </c:pt>
                <c:pt idx="19">
                  <c:v>295</c:v>
                </c:pt>
                <c:pt idx="20">
                  <c:v>300</c:v>
                </c:pt>
                <c:pt idx="21">
                  <c:v>305</c:v>
                </c:pt>
                <c:pt idx="22">
                  <c:v>310</c:v>
                </c:pt>
                <c:pt idx="23">
                  <c:v>315</c:v>
                </c:pt>
                <c:pt idx="24">
                  <c:v>320</c:v>
                </c:pt>
                <c:pt idx="25">
                  <c:v>325</c:v>
                </c:pt>
                <c:pt idx="26">
                  <c:v>330</c:v>
                </c:pt>
                <c:pt idx="27">
                  <c:v>335</c:v>
                </c:pt>
                <c:pt idx="28">
                  <c:v>340</c:v>
                </c:pt>
                <c:pt idx="29">
                  <c:v>345</c:v>
                </c:pt>
                <c:pt idx="30">
                  <c:v>350</c:v>
                </c:pt>
                <c:pt idx="31">
                  <c:v>355</c:v>
                </c:pt>
                <c:pt idx="32">
                  <c:v>360</c:v>
                </c:pt>
              </c:numCache>
            </c:numRef>
          </c:xVal>
          <c:yVal>
            <c:numRef>
              <c:f>'Radiator Size Study'!$K$14:$K$46</c:f>
              <c:numCache>
                <c:formatCode>General</c:formatCode>
                <c:ptCount val="33"/>
                <c:pt idx="0">
                  <c:v>7.2233776205472644</c:v>
                </c:pt>
                <c:pt idx="1">
                  <c:v>6.6487351233328766</c:v>
                </c:pt>
                <c:pt idx="2">
                  <c:v>6.0590493349969794</c:v>
                </c:pt>
                <c:pt idx="3">
                  <c:v>5.4535775610834847</c:v>
                </c:pt>
                <c:pt idx="4">
                  <c:v>4.8315592108843655</c:v>
                </c:pt>
                <c:pt idx="5">
                  <c:v>4.1922157974396148</c:v>
                </c:pt>
                <c:pt idx="6">
                  <c:v>3.5347509375372947</c:v>
                </c:pt>
                <c:pt idx="7">
                  <c:v>2.8583503517135087</c:v>
                </c:pt>
                <c:pt idx="8">
                  <c:v>2.1621818642524109</c:v>
                </c:pt>
                <c:pt idx="9">
                  <c:v>1.4453954031861791</c:v>
                </c:pt>
                <c:pt idx="10">
                  <c:v>0.70712300029505204</c:v>
                </c:pt>
                <c:pt idx="11">
                  <c:v>-5.3521208892657442E-2</c:v>
                </c:pt>
                <c:pt idx="12">
                  <c:v>-0.83744098510063447</c:v>
                </c:pt>
                <c:pt idx="13">
                  <c:v>-1.6455579853045188</c:v>
                </c:pt>
                <c:pt idx="14">
                  <c:v>-2.4788117627318496</c:v>
                </c:pt>
                <c:pt idx="15">
                  <c:v>-3.3381597668621916</c:v>
                </c:pt>
                <c:pt idx="16">
                  <c:v>-4.2245773434269935</c:v>
                </c:pt>
                <c:pt idx="17">
                  <c:v>-5.1390577344097084</c:v>
                </c:pt>
                <c:pt idx="18">
                  <c:v>-6.0826120780457433</c:v>
                </c:pt>
                <c:pt idx="19">
                  <c:v>-7.05626940882241</c:v>
                </c:pt>
                <c:pt idx="20">
                  <c:v>-8.0610766574790258</c:v>
                </c:pt>
                <c:pt idx="21">
                  <c:v>-9.0980986510068576</c:v>
                </c:pt>
                <c:pt idx="22">
                  <c:v>-10.168418112649075</c:v>
                </c:pt>
                <c:pt idx="23">
                  <c:v>-11.273135661900874</c:v>
                </c:pt>
                <c:pt idx="24">
                  <c:v>-12.413369814509336</c:v>
                </c:pt>
                <c:pt idx="25">
                  <c:v>-13.590256982473543</c:v>
                </c:pt>
                <c:pt idx="26">
                  <c:v>-14.804951474044532</c:v>
                </c:pt>
                <c:pt idx="27">
                  <c:v>-16.058625493725245</c:v>
                </c:pt>
                <c:pt idx="28">
                  <c:v>-17.35246914227065</c:v>
                </c:pt>
                <c:pt idx="29">
                  <c:v>-18.687690416687587</c:v>
                </c:pt>
                <c:pt idx="30">
                  <c:v>-20.065515210234913</c:v>
                </c:pt>
                <c:pt idx="31">
                  <c:v>-21.487187312423437</c:v>
                </c:pt>
                <c:pt idx="32">
                  <c:v>-22.953968409015864</c:v>
                </c:pt>
              </c:numCache>
            </c:numRef>
          </c:yVal>
          <c:smooth val="1"/>
          <c:extLst>
            <c:ext xmlns:c16="http://schemas.microsoft.com/office/drawing/2014/chart" uri="{C3380CC4-5D6E-409C-BE32-E72D297353CC}">
              <c16:uniqueId val="{00000002-D94F-474B-9D30-10EE2892079B}"/>
            </c:ext>
          </c:extLst>
        </c:ser>
        <c:dLbls>
          <c:showLegendKey val="0"/>
          <c:showVal val="0"/>
          <c:showCatName val="0"/>
          <c:showSerName val="0"/>
          <c:showPercent val="0"/>
          <c:showBubbleSize val="0"/>
        </c:dLbls>
        <c:axId val="619009008"/>
        <c:axId val="619009336"/>
      </c:scatterChart>
      <c:valAx>
        <c:axId val="619009008"/>
        <c:scaling>
          <c:orientation val="minMax"/>
          <c:max val="320"/>
          <c:min val="22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Radiator Temperature Guess (K)</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619009336"/>
        <c:crosses val="autoZero"/>
        <c:crossBetween val="midCat"/>
      </c:valAx>
      <c:valAx>
        <c:axId val="619009336"/>
        <c:scaling>
          <c:orientation val="minMax"/>
          <c:max val="5"/>
          <c:min val="-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Net</a:t>
                </a:r>
                <a:r>
                  <a:rPr lang="en-US" sz="1200" baseline="0"/>
                  <a:t> Heat In/Out (W)</a:t>
                </a:r>
                <a:endParaRPr lang="en-US" sz="1200"/>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619009008"/>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baseline="0">
                <a:effectLst/>
              </a:rPr>
              <a:t>4th-order Polynomial Steady-State Orbital Average Radiator Energy Balance for Different Angles of Solar Incidence</a:t>
            </a:r>
            <a:endParaRPr lang="en-US" sz="1400">
              <a:effectLst/>
            </a:endParaRPr>
          </a:p>
        </c:rich>
      </c:tx>
      <c:layout>
        <c:manualLayout>
          <c:xMode val="edge"/>
          <c:yMode val="edge"/>
          <c:x val="6.8743220382909948E-2"/>
          <c:y val="1.793721973094170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90 degrees</c:v>
          </c:tx>
          <c:spPr>
            <a:ln w="19050" cap="rnd">
              <a:solidFill>
                <a:schemeClr val="accent1"/>
              </a:solidFill>
              <a:round/>
            </a:ln>
            <a:effectLst/>
          </c:spPr>
          <c:marker>
            <c:symbol val="none"/>
          </c:marker>
          <c:xVal>
            <c:numRef>
              <c:f>'Incident Angle Study'!$F$5:$F$37</c:f>
              <c:numCache>
                <c:formatCode>General</c:formatCode>
                <c:ptCount val="33"/>
                <c:pt idx="0">
                  <c:v>200</c:v>
                </c:pt>
                <c:pt idx="1">
                  <c:v>205</c:v>
                </c:pt>
                <c:pt idx="2">
                  <c:v>210</c:v>
                </c:pt>
                <c:pt idx="3">
                  <c:v>215</c:v>
                </c:pt>
                <c:pt idx="4">
                  <c:v>220</c:v>
                </c:pt>
                <c:pt idx="5">
                  <c:v>225</c:v>
                </c:pt>
                <c:pt idx="6">
                  <c:v>230</c:v>
                </c:pt>
                <c:pt idx="7">
                  <c:v>235</c:v>
                </c:pt>
                <c:pt idx="8">
                  <c:v>240</c:v>
                </c:pt>
                <c:pt idx="9">
                  <c:v>245</c:v>
                </c:pt>
                <c:pt idx="10">
                  <c:v>250</c:v>
                </c:pt>
                <c:pt idx="11">
                  <c:v>255</c:v>
                </c:pt>
                <c:pt idx="12">
                  <c:v>260</c:v>
                </c:pt>
                <c:pt idx="13">
                  <c:v>265</c:v>
                </c:pt>
                <c:pt idx="14">
                  <c:v>270</c:v>
                </c:pt>
                <c:pt idx="15">
                  <c:v>275</c:v>
                </c:pt>
                <c:pt idx="16">
                  <c:v>280</c:v>
                </c:pt>
                <c:pt idx="17">
                  <c:v>285</c:v>
                </c:pt>
                <c:pt idx="18">
                  <c:v>290</c:v>
                </c:pt>
                <c:pt idx="19">
                  <c:v>295</c:v>
                </c:pt>
                <c:pt idx="20">
                  <c:v>300</c:v>
                </c:pt>
                <c:pt idx="21">
                  <c:v>305</c:v>
                </c:pt>
                <c:pt idx="22">
                  <c:v>310</c:v>
                </c:pt>
                <c:pt idx="23">
                  <c:v>315</c:v>
                </c:pt>
                <c:pt idx="24">
                  <c:v>320</c:v>
                </c:pt>
                <c:pt idx="25">
                  <c:v>325</c:v>
                </c:pt>
                <c:pt idx="26">
                  <c:v>330</c:v>
                </c:pt>
                <c:pt idx="27">
                  <c:v>335</c:v>
                </c:pt>
                <c:pt idx="28">
                  <c:v>340</c:v>
                </c:pt>
                <c:pt idx="29">
                  <c:v>345</c:v>
                </c:pt>
                <c:pt idx="30">
                  <c:v>350</c:v>
                </c:pt>
                <c:pt idx="31">
                  <c:v>355</c:v>
                </c:pt>
                <c:pt idx="32">
                  <c:v>360</c:v>
                </c:pt>
              </c:numCache>
            </c:numRef>
          </c:xVal>
          <c:yVal>
            <c:numRef>
              <c:f>'Incident Angle Study'!$H$5:$H$37</c:f>
              <c:numCache>
                <c:formatCode>General</c:formatCode>
                <c:ptCount val="33"/>
                <c:pt idx="0">
                  <c:v>7.3695066489923002</c:v>
                </c:pt>
                <c:pt idx="1">
                  <c:v>6.860921454770943</c:v>
                </c:pt>
                <c:pt idx="2">
                  <c:v>6.3423073998019133</c:v>
                </c:pt>
                <c:pt idx="3">
                  <c:v>5.813169354447818</c:v>
                </c:pt>
                <c:pt idx="4">
                  <c:v>5.2730002582366433</c:v>
                </c:pt>
                <c:pt idx="5">
                  <c:v>4.7212811198617111</c:v>
                </c:pt>
                <c:pt idx="6">
                  <c:v>4.1574810171817322</c:v>
                </c:pt>
                <c:pt idx="7">
                  <c:v>3.5810570972207771</c:v>
                </c:pt>
                <c:pt idx="8">
                  <c:v>2.9914545761682825</c:v>
                </c:pt>
                <c:pt idx="9">
                  <c:v>2.3881067393790296</c:v>
                </c:pt>
                <c:pt idx="10">
                  <c:v>1.7704349413731766</c:v>
                </c:pt>
                <c:pt idx="11">
                  <c:v>1.1378486058362749</c:v>
                </c:pt>
                <c:pt idx="12">
                  <c:v>0.48974522561919437</c:v>
                </c:pt>
                <c:pt idx="13">
                  <c:v>-0.17448963726182962</c:v>
                </c:pt>
                <c:pt idx="14">
                  <c:v>-0.85548235162514574</c:v>
                </c:pt>
                <c:pt idx="15">
                  <c:v>-1.553871217123808</c:v>
                </c:pt>
                <c:pt idx="16">
                  <c:v>-2.2703064642454387</c:v>
                </c:pt>
                <c:pt idx="17">
                  <c:v>-3.0054502543123429</c:v>
                </c:pt>
                <c:pt idx="18">
                  <c:v>-3.7599766794814693</c:v>
                </c:pt>
                <c:pt idx="19">
                  <c:v>-4.5345717627443429</c:v>
                </c:pt>
                <c:pt idx="20">
                  <c:v>-5.3299334579271829</c:v>
                </c:pt>
                <c:pt idx="21">
                  <c:v>-6.1467716496908382</c:v>
                </c:pt>
                <c:pt idx="22">
                  <c:v>-6.985808153530745</c:v>
                </c:pt>
                <c:pt idx="23">
                  <c:v>-7.8477767157770462</c:v>
                </c:pt>
                <c:pt idx="24">
                  <c:v>-8.7334230135944484</c:v>
                </c:pt>
                <c:pt idx="25">
                  <c:v>-9.6435046549823493</c:v>
                </c:pt>
                <c:pt idx="26">
                  <c:v>-10.578791178774775</c:v>
                </c:pt>
                <c:pt idx="27">
                  <c:v>-11.540064054640348</c:v>
                </c:pt>
                <c:pt idx="28">
                  <c:v>-12.528116683082382</c:v>
                </c:pt>
                <c:pt idx="29">
                  <c:v>-13.543754395438773</c:v>
                </c:pt>
                <c:pt idx="30">
                  <c:v>-14.587794453882085</c:v>
                </c:pt>
                <c:pt idx="31">
                  <c:v>-15.661066051419537</c:v>
                </c:pt>
                <c:pt idx="32">
                  <c:v>-16.76441031189292</c:v>
                </c:pt>
              </c:numCache>
            </c:numRef>
          </c:yVal>
          <c:smooth val="1"/>
          <c:extLst>
            <c:ext xmlns:c16="http://schemas.microsoft.com/office/drawing/2014/chart" uri="{C3380CC4-5D6E-409C-BE32-E72D297353CC}">
              <c16:uniqueId val="{00000000-6F10-4F42-A7D0-5D829496B0E3}"/>
            </c:ext>
          </c:extLst>
        </c:ser>
        <c:ser>
          <c:idx val="1"/>
          <c:order val="1"/>
          <c:tx>
            <c:v>100 degrees</c:v>
          </c:tx>
          <c:spPr>
            <a:ln w="19050" cap="rnd">
              <a:solidFill>
                <a:schemeClr val="accent2"/>
              </a:solidFill>
              <a:round/>
            </a:ln>
            <a:effectLst/>
          </c:spPr>
          <c:marker>
            <c:symbol val="none"/>
          </c:marker>
          <c:xVal>
            <c:numRef>
              <c:f>'Incident Angle Study'!$F$5:$F$37</c:f>
              <c:numCache>
                <c:formatCode>General</c:formatCode>
                <c:ptCount val="33"/>
                <c:pt idx="0">
                  <c:v>200</c:v>
                </c:pt>
                <c:pt idx="1">
                  <c:v>205</c:v>
                </c:pt>
                <c:pt idx="2">
                  <c:v>210</c:v>
                </c:pt>
                <c:pt idx="3">
                  <c:v>215</c:v>
                </c:pt>
                <c:pt idx="4">
                  <c:v>220</c:v>
                </c:pt>
                <c:pt idx="5">
                  <c:v>225</c:v>
                </c:pt>
                <c:pt idx="6">
                  <c:v>230</c:v>
                </c:pt>
                <c:pt idx="7">
                  <c:v>235</c:v>
                </c:pt>
                <c:pt idx="8">
                  <c:v>240</c:v>
                </c:pt>
                <c:pt idx="9">
                  <c:v>245</c:v>
                </c:pt>
                <c:pt idx="10">
                  <c:v>250</c:v>
                </c:pt>
                <c:pt idx="11">
                  <c:v>255</c:v>
                </c:pt>
                <c:pt idx="12">
                  <c:v>260</c:v>
                </c:pt>
                <c:pt idx="13">
                  <c:v>265</c:v>
                </c:pt>
                <c:pt idx="14">
                  <c:v>270</c:v>
                </c:pt>
                <c:pt idx="15">
                  <c:v>275</c:v>
                </c:pt>
                <c:pt idx="16">
                  <c:v>280</c:v>
                </c:pt>
                <c:pt idx="17">
                  <c:v>285</c:v>
                </c:pt>
                <c:pt idx="18">
                  <c:v>290</c:v>
                </c:pt>
                <c:pt idx="19">
                  <c:v>295</c:v>
                </c:pt>
                <c:pt idx="20">
                  <c:v>300</c:v>
                </c:pt>
                <c:pt idx="21">
                  <c:v>305</c:v>
                </c:pt>
                <c:pt idx="22">
                  <c:v>310</c:v>
                </c:pt>
                <c:pt idx="23">
                  <c:v>315</c:v>
                </c:pt>
                <c:pt idx="24">
                  <c:v>320</c:v>
                </c:pt>
                <c:pt idx="25">
                  <c:v>325</c:v>
                </c:pt>
                <c:pt idx="26">
                  <c:v>330</c:v>
                </c:pt>
                <c:pt idx="27">
                  <c:v>335</c:v>
                </c:pt>
                <c:pt idx="28">
                  <c:v>340</c:v>
                </c:pt>
                <c:pt idx="29">
                  <c:v>345</c:v>
                </c:pt>
                <c:pt idx="30">
                  <c:v>350</c:v>
                </c:pt>
                <c:pt idx="31">
                  <c:v>355</c:v>
                </c:pt>
                <c:pt idx="32">
                  <c:v>360</c:v>
                </c:pt>
              </c:numCache>
            </c:numRef>
          </c:xVal>
          <c:yVal>
            <c:numRef>
              <c:f>'Incident Angle Study'!$I$5:$I$37</c:f>
              <c:numCache>
                <c:formatCode>General</c:formatCode>
                <c:ptCount val="33"/>
                <c:pt idx="0">
                  <c:v>7.7096791225670103</c:v>
                </c:pt>
                <c:pt idx="1">
                  <c:v>7.201093928345653</c:v>
                </c:pt>
                <c:pt idx="2">
                  <c:v>6.6824798733766233</c:v>
                </c:pt>
                <c:pt idx="3">
                  <c:v>6.153341828022528</c:v>
                </c:pt>
                <c:pt idx="4">
                  <c:v>5.6131727318113533</c:v>
                </c:pt>
                <c:pt idx="5">
                  <c:v>5.0614535934364211</c:v>
                </c:pt>
                <c:pt idx="6">
                  <c:v>4.4976534907564423</c:v>
                </c:pt>
                <c:pt idx="7">
                  <c:v>3.9212295707954876</c:v>
                </c:pt>
                <c:pt idx="8">
                  <c:v>3.331627049742993</c:v>
                </c:pt>
                <c:pt idx="9">
                  <c:v>2.7282792129537401</c:v>
                </c:pt>
                <c:pt idx="10">
                  <c:v>2.1106074149478866</c:v>
                </c:pt>
                <c:pt idx="11">
                  <c:v>1.4780210794109849</c:v>
                </c:pt>
                <c:pt idx="12">
                  <c:v>0.82991769919390457</c:v>
                </c:pt>
                <c:pt idx="13">
                  <c:v>0.16568283631288058</c:v>
                </c:pt>
                <c:pt idx="14">
                  <c:v>-0.51530987805043549</c:v>
                </c:pt>
                <c:pt idx="15">
                  <c:v>-1.213698743549098</c:v>
                </c:pt>
                <c:pt idx="16">
                  <c:v>-1.9301339906707284</c:v>
                </c:pt>
                <c:pt idx="17">
                  <c:v>-2.6652777807376324</c:v>
                </c:pt>
                <c:pt idx="18">
                  <c:v>-3.4198042059067588</c:v>
                </c:pt>
                <c:pt idx="19">
                  <c:v>-4.1943992891696329</c:v>
                </c:pt>
                <c:pt idx="20">
                  <c:v>-4.9897609843524728</c:v>
                </c:pt>
                <c:pt idx="21">
                  <c:v>-5.8065991761161282</c:v>
                </c:pt>
                <c:pt idx="22">
                  <c:v>-6.645635679956035</c:v>
                </c:pt>
                <c:pt idx="23">
                  <c:v>-7.5076042422023361</c:v>
                </c:pt>
                <c:pt idx="24">
                  <c:v>-8.3932505400197375</c:v>
                </c:pt>
                <c:pt idx="25">
                  <c:v>-9.3033321814076384</c:v>
                </c:pt>
                <c:pt idx="26">
                  <c:v>-10.238618705200064</c:v>
                </c:pt>
                <c:pt idx="27">
                  <c:v>-11.199891581065637</c:v>
                </c:pt>
                <c:pt idx="28">
                  <c:v>-12.187944209507672</c:v>
                </c:pt>
                <c:pt idx="29">
                  <c:v>-13.203581921864062</c:v>
                </c:pt>
                <c:pt idx="30">
                  <c:v>-14.247621980307374</c:v>
                </c:pt>
                <c:pt idx="31">
                  <c:v>-15.320893577844826</c:v>
                </c:pt>
                <c:pt idx="32">
                  <c:v>-16.424237838318209</c:v>
                </c:pt>
              </c:numCache>
            </c:numRef>
          </c:yVal>
          <c:smooth val="1"/>
          <c:extLst>
            <c:ext xmlns:c16="http://schemas.microsoft.com/office/drawing/2014/chart" uri="{C3380CC4-5D6E-409C-BE32-E72D297353CC}">
              <c16:uniqueId val="{00000001-6F10-4F42-A7D0-5D829496B0E3}"/>
            </c:ext>
          </c:extLst>
        </c:ser>
        <c:ser>
          <c:idx val="2"/>
          <c:order val="2"/>
          <c:tx>
            <c:v>110 degrees</c:v>
          </c:tx>
          <c:spPr>
            <a:ln w="19050" cap="rnd">
              <a:solidFill>
                <a:schemeClr val="accent3"/>
              </a:solidFill>
              <a:round/>
            </a:ln>
            <a:effectLst/>
          </c:spPr>
          <c:marker>
            <c:symbol val="none"/>
          </c:marker>
          <c:xVal>
            <c:numRef>
              <c:f>'Incident Angle Study'!$F$5:$F$37</c:f>
              <c:numCache>
                <c:formatCode>General</c:formatCode>
                <c:ptCount val="33"/>
                <c:pt idx="0">
                  <c:v>200</c:v>
                </c:pt>
                <c:pt idx="1">
                  <c:v>205</c:v>
                </c:pt>
                <c:pt idx="2">
                  <c:v>210</c:v>
                </c:pt>
                <c:pt idx="3">
                  <c:v>215</c:v>
                </c:pt>
                <c:pt idx="4">
                  <c:v>220</c:v>
                </c:pt>
                <c:pt idx="5">
                  <c:v>225</c:v>
                </c:pt>
                <c:pt idx="6">
                  <c:v>230</c:v>
                </c:pt>
                <c:pt idx="7">
                  <c:v>235</c:v>
                </c:pt>
                <c:pt idx="8">
                  <c:v>240</c:v>
                </c:pt>
                <c:pt idx="9">
                  <c:v>245</c:v>
                </c:pt>
                <c:pt idx="10">
                  <c:v>250</c:v>
                </c:pt>
                <c:pt idx="11">
                  <c:v>255</c:v>
                </c:pt>
                <c:pt idx="12">
                  <c:v>260</c:v>
                </c:pt>
                <c:pt idx="13">
                  <c:v>265</c:v>
                </c:pt>
                <c:pt idx="14">
                  <c:v>270</c:v>
                </c:pt>
                <c:pt idx="15">
                  <c:v>275</c:v>
                </c:pt>
                <c:pt idx="16">
                  <c:v>280</c:v>
                </c:pt>
                <c:pt idx="17">
                  <c:v>285</c:v>
                </c:pt>
                <c:pt idx="18">
                  <c:v>290</c:v>
                </c:pt>
                <c:pt idx="19">
                  <c:v>295</c:v>
                </c:pt>
                <c:pt idx="20">
                  <c:v>300</c:v>
                </c:pt>
                <c:pt idx="21">
                  <c:v>305</c:v>
                </c:pt>
                <c:pt idx="22">
                  <c:v>310</c:v>
                </c:pt>
                <c:pt idx="23">
                  <c:v>315</c:v>
                </c:pt>
                <c:pt idx="24">
                  <c:v>320</c:v>
                </c:pt>
                <c:pt idx="25">
                  <c:v>325</c:v>
                </c:pt>
                <c:pt idx="26">
                  <c:v>330</c:v>
                </c:pt>
                <c:pt idx="27">
                  <c:v>335</c:v>
                </c:pt>
                <c:pt idx="28">
                  <c:v>340</c:v>
                </c:pt>
                <c:pt idx="29">
                  <c:v>345</c:v>
                </c:pt>
                <c:pt idx="30">
                  <c:v>350</c:v>
                </c:pt>
                <c:pt idx="31">
                  <c:v>355</c:v>
                </c:pt>
                <c:pt idx="32">
                  <c:v>360</c:v>
                </c:pt>
              </c:numCache>
            </c:numRef>
          </c:xVal>
          <c:yVal>
            <c:numRef>
              <c:f>'Incident Angle Study'!$J$5:$J$37</c:f>
              <c:numCache>
                <c:formatCode>General</c:formatCode>
                <c:ptCount val="33"/>
                <c:pt idx="0">
                  <c:v>8.0395156276677309</c:v>
                </c:pt>
                <c:pt idx="1">
                  <c:v>7.5309304334463736</c:v>
                </c:pt>
                <c:pt idx="2">
                  <c:v>7.0123163784773439</c:v>
                </c:pt>
                <c:pt idx="3">
                  <c:v>6.4831783331232486</c:v>
                </c:pt>
                <c:pt idx="4">
                  <c:v>5.9430092369120739</c:v>
                </c:pt>
                <c:pt idx="5">
                  <c:v>5.3912900985371417</c:v>
                </c:pt>
                <c:pt idx="6">
                  <c:v>4.8274899958571629</c:v>
                </c:pt>
                <c:pt idx="7">
                  <c:v>4.2510660758962073</c:v>
                </c:pt>
                <c:pt idx="8">
                  <c:v>3.6614635548437131</c:v>
                </c:pt>
                <c:pt idx="9">
                  <c:v>3.0581157180544603</c:v>
                </c:pt>
                <c:pt idx="10">
                  <c:v>2.4404439200486068</c:v>
                </c:pt>
                <c:pt idx="11">
                  <c:v>1.8078575845117051</c:v>
                </c:pt>
                <c:pt idx="12">
                  <c:v>1.1597542042946247</c:v>
                </c:pt>
                <c:pt idx="13">
                  <c:v>0.49551934141360077</c:v>
                </c:pt>
                <c:pt idx="14">
                  <c:v>-0.18547337294971533</c:v>
                </c:pt>
                <c:pt idx="15">
                  <c:v>-0.88386223844837775</c:v>
                </c:pt>
                <c:pt idx="16">
                  <c:v>-1.6002974855700081</c:v>
                </c:pt>
                <c:pt idx="17">
                  <c:v>-2.3354412756369123</c:v>
                </c:pt>
                <c:pt idx="18">
                  <c:v>-3.0899677008060387</c:v>
                </c:pt>
                <c:pt idx="19">
                  <c:v>-3.8645627840689123</c:v>
                </c:pt>
                <c:pt idx="20">
                  <c:v>-4.6599244792517522</c:v>
                </c:pt>
                <c:pt idx="21">
                  <c:v>-5.4767626710154076</c:v>
                </c:pt>
                <c:pt idx="22">
                  <c:v>-6.3157991748553144</c:v>
                </c:pt>
                <c:pt idx="23">
                  <c:v>-7.1777677371016155</c:v>
                </c:pt>
                <c:pt idx="24">
                  <c:v>-8.0634140349190186</c:v>
                </c:pt>
                <c:pt idx="25">
                  <c:v>-8.9734956763069196</c:v>
                </c:pt>
                <c:pt idx="26">
                  <c:v>-9.9087822000993455</c:v>
                </c:pt>
                <c:pt idx="27">
                  <c:v>-10.870055075964919</c:v>
                </c:pt>
                <c:pt idx="28">
                  <c:v>-11.858107704406953</c:v>
                </c:pt>
                <c:pt idx="29">
                  <c:v>-12.873745416763343</c:v>
                </c:pt>
                <c:pt idx="30">
                  <c:v>-13.917785475206655</c:v>
                </c:pt>
                <c:pt idx="31">
                  <c:v>-14.991057072744107</c:v>
                </c:pt>
                <c:pt idx="32">
                  <c:v>-16.09440133321749</c:v>
                </c:pt>
              </c:numCache>
            </c:numRef>
          </c:yVal>
          <c:smooth val="1"/>
          <c:extLst>
            <c:ext xmlns:c16="http://schemas.microsoft.com/office/drawing/2014/chart" uri="{C3380CC4-5D6E-409C-BE32-E72D297353CC}">
              <c16:uniqueId val="{00000002-6F10-4F42-A7D0-5D829496B0E3}"/>
            </c:ext>
          </c:extLst>
        </c:ser>
        <c:ser>
          <c:idx val="3"/>
          <c:order val="3"/>
          <c:tx>
            <c:v>120 degrees</c:v>
          </c:tx>
          <c:spPr>
            <a:ln w="19050" cap="rnd">
              <a:solidFill>
                <a:schemeClr val="accent4"/>
              </a:solidFill>
              <a:round/>
            </a:ln>
            <a:effectLst/>
          </c:spPr>
          <c:marker>
            <c:symbol val="none"/>
          </c:marker>
          <c:xVal>
            <c:numRef>
              <c:f>'Incident Angle Study'!$F$5:$F$37</c:f>
              <c:numCache>
                <c:formatCode>General</c:formatCode>
                <c:ptCount val="33"/>
                <c:pt idx="0">
                  <c:v>200</c:v>
                </c:pt>
                <c:pt idx="1">
                  <c:v>205</c:v>
                </c:pt>
                <c:pt idx="2">
                  <c:v>210</c:v>
                </c:pt>
                <c:pt idx="3">
                  <c:v>215</c:v>
                </c:pt>
                <c:pt idx="4">
                  <c:v>220</c:v>
                </c:pt>
                <c:pt idx="5">
                  <c:v>225</c:v>
                </c:pt>
                <c:pt idx="6">
                  <c:v>230</c:v>
                </c:pt>
                <c:pt idx="7">
                  <c:v>235</c:v>
                </c:pt>
                <c:pt idx="8">
                  <c:v>240</c:v>
                </c:pt>
                <c:pt idx="9">
                  <c:v>245</c:v>
                </c:pt>
                <c:pt idx="10">
                  <c:v>250</c:v>
                </c:pt>
                <c:pt idx="11">
                  <c:v>255</c:v>
                </c:pt>
                <c:pt idx="12">
                  <c:v>260</c:v>
                </c:pt>
                <c:pt idx="13">
                  <c:v>265</c:v>
                </c:pt>
                <c:pt idx="14">
                  <c:v>270</c:v>
                </c:pt>
                <c:pt idx="15">
                  <c:v>275</c:v>
                </c:pt>
                <c:pt idx="16">
                  <c:v>280</c:v>
                </c:pt>
                <c:pt idx="17">
                  <c:v>285</c:v>
                </c:pt>
                <c:pt idx="18">
                  <c:v>290</c:v>
                </c:pt>
                <c:pt idx="19">
                  <c:v>295</c:v>
                </c:pt>
                <c:pt idx="20">
                  <c:v>300</c:v>
                </c:pt>
                <c:pt idx="21">
                  <c:v>305</c:v>
                </c:pt>
                <c:pt idx="22">
                  <c:v>310</c:v>
                </c:pt>
                <c:pt idx="23">
                  <c:v>315</c:v>
                </c:pt>
                <c:pt idx="24">
                  <c:v>320</c:v>
                </c:pt>
                <c:pt idx="25">
                  <c:v>325</c:v>
                </c:pt>
                <c:pt idx="26">
                  <c:v>330</c:v>
                </c:pt>
                <c:pt idx="27">
                  <c:v>335</c:v>
                </c:pt>
                <c:pt idx="28">
                  <c:v>340</c:v>
                </c:pt>
                <c:pt idx="29">
                  <c:v>345</c:v>
                </c:pt>
                <c:pt idx="30">
                  <c:v>350</c:v>
                </c:pt>
                <c:pt idx="31">
                  <c:v>355</c:v>
                </c:pt>
                <c:pt idx="32">
                  <c:v>360</c:v>
                </c:pt>
              </c:numCache>
            </c:numRef>
          </c:xVal>
          <c:yVal>
            <c:numRef>
              <c:f>'Incident Angle Study'!$K$5:$K$37</c:f>
              <c:numCache>
                <c:formatCode>General</c:formatCode>
                <c:ptCount val="33"/>
                <c:pt idx="0">
                  <c:v>8.3489942489922999</c:v>
                </c:pt>
                <c:pt idx="1">
                  <c:v>7.8404090547709426</c:v>
                </c:pt>
                <c:pt idx="2">
                  <c:v>7.321794999801913</c:v>
                </c:pt>
                <c:pt idx="3">
                  <c:v>6.7926569544478177</c:v>
                </c:pt>
                <c:pt idx="4">
                  <c:v>6.252487858236643</c:v>
                </c:pt>
                <c:pt idx="5">
                  <c:v>5.7007687198617107</c:v>
                </c:pt>
                <c:pt idx="6">
                  <c:v>5.1369686171817319</c:v>
                </c:pt>
                <c:pt idx="7">
                  <c:v>4.5605446972207764</c:v>
                </c:pt>
                <c:pt idx="8">
                  <c:v>3.9709421761682822</c:v>
                </c:pt>
                <c:pt idx="9">
                  <c:v>3.3675943393790293</c:v>
                </c:pt>
                <c:pt idx="10">
                  <c:v>2.7499225413731758</c:v>
                </c:pt>
                <c:pt idx="11">
                  <c:v>2.1173362058362741</c:v>
                </c:pt>
                <c:pt idx="12">
                  <c:v>1.4692328256191938</c:v>
                </c:pt>
                <c:pt idx="13">
                  <c:v>0.80499796273816981</c:v>
                </c:pt>
                <c:pt idx="14">
                  <c:v>0.12400524837485372</c:v>
                </c:pt>
                <c:pt idx="15">
                  <c:v>-0.5743836171238087</c:v>
                </c:pt>
                <c:pt idx="16">
                  <c:v>-1.290818864245439</c:v>
                </c:pt>
                <c:pt idx="17">
                  <c:v>-2.0259626543123432</c:v>
                </c:pt>
                <c:pt idx="18">
                  <c:v>-2.7804890794814696</c:v>
                </c:pt>
                <c:pt idx="19">
                  <c:v>-3.5550841627443432</c:v>
                </c:pt>
                <c:pt idx="20">
                  <c:v>-4.3504458579271832</c:v>
                </c:pt>
                <c:pt idx="21">
                  <c:v>-5.1672840496908385</c:v>
                </c:pt>
                <c:pt idx="22">
                  <c:v>-6.0063205535307453</c:v>
                </c:pt>
                <c:pt idx="23">
                  <c:v>-6.8682891157770465</c:v>
                </c:pt>
                <c:pt idx="24">
                  <c:v>-7.7539354135944487</c:v>
                </c:pt>
                <c:pt idx="25">
                  <c:v>-8.6640170549823505</c:v>
                </c:pt>
                <c:pt idx="26">
                  <c:v>-9.5993035787747765</c:v>
                </c:pt>
                <c:pt idx="27">
                  <c:v>-10.56057645464035</c:v>
                </c:pt>
                <c:pt idx="28">
                  <c:v>-11.548629083082384</c:v>
                </c:pt>
                <c:pt idx="29">
                  <c:v>-12.564266795438774</c:v>
                </c:pt>
                <c:pt idx="30">
                  <c:v>-13.608306853882086</c:v>
                </c:pt>
                <c:pt idx="31">
                  <c:v>-14.681578451419538</c:v>
                </c:pt>
                <c:pt idx="32">
                  <c:v>-15.784922711892921</c:v>
                </c:pt>
              </c:numCache>
            </c:numRef>
          </c:yVal>
          <c:smooth val="1"/>
          <c:extLst>
            <c:ext xmlns:c16="http://schemas.microsoft.com/office/drawing/2014/chart" uri="{C3380CC4-5D6E-409C-BE32-E72D297353CC}">
              <c16:uniqueId val="{00000003-6F10-4F42-A7D0-5D829496B0E3}"/>
            </c:ext>
          </c:extLst>
        </c:ser>
        <c:ser>
          <c:idx val="4"/>
          <c:order val="4"/>
          <c:tx>
            <c:v>130 degrees</c:v>
          </c:tx>
          <c:spPr>
            <a:ln w="19050" cap="rnd">
              <a:solidFill>
                <a:schemeClr val="accent5"/>
              </a:solidFill>
              <a:round/>
            </a:ln>
            <a:effectLst/>
          </c:spPr>
          <c:marker>
            <c:symbol val="none"/>
          </c:marker>
          <c:xVal>
            <c:numRef>
              <c:f>'Incident Angle Study'!$F$5:$F$37</c:f>
              <c:numCache>
                <c:formatCode>General</c:formatCode>
                <c:ptCount val="33"/>
                <c:pt idx="0">
                  <c:v>200</c:v>
                </c:pt>
                <c:pt idx="1">
                  <c:v>205</c:v>
                </c:pt>
                <c:pt idx="2">
                  <c:v>210</c:v>
                </c:pt>
                <c:pt idx="3">
                  <c:v>215</c:v>
                </c:pt>
                <c:pt idx="4">
                  <c:v>220</c:v>
                </c:pt>
                <c:pt idx="5">
                  <c:v>225</c:v>
                </c:pt>
                <c:pt idx="6">
                  <c:v>230</c:v>
                </c:pt>
                <c:pt idx="7">
                  <c:v>235</c:v>
                </c:pt>
                <c:pt idx="8">
                  <c:v>240</c:v>
                </c:pt>
                <c:pt idx="9">
                  <c:v>245</c:v>
                </c:pt>
                <c:pt idx="10">
                  <c:v>250</c:v>
                </c:pt>
                <c:pt idx="11">
                  <c:v>255</c:v>
                </c:pt>
                <c:pt idx="12">
                  <c:v>260</c:v>
                </c:pt>
                <c:pt idx="13">
                  <c:v>265</c:v>
                </c:pt>
                <c:pt idx="14">
                  <c:v>270</c:v>
                </c:pt>
                <c:pt idx="15">
                  <c:v>275</c:v>
                </c:pt>
                <c:pt idx="16">
                  <c:v>280</c:v>
                </c:pt>
                <c:pt idx="17">
                  <c:v>285</c:v>
                </c:pt>
                <c:pt idx="18">
                  <c:v>290</c:v>
                </c:pt>
                <c:pt idx="19">
                  <c:v>295</c:v>
                </c:pt>
                <c:pt idx="20">
                  <c:v>300</c:v>
                </c:pt>
                <c:pt idx="21">
                  <c:v>305</c:v>
                </c:pt>
                <c:pt idx="22">
                  <c:v>310</c:v>
                </c:pt>
                <c:pt idx="23">
                  <c:v>315</c:v>
                </c:pt>
                <c:pt idx="24">
                  <c:v>320</c:v>
                </c:pt>
                <c:pt idx="25">
                  <c:v>325</c:v>
                </c:pt>
                <c:pt idx="26">
                  <c:v>330</c:v>
                </c:pt>
                <c:pt idx="27">
                  <c:v>335</c:v>
                </c:pt>
                <c:pt idx="28">
                  <c:v>340</c:v>
                </c:pt>
                <c:pt idx="29">
                  <c:v>345</c:v>
                </c:pt>
                <c:pt idx="30">
                  <c:v>350</c:v>
                </c:pt>
                <c:pt idx="31">
                  <c:v>355</c:v>
                </c:pt>
                <c:pt idx="32">
                  <c:v>360</c:v>
                </c:pt>
              </c:numCache>
            </c:numRef>
          </c:xVal>
          <c:yVal>
            <c:numRef>
              <c:f>'Incident Angle Study'!$L$5:$L$37</c:f>
              <c:numCache>
                <c:formatCode>General</c:formatCode>
                <c:ptCount val="33"/>
                <c:pt idx="0">
                  <c:v>8.6287116352355113</c:v>
                </c:pt>
                <c:pt idx="1">
                  <c:v>8.120126441014154</c:v>
                </c:pt>
                <c:pt idx="2">
                  <c:v>7.6015123860451235</c:v>
                </c:pt>
                <c:pt idx="3">
                  <c:v>7.0723743406910282</c:v>
                </c:pt>
                <c:pt idx="4">
                  <c:v>6.5322052444798535</c:v>
                </c:pt>
                <c:pt idx="5">
                  <c:v>5.9804861061049213</c:v>
                </c:pt>
                <c:pt idx="6">
                  <c:v>5.4166860034249424</c:v>
                </c:pt>
                <c:pt idx="7">
                  <c:v>4.8402620834639878</c:v>
                </c:pt>
                <c:pt idx="8">
                  <c:v>4.2506595624114931</c:v>
                </c:pt>
                <c:pt idx="9">
                  <c:v>3.6473117256222398</c:v>
                </c:pt>
                <c:pt idx="10">
                  <c:v>3.0296399276163868</c:v>
                </c:pt>
                <c:pt idx="11">
                  <c:v>2.3970535920794851</c:v>
                </c:pt>
                <c:pt idx="12">
                  <c:v>1.7489502118624047</c:v>
                </c:pt>
                <c:pt idx="13">
                  <c:v>1.0847153489813808</c:v>
                </c:pt>
                <c:pt idx="14">
                  <c:v>0.40372263461806457</c:v>
                </c:pt>
                <c:pt idx="15">
                  <c:v>-0.29466623088059785</c:v>
                </c:pt>
                <c:pt idx="16">
                  <c:v>-1.0111014780022283</c:v>
                </c:pt>
                <c:pt idx="17">
                  <c:v>-1.7462452680691325</c:v>
                </c:pt>
                <c:pt idx="18">
                  <c:v>-2.5007716932382591</c:v>
                </c:pt>
                <c:pt idx="19">
                  <c:v>-3.2753667765011327</c:v>
                </c:pt>
                <c:pt idx="20">
                  <c:v>-4.0707284716839727</c:v>
                </c:pt>
                <c:pt idx="21">
                  <c:v>-4.887566663447628</c:v>
                </c:pt>
                <c:pt idx="22">
                  <c:v>-5.7266031672875348</c:v>
                </c:pt>
                <c:pt idx="23">
                  <c:v>-6.588571729533836</c:v>
                </c:pt>
                <c:pt idx="24">
                  <c:v>-7.4742180273512382</c:v>
                </c:pt>
                <c:pt idx="25">
                  <c:v>-8.3842996687391391</c:v>
                </c:pt>
                <c:pt idx="26">
                  <c:v>-9.3195861925315651</c:v>
                </c:pt>
                <c:pt idx="27">
                  <c:v>-10.280859068397138</c:v>
                </c:pt>
                <c:pt idx="28">
                  <c:v>-11.268911696839172</c:v>
                </c:pt>
                <c:pt idx="29">
                  <c:v>-12.284549409195563</c:v>
                </c:pt>
                <c:pt idx="30">
                  <c:v>-13.328589467638874</c:v>
                </c:pt>
                <c:pt idx="31">
                  <c:v>-14.401861065176327</c:v>
                </c:pt>
                <c:pt idx="32">
                  <c:v>-15.50520532564971</c:v>
                </c:pt>
              </c:numCache>
            </c:numRef>
          </c:yVal>
          <c:smooth val="1"/>
          <c:extLst>
            <c:ext xmlns:c16="http://schemas.microsoft.com/office/drawing/2014/chart" uri="{C3380CC4-5D6E-409C-BE32-E72D297353CC}">
              <c16:uniqueId val="{00000004-6F10-4F42-A7D0-5D829496B0E3}"/>
            </c:ext>
          </c:extLst>
        </c:ser>
        <c:ser>
          <c:idx val="5"/>
          <c:order val="5"/>
          <c:tx>
            <c:v>140 degrees</c:v>
          </c:tx>
          <c:spPr>
            <a:ln w="19050" cap="rnd">
              <a:solidFill>
                <a:schemeClr val="accent6"/>
              </a:solidFill>
              <a:round/>
            </a:ln>
            <a:effectLst/>
          </c:spPr>
          <c:marker>
            <c:symbol val="none"/>
          </c:marker>
          <c:xVal>
            <c:numRef>
              <c:f>'Incident Angle Study'!$F$5:$F$37</c:f>
              <c:numCache>
                <c:formatCode>General</c:formatCode>
                <c:ptCount val="33"/>
                <c:pt idx="0">
                  <c:v>200</c:v>
                </c:pt>
                <c:pt idx="1">
                  <c:v>205</c:v>
                </c:pt>
                <c:pt idx="2">
                  <c:v>210</c:v>
                </c:pt>
                <c:pt idx="3">
                  <c:v>215</c:v>
                </c:pt>
                <c:pt idx="4">
                  <c:v>220</c:v>
                </c:pt>
                <c:pt idx="5">
                  <c:v>225</c:v>
                </c:pt>
                <c:pt idx="6">
                  <c:v>230</c:v>
                </c:pt>
                <c:pt idx="7">
                  <c:v>235</c:v>
                </c:pt>
                <c:pt idx="8">
                  <c:v>240</c:v>
                </c:pt>
                <c:pt idx="9">
                  <c:v>245</c:v>
                </c:pt>
                <c:pt idx="10">
                  <c:v>250</c:v>
                </c:pt>
                <c:pt idx="11">
                  <c:v>255</c:v>
                </c:pt>
                <c:pt idx="12">
                  <c:v>260</c:v>
                </c:pt>
                <c:pt idx="13">
                  <c:v>265</c:v>
                </c:pt>
                <c:pt idx="14">
                  <c:v>270</c:v>
                </c:pt>
                <c:pt idx="15">
                  <c:v>275</c:v>
                </c:pt>
                <c:pt idx="16">
                  <c:v>280</c:v>
                </c:pt>
                <c:pt idx="17">
                  <c:v>285</c:v>
                </c:pt>
                <c:pt idx="18">
                  <c:v>290</c:v>
                </c:pt>
                <c:pt idx="19">
                  <c:v>295</c:v>
                </c:pt>
                <c:pt idx="20">
                  <c:v>300</c:v>
                </c:pt>
                <c:pt idx="21">
                  <c:v>305</c:v>
                </c:pt>
                <c:pt idx="22">
                  <c:v>310</c:v>
                </c:pt>
                <c:pt idx="23">
                  <c:v>315</c:v>
                </c:pt>
                <c:pt idx="24">
                  <c:v>320</c:v>
                </c:pt>
                <c:pt idx="25">
                  <c:v>325</c:v>
                </c:pt>
                <c:pt idx="26">
                  <c:v>330</c:v>
                </c:pt>
                <c:pt idx="27">
                  <c:v>335</c:v>
                </c:pt>
                <c:pt idx="28">
                  <c:v>340</c:v>
                </c:pt>
                <c:pt idx="29">
                  <c:v>345</c:v>
                </c:pt>
                <c:pt idx="30">
                  <c:v>350</c:v>
                </c:pt>
                <c:pt idx="31">
                  <c:v>355</c:v>
                </c:pt>
                <c:pt idx="32">
                  <c:v>360</c:v>
                </c:pt>
              </c:numCache>
            </c:numRef>
          </c:xVal>
          <c:yVal>
            <c:numRef>
              <c:f>'Incident Angle Study'!$M$5:$M$37</c:f>
              <c:numCache>
                <c:formatCode>General</c:formatCode>
                <c:ptCount val="33"/>
                <c:pt idx="0">
                  <c:v>8.8701687151601885</c:v>
                </c:pt>
                <c:pt idx="1">
                  <c:v>8.3615835209388312</c:v>
                </c:pt>
                <c:pt idx="2">
                  <c:v>7.8429694659698015</c:v>
                </c:pt>
                <c:pt idx="3">
                  <c:v>7.3138314206157062</c:v>
                </c:pt>
                <c:pt idx="4">
                  <c:v>6.7736623244045315</c:v>
                </c:pt>
                <c:pt idx="5">
                  <c:v>6.2219431860295993</c:v>
                </c:pt>
                <c:pt idx="6">
                  <c:v>5.6581430833496205</c:v>
                </c:pt>
                <c:pt idx="7">
                  <c:v>5.0817191633886658</c:v>
                </c:pt>
                <c:pt idx="8">
                  <c:v>4.4921166423361711</c:v>
                </c:pt>
                <c:pt idx="9">
                  <c:v>3.8887688055469178</c:v>
                </c:pt>
                <c:pt idx="10">
                  <c:v>3.2710970075410648</c:v>
                </c:pt>
                <c:pt idx="11">
                  <c:v>2.6385106720041631</c:v>
                </c:pt>
                <c:pt idx="12">
                  <c:v>1.9904072917870828</c:v>
                </c:pt>
                <c:pt idx="13">
                  <c:v>1.3261724289060588</c:v>
                </c:pt>
                <c:pt idx="14">
                  <c:v>0.64517971454274259</c:v>
                </c:pt>
                <c:pt idx="15">
                  <c:v>-5.3209150955919826E-2</c:v>
                </c:pt>
                <c:pt idx="16">
                  <c:v>-0.76964439807755025</c:v>
                </c:pt>
                <c:pt idx="17">
                  <c:v>-1.5047881881444545</c:v>
                </c:pt>
                <c:pt idx="18">
                  <c:v>-2.2593146133135811</c:v>
                </c:pt>
                <c:pt idx="19">
                  <c:v>-3.0339096965764547</c:v>
                </c:pt>
                <c:pt idx="20">
                  <c:v>-3.8292713917592947</c:v>
                </c:pt>
                <c:pt idx="21">
                  <c:v>-4.64610958352295</c:v>
                </c:pt>
                <c:pt idx="22">
                  <c:v>-5.4851460873628568</c:v>
                </c:pt>
                <c:pt idx="23">
                  <c:v>-6.3471146496091579</c:v>
                </c:pt>
                <c:pt idx="24">
                  <c:v>-7.2327609474265602</c:v>
                </c:pt>
                <c:pt idx="25">
                  <c:v>-8.1428425888144602</c:v>
                </c:pt>
                <c:pt idx="26">
                  <c:v>-9.0781291126068862</c:v>
                </c:pt>
                <c:pt idx="27">
                  <c:v>-10.039401988472459</c:v>
                </c:pt>
                <c:pt idx="28">
                  <c:v>-11.027454616914493</c:v>
                </c:pt>
                <c:pt idx="29">
                  <c:v>-12.043092329270884</c:v>
                </c:pt>
                <c:pt idx="30">
                  <c:v>-13.087132387714195</c:v>
                </c:pt>
                <c:pt idx="31">
                  <c:v>-14.160403985251648</c:v>
                </c:pt>
                <c:pt idx="32">
                  <c:v>-15.263748245725031</c:v>
                </c:pt>
              </c:numCache>
            </c:numRef>
          </c:yVal>
          <c:smooth val="1"/>
          <c:extLst>
            <c:ext xmlns:c16="http://schemas.microsoft.com/office/drawing/2014/chart" uri="{C3380CC4-5D6E-409C-BE32-E72D297353CC}">
              <c16:uniqueId val="{00000005-6F10-4F42-A7D0-5D829496B0E3}"/>
            </c:ext>
          </c:extLst>
        </c:ser>
        <c:ser>
          <c:idx val="6"/>
          <c:order val="6"/>
          <c:tx>
            <c:v>150 degrees</c:v>
          </c:tx>
          <c:spPr>
            <a:ln w="19050" cap="rnd">
              <a:solidFill>
                <a:schemeClr val="accent1">
                  <a:lumMod val="60000"/>
                </a:schemeClr>
              </a:solidFill>
              <a:round/>
            </a:ln>
            <a:effectLst/>
          </c:spPr>
          <c:marker>
            <c:symbol val="none"/>
          </c:marker>
          <c:xVal>
            <c:numRef>
              <c:f>'Incident Angle Study'!$F$5:$F$37</c:f>
              <c:numCache>
                <c:formatCode>General</c:formatCode>
                <c:ptCount val="33"/>
                <c:pt idx="0">
                  <c:v>200</c:v>
                </c:pt>
                <c:pt idx="1">
                  <c:v>205</c:v>
                </c:pt>
                <c:pt idx="2">
                  <c:v>210</c:v>
                </c:pt>
                <c:pt idx="3">
                  <c:v>215</c:v>
                </c:pt>
                <c:pt idx="4">
                  <c:v>220</c:v>
                </c:pt>
                <c:pt idx="5">
                  <c:v>225</c:v>
                </c:pt>
                <c:pt idx="6">
                  <c:v>230</c:v>
                </c:pt>
                <c:pt idx="7">
                  <c:v>235</c:v>
                </c:pt>
                <c:pt idx="8">
                  <c:v>240</c:v>
                </c:pt>
                <c:pt idx="9">
                  <c:v>245</c:v>
                </c:pt>
                <c:pt idx="10">
                  <c:v>250</c:v>
                </c:pt>
                <c:pt idx="11">
                  <c:v>255</c:v>
                </c:pt>
                <c:pt idx="12">
                  <c:v>260</c:v>
                </c:pt>
                <c:pt idx="13">
                  <c:v>265</c:v>
                </c:pt>
                <c:pt idx="14">
                  <c:v>270</c:v>
                </c:pt>
                <c:pt idx="15">
                  <c:v>275</c:v>
                </c:pt>
                <c:pt idx="16">
                  <c:v>280</c:v>
                </c:pt>
                <c:pt idx="17">
                  <c:v>285</c:v>
                </c:pt>
                <c:pt idx="18">
                  <c:v>290</c:v>
                </c:pt>
                <c:pt idx="19">
                  <c:v>295</c:v>
                </c:pt>
                <c:pt idx="20">
                  <c:v>300</c:v>
                </c:pt>
                <c:pt idx="21">
                  <c:v>305</c:v>
                </c:pt>
                <c:pt idx="22">
                  <c:v>310</c:v>
                </c:pt>
                <c:pt idx="23">
                  <c:v>315</c:v>
                </c:pt>
                <c:pt idx="24">
                  <c:v>320</c:v>
                </c:pt>
                <c:pt idx="25">
                  <c:v>325</c:v>
                </c:pt>
                <c:pt idx="26">
                  <c:v>330</c:v>
                </c:pt>
                <c:pt idx="27">
                  <c:v>335</c:v>
                </c:pt>
                <c:pt idx="28">
                  <c:v>340</c:v>
                </c:pt>
                <c:pt idx="29">
                  <c:v>345</c:v>
                </c:pt>
                <c:pt idx="30">
                  <c:v>350</c:v>
                </c:pt>
                <c:pt idx="31">
                  <c:v>355</c:v>
                </c:pt>
                <c:pt idx="32">
                  <c:v>360</c:v>
                </c:pt>
              </c:numCache>
            </c:numRef>
          </c:xVal>
          <c:yVal>
            <c:numRef>
              <c:f>'Incident Angle Study'!$N$5:$N$37</c:f>
              <c:numCache>
                <c:formatCode>General</c:formatCode>
                <c:ptCount val="33"/>
                <c:pt idx="0">
                  <c:v>9.0660289375760019</c:v>
                </c:pt>
                <c:pt idx="1">
                  <c:v>8.5574437433546446</c:v>
                </c:pt>
                <c:pt idx="2">
                  <c:v>8.038829688385615</c:v>
                </c:pt>
                <c:pt idx="3">
                  <c:v>7.5096916430315197</c:v>
                </c:pt>
                <c:pt idx="4">
                  <c:v>6.969522546820345</c:v>
                </c:pt>
                <c:pt idx="5">
                  <c:v>6.4178034084454127</c:v>
                </c:pt>
                <c:pt idx="6">
                  <c:v>5.8540033057654339</c:v>
                </c:pt>
                <c:pt idx="7">
                  <c:v>5.2775793858044793</c:v>
                </c:pt>
                <c:pt idx="8">
                  <c:v>4.6879768647519846</c:v>
                </c:pt>
                <c:pt idx="9">
                  <c:v>4.0846290279627313</c:v>
                </c:pt>
                <c:pt idx="10">
                  <c:v>3.4669572299568783</c:v>
                </c:pt>
                <c:pt idx="11">
                  <c:v>2.8343708944199761</c:v>
                </c:pt>
                <c:pt idx="12">
                  <c:v>2.1862675142028958</c:v>
                </c:pt>
                <c:pt idx="13">
                  <c:v>1.522032651321872</c:v>
                </c:pt>
                <c:pt idx="14">
                  <c:v>0.84103993695855583</c:v>
                </c:pt>
                <c:pt idx="15">
                  <c:v>0.14265107145989342</c:v>
                </c:pt>
                <c:pt idx="16">
                  <c:v>-0.57378417566173701</c:v>
                </c:pt>
                <c:pt idx="17">
                  <c:v>-1.3089279657286412</c:v>
                </c:pt>
                <c:pt idx="18">
                  <c:v>-2.0634543908977676</c:v>
                </c:pt>
                <c:pt idx="19">
                  <c:v>-2.8380494741606412</c:v>
                </c:pt>
                <c:pt idx="20">
                  <c:v>-3.6334111693434812</c:v>
                </c:pt>
                <c:pt idx="21">
                  <c:v>-4.4502493611071365</c:v>
                </c:pt>
                <c:pt idx="22">
                  <c:v>-5.2892858649470433</c:v>
                </c:pt>
                <c:pt idx="23">
                  <c:v>-6.1512544271933445</c:v>
                </c:pt>
                <c:pt idx="24">
                  <c:v>-7.0369007250107467</c:v>
                </c:pt>
                <c:pt idx="25">
                  <c:v>-7.9469823663986476</c:v>
                </c:pt>
                <c:pt idx="26">
                  <c:v>-8.8822688901910745</c:v>
                </c:pt>
                <c:pt idx="27">
                  <c:v>-9.8435417660566458</c:v>
                </c:pt>
                <c:pt idx="28">
                  <c:v>-10.83159439449868</c:v>
                </c:pt>
                <c:pt idx="29">
                  <c:v>-11.847232106855071</c:v>
                </c:pt>
                <c:pt idx="30">
                  <c:v>-12.891272165298382</c:v>
                </c:pt>
                <c:pt idx="31">
                  <c:v>-13.964543762835834</c:v>
                </c:pt>
                <c:pt idx="32">
                  <c:v>-15.067888023309219</c:v>
                </c:pt>
              </c:numCache>
            </c:numRef>
          </c:yVal>
          <c:smooth val="1"/>
          <c:extLst>
            <c:ext xmlns:c16="http://schemas.microsoft.com/office/drawing/2014/chart" uri="{C3380CC4-5D6E-409C-BE32-E72D297353CC}">
              <c16:uniqueId val="{00000006-6F10-4F42-A7D0-5D829496B0E3}"/>
            </c:ext>
          </c:extLst>
        </c:ser>
        <c:ser>
          <c:idx val="7"/>
          <c:order val="7"/>
          <c:tx>
            <c:v>160 degrees</c:v>
          </c:tx>
          <c:spPr>
            <a:ln w="19050" cap="rnd">
              <a:solidFill>
                <a:schemeClr val="accent2">
                  <a:lumMod val="60000"/>
                </a:schemeClr>
              </a:solidFill>
              <a:round/>
            </a:ln>
            <a:effectLst/>
          </c:spPr>
          <c:marker>
            <c:symbol val="none"/>
          </c:marker>
          <c:xVal>
            <c:numRef>
              <c:f>'Incident Angle Study'!$F$5:$F$37</c:f>
              <c:numCache>
                <c:formatCode>General</c:formatCode>
                <c:ptCount val="33"/>
                <c:pt idx="0">
                  <c:v>200</c:v>
                </c:pt>
                <c:pt idx="1">
                  <c:v>205</c:v>
                </c:pt>
                <c:pt idx="2">
                  <c:v>210</c:v>
                </c:pt>
                <c:pt idx="3">
                  <c:v>215</c:v>
                </c:pt>
                <c:pt idx="4">
                  <c:v>220</c:v>
                </c:pt>
                <c:pt idx="5">
                  <c:v>225</c:v>
                </c:pt>
                <c:pt idx="6">
                  <c:v>230</c:v>
                </c:pt>
                <c:pt idx="7">
                  <c:v>235</c:v>
                </c:pt>
                <c:pt idx="8">
                  <c:v>240</c:v>
                </c:pt>
                <c:pt idx="9">
                  <c:v>245</c:v>
                </c:pt>
                <c:pt idx="10">
                  <c:v>250</c:v>
                </c:pt>
                <c:pt idx="11">
                  <c:v>255</c:v>
                </c:pt>
                <c:pt idx="12">
                  <c:v>260</c:v>
                </c:pt>
                <c:pt idx="13">
                  <c:v>265</c:v>
                </c:pt>
                <c:pt idx="14">
                  <c:v>270</c:v>
                </c:pt>
                <c:pt idx="15">
                  <c:v>275</c:v>
                </c:pt>
                <c:pt idx="16">
                  <c:v>280</c:v>
                </c:pt>
                <c:pt idx="17">
                  <c:v>285</c:v>
                </c:pt>
                <c:pt idx="18">
                  <c:v>290</c:v>
                </c:pt>
                <c:pt idx="19">
                  <c:v>295</c:v>
                </c:pt>
                <c:pt idx="20">
                  <c:v>300</c:v>
                </c:pt>
                <c:pt idx="21">
                  <c:v>305</c:v>
                </c:pt>
                <c:pt idx="22">
                  <c:v>310</c:v>
                </c:pt>
                <c:pt idx="23">
                  <c:v>315</c:v>
                </c:pt>
                <c:pt idx="24">
                  <c:v>320</c:v>
                </c:pt>
                <c:pt idx="25">
                  <c:v>325</c:v>
                </c:pt>
                <c:pt idx="26">
                  <c:v>330</c:v>
                </c:pt>
                <c:pt idx="27">
                  <c:v>335</c:v>
                </c:pt>
                <c:pt idx="28">
                  <c:v>340</c:v>
                </c:pt>
                <c:pt idx="29">
                  <c:v>345</c:v>
                </c:pt>
                <c:pt idx="30">
                  <c:v>350</c:v>
                </c:pt>
                <c:pt idx="31">
                  <c:v>355</c:v>
                </c:pt>
                <c:pt idx="32">
                  <c:v>360</c:v>
                </c:pt>
              </c:numCache>
            </c:numRef>
          </c:xVal>
          <c:yVal>
            <c:numRef>
              <c:f>'Incident Angle Study'!$O$5:$O$37</c:f>
              <c:numCache>
                <c:formatCode>General</c:formatCode>
                <c:ptCount val="33"/>
                <c:pt idx="0">
                  <c:v>9.2103411887348994</c:v>
                </c:pt>
                <c:pt idx="1">
                  <c:v>8.7017559945135421</c:v>
                </c:pt>
                <c:pt idx="2">
                  <c:v>8.1831419395445124</c:v>
                </c:pt>
                <c:pt idx="3">
                  <c:v>7.6540038941904172</c:v>
                </c:pt>
                <c:pt idx="4">
                  <c:v>7.1138347979792425</c:v>
                </c:pt>
                <c:pt idx="5">
                  <c:v>6.5621156596043102</c:v>
                </c:pt>
                <c:pt idx="6">
                  <c:v>5.9983155569243314</c:v>
                </c:pt>
                <c:pt idx="7">
                  <c:v>5.4218916369633758</c:v>
                </c:pt>
                <c:pt idx="8">
                  <c:v>4.8322891159108812</c:v>
                </c:pt>
                <c:pt idx="9">
                  <c:v>4.2289412791216288</c:v>
                </c:pt>
                <c:pt idx="10">
                  <c:v>3.6112694811157753</c:v>
                </c:pt>
                <c:pt idx="11">
                  <c:v>2.9786831455788736</c:v>
                </c:pt>
                <c:pt idx="12">
                  <c:v>2.3305797653617932</c:v>
                </c:pt>
                <c:pt idx="13">
                  <c:v>1.6663449024807693</c:v>
                </c:pt>
                <c:pt idx="14">
                  <c:v>0.98535218811745306</c:v>
                </c:pt>
                <c:pt idx="15">
                  <c:v>0.28696332261879065</c:v>
                </c:pt>
                <c:pt idx="16">
                  <c:v>-0.42947192450283977</c:v>
                </c:pt>
                <c:pt idx="17">
                  <c:v>-1.164615714569744</c:v>
                </c:pt>
                <c:pt idx="18">
                  <c:v>-1.9191421397388704</c:v>
                </c:pt>
                <c:pt idx="19">
                  <c:v>-2.6937372230017438</c:v>
                </c:pt>
                <c:pt idx="20">
                  <c:v>-3.4890989181845837</c:v>
                </c:pt>
                <c:pt idx="21">
                  <c:v>-4.3059371099482391</c:v>
                </c:pt>
                <c:pt idx="22">
                  <c:v>-5.1449736137881459</c:v>
                </c:pt>
                <c:pt idx="23">
                  <c:v>-6.006942176034447</c:v>
                </c:pt>
                <c:pt idx="24">
                  <c:v>-6.8925884738518493</c:v>
                </c:pt>
                <c:pt idx="25">
                  <c:v>-7.8026701152397502</c:v>
                </c:pt>
                <c:pt idx="26">
                  <c:v>-8.737956639032177</c:v>
                </c:pt>
                <c:pt idx="27">
                  <c:v>-9.6992295148977501</c:v>
                </c:pt>
                <c:pt idx="28">
                  <c:v>-10.687282143339784</c:v>
                </c:pt>
                <c:pt idx="29">
                  <c:v>-11.702919855696175</c:v>
                </c:pt>
                <c:pt idx="30">
                  <c:v>-12.746959914139486</c:v>
                </c:pt>
                <c:pt idx="31">
                  <c:v>-13.820231511676939</c:v>
                </c:pt>
                <c:pt idx="32">
                  <c:v>-14.923575772150322</c:v>
                </c:pt>
              </c:numCache>
            </c:numRef>
          </c:yVal>
          <c:smooth val="1"/>
          <c:extLst>
            <c:ext xmlns:c16="http://schemas.microsoft.com/office/drawing/2014/chart" uri="{C3380CC4-5D6E-409C-BE32-E72D297353CC}">
              <c16:uniqueId val="{00000007-6F10-4F42-A7D0-5D829496B0E3}"/>
            </c:ext>
          </c:extLst>
        </c:ser>
        <c:ser>
          <c:idx val="8"/>
          <c:order val="8"/>
          <c:tx>
            <c:v>170 degrees</c:v>
          </c:tx>
          <c:spPr>
            <a:ln w="19050" cap="rnd">
              <a:solidFill>
                <a:schemeClr val="accent3">
                  <a:lumMod val="60000"/>
                </a:schemeClr>
              </a:solidFill>
              <a:round/>
            </a:ln>
            <a:effectLst/>
          </c:spPr>
          <c:marker>
            <c:symbol val="none"/>
          </c:marker>
          <c:xVal>
            <c:numRef>
              <c:f>'Incident Angle Study'!$F$5:$F$37</c:f>
              <c:numCache>
                <c:formatCode>General</c:formatCode>
                <c:ptCount val="33"/>
                <c:pt idx="0">
                  <c:v>200</c:v>
                </c:pt>
                <c:pt idx="1">
                  <c:v>205</c:v>
                </c:pt>
                <c:pt idx="2">
                  <c:v>210</c:v>
                </c:pt>
                <c:pt idx="3">
                  <c:v>215</c:v>
                </c:pt>
                <c:pt idx="4">
                  <c:v>220</c:v>
                </c:pt>
                <c:pt idx="5">
                  <c:v>225</c:v>
                </c:pt>
                <c:pt idx="6">
                  <c:v>230</c:v>
                </c:pt>
                <c:pt idx="7">
                  <c:v>235</c:v>
                </c:pt>
                <c:pt idx="8">
                  <c:v>240</c:v>
                </c:pt>
                <c:pt idx="9">
                  <c:v>245</c:v>
                </c:pt>
                <c:pt idx="10">
                  <c:v>250</c:v>
                </c:pt>
                <c:pt idx="11">
                  <c:v>255</c:v>
                </c:pt>
                <c:pt idx="12">
                  <c:v>260</c:v>
                </c:pt>
                <c:pt idx="13">
                  <c:v>265</c:v>
                </c:pt>
                <c:pt idx="14">
                  <c:v>270</c:v>
                </c:pt>
                <c:pt idx="15">
                  <c:v>275</c:v>
                </c:pt>
                <c:pt idx="16">
                  <c:v>280</c:v>
                </c:pt>
                <c:pt idx="17">
                  <c:v>285</c:v>
                </c:pt>
                <c:pt idx="18">
                  <c:v>290</c:v>
                </c:pt>
                <c:pt idx="19">
                  <c:v>295</c:v>
                </c:pt>
                <c:pt idx="20">
                  <c:v>300</c:v>
                </c:pt>
                <c:pt idx="21">
                  <c:v>305</c:v>
                </c:pt>
                <c:pt idx="22">
                  <c:v>310</c:v>
                </c:pt>
                <c:pt idx="23">
                  <c:v>315</c:v>
                </c:pt>
                <c:pt idx="24">
                  <c:v>320</c:v>
                </c:pt>
                <c:pt idx="25">
                  <c:v>325</c:v>
                </c:pt>
                <c:pt idx="26">
                  <c:v>330</c:v>
                </c:pt>
                <c:pt idx="27">
                  <c:v>335</c:v>
                </c:pt>
                <c:pt idx="28">
                  <c:v>340</c:v>
                </c:pt>
                <c:pt idx="29">
                  <c:v>345</c:v>
                </c:pt>
                <c:pt idx="30">
                  <c:v>350</c:v>
                </c:pt>
                <c:pt idx="31">
                  <c:v>355</c:v>
                </c:pt>
                <c:pt idx="32">
                  <c:v>360</c:v>
                </c:pt>
              </c:numCache>
            </c:numRef>
          </c:xVal>
          <c:yVal>
            <c:numRef>
              <c:f>'Incident Angle Study'!$P$5:$P$37</c:f>
              <c:numCache>
                <c:formatCode>General</c:formatCode>
                <c:ptCount val="33"/>
                <c:pt idx="0">
                  <c:v>9.2987206139109411</c:v>
                </c:pt>
                <c:pt idx="1">
                  <c:v>8.7901354196895838</c:v>
                </c:pt>
                <c:pt idx="2">
                  <c:v>8.2715213647205541</c:v>
                </c:pt>
                <c:pt idx="3">
                  <c:v>7.7423833193664588</c:v>
                </c:pt>
                <c:pt idx="4">
                  <c:v>7.2022142231552841</c:v>
                </c:pt>
                <c:pt idx="5">
                  <c:v>6.6504950847803519</c:v>
                </c:pt>
                <c:pt idx="6">
                  <c:v>6.0866949821003731</c:v>
                </c:pt>
                <c:pt idx="7">
                  <c:v>5.5102710621394184</c:v>
                </c:pt>
                <c:pt idx="8">
                  <c:v>4.9206685410869238</c:v>
                </c:pt>
                <c:pt idx="9">
                  <c:v>4.3173207042976705</c:v>
                </c:pt>
                <c:pt idx="10">
                  <c:v>3.6996489062918174</c:v>
                </c:pt>
                <c:pt idx="11">
                  <c:v>3.0670625707549153</c:v>
                </c:pt>
                <c:pt idx="12">
                  <c:v>2.4189591905378349</c:v>
                </c:pt>
                <c:pt idx="13">
                  <c:v>1.7547243276568112</c:v>
                </c:pt>
                <c:pt idx="14">
                  <c:v>1.0737316132934951</c:v>
                </c:pt>
                <c:pt idx="15">
                  <c:v>0.37534274779483257</c:v>
                </c:pt>
                <c:pt idx="16">
                  <c:v>-0.34109249932679786</c:v>
                </c:pt>
                <c:pt idx="17">
                  <c:v>-1.0762362893937021</c:v>
                </c:pt>
                <c:pt idx="18">
                  <c:v>-1.8307627145628285</c:v>
                </c:pt>
                <c:pt idx="19">
                  <c:v>-2.6053577978257021</c:v>
                </c:pt>
                <c:pt idx="20">
                  <c:v>-3.400719493008542</c:v>
                </c:pt>
                <c:pt idx="21">
                  <c:v>-4.2175576847721974</c:v>
                </c:pt>
                <c:pt idx="22">
                  <c:v>-5.0565941886121042</c:v>
                </c:pt>
                <c:pt idx="23">
                  <c:v>-5.9185627508584053</c:v>
                </c:pt>
                <c:pt idx="24">
                  <c:v>-6.8042090486758076</c:v>
                </c:pt>
                <c:pt idx="25">
                  <c:v>-7.7142906900637085</c:v>
                </c:pt>
                <c:pt idx="26">
                  <c:v>-8.6495772138561335</c:v>
                </c:pt>
                <c:pt idx="27">
                  <c:v>-9.6108500897217084</c:v>
                </c:pt>
                <c:pt idx="28">
                  <c:v>-10.598902718163743</c:v>
                </c:pt>
                <c:pt idx="29">
                  <c:v>-11.614540430520133</c:v>
                </c:pt>
                <c:pt idx="30">
                  <c:v>-12.658580488963445</c:v>
                </c:pt>
                <c:pt idx="31">
                  <c:v>-13.731852086500897</c:v>
                </c:pt>
                <c:pt idx="32">
                  <c:v>-14.835196346974278</c:v>
                </c:pt>
              </c:numCache>
            </c:numRef>
          </c:yVal>
          <c:smooth val="1"/>
          <c:extLst>
            <c:ext xmlns:c16="http://schemas.microsoft.com/office/drawing/2014/chart" uri="{C3380CC4-5D6E-409C-BE32-E72D297353CC}">
              <c16:uniqueId val="{00000008-6F10-4F42-A7D0-5D829496B0E3}"/>
            </c:ext>
          </c:extLst>
        </c:ser>
        <c:ser>
          <c:idx val="9"/>
          <c:order val="9"/>
          <c:tx>
            <c:v>180 degrees</c:v>
          </c:tx>
          <c:spPr>
            <a:ln w="19050" cap="rnd">
              <a:solidFill>
                <a:schemeClr val="accent4">
                  <a:lumMod val="60000"/>
                </a:schemeClr>
              </a:solidFill>
              <a:round/>
            </a:ln>
            <a:effectLst/>
          </c:spPr>
          <c:marker>
            <c:symbol val="none"/>
          </c:marker>
          <c:xVal>
            <c:numRef>
              <c:f>'Incident Angle Study'!$F$5:$F$37</c:f>
              <c:numCache>
                <c:formatCode>General</c:formatCode>
                <c:ptCount val="33"/>
                <c:pt idx="0">
                  <c:v>200</c:v>
                </c:pt>
                <c:pt idx="1">
                  <c:v>205</c:v>
                </c:pt>
                <c:pt idx="2">
                  <c:v>210</c:v>
                </c:pt>
                <c:pt idx="3">
                  <c:v>215</c:v>
                </c:pt>
                <c:pt idx="4">
                  <c:v>220</c:v>
                </c:pt>
                <c:pt idx="5">
                  <c:v>225</c:v>
                </c:pt>
                <c:pt idx="6">
                  <c:v>230</c:v>
                </c:pt>
                <c:pt idx="7">
                  <c:v>235</c:v>
                </c:pt>
                <c:pt idx="8">
                  <c:v>240</c:v>
                </c:pt>
                <c:pt idx="9">
                  <c:v>245</c:v>
                </c:pt>
                <c:pt idx="10">
                  <c:v>250</c:v>
                </c:pt>
                <c:pt idx="11">
                  <c:v>255</c:v>
                </c:pt>
                <c:pt idx="12">
                  <c:v>260</c:v>
                </c:pt>
                <c:pt idx="13">
                  <c:v>265</c:v>
                </c:pt>
                <c:pt idx="14">
                  <c:v>270</c:v>
                </c:pt>
                <c:pt idx="15">
                  <c:v>275</c:v>
                </c:pt>
                <c:pt idx="16">
                  <c:v>280</c:v>
                </c:pt>
                <c:pt idx="17">
                  <c:v>285</c:v>
                </c:pt>
                <c:pt idx="18">
                  <c:v>290</c:v>
                </c:pt>
                <c:pt idx="19">
                  <c:v>295</c:v>
                </c:pt>
                <c:pt idx="20">
                  <c:v>300</c:v>
                </c:pt>
                <c:pt idx="21">
                  <c:v>305</c:v>
                </c:pt>
                <c:pt idx="22">
                  <c:v>310</c:v>
                </c:pt>
                <c:pt idx="23">
                  <c:v>315</c:v>
                </c:pt>
                <c:pt idx="24">
                  <c:v>320</c:v>
                </c:pt>
                <c:pt idx="25">
                  <c:v>325</c:v>
                </c:pt>
                <c:pt idx="26">
                  <c:v>330</c:v>
                </c:pt>
                <c:pt idx="27">
                  <c:v>335</c:v>
                </c:pt>
                <c:pt idx="28">
                  <c:v>340</c:v>
                </c:pt>
                <c:pt idx="29">
                  <c:v>345</c:v>
                </c:pt>
                <c:pt idx="30">
                  <c:v>350</c:v>
                </c:pt>
                <c:pt idx="31">
                  <c:v>355</c:v>
                </c:pt>
                <c:pt idx="32">
                  <c:v>360</c:v>
                </c:pt>
              </c:numCache>
            </c:numRef>
          </c:xVal>
          <c:yVal>
            <c:numRef>
              <c:f>'Incident Angle Study'!$Q$5:$Q$37</c:f>
              <c:numCache>
                <c:formatCode>General</c:formatCode>
                <c:ptCount val="33"/>
                <c:pt idx="0">
                  <c:v>9.3284818489923005</c:v>
                </c:pt>
                <c:pt idx="1">
                  <c:v>8.8198966547709432</c:v>
                </c:pt>
                <c:pt idx="2">
                  <c:v>8.3012825998019135</c:v>
                </c:pt>
                <c:pt idx="3">
                  <c:v>7.7721445544478183</c:v>
                </c:pt>
                <c:pt idx="4">
                  <c:v>7.2319754582366436</c:v>
                </c:pt>
                <c:pt idx="5">
                  <c:v>6.6802563198617113</c:v>
                </c:pt>
                <c:pt idx="6">
                  <c:v>6.1164562171817325</c:v>
                </c:pt>
                <c:pt idx="7">
                  <c:v>5.5400322972207769</c:v>
                </c:pt>
                <c:pt idx="8">
                  <c:v>4.9504297761682823</c:v>
                </c:pt>
                <c:pt idx="9">
                  <c:v>4.3470819393790299</c:v>
                </c:pt>
                <c:pt idx="10">
                  <c:v>3.7294101413731764</c:v>
                </c:pt>
                <c:pt idx="11">
                  <c:v>3.0968238058362747</c:v>
                </c:pt>
                <c:pt idx="12">
                  <c:v>2.4487204256191943</c:v>
                </c:pt>
                <c:pt idx="13">
                  <c:v>1.7844855627381704</c:v>
                </c:pt>
                <c:pt idx="14">
                  <c:v>1.1034928483748541</c:v>
                </c:pt>
                <c:pt idx="15">
                  <c:v>0.40510398287619176</c:v>
                </c:pt>
                <c:pt idx="16">
                  <c:v>-0.31133126424543867</c:v>
                </c:pt>
                <c:pt idx="17">
                  <c:v>-1.0464750543123429</c:v>
                </c:pt>
                <c:pt idx="18">
                  <c:v>-1.8010014794814693</c:v>
                </c:pt>
                <c:pt idx="19">
                  <c:v>-2.5755965627443427</c:v>
                </c:pt>
                <c:pt idx="20">
                  <c:v>-3.3709582579271826</c:v>
                </c:pt>
                <c:pt idx="21">
                  <c:v>-4.187796449690838</c:v>
                </c:pt>
                <c:pt idx="22">
                  <c:v>-5.0268329535307448</c:v>
                </c:pt>
                <c:pt idx="23">
                  <c:v>-5.8888015157770459</c:v>
                </c:pt>
                <c:pt idx="24">
                  <c:v>-6.7744478135944481</c:v>
                </c:pt>
                <c:pt idx="25">
                  <c:v>-7.6845294549823491</c:v>
                </c:pt>
                <c:pt idx="26">
                  <c:v>-8.6198159787747759</c:v>
                </c:pt>
                <c:pt idx="27">
                  <c:v>-9.581088854640349</c:v>
                </c:pt>
                <c:pt idx="28">
                  <c:v>-10.569141483082383</c:v>
                </c:pt>
                <c:pt idx="29">
                  <c:v>-11.584779195438774</c:v>
                </c:pt>
                <c:pt idx="30">
                  <c:v>-12.628819253882085</c:v>
                </c:pt>
                <c:pt idx="31">
                  <c:v>-13.702090851419538</c:v>
                </c:pt>
                <c:pt idx="32">
                  <c:v>-14.805435111892921</c:v>
                </c:pt>
              </c:numCache>
            </c:numRef>
          </c:yVal>
          <c:smooth val="1"/>
          <c:extLst>
            <c:ext xmlns:c16="http://schemas.microsoft.com/office/drawing/2014/chart" uri="{C3380CC4-5D6E-409C-BE32-E72D297353CC}">
              <c16:uniqueId val="{00000009-6F10-4F42-A7D0-5D829496B0E3}"/>
            </c:ext>
          </c:extLst>
        </c:ser>
        <c:dLbls>
          <c:showLegendKey val="0"/>
          <c:showVal val="0"/>
          <c:showCatName val="0"/>
          <c:showSerName val="0"/>
          <c:showPercent val="0"/>
          <c:showBubbleSize val="0"/>
        </c:dLbls>
        <c:axId val="1067015928"/>
        <c:axId val="1067019864"/>
      </c:scatterChart>
      <c:valAx>
        <c:axId val="1067015928"/>
        <c:scaling>
          <c:orientation val="minMax"/>
          <c:max val="280"/>
          <c:min val="26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Radiator Temperature Guess (K)</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7019864"/>
        <c:crosses val="autoZero"/>
        <c:crossBetween val="midCat"/>
      </c:valAx>
      <c:valAx>
        <c:axId val="1067019864"/>
        <c:scaling>
          <c:orientation val="minMax"/>
          <c:max val="1"/>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Net Heat In/Out (W)</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7015928"/>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Radiator Temperature</a:t>
            </a:r>
            <a:r>
              <a:rPr lang="en-US" baseline="0"/>
              <a:t> as a Function of Angle of Solar Incidence on Radiator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727872861522538"/>
          <c:y val="0.20980568011958148"/>
          <c:w val="0.8270654904377327"/>
          <c:h val="0.65744900721490529"/>
        </c:manualLayout>
      </c:layout>
      <c:scatterChart>
        <c:scatterStyle val="smoothMarker"/>
        <c:varyColors val="0"/>
        <c:ser>
          <c:idx val="0"/>
          <c:order val="0"/>
          <c:spPr>
            <a:ln w="19050" cap="rnd">
              <a:solidFill>
                <a:schemeClr val="accent1"/>
              </a:solidFill>
              <a:round/>
            </a:ln>
            <a:effectLst/>
          </c:spPr>
          <c:marker>
            <c:symbol val="none"/>
          </c:marker>
          <c:xVal>
            <c:numRef>
              <c:f>'Incident Angle Study'!$A$4:$A$13</c:f>
              <c:numCache>
                <c:formatCode>General</c:formatCode>
                <c:ptCount val="10"/>
                <c:pt idx="0">
                  <c:v>90</c:v>
                </c:pt>
                <c:pt idx="1">
                  <c:v>100</c:v>
                </c:pt>
                <c:pt idx="2">
                  <c:v>110</c:v>
                </c:pt>
                <c:pt idx="3">
                  <c:v>120</c:v>
                </c:pt>
                <c:pt idx="4">
                  <c:v>130</c:v>
                </c:pt>
                <c:pt idx="5">
                  <c:v>140</c:v>
                </c:pt>
                <c:pt idx="6">
                  <c:v>150</c:v>
                </c:pt>
                <c:pt idx="7">
                  <c:v>160</c:v>
                </c:pt>
                <c:pt idx="8">
                  <c:v>170</c:v>
                </c:pt>
                <c:pt idx="9">
                  <c:v>180</c:v>
                </c:pt>
              </c:numCache>
            </c:numRef>
          </c:xVal>
          <c:yVal>
            <c:numRef>
              <c:f>'Incident Angle Study'!$D$4:$D$13</c:f>
              <c:numCache>
                <c:formatCode>General</c:formatCode>
                <c:ptCount val="10"/>
                <c:pt idx="0">
                  <c:v>263.68653659260667</c:v>
                </c:pt>
                <c:pt idx="1">
                  <c:v>266.21648024140597</c:v>
                </c:pt>
                <c:pt idx="2">
                  <c:v>268.63821323607607</c:v>
                </c:pt>
                <c:pt idx="3">
                  <c:v>270.88779514179618</c:v>
                </c:pt>
                <c:pt idx="4">
                  <c:v>272.89038567596435</c:v>
                </c:pt>
                <c:pt idx="5">
                  <c:v>274.61905785168892</c:v>
                </c:pt>
                <c:pt idx="6">
                  <c:v>275.99556151119737</c:v>
                </c:pt>
                <c:pt idx="7">
                  <c:v>277.00271639182819</c:v>
                </c:pt>
                <c:pt idx="8">
                  <c:v>277.61951620403113</c:v>
                </c:pt>
                <c:pt idx="9">
                  <c:v>277.82721979762823</c:v>
                </c:pt>
              </c:numCache>
            </c:numRef>
          </c:yVal>
          <c:smooth val="1"/>
          <c:extLst>
            <c:ext xmlns:c16="http://schemas.microsoft.com/office/drawing/2014/chart" uri="{C3380CC4-5D6E-409C-BE32-E72D297353CC}">
              <c16:uniqueId val="{00000000-E36E-4164-96DA-FAEAE3B13235}"/>
            </c:ext>
          </c:extLst>
        </c:ser>
        <c:dLbls>
          <c:showLegendKey val="0"/>
          <c:showVal val="0"/>
          <c:showCatName val="0"/>
          <c:showSerName val="0"/>
          <c:showPercent val="0"/>
          <c:showBubbleSize val="0"/>
        </c:dLbls>
        <c:axId val="1172938232"/>
        <c:axId val="1172930032"/>
      </c:scatterChart>
      <c:valAx>
        <c:axId val="1172938232"/>
        <c:scaling>
          <c:orientation val="minMax"/>
          <c:max val="180"/>
          <c:min val="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Solar angle</a:t>
                </a:r>
                <a:r>
                  <a:rPr lang="en-US" baseline="0" dirty="0"/>
                  <a:t> of incidence on radiator (degrees)</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2930032"/>
        <c:crosses val="autoZero"/>
        <c:crossBetween val="midCat"/>
        <c:majorUnit val="30"/>
      </c:valAx>
      <c:valAx>
        <c:axId val="1172930032"/>
        <c:scaling>
          <c:orientation val="minMax"/>
          <c:min val="26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Radiator Temperature (K)</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2938232"/>
        <c:crosses val="autoZero"/>
        <c:crossBetween val="midCat"/>
        <c:majorUnit val="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4585970871288154E-2"/>
          <c:y val="6.8535825545171333E-2"/>
          <c:w val="0.89665585919407131"/>
          <c:h val="0.73208722741433019"/>
        </c:manualLayout>
      </c:layout>
      <c:scatterChart>
        <c:scatterStyle val="lineMarker"/>
        <c:varyColors val="0"/>
        <c:ser>
          <c:idx val="0"/>
          <c:order val="0"/>
          <c:spPr>
            <a:ln w="19050" cap="rnd">
              <a:solidFill>
                <a:schemeClr val="accent1"/>
              </a:solidFill>
              <a:round/>
            </a:ln>
            <a:effectLst/>
          </c:spPr>
          <c:marker>
            <c:symbol val="none"/>
          </c:marker>
          <c:dLbls>
            <c:dLbl>
              <c:idx val="0"/>
              <c:layout>
                <c:manualLayout>
                  <c:x val="-4.0104575163398694E-2"/>
                  <c:y val="0.15892511099663956"/>
                </c:manualLayout>
              </c:layout>
              <c:tx>
                <c:rich>
                  <a:bodyPr/>
                  <a:lstStyle/>
                  <a:p>
                    <a:fld id="{3CD59CFC-A2BF-4BB0-90E9-1A834CBCD8B4}" type="YVALUE">
                      <a:rPr lang="en-US"/>
                      <a:pPr/>
                      <a:t>[Y VALUE]</a:t>
                    </a:fld>
                    <a:endParaRPr lang="en-US"/>
                  </a:p>
                  <a:p>
                    <a:r>
                      <a:rPr lang="en-US"/>
                      <a:t>Detector</a:t>
                    </a:r>
                  </a:p>
                </c:rich>
              </c:tx>
              <c:dLblPos val="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C544-4665-9D15-B9D879FC2896}"/>
                </c:ext>
              </c:extLst>
            </c:dLbl>
            <c:dLbl>
              <c:idx val="1"/>
              <c:layout>
                <c:manualLayout>
                  <c:x val="-9.2640625804127477E-2"/>
                  <c:y val="0.71344224495302577"/>
                </c:manualLayout>
              </c:layout>
              <c:tx>
                <c:rich>
                  <a:bodyPr/>
                  <a:lstStyle/>
                  <a:p>
                    <a:fld id="{40D6DB6B-0DB4-4FFC-964D-14EDD00B709A}" type="YVALUE">
                      <a:rPr lang="en-US"/>
                      <a:pPr/>
                      <a:t>[Y VALUE]</a:t>
                    </a:fld>
                    <a:endParaRPr lang="en-US"/>
                  </a:p>
                  <a:p>
                    <a:r>
                      <a:rPr lang="en-US"/>
                      <a:t>TEC Hot Side</a:t>
                    </a:r>
                  </a:p>
                </c:rich>
              </c:tx>
              <c:dLblPos val="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C544-4665-9D15-B9D879FC2896}"/>
                </c:ext>
              </c:extLst>
            </c:dLbl>
            <c:dLbl>
              <c:idx val="2"/>
              <c:layout>
                <c:manualLayout>
                  <c:x val="-5.2379187895630792E-2"/>
                  <c:y val="0.33337993965707557"/>
                </c:manualLayout>
              </c:layout>
              <c:tx>
                <c:rich>
                  <a:bodyPr/>
                  <a:lstStyle/>
                  <a:p>
                    <a:fld id="{DD9C3450-60E8-4889-BEA3-E02D41107AAB}" type="YVALUE">
                      <a:rPr lang="en-US"/>
                      <a:pPr/>
                      <a:t>[Y VALUE]</a:t>
                    </a:fld>
                    <a:endParaRPr lang="en-US"/>
                  </a:p>
                  <a:p>
                    <a:r>
                      <a:rPr lang="en-US"/>
                      <a:t>Radiator</a:t>
                    </a:r>
                  </a:p>
                </c:rich>
              </c:tx>
              <c:dLblPos val="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C544-4665-9D15-B9D879FC2896}"/>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'TEC Orb Ave Sim'!$A$22:$A$24</c:f>
              <c:numCache>
                <c:formatCode>General</c:formatCode>
                <c:ptCount val="3"/>
                <c:pt idx="0">
                  <c:v>0</c:v>
                </c:pt>
                <c:pt idx="1">
                  <c:v>1</c:v>
                </c:pt>
                <c:pt idx="2">
                  <c:v>3</c:v>
                </c:pt>
              </c:numCache>
            </c:numRef>
          </c:xVal>
          <c:yVal>
            <c:numRef>
              <c:f>'TEC Orb Ave Sim'!$B$22:$B$24</c:f>
              <c:numCache>
                <c:formatCode>General</c:formatCode>
                <c:ptCount val="3"/>
                <c:pt idx="0">
                  <c:v>265</c:v>
                </c:pt>
                <c:pt idx="1">
                  <c:v>271.98529411764713</c:v>
                </c:pt>
                <c:pt idx="2">
                  <c:v>267.25</c:v>
                </c:pt>
              </c:numCache>
            </c:numRef>
          </c:yVal>
          <c:smooth val="0"/>
          <c:extLst>
            <c:ext xmlns:c16="http://schemas.microsoft.com/office/drawing/2014/chart" uri="{C3380CC4-5D6E-409C-BE32-E72D297353CC}">
              <c16:uniqueId val="{00000003-C544-4665-9D15-B9D879FC2896}"/>
            </c:ext>
          </c:extLst>
        </c:ser>
        <c:dLbls>
          <c:showLegendKey val="0"/>
          <c:showVal val="0"/>
          <c:showCatName val="0"/>
          <c:showSerName val="0"/>
          <c:showPercent val="0"/>
          <c:showBubbleSize val="0"/>
        </c:dLbls>
        <c:axId val="877505152"/>
        <c:axId val="877503184"/>
      </c:scatterChart>
      <c:valAx>
        <c:axId val="877505152"/>
        <c:scaling>
          <c:orientation val="minMax"/>
        </c:scaling>
        <c:delete val="1"/>
        <c:axPos val="b"/>
        <c:numFmt formatCode="General" sourceLinked="1"/>
        <c:majorTickMark val="none"/>
        <c:minorTickMark val="none"/>
        <c:tickLblPos val="nextTo"/>
        <c:crossAx val="877503184"/>
        <c:crosses val="autoZero"/>
        <c:crossBetween val="midCat"/>
      </c:valAx>
      <c:valAx>
        <c:axId val="877503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75051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2U Radiator to Space</a:t>
            </a:r>
          </a:p>
          <a:p>
            <a:pPr>
              <a:defRPr/>
            </a:pPr>
            <a:r>
              <a:rPr lang="en-US"/>
              <a:t>Continuous</a:t>
            </a:r>
            <a:r>
              <a:rPr lang="en-US" baseline="0"/>
              <a:t> TEC Power, Cold Side at 265K</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TEC Hot Side</c:v>
          </c:tx>
          <c:spPr>
            <a:ln w="19050" cap="rnd">
              <a:noFill/>
              <a:round/>
            </a:ln>
            <a:effectLst/>
          </c:spPr>
          <c:marker>
            <c:symbol val="x"/>
            <c:size val="5"/>
            <c:spPr>
              <a:noFill/>
              <a:ln w="9525">
                <a:solidFill>
                  <a:schemeClr val="accent1"/>
                </a:solidFill>
              </a:ln>
              <a:effectLst/>
            </c:spPr>
          </c:marker>
          <c:errBars>
            <c:errDir val="y"/>
            <c:errBarType val="plus"/>
            <c:errValType val="percentage"/>
            <c:noEndCap val="0"/>
            <c:val val="0.25"/>
            <c:spPr>
              <a:noFill/>
              <a:ln w="9525" cap="flat" cmpd="sng" algn="ctr">
                <a:solidFill>
                  <a:schemeClr val="tx1">
                    <a:lumMod val="65000"/>
                    <a:lumOff val="35000"/>
                  </a:schemeClr>
                </a:solidFill>
                <a:round/>
              </a:ln>
              <a:effectLst/>
            </c:spPr>
          </c:errBars>
          <c:xVal>
            <c:numRef>
              <c:f>'TEC Orb Ave Sim'!$A$7:$A$16</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'TEC Orb Ave Sim'!$C$7:$C$16</c:f>
              <c:numCache>
                <c:formatCode>General</c:formatCode>
                <c:ptCount val="10"/>
                <c:pt idx="0">
                  <c:v>265</c:v>
                </c:pt>
                <c:pt idx="1">
                  <c:v>270.88235294117652</c:v>
                </c:pt>
                <c:pt idx="2">
                  <c:v>271.76470588235298</c:v>
                </c:pt>
                <c:pt idx="3">
                  <c:v>271.98529411764713</c:v>
                </c:pt>
                <c:pt idx="4">
                  <c:v>271.98529411764713</c:v>
                </c:pt>
                <c:pt idx="5">
                  <c:v>271.98529411764713</c:v>
                </c:pt>
                <c:pt idx="6">
                  <c:v>271.98529411764713</c:v>
                </c:pt>
                <c:pt idx="7">
                  <c:v>271.98529411764713</c:v>
                </c:pt>
                <c:pt idx="8">
                  <c:v>271.98529411764713</c:v>
                </c:pt>
                <c:pt idx="9">
                  <c:v>271.98529411764713</c:v>
                </c:pt>
              </c:numCache>
            </c:numRef>
          </c:yVal>
          <c:smooth val="0"/>
          <c:extLst>
            <c:ext xmlns:c16="http://schemas.microsoft.com/office/drawing/2014/chart" uri="{C3380CC4-5D6E-409C-BE32-E72D297353CC}">
              <c16:uniqueId val="{00000000-A125-4853-9601-FE568C766384}"/>
            </c:ext>
          </c:extLst>
        </c:ser>
        <c:ser>
          <c:idx val="1"/>
          <c:order val="1"/>
          <c:tx>
            <c:v>Radiator</c:v>
          </c:tx>
          <c:spPr>
            <a:ln w="25400" cap="rnd">
              <a:noFill/>
              <a:round/>
            </a:ln>
            <a:effectLst/>
          </c:spPr>
          <c:marker>
            <c:symbol val="diamond"/>
            <c:size val="5"/>
            <c:spPr>
              <a:solidFill>
                <a:schemeClr val="bg1"/>
              </a:solidFill>
              <a:ln w="9525">
                <a:solidFill>
                  <a:schemeClr val="accent2"/>
                </a:solidFill>
              </a:ln>
              <a:effectLst/>
            </c:spPr>
          </c:marker>
          <c:errBars>
            <c:errDir val="y"/>
            <c:errBarType val="plus"/>
            <c:errValType val="percentage"/>
            <c:noEndCap val="0"/>
            <c:val val="0.25"/>
            <c:spPr>
              <a:noFill/>
              <a:ln w="9525" cap="flat" cmpd="sng" algn="ctr">
                <a:solidFill>
                  <a:schemeClr val="tx1">
                    <a:lumMod val="65000"/>
                    <a:lumOff val="35000"/>
                  </a:schemeClr>
                </a:solidFill>
                <a:round/>
              </a:ln>
              <a:effectLst/>
            </c:spPr>
          </c:errBars>
          <c:xVal>
            <c:numRef>
              <c:f>'TEC Orb Ave Sim'!$A$7:$A$16</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'TEC Orb Ave Sim'!$I$7:$I$16</c:f>
              <c:numCache>
                <c:formatCode>General</c:formatCode>
                <c:ptCount val="10"/>
                <c:pt idx="0">
                  <c:v>266</c:v>
                </c:pt>
                <c:pt idx="1">
                  <c:v>267</c:v>
                </c:pt>
                <c:pt idx="2">
                  <c:v>267.25</c:v>
                </c:pt>
                <c:pt idx="3">
                  <c:v>267.25</c:v>
                </c:pt>
                <c:pt idx="4">
                  <c:v>267.25</c:v>
                </c:pt>
                <c:pt idx="5">
                  <c:v>267.25</c:v>
                </c:pt>
                <c:pt idx="6">
                  <c:v>267.25</c:v>
                </c:pt>
                <c:pt idx="7">
                  <c:v>267.25</c:v>
                </c:pt>
                <c:pt idx="8">
                  <c:v>267.25</c:v>
                </c:pt>
                <c:pt idx="9">
                  <c:v>267.25</c:v>
                </c:pt>
              </c:numCache>
            </c:numRef>
          </c:yVal>
          <c:smooth val="0"/>
          <c:extLst>
            <c:ext xmlns:c16="http://schemas.microsoft.com/office/drawing/2014/chart" uri="{C3380CC4-5D6E-409C-BE32-E72D297353CC}">
              <c16:uniqueId val="{00000001-A125-4853-9601-FE568C766384}"/>
            </c:ext>
          </c:extLst>
        </c:ser>
        <c:dLbls>
          <c:showLegendKey val="0"/>
          <c:showVal val="0"/>
          <c:showCatName val="0"/>
          <c:showSerName val="0"/>
          <c:showPercent val="0"/>
          <c:showBubbleSize val="0"/>
        </c:dLbls>
        <c:axId val="870452776"/>
        <c:axId val="870449824"/>
      </c:scatterChart>
      <c:valAx>
        <c:axId val="870452776"/>
        <c:scaling>
          <c:orientation val="minMax"/>
          <c:max val="5"/>
          <c:min val="1"/>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Calculation Iteration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in"/>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0449824"/>
        <c:crosses val="autoZero"/>
        <c:crossBetween val="midCat"/>
        <c:majorUnit val="1"/>
      </c:valAx>
      <c:valAx>
        <c:axId val="870449824"/>
        <c:scaling>
          <c:orientation val="minMax"/>
          <c:max val="274"/>
          <c:min val="264"/>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Temperature (K)</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0452776"/>
        <c:crosses val="autoZero"/>
        <c:crossBetween val="midCat"/>
        <c:majorUnit val="2"/>
        <c:minorUnit val="1"/>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4T13:14:22.790"/>
    </inkml:context>
    <inkml:brush xml:id="br0">
      <inkml:brushProperty name="width" value="0.05" units="cm"/>
      <inkml:brushProperty name="height" value="0.05" units="cm"/>
      <inkml:brushProperty name="color" value="#E71224"/>
    </inkml:brush>
  </inkml:definitions>
  <inkml:trace contextRef="#ctx0" brushRef="#br0">5406 100 24575,'-18'-1'0,"2"-3"0,0 1 0,0-1 0,0 0 0,0-2 0,-18-9 0,-2 1 0,0 2 0,0 2 0,-1 1 0,-1 2 0,1 3 0,0 0 0,-2 2 0,2 2 0,-59 6 0,-3 9 0,60-8 0,-72 3 0,-82-13 0,-143 6 0,251 11 0,63-8 0,-1-1 0,-32 1 0,17-3 0,0 2 0,-66 17 0,62-12 0,-70 9 0,51-11 0,2 3 0,0 3 0,0 2 0,1 3 0,-59 27 0,32-4 0,59-28 0,2-1 0,-42 14 0,48-20 0,-17 3 0,1 2 0,0 0 0,-42 26 0,55-28 0,1 0 0,-2-2 0,1-1 0,-33 7 0,26-7 0,0 1 0,-32 14 0,-10 9 0,23-11 0,-86 52 0,67-31 0,27-17 0,2 2 0,-1 1 0,-37 36 0,23-17 0,-1-2 0,-3-3 0,-1-1 0,-70 34 0,112-64 0,1 1 0,-1 0 0,2 0 0,-20 22 0,-14 13 0,-36 20 0,42-35 0,2 2 0,-52 53 0,30-23 0,-91 72 0,-33 31 0,130-108 0,-3-3 0,-3-3 0,-128 86 0,-3-3 0,179-124 0,1 1 0,1 1 0,0 0 0,-16 24 0,-25 29 0,41-53 16,2 0-1,0 0 1,0 1-1,2 0 1,-12 23-1,14-25-160,1-1-1,-2 1 0,0-1 0,-1 0 0,0-1 0,-1 1 1,0-1-1,0 0 0,-13 9 0,2-6-6680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4T20:23:03.134"/>
    </inkml:context>
    <inkml:brush xml:id="br0">
      <inkml:brushProperty name="width" value="0.05" units="cm"/>
      <inkml:brushProperty name="height" value="0.05" units="cm"/>
      <inkml:brushProperty name="color" value="#E71224"/>
    </inkml:brush>
  </inkml:definitions>
  <inkml:trace contextRef="#ctx0" brushRef="#br0">7109 109 24575,'-30'1'0,"0"-2"0,0-1 0,0-1 0,1-1 0,-1-2 0,-28-10 0,34 9 0,0 1 0,0 1 0,-1 1 0,-35-1 0,-102 7 0,61 1 0,44-3 0,1-3 0,-58-10 0,75 9 0,-71 0 0,4 1 0,18-10 0,55 7 0,-57-2 0,7 6 0,-151 6 0,200 1 0,0 2 0,1 1 0,-49 20 0,3-2 0,64-22 0,-6 3 0,-1-1 0,1-1 0,-1-1 0,-39 3 0,31-4 0,0 1 0,1 2 0,-1 1 0,1 1 0,1 2 0,0 0 0,-29 16 0,-77 27 0,44-25 0,2 4 0,-85 45 0,-23 10 0,172-77 0,-1-1 0,-28 5 0,34-9 0,-1 0 0,1 1 0,1 1 0,-1 1 0,-17 10 0,4 0 0,-55 22 0,56-28 0,2 2 0,-43 26 0,21-10 0,-1-3 0,-1-2 0,-2-3 0,-67 19 0,-11 6 0,109-39 0,16-5 0,-1 0 0,1 0 0,-1 1 0,1 0 0,1 0 0,-1 1 0,0 0 0,-6 7 0,-27 24 0,3-3 0,-62 71 0,76-71 0,19-25 0,0 0 0,-1 0 0,0 0 0,0-1 0,-1 0 0,0 0 0,-12 8 0,-7 4 0,-37 35 0,27-21 0,18-17 0,-2 0 0,1-1 0,-37 19 0,-20 21 0,57-45 0,1 1 0,-24 18 0,25-16 0,0-1 0,-32 16 0,30-17 0,0 0 0,1 1 0,-25 22 0,9-6 0,-7 3 0,3 1 0,0 2 0,-60 72 0,46-39 0,-68 79 0,36-69 0,64-60 0,0 0 0,2 1 0,0 1 0,1 0 0,-17 26 0,19-22 0,0 0 0,-2-1 0,0 0 0,-1-2 0,-31 28 0,-37 34 0,58-53 0,-34 28 0,46-43 0,1 1 0,-23 29 0,-10 10 0,28-33 0,1 1 0,1 1 0,1 1 0,-22 40 0,31-52 0,-1 0 0,-1-1 0,1 0 0,-2-1 0,0 0 0,0 0 0,-18 11 0,12-8 0,0 0 0,-21 23 0,32-29 0,-9 8 0,1 2 0,1-1 0,0 2 0,-14 26 0,-9 21 0,-77 103 0,-8 12 0,99-146 0,-2-1 0,-2-1 0,-29 30 0,23-28 0,-46 66 0,49-56 0,3 0 0,2 2 0,2 1 0,1 1 0,-13 52 0,-18 40 114,19-57-1593,25-60-5347</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D26B2-5748-C143-5B58-F890FB5200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27B7BC-6F0B-32AE-38EA-7F668C6C70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AC18BE-B81D-7F31-E77B-96E4A5B26A66}"/>
              </a:ext>
            </a:extLst>
          </p:cNvPr>
          <p:cNvSpPr>
            <a:spLocks noGrp="1"/>
          </p:cNvSpPr>
          <p:nvPr>
            <p:ph type="dt" sz="half" idx="10"/>
          </p:nvPr>
        </p:nvSpPr>
        <p:spPr/>
        <p:txBody>
          <a:bodyPr/>
          <a:lstStyle/>
          <a:p>
            <a:fld id="{888E434B-7323-4E17-A3E2-0DA7058DFDA6}" type="datetimeFigureOut">
              <a:rPr lang="en-US" smtClean="0"/>
              <a:t>6/21/2022</a:t>
            </a:fld>
            <a:endParaRPr lang="en-US"/>
          </a:p>
        </p:txBody>
      </p:sp>
      <p:sp>
        <p:nvSpPr>
          <p:cNvPr id="5" name="Footer Placeholder 4">
            <a:extLst>
              <a:ext uri="{FF2B5EF4-FFF2-40B4-BE49-F238E27FC236}">
                <a16:creationId xmlns:a16="http://schemas.microsoft.com/office/drawing/2014/main" id="{6B392A78-DA3D-F556-A91D-46C2FCD75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5E64F8-F6C0-FA0B-D833-48186C70810F}"/>
              </a:ext>
            </a:extLst>
          </p:cNvPr>
          <p:cNvSpPr>
            <a:spLocks noGrp="1"/>
          </p:cNvSpPr>
          <p:nvPr>
            <p:ph type="sldNum" sz="quarter" idx="12"/>
          </p:nvPr>
        </p:nvSpPr>
        <p:spPr/>
        <p:txBody>
          <a:bodyPr/>
          <a:lstStyle/>
          <a:p>
            <a:fld id="{22ACBB20-C714-4F8F-8A08-D55449615144}" type="slidenum">
              <a:rPr lang="en-US" smtClean="0"/>
              <a:t>‹#›</a:t>
            </a:fld>
            <a:endParaRPr lang="en-US"/>
          </a:p>
        </p:txBody>
      </p:sp>
    </p:spTree>
    <p:extLst>
      <p:ext uri="{BB962C8B-B14F-4D97-AF65-F5344CB8AC3E}">
        <p14:creationId xmlns:p14="http://schemas.microsoft.com/office/powerpoint/2010/main" val="2882742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B27FA-1344-7F17-7B8B-C8055A411B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ADFEC0-6929-EDF2-3A22-A926BE57D2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3B0373-EB7D-18A4-3A06-2F13CBE21574}"/>
              </a:ext>
            </a:extLst>
          </p:cNvPr>
          <p:cNvSpPr>
            <a:spLocks noGrp="1"/>
          </p:cNvSpPr>
          <p:nvPr>
            <p:ph type="dt" sz="half" idx="10"/>
          </p:nvPr>
        </p:nvSpPr>
        <p:spPr/>
        <p:txBody>
          <a:bodyPr/>
          <a:lstStyle/>
          <a:p>
            <a:fld id="{888E434B-7323-4E17-A3E2-0DA7058DFDA6}" type="datetimeFigureOut">
              <a:rPr lang="en-US" smtClean="0"/>
              <a:t>6/21/2022</a:t>
            </a:fld>
            <a:endParaRPr lang="en-US"/>
          </a:p>
        </p:txBody>
      </p:sp>
      <p:sp>
        <p:nvSpPr>
          <p:cNvPr id="5" name="Footer Placeholder 4">
            <a:extLst>
              <a:ext uri="{FF2B5EF4-FFF2-40B4-BE49-F238E27FC236}">
                <a16:creationId xmlns:a16="http://schemas.microsoft.com/office/drawing/2014/main" id="{4BC52D6E-634F-8AB2-59FF-D237373D8E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4295E3-098E-2441-E194-1F56366B9BFA}"/>
              </a:ext>
            </a:extLst>
          </p:cNvPr>
          <p:cNvSpPr>
            <a:spLocks noGrp="1"/>
          </p:cNvSpPr>
          <p:nvPr>
            <p:ph type="sldNum" sz="quarter" idx="12"/>
          </p:nvPr>
        </p:nvSpPr>
        <p:spPr/>
        <p:txBody>
          <a:bodyPr/>
          <a:lstStyle/>
          <a:p>
            <a:fld id="{22ACBB20-C714-4F8F-8A08-D55449615144}" type="slidenum">
              <a:rPr lang="en-US" smtClean="0"/>
              <a:t>‹#›</a:t>
            </a:fld>
            <a:endParaRPr lang="en-US"/>
          </a:p>
        </p:txBody>
      </p:sp>
    </p:spTree>
    <p:extLst>
      <p:ext uri="{BB962C8B-B14F-4D97-AF65-F5344CB8AC3E}">
        <p14:creationId xmlns:p14="http://schemas.microsoft.com/office/powerpoint/2010/main" val="2188025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C480A6-999B-5415-DAD7-5D25A642A6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75AC21-32EE-8A5E-38E8-8508499519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E97BF7-101B-D2AC-C0C7-14862D9FC7B2}"/>
              </a:ext>
            </a:extLst>
          </p:cNvPr>
          <p:cNvSpPr>
            <a:spLocks noGrp="1"/>
          </p:cNvSpPr>
          <p:nvPr>
            <p:ph type="dt" sz="half" idx="10"/>
          </p:nvPr>
        </p:nvSpPr>
        <p:spPr/>
        <p:txBody>
          <a:bodyPr/>
          <a:lstStyle/>
          <a:p>
            <a:fld id="{888E434B-7323-4E17-A3E2-0DA7058DFDA6}" type="datetimeFigureOut">
              <a:rPr lang="en-US" smtClean="0"/>
              <a:t>6/21/2022</a:t>
            </a:fld>
            <a:endParaRPr lang="en-US"/>
          </a:p>
        </p:txBody>
      </p:sp>
      <p:sp>
        <p:nvSpPr>
          <p:cNvPr id="5" name="Footer Placeholder 4">
            <a:extLst>
              <a:ext uri="{FF2B5EF4-FFF2-40B4-BE49-F238E27FC236}">
                <a16:creationId xmlns:a16="http://schemas.microsoft.com/office/drawing/2014/main" id="{1B303AC2-B2AC-E528-E843-9716871ACB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53014E-E650-DDE3-417D-C87B5466B793}"/>
              </a:ext>
            </a:extLst>
          </p:cNvPr>
          <p:cNvSpPr>
            <a:spLocks noGrp="1"/>
          </p:cNvSpPr>
          <p:nvPr>
            <p:ph type="sldNum" sz="quarter" idx="12"/>
          </p:nvPr>
        </p:nvSpPr>
        <p:spPr/>
        <p:txBody>
          <a:bodyPr/>
          <a:lstStyle/>
          <a:p>
            <a:fld id="{22ACBB20-C714-4F8F-8A08-D55449615144}" type="slidenum">
              <a:rPr lang="en-US" smtClean="0"/>
              <a:t>‹#›</a:t>
            </a:fld>
            <a:endParaRPr lang="en-US"/>
          </a:p>
        </p:txBody>
      </p:sp>
    </p:spTree>
    <p:extLst>
      <p:ext uri="{BB962C8B-B14F-4D97-AF65-F5344CB8AC3E}">
        <p14:creationId xmlns:p14="http://schemas.microsoft.com/office/powerpoint/2010/main" val="1477840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C0871-87C1-08BA-10A1-EE3966B1A8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27C6BF-4407-69CF-DD27-07CD2921CA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7C5E8C-C843-E3AA-10BF-339319339920}"/>
              </a:ext>
            </a:extLst>
          </p:cNvPr>
          <p:cNvSpPr>
            <a:spLocks noGrp="1"/>
          </p:cNvSpPr>
          <p:nvPr>
            <p:ph type="dt" sz="half" idx="10"/>
          </p:nvPr>
        </p:nvSpPr>
        <p:spPr/>
        <p:txBody>
          <a:bodyPr/>
          <a:lstStyle/>
          <a:p>
            <a:fld id="{888E434B-7323-4E17-A3E2-0DA7058DFDA6}" type="datetimeFigureOut">
              <a:rPr lang="en-US" smtClean="0"/>
              <a:t>6/21/2022</a:t>
            </a:fld>
            <a:endParaRPr lang="en-US"/>
          </a:p>
        </p:txBody>
      </p:sp>
      <p:sp>
        <p:nvSpPr>
          <p:cNvPr id="5" name="Footer Placeholder 4">
            <a:extLst>
              <a:ext uri="{FF2B5EF4-FFF2-40B4-BE49-F238E27FC236}">
                <a16:creationId xmlns:a16="http://schemas.microsoft.com/office/drawing/2014/main" id="{C5689989-AA51-F807-E97F-7016619F94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A86A5B-0320-D8C4-F33C-3355294AF385}"/>
              </a:ext>
            </a:extLst>
          </p:cNvPr>
          <p:cNvSpPr>
            <a:spLocks noGrp="1"/>
          </p:cNvSpPr>
          <p:nvPr>
            <p:ph type="sldNum" sz="quarter" idx="12"/>
          </p:nvPr>
        </p:nvSpPr>
        <p:spPr/>
        <p:txBody>
          <a:bodyPr/>
          <a:lstStyle/>
          <a:p>
            <a:fld id="{22ACBB20-C714-4F8F-8A08-D55449615144}" type="slidenum">
              <a:rPr lang="en-US" smtClean="0"/>
              <a:t>‹#›</a:t>
            </a:fld>
            <a:endParaRPr lang="en-US"/>
          </a:p>
        </p:txBody>
      </p:sp>
    </p:spTree>
    <p:extLst>
      <p:ext uri="{BB962C8B-B14F-4D97-AF65-F5344CB8AC3E}">
        <p14:creationId xmlns:p14="http://schemas.microsoft.com/office/powerpoint/2010/main" val="1511484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160A2-34FF-0424-E95E-92230D110A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8770A2-FB45-BC29-FA8B-34CD0C934B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929825-7B20-4CA6-37DF-71FD74306D0D}"/>
              </a:ext>
            </a:extLst>
          </p:cNvPr>
          <p:cNvSpPr>
            <a:spLocks noGrp="1"/>
          </p:cNvSpPr>
          <p:nvPr>
            <p:ph type="dt" sz="half" idx="10"/>
          </p:nvPr>
        </p:nvSpPr>
        <p:spPr/>
        <p:txBody>
          <a:bodyPr/>
          <a:lstStyle/>
          <a:p>
            <a:fld id="{888E434B-7323-4E17-A3E2-0DA7058DFDA6}" type="datetimeFigureOut">
              <a:rPr lang="en-US" smtClean="0"/>
              <a:t>6/21/2022</a:t>
            </a:fld>
            <a:endParaRPr lang="en-US"/>
          </a:p>
        </p:txBody>
      </p:sp>
      <p:sp>
        <p:nvSpPr>
          <p:cNvPr id="5" name="Footer Placeholder 4">
            <a:extLst>
              <a:ext uri="{FF2B5EF4-FFF2-40B4-BE49-F238E27FC236}">
                <a16:creationId xmlns:a16="http://schemas.microsoft.com/office/drawing/2014/main" id="{BAAAF17E-8040-6FE8-0EB3-B35A25EF64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4C9C3-455B-4C43-9720-7368B1A31FC6}"/>
              </a:ext>
            </a:extLst>
          </p:cNvPr>
          <p:cNvSpPr>
            <a:spLocks noGrp="1"/>
          </p:cNvSpPr>
          <p:nvPr>
            <p:ph type="sldNum" sz="quarter" idx="12"/>
          </p:nvPr>
        </p:nvSpPr>
        <p:spPr/>
        <p:txBody>
          <a:bodyPr/>
          <a:lstStyle/>
          <a:p>
            <a:fld id="{22ACBB20-C714-4F8F-8A08-D55449615144}" type="slidenum">
              <a:rPr lang="en-US" smtClean="0"/>
              <a:t>‹#›</a:t>
            </a:fld>
            <a:endParaRPr lang="en-US"/>
          </a:p>
        </p:txBody>
      </p:sp>
    </p:spTree>
    <p:extLst>
      <p:ext uri="{BB962C8B-B14F-4D97-AF65-F5344CB8AC3E}">
        <p14:creationId xmlns:p14="http://schemas.microsoft.com/office/powerpoint/2010/main" val="4009894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3E452-F1B9-FED3-7FAE-77AD1AA38E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CD39CE-6349-0D45-B48E-54E95D4B4F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1B3350-0A66-264A-684D-9E92AAFAD8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6084CE-9269-3AD0-37DE-14F3BA1121E0}"/>
              </a:ext>
            </a:extLst>
          </p:cNvPr>
          <p:cNvSpPr>
            <a:spLocks noGrp="1"/>
          </p:cNvSpPr>
          <p:nvPr>
            <p:ph type="dt" sz="half" idx="10"/>
          </p:nvPr>
        </p:nvSpPr>
        <p:spPr/>
        <p:txBody>
          <a:bodyPr/>
          <a:lstStyle/>
          <a:p>
            <a:fld id="{888E434B-7323-4E17-A3E2-0DA7058DFDA6}" type="datetimeFigureOut">
              <a:rPr lang="en-US" smtClean="0"/>
              <a:t>6/21/2022</a:t>
            </a:fld>
            <a:endParaRPr lang="en-US"/>
          </a:p>
        </p:txBody>
      </p:sp>
      <p:sp>
        <p:nvSpPr>
          <p:cNvPr id="6" name="Footer Placeholder 5">
            <a:extLst>
              <a:ext uri="{FF2B5EF4-FFF2-40B4-BE49-F238E27FC236}">
                <a16:creationId xmlns:a16="http://schemas.microsoft.com/office/drawing/2014/main" id="{C4E1FD53-F07B-47EC-FD5D-F42C8579C0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868E2C-C426-D5A6-3A5C-0F03524BADDB}"/>
              </a:ext>
            </a:extLst>
          </p:cNvPr>
          <p:cNvSpPr>
            <a:spLocks noGrp="1"/>
          </p:cNvSpPr>
          <p:nvPr>
            <p:ph type="sldNum" sz="quarter" idx="12"/>
          </p:nvPr>
        </p:nvSpPr>
        <p:spPr/>
        <p:txBody>
          <a:bodyPr/>
          <a:lstStyle/>
          <a:p>
            <a:fld id="{22ACBB20-C714-4F8F-8A08-D55449615144}" type="slidenum">
              <a:rPr lang="en-US" smtClean="0"/>
              <a:t>‹#›</a:t>
            </a:fld>
            <a:endParaRPr lang="en-US"/>
          </a:p>
        </p:txBody>
      </p:sp>
    </p:spTree>
    <p:extLst>
      <p:ext uri="{BB962C8B-B14F-4D97-AF65-F5344CB8AC3E}">
        <p14:creationId xmlns:p14="http://schemas.microsoft.com/office/powerpoint/2010/main" val="284530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A1E60-F7A6-144F-15E7-1D8A51A198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CA022C-31C0-A136-C011-F91C43F631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5DB87F-F840-4B23-5C83-D2889EF7EA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0AFAA3-4623-26E7-CDEF-67BD69FB1B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4E8D7-709A-5454-FE24-499115F45B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46F0FE-0B78-2A6F-1E28-6EF9AADED926}"/>
              </a:ext>
            </a:extLst>
          </p:cNvPr>
          <p:cNvSpPr>
            <a:spLocks noGrp="1"/>
          </p:cNvSpPr>
          <p:nvPr>
            <p:ph type="dt" sz="half" idx="10"/>
          </p:nvPr>
        </p:nvSpPr>
        <p:spPr/>
        <p:txBody>
          <a:bodyPr/>
          <a:lstStyle/>
          <a:p>
            <a:fld id="{888E434B-7323-4E17-A3E2-0DA7058DFDA6}" type="datetimeFigureOut">
              <a:rPr lang="en-US" smtClean="0"/>
              <a:t>6/21/2022</a:t>
            </a:fld>
            <a:endParaRPr lang="en-US"/>
          </a:p>
        </p:txBody>
      </p:sp>
      <p:sp>
        <p:nvSpPr>
          <p:cNvPr id="8" name="Footer Placeholder 7">
            <a:extLst>
              <a:ext uri="{FF2B5EF4-FFF2-40B4-BE49-F238E27FC236}">
                <a16:creationId xmlns:a16="http://schemas.microsoft.com/office/drawing/2014/main" id="{4690F8B3-E5E6-3E64-D046-B03B5023D1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2F8B6E-13C8-0569-7844-1BBE561B72DA}"/>
              </a:ext>
            </a:extLst>
          </p:cNvPr>
          <p:cNvSpPr>
            <a:spLocks noGrp="1"/>
          </p:cNvSpPr>
          <p:nvPr>
            <p:ph type="sldNum" sz="quarter" idx="12"/>
          </p:nvPr>
        </p:nvSpPr>
        <p:spPr/>
        <p:txBody>
          <a:bodyPr/>
          <a:lstStyle/>
          <a:p>
            <a:fld id="{22ACBB20-C714-4F8F-8A08-D55449615144}" type="slidenum">
              <a:rPr lang="en-US" smtClean="0"/>
              <a:t>‹#›</a:t>
            </a:fld>
            <a:endParaRPr lang="en-US"/>
          </a:p>
        </p:txBody>
      </p:sp>
    </p:spTree>
    <p:extLst>
      <p:ext uri="{BB962C8B-B14F-4D97-AF65-F5344CB8AC3E}">
        <p14:creationId xmlns:p14="http://schemas.microsoft.com/office/powerpoint/2010/main" val="3530008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4AC3E-9915-6724-8828-B7B1EFE527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EE0CC9-EAF9-F237-D8C4-34282F877BA5}"/>
              </a:ext>
            </a:extLst>
          </p:cNvPr>
          <p:cNvSpPr>
            <a:spLocks noGrp="1"/>
          </p:cNvSpPr>
          <p:nvPr>
            <p:ph type="dt" sz="half" idx="10"/>
          </p:nvPr>
        </p:nvSpPr>
        <p:spPr/>
        <p:txBody>
          <a:bodyPr/>
          <a:lstStyle/>
          <a:p>
            <a:fld id="{888E434B-7323-4E17-A3E2-0DA7058DFDA6}" type="datetimeFigureOut">
              <a:rPr lang="en-US" smtClean="0"/>
              <a:t>6/21/2022</a:t>
            </a:fld>
            <a:endParaRPr lang="en-US"/>
          </a:p>
        </p:txBody>
      </p:sp>
      <p:sp>
        <p:nvSpPr>
          <p:cNvPr id="4" name="Footer Placeholder 3">
            <a:extLst>
              <a:ext uri="{FF2B5EF4-FFF2-40B4-BE49-F238E27FC236}">
                <a16:creationId xmlns:a16="http://schemas.microsoft.com/office/drawing/2014/main" id="{D62A579D-CC02-9583-A29C-6B3C4F3500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9090BD-85D4-CD1B-192D-8534DB1555B0}"/>
              </a:ext>
            </a:extLst>
          </p:cNvPr>
          <p:cNvSpPr>
            <a:spLocks noGrp="1"/>
          </p:cNvSpPr>
          <p:nvPr>
            <p:ph type="sldNum" sz="quarter" idx="12"/>
          </p:nvPr>
        </p:nvSpPr>
        <p:spPr/>
        <p:txBody>
          <a:bodyPr/>
          <a:lstStyle/>
          <a:p>
            <a:fld id="{22ACBB20-C714-4F8F-8A08-D55449615144}" type="slidenum">
              <a:rPr lang="en-US" smtClean="0"/>
              <a:t>‹#›</a:t>
            </a:fld>
            <a:endParaRPr lang="en-US"/>
          </a:p>
        </p:txBody>
      </p:sp>
    </p:spTree>
    <p:extLst>
      <p:ext uri="{BB962C8B-B14F-4D97-AF65-F5344CB8AC3E}">
        <p14:creationId xmlns:p14="http://schemas.microsoft.com/office/powerpoint/2010/main" val="2688577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255765-C76D-D0A5-4A71-19F0AA259320}"/>
              </a:ext>
            </a:extLst>
          </p:cNvPr>
          <p:cNvSpPr>
            <a:spLocks noGrp="1"/>
          </p:cNvSpPr>
          <p:nvPr>
            <p:ph type="dt" sz="half" idx="10"/>
          </p:nvPr>
        </p:nvSpPr>
        <p:spPr/>
        <p:txBody>
          <a:bodyPr/>
          <a:lstStyle/>
          <a:p>
            <a:fld id="{888E434B-7323-4E17-A3E2-0DA7058DFDA6}" type="datetimeFigureOut">
              <a:rPr lang="en-US" smtClean="0"/>
              <a:t>6/21/2022</a:t>
            </a:fld>
            <a:endParaRPr lang="en-US"/>
          </a:p>
        </p:txBody>
      </p:sp>
      <p:sp>
        <p:nvSpPr>
          <p:cNvPr id="3" name="Footer Placeholder 2">
            <a:extLst>
              <a:ext uri="{FF2B5EF4-FFF2-40B4-BE49-F238E27FC236}">
                <a16:creationId xmlns:a16="http://schemas.microsoft.com/office/drawing/2014/main" id="{C454242B-B525-CE33-FFE5-E940CE04A6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1D07B4-20C7-821C-B67C-C6A60CFD7D9E}"/>
              </a:ext>
            </a:extLst>
          </p:cNvPr>
          <p:cNvSpPr>
            <a:spLocks noGrp="1"/>
          </p:cNvSpPr>
          <p:nvPr>
            <p:ph type="sldNum" sz="quarter" idx="12"/>
          </p:nvPr>
        </p:nvSpPr>
        <p:spPr/>
        <p:txBody>
          <a:bodyPr/>
          <a:lstStyle/>
          <a:p>
            <a:fld id="{22ACBB20-C714-4F8F-8A08-D55449615144}" type="slidenum">
              <a:rPr lang="en-US" smtClean="0"/>
              <a:t>‹#›</a:t>
            </a:fld>
            <a:endParaRPr lang="en-US"/>
          </a:p>
        </p:txBody>
      </p:sp>
    </p:spTree>
    <p:extLst>
      <p:ext uri="{BB962C8B-B14F-4D97-AF65-F5344CB8AC3E}">
        <p14:creationId xmlns:p14="http://schemas.microsoft.com/office/powerpoint/2010/main" val="1009675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EFBE3-F7AB-E823-8226-A6D7498935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8243D1-B5BA-972C-A85C-228D843CA1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61DF10-48BB-5DD0-0224-E2AF6570BA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0BAA3-E05B-8AB4-2089-48B610CF145A}"/>
              </a:ext>
            </a:extLst>
          </p:cNvPr>
          <p:cNvSpPr>
            <a:spLocks noGrp="1"/>
          </p:cNvSpPr>
          <p:nvPr>
            <p:ph type="dt" sz="half" idx="10"/>
          </p:nvPr>
        </p:nvSpPr>
        <p:spPr/>
        <p:txBody>
          <a:bodyPr/>
          <a:lstStyle/>
          <a:p>
            <a:fld id="{888E434B-7323-4E17-A3E2-0DA7058DFDA6}" type="datetimeFigureOut">
              <a:rPr lang="en-US" smtClean="0"/>
              <a:t>6/21/2022</a:t>
            </a:fld>
            <a:endParaRPr lang="en-US"/>
          </a:p>
        </p:txBody>
      </p:sp>
      <p:sp>
        <p:nvSpPr>
          <p:cNvPr id="6" name="Footer Placeholder 5">
            <a:extLst>
              <a:ext uri="{FF2B5EF4-FFF2-40B4-BE49-F238E27FC236}">
                <a16:creationId xmlns:a16="http://schemas.microsoft.com/office/drawing/2014/main" id="{697AAAAE-4EC5-887A-4D94-DA1FE7281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FA966C-F2AD-0C88-7123-1D126CEE294D}"/>
              </a:ext>
            </a:extLst>
          </p:cNvPr>
          <p:cNvSpPr>
            <a:spLocks noGrp="1"/>
          </p:cNvSpPr>
          <p:nvPr>
            <p:ph type="sldNum" sz="quarter" idx="12"/>
          </p:nvPr>
        </p:nvSpPr>
        <p:spPr/>
        <p:txBody>
          <a:bodyPr/>
          <a:lstStyle/>
          <a:p>
            <a:fld id="{22ACBB20-C714-4F8F-8A08-D55449615144}" type="slidenum">
              <a:rPr lang="en-US" smtClean="0"/>
              <a:t>‹#›</a:t>
            </a:fld>
            <a:endParaRPr lang="en-US"/>
          </a:p>
        </p:txBody>
      </p:sp>
    </p:spTree>
    <p:extLst>
      <p:ext uri="{BB962C8B-B14F-4D97-AF65-F5344CB8AC3E}">
        <p14:creationId xmlns:p14="http://schemas.microsoft.com/office/powerpoint/2010/main" val="505998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CDF8A-E4D5-F4DD-DEA3-248F2EEF77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74908F-0993-B11E-16A9-9EE7D53C2D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1D3C02-2816-E3C4-76B4-E0935223E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BC6938-639E-FB6B-67B0-710D8BE40C90}"/>
              </a:ext>
            </a:extLst>
          </p:cNvPr>
          <p:cNvSpPr>
            <a:spLocks noGrp="1"/>
          </p:cNvSpPr>
          <p:nvPr>
            <p:ph type="dt" sz="half" idx="10"/>
          </p:nvPr>
        </p:nvSpPr>
        <p:spPr/>
        <p:txBody>
          <a:bodyPr/>
          <a:lstStyle/>
          <a:p>
            <a:fld id="{888E434B-7323-4E17-A3E2-0DA7058DFDA6}" type="datetimeFigureOut">
              <a:rPr lang="en-US" smtClean="0"/>
              <a:t>6/21/2022</a:t>
            </a:fld>
            <a:endParaRPr lang="en-US"/>
          </a:p>
        </p:txBody>
      </p:sp>
      <p:sp>
        <p:nvSpPr>
          <p:cNvPr id="6" name="Footer Placeholder 5">
            <a:extLst>
              <a:ext uri="{FF2B5EF4-FFF2-40B4-BE49-F238E27FC236}">
                <a16:creationId xmlns:a16="http://schemas.microsoft.com/office/drawing/2014/main" id="{B179CED8-B752-247A-386C-643D52314F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9051F3-F835-8BC5-BA9E-25F827B0B12D}"/>
              </a:ext>
            </a:extLst>
          </p:cNvPr>
          <p:cNvSpPr>
            <a:spLocks noGrp="1"/>
          </p:cNvSpPr>
          <p:nvPr>
            <p:ph type="sldNum" sz="quarter" idx="12"/>
          </p:nvPr>
        </p:nvSpPr>
        <p:spPr/>
        <p:txBody>
          <a:bodyPr/>
          <a:lstStyle/>
          <a:p>
            <a:fld id="{22ACBB20-C714-4F8F-8A08-D55449615144}" type="slidenum">
              <a:rPr lang="en-US" smtClean="0"/>
              <a:t>‹#›</a:t>
            </a:fld>
            <a:endParaRPr lang="en-US"/>
          </a:p>
        </p:txBody>
      </p:sp>
    </p:spTree>
    <p:extLst>
      <p:ext uri="{BB962C8B-B14F-4D97-AF65-F5344CB8AC3E}">
        <p14:creationId xmlns:p14="http://schemas.microsoft.com/office/powerpoint/2010/main" val="3316863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DA9AE4-D4C1-5627-9B4E-4EEB6F85C8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576D4A-055C-9C72-28D9-ECD173B2F3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03F2A0-044E-33C4-F2CB-2EF9EFA5AA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8E434B-7323-4E17-A3E2-0DA7058DFDA6}" type="datetimeFigureOut">
              <a:rPr lang="en-US" smtClean="0"/>
              <a:t>6/21/2022</a:t>
            </a:fld>
            <a:endParaRPr lang="en-US"/>
          </a:p>
        </p:txBody>
      </p:sp>
      <p:sp>
        <p:nvSpPr>
          <p:cNvPr id="5" name="Footer Placeholder 4">
            <a:extLst>
              <a:ext uri="{FF2B5EF4-FFF2-40B4-BE49-F238E27FC236}">
                <a16:creationId xmlns:a16="http://schemas.microsoft.com/office/drawing/2014/main" id="{0AD54581-7A45-4D49-F636-1F30D492FF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9A51D0-D5B8-F915-136A-666C9CC65D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ACBB20-C714-4F8F-8A08-D55449615144}" type="slidenum">
              <a:rPr lang="en-US" smtClean="0"/>
              <a:t>‹#›</a:t>
            </a:fld>
            <a:endParaRPr lang="en-US"/>
          </a:p>
        </p:txBody>
      </p:sp>
    </p:spTree>
    <p:extLst>
      <p:ext uri="{BB962C8B-B14F-4D97-AF65-F5344CB8AC3E}">
        <p14:creationId xmlns:p14="http://schemas.microsoft.com/office/powerpoint/2010/main" val="3286623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EE79-01D5-AC6A-FE49-8DCBBF4EDF77}"/>
              </a:ext>
            </a:extLst>
          </p:cNvPr>
          <p:cNvSpPr>
            <a:spLocks noGrp="1"/>
          </p:cNvSpPr>
          <p:nvPr>
            <p:ph type="ctrTitle"/>
          </p:nvPr>
        </p:nvSpPr>
        <p:spPr/>
        <p:txBody>
          <a:bodyPr/>
          <a:lstStyle/>
          <a:p>
            <a:r>
              <a:rPr lang="en-US" dirty="0" err="1"/>
              <a:t>OreSat</a:t>
            </a:r>
            <a:r>
              <a:rPr lang="en-US" dirty="0"/>
              <a:t> CFC</a:t>
            </a:r>
          </a:p>
        </p:txBody>
      </p:sp>
      <p:sp>
        <p:nvSpPr>
          <p:cNvPr id="3" name="Subtitle 2">
            <a:extLst>
              <a:ext uri="{FF2B5EF4-FFF2-40B4-BE49-F238E27FC236}">
                <a16:creationId xmlns:a16="http://schemas.microsoft.com/office/drawing/2014/main" id="{7D68E89D-BF2E-4029-25C1-3AE75E5D5F30}"/>
              </a:ext>
            </a:extLst>
          </p:cNvPr>
          <p:cNvSpPr>
            <a:spLocks noGrp="1"/>
          </p:cNvSpPr>
          <p:nvPr>
            <p:ph type="subTitle" idx="1"/>
          </p:nvPr>
        </p:nvSpPr>
        <p:spPr/>
        <p:txBody>
          <a:bodyPr/>
          <a:lstStyle/>
          <a:p>
            <a:r>
              <a:rPr lang="en-US" dirty="0"/>
              <a:t>DN</a:t>
            </a:r>
          </a:p>
        </p:txBody>
      </p:sp>
    </p:spTree>
    <p:extLst>
      <p:ext uri="{BB962C8B-B14F-4D97-AF65-F5344CB8AC3E}">
        <p14:creationId xmlns:p14="http://schemas.microsoft.com/office/powerpoint/2010/main" val="1982899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CBCD2-963F-8944-4F9F-9FD6FDF9AD72}"/>
              </a:ext>
            </a:extLst>
          </p:cNvPr>
          <p:cNvSpPr>
            <a:spLocks noGrp="1"/>
          </p:cNvSpPr>
          <p:nvPr>
            <p:ph type="title"/>
          </p:nvPr>
        </p:nvSpPr>
        <p:spPr/>
        <p:txBody>
          <a:bodyPr/>
          <a:lstStyle/>
          <a:p>
            <a:r>
              <a:rPr lang="en-US" dirty="0"/>
              <a:t>Effect of Solar Incidence on Radiator</a:t>
            </a:r>
          </a:p>
        </p:txBody>
      </p:sp>
      <p:graphicFrame>
        <p:nvGraphicFramePr>
          <p:cNvPr id="3" name="Chart 2">
            <a:extLst>
              <a:ext uri="{FF2B5EF4-FFF2-40B4-BE49-F238E27FC236}">
                <a16:creationId xmlns:a16="http://schemas.microsoft.com/office/drawing/2014/main" id="{DBC9CE36-1403-B566-1EA5-319669395D88}"/>
              </a:ext>
            </a:extLst>
          </p:cNvPr>
          <p:cNvGraphicFramePr>
            <a:graphicFrameLocks/>
          </p:cNvGraphicFramePr>
          <p:nvPr>
            <p:extLst>
              <p:ext uri="{D42A27DB-BD31-4B8C-83A1-F6EECF244321}">
                <p14:modId xmlns:p14="http://schemas.microsoft.com/office/powerpoint/2010/main" val="2143806185"/>
              </p:ext>
            </p:extLst>
          </p:nvPr>
        </p:nvGraphicFramePr>
        <p:xfrm>
          <a:off x="1085849" y="1690688"/>
          <a:ext cx="5305425" cy="42481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DD1D1833-E7A4-6DF4-A5E4-49C9E51C598E}"/>
              </a:ext>
            </a:extLst>
          </p:cNvPr>
          <p:cNvGraphicFramePr>
            <a:graphicFrameLocks/>
          </p:cNvGraphicFramePr>
          <p:nvPr>
            <p:extLst>
              <p:ext uri="{D42A27DB-BD31-4B8C-83A1-F6EECF244321}">
                <p14:modId xmlns:p14="http://schemas.microsoft.com/office/powerpoint/2010/main" val="3857222853"/>
              </p:ext>
            </p:extLst>
          </p:nvPr>
        </p:nvGraphicFramePr>
        <p:xfrm>
          <a:off x="6391274" y="1690688"/>
          <a:ext cx="4962526" cy="4248150"/>
        </p:xfrm>
        <a:graphic>
          <a:graphicData uri="http://schemas.openxmlformats.org/drawingml/2006/chart">
            <c:chart xmlns:c="http://schemas.openxmlformats.org/drawingml/2006/chart" xmlns:r="http://schemas.openxmlformats.org/officeDocument/2006/relationships" r:id="rId3"/>
          </a:graphicData>
        </a:graphic>
      </p:graphicFrame>
      <p:sp>
        <p:nvSpPr>
          <p:cNvPr id="5" name="Content Placeholder 4">
            <a:extLst>
              <a:ext uri="{FF2B5EF4-FFF2-40B4-BE49-F238E27FC236}">
                <a16:creationId xmlns:a16="http://schemas.microsoft.com/office/drawing/2014/main" id="{235F9A63-DF00-21DD-D0BA-B61BCF2A70DD}"/>
              </a:ext>
            </a:extLst>
          </p:cNvPr>
          <p:cNvSpPr txBox="1">
            <a:spLocks/>
          </p:cNvSpPr>
          <p:nvPr/>
        </p:nvSpPr>
        <p:spPr>
          <a:xfrm>
            <a:off x="838200" y="5938838"/>
            <a:ext cx="10515600" cy="804861"/>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Shows up to 14</a:t>
            </a:r>
            <a:r>
              <a:rPr lang="en-US" dirty="0">
                <a:latin typeface="Calibri" panose="020F0502020204030204" pitchFamily="34" charset="0"/>
                <a:cs typeface="Calibri" panose="020F0502020204030204" pitchFamily="34" charset="0"/>
              </a:rPr>
              <a:t>˚ C difference in radiator temperature depending on attitude</a:t>
            </a:r>
            <a:endParaRPr lang="en-US" dirty="0"/>
          </a:p>
        </p:txBody>
      </p:sp>
    </p:spTree>
    <p:extLst>
      <p:ext uri="{BB962C8B-B14F-4D97-AF65-F5344CB8AC3E}">
        <p14:creationId xmlns:p14="http://schemas.microsoft.com/office/powerpoint/2010/main" val="1467289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AA227-DF9B-E5E5-8208-C1A5B865201C}"/>
              </a:ext>
            </a:extLst>
          </p:cNvPr>
          <p:cNvSpPr>
            <a:spLocks noGrp="1"/>
          </p:cNvSpPr>
          <p:nvPr>
            <p:ph type="title"/>
          </p:nvPr>
        </p:nvSpPr>
        <p:spPr/>
        <p:txBody>
          <a:bodyPr/>
          <a:lstStyle/>
          <a:p>
            <a:r>
              <a:rPr lang="en-US" dirty="0"/>
              <a:t>Initial Conclusions</a:t>
            </a:r>
          </a:p>
        </p:txBody>
      </p:sp>
      <p:sp>
        <p:nvSpPr>
          <p:cNvPr id="3" name="Content Placeholder 2">
            <a:extLst>
              <a:ext uri="{FF2B5EF4-FFF2-40B4-BE49-F238E27FC236}">
                <a16:creationId xmlns:a16="http://schemas.microsoft.com/office/drawing/2014/main" id="{BA73BB9E-1909-70B9-EC35-C39513473C79}"/>
              </a:ext>
            </a:extLst>
          </p:cNvPr>
          <p:cNvSpPr>
            <a:spLocks noGrp="1"/>
          </p:cNvSpPr>
          <p:nvPr>
            <p:ph idx="1"/>
          </p:nvPr>
        </p:nvSpPr>
        <p:spPr/>
        <p:txBody>
          <a:bodyPr/>
          <a:lstStyle/>
          <a:p>
            <a:r>
              <a:rPr lang="en-US" dirty="0"/>
              <a:t>If attitude is properly controlled, early simulations suggest that detector can be passively cooled to within a couple degrees of the target temperature</a:t>
            </a:r>
          </a:p>
          <a:p>
            <a:r>
              <a:rPr lang="en-US" dirty="0"/>
              <a:t>A TEC can then be used (perhaps with ability to reverse current) to stabilize temperature at low power</a:t>
            </a:r>
          </a:p>
          <a:p>
            <a:r>
              <a:rPr lang="en-US" dirty="0"/>
              <a:t>(Based on CAD I had access to) Cu thermal mass was about 1kg</a:t>
            </a:r>
          </a:p>
          <a:p>
            <a:r>
              <a:rPr lang="en-US" dirty="0"/>
              <a:t>With 2U radiator and thermal strap, the thermal system is roughly estimated between 150 and 350g</a:t>
            </a:r>
          </a:p>
        </p:txBody>
      </p:sp>
    </p:spTree>
    <p:extLst>
      <p:ext uri="{BB962C8B-B14F-4D97-AF65-F5344CB8AC3E}">
        <p14:creationId xmlns:p14="http://schemas.microsoft.com/office/powerpoint/2010/main" val="2631885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D11B4-1365-F73F-E26B-CE1551F2250F}"/>
              </a:ext>
            </a:extLst>
          </p:cNvPr>
          <p:cNvSpPr>
            <a:spLocks noGrp="1"/>
          </p:cNvSpPr>
          <p:nvPr>
            <p:ph type="title"/>
          </p:nvPr>
        </p:nvSpPr>
        <p:spPr/>
        <p:txBody>
          <a:bodyPr/>
          <a:lstStyle/>
          <a:p>
            <a:r>
              <a:rPr lang="en-US" dirty="0"/>
              <a:t>Different Radiator/Attitude Configurations</a:t>
            </a:r>
          </a:p>
        </p:txBody>
      </p:sp>
      <p:sp>
        <p:nvSpPr>
          <p:cNvPr id="3" name="Content Placeholder 2">
            <a:extLst>
              <a:ext uri="{FF2B5EF4-FFF2-40B4-BE49-F238E27FC236}">
                <a16:creationId xmlns:a16="http://schemas.microsoft.com/office/drawing/2014/main" id="{7144F838-C1B6-2F7F-4A85-61FE4C7A3C0E}"/>
              </a:ext>
            </a:extLst>
          </p:cNvPr>
          <p:cNvSpPr>
            <a:spLocks noGrp="1"/>
          </p:cNvSpPr>
          <p:nvPr>
            <p:ph idx="1"/>
          </p:nvPr>
        </p:nvSpPr>
        <p:spPr>
          <a:xfrm>
            <a:off x="838200" y="1825625"/>
            <a:ext cx="10515600" cy="1989266"/>
          </a:xfrm>
        </p:spPr>
        <p:txBody>
          <a:bodyPr>
            <a:normAutofit lnSpcReduction="10000"/>
          </a:bodyPr>
          <a:lstStyle/>
          <a:p>
            <a:r>
              <a:rPr lang="en-US" dirty="0"/>
              <a:t>Can combine effects of these scenarios to get an average detector temperature if we ended up putting multiple 1U radiators on separate faces</a:t>
            </a:r>
          </a:p>
          <a:p>
            <a:r>
              <a:rPr lang="en-US" dirty="0"/>
              <a:t>Different variations are shown below with satellite “split open” to show each side</a:t>
            </a:r>
          </a:p>
        </p:txBody>
      </p:sp>
      <p:sp>
        <p:nvSpPr>
          <p:cNvPr id="4" name="Rectangle 3">
            <a:extLst>
              <a:ext uri="{FF2B5EF4-FFF2-40B4-BE49-F238E27FC236}">
                <a16:creationId xmlns:a16="http://schemas.microsoft.com/office/drawing/2014/main" id="{331ECE83-D755-4A83-DDCB-65F6059CEB9D}"/>
              </a:ext>
            </a:extLst>
          </p:cNvPr>
          <p:cNvSpPr/>
          <p:nvPr/>
        </p:nvSpPr>
        <p:spPr>
          <a:xfrm>
            <a:off x="1667633" y="4910295"/>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EDDE977-04B7-E1AA-FEA2-DA89F59BF509}"/>
              </a:ext>
            </a:extLst>
          </p:cNvPr>
          <p:cNvSpPr/>
          <p:nvPr/>
        </p:nvSpPr>
        <p:spPr>
          <a:xfrm>
            <a:off x="2124833" y="4910295"/>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1C3EF03-9CA1-08FA-D8D2-5896E5359AB7}"/>
              </a:ext>
            </a:extLst>
          </p:cNvPr>
          <p:cNvSpPr/>
          <p:nvPr/>
        </p:nvSpPr>
        <p:spPr>
          <a:xfrm rot="16200000">
            <a:off x="1439033" y="4224495"/>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80E5A75-83E2-FBA1-B51C-6033A0DE25EC}"/>
              </a:ext>
            </a:extLst>
          </p:cNvPr>
          <p:cNvSpPr/>
          <p:nvPr/>
        </p:nvSpPr>
        <p:spPr>
          <a:xfrm rot="10800000">
            <a:off x="753233" y="4910295"/>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707A6A8-E91A-8ADC-6F3D-302B7299DCF7}"/>
              </a:ext>
            </a:extLst>
          </p:cNvPr>
          <p:cNvSpPr/>
          <p:nvPr/>
        </p:nvSpPr>
        <p:spPr>
          <a:xfrm rot="5400000">
            <a:off x="1439033" y="5596095"/>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17929AC-11D5-4103-0201-25A48BE28107}"/>
              </a:ext>
            </a:extLst>
          </p:cNvPr>
          <p:cNvSpPr/>
          <p:nvPr/>
        </p:nvSpPr>
        <p:spPr>
          <a:xfrm>
            <a:off x="1667633" y="6281895"/>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CFC</a:t>
            </a:r>
          </a:p>
        </p:txBody>
      </p:sp>
      <p:cxnSp>
        <p:nvCxnSpPr>
          <p:cNvPr id="11" name="Straight Arrow Connector 10">
            <a:extLst>
              <a:ext uri="{FF2B5EF4-FFF2-40B4-BE49-F238E27FC236}">
                <a16:creationId xmlns:a16="http://schemas.microsoft.com/office/drawing/2014/main" id="{8C744E7A-E6B5-0FE7-14AB-B4D2EB0EBD19}"/>
              </a:ext>
            </a:extLst>
          </p:cNvPr>
          <p:cNvCxnSpPr>
            <a:cxnSpLocks/>
          </p:cNvCxnSpPr>
          <p:nvPr/>
        </p:nvCxnSpPr>
        <p:spPr>
          <a:xfrm flipV="1">
            <a:off x="78531" y="5784746"/>
            <a:ext cx="0" cy="824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27233D9-25D3-23DE-F04A-3DC023610EEB}"/>
              </a:ext>
            </a:extLst>
          </p:cNvPr>
          <p:cNvSpPr txBox="1"/>
          <p:nvPr/>
        </p:nvSpPr>
        <p:spPr>
          <a:xfrm>
            <a:off x="110343" y="5927267"/>
            <a:ext cx="1349405" cy="646331"/>
          </a:xfrm>
          <a:prstGeom prst="rect">
            <a:avLst/>
          </a:prstGeom>
          <a:noFill/>
        </p:spPr>
        <p:txBody>
          <a:bodyPr wrap="square" rtlCol="0">
            <a:spAutoFit/>
          </a:bodyPr>
          <a:lstStyle/>
          <a:p>
            <a:r>
              <a:rPr lang="en-US" dirty="0"/>
              <a:t>Earth-sun vector</a:t>
            </a:r>
          </a:p>
        </p:txBody>
      </p:sp>
      <p:sp>
        <p:nvSpPr>
          <p:cNvPr id="14" name="Rectangle 13">
            <a:extLst>
              <a:ext uri="{FF2B5EF4-FFF2-40B4-BE49-F238E27FC236}">
                <a16:creationId xmlns:a16="http://schemas.microsoft.com/office/drawing/2014/main" id="{457B89DD-C1C6-55A0-564F-D08C28E939A4}"/>
              </a:ext>
            </a:extLst>
          </p:cNvPr>
          <p:cNvSpPr/>
          <p:nvPr/>
        </p:nvSpPr>
        <p:spPr>
          <a:xfrm>
            <a:off x="844673" y="4956015"/>
            <a:ext cx="365760" cy="36576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2AE1020-1BA3-1AA2-083E-0053BD3DBFD5}"/>
              </a:ext>
            </a:extLst>
          </p:cNvPr>
          <p:cNvSpPr/>
          <p:nvPr/>
        </p:nvSpPr>
        <p:spPr>
          <a:xfrm>
            <a:off x="2582032" y="4956015"/>
            <a:ext cx="365760" cy="36576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66108F0C-DBC0-51B6-BD8A-BAB3BCC9F81F}"/>
              </a:ext>
            </a:extLst>
          </p:cNvPr>
          <p:cNvSpPr txBox="1"/>
          <p:nvPr/>
        </p:nvSpPr>
        <p:spPr>
          <a:xfrm>
            <a:off x="158427" y="4047975"/>
            <a:ext cx="1509204" cy="707886"/>
          </a:xfrm>
          <a:prstGeom prst="rect">
            <a:avLst/>
          </a:prstGeom>
          <a:noFill/>
        </p:spPr>
        <p:txBody>
          <a:bodyPr wrap="square" rtlCol="0">
            <a:spAutoFit/>
          </a:bodyPr>
          <a:lstStyle/>
          <a:p>
            <a:r>
              <a:rPr lang="en-US" b="1" dirty="0"/>
              <a:t>(1)</a:t>
            </a:r>
            <a:endParaRPr lang="en-US" dirty="0"/>
          </a:p>
          <a:p>
            <a:r>
              <a:rPr lang="en-US" sz="1100" dirty="0"/>
              <a:t>2 1U radiators,</a:t>
            </a:r>
          </a:p>
          <a:p>
            <a:r>
              <a:rPr lang="en-US" sz="1100" dirty="0"/>
              <a:t>No incident sunlight</a:t>
            </a:r>
          </a:p>
        </p:txBody>
      </p:sp>
      <p:grpSp>
        <p:nvGrpSpPr>
          <p:cNvPr id="10" name="Group 9">
            <a:extLst>
              <a:ext uri="{FF2B5EF4-FFF2-40B4-BE49-F238E27FC236}">
                <a16:creationId xmlns:a16="http://schemas.microsoft.com/office/drawing/2014/main" id="{A0A5CF9F-747D-4077-975C-DB44C4A4CF79}"/>
              </a:ext>
            </a:extLst>
          </p:cNvPr>
          <p:cNvGrpSpPr/>
          <p:nvPr/>
        </p:nvGrpSpPr>
        <p:grpSpPr>
          <a:xfrm>
            <a:off x="5712737" y="4010605"/>
            <a:ext cx="2880806" cy="2743200"/>
            <a:chOff x="3185341" y="3995895"/>
            <a:chExt cx="2880806" cy="2743200"/>
          </a:xfrm>
        </p:grpSpPr>
        <p:sp>
          <p:nvSpPr>
            <p:cNvPr id="17" name="Rectangle 16">
              <a:extLst>
                <a:ext uri="{FF2B5EF4-FFF2-40B4-BE49-F238E27FC236}">
                  <a16:creationId xmlns:a16="http://schemas.microsoft.com/office/drawing/2014/main" id="{433565A2-9160-2057-68B3-22C0F924570C}"/>
                </a:ext>
              </a:extLst>
            </p:cNvPr>
            <p:cNvSpPr/>
            <p:nvPr/>
          </p:nvSpPr>
          <p:spPr>
            <a:xfrm>
              <a:off x="4694547" y="4910295"/>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8DBA3B5-8C14-4DC7-282C-0CF1631B6423}"/>
                </a:ext>
              </a:extLst>
            </p:cNvPr>
            <p:cNvSpPr/>
            <p:nvPr/>
          </p:nvSpPr>
          <p:spPr>
            <a:xfrm>
              <a:off x="5151747" y="4910295"/>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B681F52-50B8-B685-C177-400ED2D562F7}"/>
                </a:ext>
              </a:extLst>
            </p:cNvPr>
            <p:cNvSpPr/>
            <p:nvPr/>
          </p:nvSpPr>
          <p:spPr>
            <a:xfrm rot="16200000">
              <a:off x="4465947" y="4224495"/>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CB71FB8-F596-198F-C0DC-ECFD1E988877}"/>
                </a:ext>
              </a:extLst>
            </p:cNvPr>
            <p:cNvSpPr/>
            <p:nvPr/>
          </p:nvSpPr>
          <p:spPr>
            <a:xfrm rot="10800000">
              <a:off x="3780147" y="4910295"/>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C722D28-F91D-2F5A-A632-D16AB9F55053}"/>
                </a:ext>
              </a:extLst>
            </p:cNvPr>
            <p:cNvSpPr/>
            <p:nvPr/>
          </p:nvSpPr>
          <p:spPr>
            <a:xfrm rot="5400000">
              <a:off x="4465947" y="5596095"/>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A19A0FF-906B-41B8-80AD-984A5C89F8DB}"/>
                </a:ext>
              </a:extLst>
            </p:cNvPr>
            <p:cNvSpPr/>
            <p:nvPr/>
          </p:nvSpPr>
          <p:spPr>
            <a:xfrm>
              <a:off x="4694547" y="6281895"/>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CFC</a:t>
              </a:r>
            </a:p>
          </p:txBody>
        </p:sp>
        <p:sp>
          <p:nvSpPr>
            <p:cNvPr id="23" name="Rectangle 22">
              <a:extLst>
                <a:ext uri="{FF2B5EF4-FFF2-40B4-BE49-F238E27FC236}">
                  <a16:creationId xmlns:a16="http://schemas.microsoft.com/office/drawing/2014/main" id="{BFF8CACA-8E97-D0E4-9031-BDA9637FFA6D}"/>
                </a:ext>
              </a:extLst>
            </p:cNvPr>
            <p:cNvSpPr/>
            <p:nvPr/>
          </p:nvSpPr>
          <p:spPr>
            <a:xfrm>
              <a:off x="3871587" y="4956015"/>
              <a:ext cx="365760" cy="36576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F3BB56B-694E-417C-07FF-016423F2B475}"/>
                </a:ext>
              </a:extLst>
            </p:cNvPr>
            <p:cNvSpPr/>
            <p:nvPr/>
          </p:nvSpPr>
          <p:spPr>
            <a:xfrm>
              <a:off x="5608946" y="4956015"/>
              <a:ext cx="365760" cy="36576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13EEEDD9-7411-BC7C-C519-AF2E0860CE5F}"/>
                </a:ext>
              </a:extLst>
            </p:cNvPr>
            <p:cNvSpPr txBox="1"/>
            <p:nvPr/>
          </p:nvSpPr>
          <p:spPr>
            <a:xfrm>
              <a:off x="3185341" y="4047975"/>
              <a:ext cx="1509204" cy="707886"/>
            </a:xfrm>
            <a:prstGeom prst="rect">
              <a:avLst/>
            </a:prstGeom>
            <a:noFill/>
          </p:spPr>
          <p:txBody>
            <a:bodyPr wrap="square" rtlCol="0">
              <a:spAutoFit/>
            </a:bodyPr>
            <a:lstStyle/>
            <a:p>
              <a:r>
                <a:rPr lang="en-US" b="1" dirty="0"/>
                <a:t>(3)</a:t>
              </a:r>
              <a:endParaRPr lang="en-US" dirty="0"/>
            </a:p>
            <a:p>
              <a:r>
                <a:rPr lang="en-US" sz="1100" dirty="0"/>
                <a:t>4 1U radiators,</a:t>
              </a:r>
            </a:p>
            <a:p>
              <a:r>
                <a:rPr lang="en-US" sz="1100" dirty="0"/>
                <a:t>2 with incident sun</a:t>
              </a:r>
            </a:p>
          </p:txBody>
        </p:sp>
        <p:sp>
          <p:nvSpPr>
            <p:cNvPr id="26" name="Rectangle 25">
              <a:extLst>
                <a:ext uri="{FF2B5EF4-FFF2-40B4-BE49-F238E27FC236}">
                  <a16:creationId xmlns:a16="http://schemas.microsoft.com/office/drawing/2014/main" id="{9A85008F-27FA-CD69-8D8C-A314263353A9}"/>
                </a:ext>
              </a:extLst>
            </p:cNvPr>
            <p:cNvSpPr/>
            <p:nvPr/>
          </p:nvSpPr>
          <p:spPr>
            <a:xfrm>
              <a:off x="4734123" y="5851524"/>
              <a:ext cx="365760" cy="36576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0D2FEB7-AE59-FC98-3DF5-741C334E086D}"/>
                </a:ext>
              </a:extLst>
            </p:cNvPr>
            <p:cNvSpPr/>
            <p:nvPr/>
          </p:nvSpPr>
          <p:spPr>
            <a:xfrm>
              <a:off x="4734123" y="4047975"/>
              <a:ext cx="365760" cy="36576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B0C7E552-58AF-8B71-AAB6-0DF6D3E5CEA5}"/>
              </a:ext>
            </a:extLst>
          </p:cNvPr>
          <p:cNvGrpSpPr/>
          <p:nvPr/>
        </p:nvGrpSpPr>
        <p:grpSpPr>
          <a:xfrm>
            <a:off x="8593544" y="3898093"/>
            <a:ext cx="3522328" cy="2743200"/>
            <a:chOff x="8593544" y="3898093"/>
            <a:chExt cx="3522328" cy="2743200"/>
          </a:xfrm>
        </p:grpSpPr>
        <p:sp>
          <p:nvSpPr>
            <p:cNvPr id="36" name="TextBox 35">
              <a:extLst>
                <a:ext uri="{FF2B5EF4-FFF2-40B4-BE49-F238E27FC236}">
                  <a16:creationId xmlns:a16="http://schemas.microsoft.com/office/drawing/2014/main" id="{96355D3C-4148-046A-280D-216FCADFC6F2}"/>
                </a:ext>
              </a:extLst>
            </p:cNvPr>
            <p:cNvSpPr txBox="1"/>
            <p:nvPr/>
          </p:nvSpPr>
          <p:spPr>
            <a:xfrm>
              <a:off x="8593544" y="3995894"/>
              <a:ext cx="1509204" cy="707886"/>
            </a:xfrm>
            <a:prstGeom prst="rect">
              <a:avLst/>
            </a:prstGeom>
            <a:noFill/>
          </p:spPr>
          <p:txBody>
            <a:bodyPr wrap="square" rtlCol="0">
              <a:spAutoFit/>
            </a:bodyPr>
            <a:lstStyle/>
            <a:p>
              <a:r>
                <a:rPr lang="en-US" b="1" dirty="0"/>
                <a:t>(4)</a:t>
              </a:r>
              <a:endParaRPr lang="en-US" dirty="0"/>
            </a:p>
            <a:p>
              <a:r>
                <a:rPr lang="en-US" sz="1100" dirty="0"/>
                <a:t>4 1U radiators,</a:t>
              </a:r>
            </a:p>
            <a:p>
              <a:r>
                <a:rPr lang="en-US" sz="1100" dirty="0"/>
                <a:t>All with incident sun</a:t>
              </a:r>
            </a:p>
          </p:txBody>
        </p:sp>
        <p:grpSp>
          <p:nvGrpSpPr>
            <p:cNvPr id="39" name="Group 38">
              <a:extLst>
                <a:ext uri="{FF2B5EF4-FFF2-40B4-BE49-F238E27FC236}">
                  <a16:creationId xmlns:a16="http://schemas.microsoft.com/office/drawing/2014/main" id="{6A6C6C54-A9BC-FD00-59EE-17E2C11821EE}"/>
                </a:ext>
              </a:extLst>
            </p:cNvPr>
            <p:cNvGrpSpPr/>
            <p:nvPr/>
          </p:nvGrpSpPr>
          <p:grpSpPr>
            <a:xfrm rot="18900000">
              <a:off x="9829872" y="3898093"/>
              <a:ext cx="2286000" cy="2743200"/>
              <a:chOff x="7882629" y="3974661"/>
              <a:chExt cx="2286000" cy="2743200"/>
            </a:xfrm>
          </p:grpSpPr>
          <p:sp>
            <p:nvSpPr>
              <p:cNvPr id="28" name="Rectangle 27">
                <a:extLst>
                  <a:ext uri="{FF2B5EF4-FFF2-40B4-BE49-F238E27FC236}">
                    <a16:creationId xmlns:a16="http://schemas.microsoft.com/office/drawing/2014/main" id="{AFDDF745-B52E-7349-CF91-72A72F1A8C8D}"/>
                  </a:ext>
                </a:extLst>
              </p:cNvPr>
              <p:cNvSpPr/>
              <p:nvPr/>
            </p:nvSpPr>
            <p:spPr>
              <a:xfrm>
                <a:off x="8797029" y="4889061"/>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678A9F1-9B1D-8357-1879-2D7014E46358}"/>
                  </a:ext>
                </a:extLst>
              </p:cNvPr>
              <p:cNvSpPr/>
              <p:nvPr/>
            </p:nvSpPr>
            <p:spPr>
              <a:xfrm>
                <a:off x="9254229" y="4889061"/>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E49F81B-0E1B-BAC7-1661-B7D91322FE82}"/>
                  </a:ext>
                </a:extLst>
              </p:cNvPr>
              <p:cNvSpPr/>
              <p:nvPr/>
            </p:nvSpPr>
            <p:spPr>
              <a:xfrm rot="16200000">
                <a:off x="8568429" y="4203261"/>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BB7443A-7D3F-8A95-C229-FBB56722FF47}"/>
                  </a:ext>
                </a:extLst>
              </p:cNvPr>
              <p:cNvSpPr/>
              <p:nvPr/>
            </p:nvSpPr>
            <p:spPr>
              <a:xfrm rot="10800000">
                <a:off x="7882629" y="4889061"/>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D49044E-9CDF-3D4E-56BF-C64389E7E585}"/>
                  </a:ext>
                </a:extLst>
              </p:cNvPr>
              <p:cNvSpPr/>
              <p:nvPr/>
            </p:nvSpPr>
            <p:spPr>
              <a:xfrm rot="5400000">
                <a:off x="8568429" y="5574861"/>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9A52F5B-9F3D-A188-40AC-CEB088799BF3}"/>
                  </a:ext>
                </a:extLst>
              </p:cNvPr>
              <p:cNvSpPr/>
              <p:nvPr/>
            </p:nvSpPr>
            <p:spPr>
              <a:xfrm>
                <a:off x="8797029" y="6260661"/>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CFC</a:t>
                </a:r>
              </a:p>
            </p:txBody>
          </p:sp>
          <p:sp>
            <p:nvSpPr>
              <p:cNvPr id="34" name="Rectangle 33">
                <a:extLst>
                  <a:ext uri="{FF2B5EF4-FFF2-40B4-BE49-F238E27FC236}">
                    <a16:creationId xmlns:a16="http://schemas.microsoft.com/office/drawing/2014/main" id="{C84A510E-D9D9-7A84-1E27-01CA69EB3B07}"/>
                  </a:ext>
                </a:extLst>
              </p:cNvPr>
              <p:cNvSpPr/>
              <p:nvPr/>
            </p:nvSpPr>
            <p:spPr>
              <a:xfrm>
                <a:off x="7974069" y="4934781"/>
                <a:ext cx="365760" cy="36576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0DFA44C-FD1F-3B9F-D9C0-90FA3BD0DD87}"/>
                  </a:ext>
                </a:extLst>
              </p:cNvPr>
              <p:cNvSpPr/>
              <p:nvPr/>
            </p:nvSpPr>
            <p:spPr>
              <a:xfrm>
                <a:off x="9711428" y="4934781"/>
                <a:ext cx="365760" cy="36576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2DACD2F-BDFE-9955-061C-A2E6EDDCEFDB}"/>
                  </a:ext>
                </a:extLst>
              </p:cNvPr>
              <p:cNvSpPr/>
              <p:nvPr/>
            </p:nvSpPr>
            <p:spPr>
              <a:xfrm>
                <a:off x="8836605" y="5830290"/>
                <a:ext cx="365760" cy="36576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4A92955-CE71-EF09-166E-33F2C36F5823}"/>
                  </a:ext>
                </a:extLst>
              </p:cNvPr>
              <p:cNvSpPr/>
              <p:nvPr/>
            </p:nvSpPr>
            <p:spPr>
              <a:xfrm>
                <a:off x="8836605" y="4026741"/>
                <a:ext cx="365760" cy="36576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6" name="Group 45">
            <a:extLst>
              <a:ext uri="{FF2B5EF4-FFF2-40B4-BE49-F238E27FC236}">
                <a16:creationId xmlns:a16="http://schemas.microsoft.com/office/drawing/2014/main" id="{0A422456-6997-247D-6CD8-DE233C580673}"/>
              </a:ext>
            </a:extLst>
          </p:cNvPr>
          <p:cNvGrpSpPr/>
          <p:nvPr/>
        </p:nvGrpSpPr>
        <p:grpSpPr>
          <a:xfrm>
            <a:off x="2985951" y="3990438"/>
            <a:ext cx="2880806" cy="2743200"/>
            <a:chOff x="5909673" y="3995895"/>
            <a:chExt cx="2880806" cy="2743200"/>
          </a:xfrm>
        </p:grpSpPr>
        <p:sp>
          <p:nvSpPr>
            <p:cNvPr id="45" name="Rectangle 44">
              <a:extLst>
                <a:ext uri="{FF2B5EF4-FFF2-40B4-BE49-F238E27FC236}">
                  <a16:creationId xmlns:a16="http://schemas.microsoft.com/office/drawing/2014/main" id="{28DC29F5-CB99-3392-61EC-B99617FFE709}"/>
                </a:ext>
              </a:extLst>
            </p:cNvPr>
            <p:cNvSpPr/>
            <p:nvPr/>
          </p:nvSpPr>
          <p:spPr>
            <a:xfrm>
              <a:off x="7418879" y="6281895"/>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CFC</a:t>
              </a:r>
            </a:p>
          </p:txBody>
        </p:sp>
        <p:grpSp>
          <p:nvGrpSpPr>
            <p:cNvPr id="12" name="Group 11">
              <a:extLst>
                <a:ext uri="{FF2B5EF4-FFF2-40B4-BE49-F238E27FC236}">
                  <a16:creationId xmlns:a16="http://schemas.microsoft.com/office/drawing/2014/main" id="{7A4B60B3-9E7E-2986-CDE9-D2A81F4F04F2}"/>
                </a:ext>
              </a:extLst>
            </p:cNvPr>
            <p:cNvGrpSpPr/>
            <p:nvPr/>
          </p:nvGrpSpPr>
          <p:grpSpPr>
            <a:xfrm>
              <a:off x="5909673" y="3995895"/>
              <a:ext cx="2880806" cy="2286000"/>
              <a:chOff x="5909673" y="3995895"/>
              <a:chExt cx="2880806" cy="2286000"/>
            </a:xfrm>
          </p:grpSpPr>
          <p:sp>
            <p:nvSpPr>
              <p:cNvPr id="40" name="Rectangle 39">
                <a:extLst>
                  <a:ext uri="{FF2B5EF4-FFF2-40B4-BE49-F238E27FC236}">
                    <a16:creationId xmlns:a16="http://schemas.microsoft.com/office/drawing/2014/main" id="{7F7E7517-B3E6-9AAE-EE2E-9A2794130AD7}"/>
                  </a:ext>
                </a:extLst>
              </p:cNvPr>
              <p:cNvSpPr/>
              <p:nvPr/>
            </p:nvSpPr>
            <p:spPr>
              <a:xfrm>
                <a:off x="7418879" y="4910295"/>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2FC763B-054F-CACF-605D-6569C032FD29}"/>
                  </a:ext>
                </a:extLst>
              </p:cNvPr>
              <p:cNvSpPr/>
              <p:nvPr/>
            </p:nvSpPr>
            <p:spPr>
              <a:xfrm>
                <a:off x="7876079" y="4910295"/>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C02ABDA-825F-86DE-EC69-F8C3B12536D2}"/>
                  </a:ext>
                </a:extLst>
              </p:cNvPr>
              <p:cNvSpPr/>
              <p:nvPr/>
            </p:nvSpPr>
            <p:spPr>
              <a:xfrm rot="16200000">
                <a:off x="7190279" y="4224495"/>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56747D9-F06C-D92A-675A-10D89B7EA1A9}"/>
                  </a:ext>
                </a:extLst>
              </p:cNvPr>
              <p:cNvSpPr/>
              <p:nvPr/>
            </p:nvSpPr>
            <p:spPr>
              <a:xfrm rot="10800000">
                <a:off x="6504479" y="4910295"/>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8472710-BF68-65F7-025F-6A4AE2732C8D}"/>
                  </a:ext>
                </a:extLst>
              </p:cNvPr>
              <p:cNvSpPr/>
              <p:nvPr/>
            </p:nvSpPr>
            <p:spPr>
              <a:xfrm rot="5400000">
                <a:off x="7190279" y="5596095"/>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6FD8853-F3B9-2170-6195-020B708DFE97}"/>
                  </a:ext>
                </a:extLst>
              </p:cNvPr>
              <p:cNvSpPr/>
              <p:nvPr/>
            </p:nvSpPr>
            <p:spPr>
              <a:xfrm>
                <a:off x="7464599" y="5821365"/>
                <a:ext cx="365760" cy="36576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4FC36CF2-F8D4-2CAE-F640-85FAD274948C}"/>
                  </a:ext>
                </a:extLst>
              </p:cNvPr>
              <p:cNvSpPr/>
              <p:nvPr/>
            </p:nvSpPr>
            <p:spPr>
              <a:xfrm>
                <a:off x="7464599" y="4056909"/>
                <a:ext cx="365760" cy="36576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C9D80399-F8C8-C2DD-4923-83713859E09E}"/>
                  </a:ext>
                </a:extLst>
              </p:cNvPr>
              <p:cNvSpPr txBox="1"/>
              <p:nvPr/>
            </p:nvSpPr>
            <p:spPr>
              <a:xfrm>
                <a:off x="5909673" y="4047975"/>
                <a:ext cx="1509204" cy="707886"/>
              </a:xfrm>
              <a:prstGeom prst="rect">
                <a:avLst/>
              </a:prstGeom>
              <a:noFill/>
            </p:spPr>
            <p:txBody>
              <a:bodyPr wrap="square" rtlCol="0">
                <a:spAutoFit/>
              </a:bodyPr>
              <a:lstStyle/>
              <a:p>
                <a:r>
                  <a:rPr lang="en-US" b="1" dirty="0"/>
                  <a:t>(2)</a:t>
                </a:r>
                <a:endParaRPr lang="en-US" dirty="0"/>
              </a:p>
              <a:p>
                <a:r>
                  <a:rPr lang="en-US" sz="1100" dirty="0"/>
                  <a:t>2 1U radiators,</a:t>
                </a:r>
              </a:p>
              <a:p>
                <a:r>
                  <a:rPr lang="en-US" sz="1100" dirty="0"/>
                  <a:t>incident sunlight</a:t>
                </a:r>
              </a:p>
            </p:txBody>
          </p:sp>
        </p:grpSp>
      </p:grpSp>
    </p:spTree>
    <p:extLst>
      <p:ext uri="{BB962C8B-B14F-4D97-AF65-F5344CB8AC3E}">
        <p14:creationId xmlns:p14="http://schemas.microsoft.com/office/powerpoint/2010/main" val="647597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C80C7-4C9E-1F25-F012-7795180EA08F}"/>
              </a:ext>
            </a:extLst>
          </p:cNvPr>
          <p:cNvSpPr>
            <a:spLocks noGrp="1"/>
          </p:cNvSpPr>
          <p:nvPr>
            <p:ph type="title"/>
          </p:nvPr>
        </p:nvSpPr>
        <p:spPr/>
        <p:txBody>
          <a:bodyPr/>
          <a:lstStyle/>
          <a:p>
            <a:r>
              <a:rPr lang="en-US" dirty="0"/>
              <a:t>Different Radiator Configurations</a:t>
            </a:r>
          </a:p>
        </p:txBody>
      </p:sp>
      <p:sp>
        <p:nvSpPr>
          <p:cNvPr id="3" name="Content Placeholder 2">
            <a:extLst>
              <a:ext uri="{FF2B5EF4-FFF2-40B4-BE49-F238E27FC236}">
                <a16:creationId xmlns:a16="http://schemas.microsoft.com/office/drawing/2014/main" id="{FD973343-6A16-CFBD-A38C-941B3B155F61}"/>
              </a:ext>
            </a:extLst>
          </p:cNvPr>
          <p:cNvSpPr>
            <a:spLocks noGrp="1"/>
          </p:cNvSpPr>
          <p:nvPr>
            <p:ph idx="1"/>
          </p:nvPr>
        </p:nvSpPr>
        <p:spPr/>
        <p:txBody>
          <a:bodyPr/>
          <a:lstStyle/>
          <a:p>
            <a:r>
              <a:rPr lang="en-US" dirty="0"/>
              <a:t>Running steady-state orbital average simulations:</a:t>
            </a:r>
          </a:p>
        </p:txBody>
      </p:sp>
      <p:graphicFrame>
        <p:nvGraphicFramePr>
          <p:cNvPr id="4" name="Table 4">
            <a:extLst>
              <a:ext uri="{FF2B5EF4-FFF2-40B4-BE49-F238E27FC236}">
                <a16:creationId xmlns:a16="http://schemas.microsoft.com/office/drawing/2014/main" id="{67E4EBA1-7DF6-CC6E-1EB3-558F87F5C120}"/>
              </a:ext>
            </a:extLst>
          </p:cNvPr>
          <p:cNvGraphicFramePr>
            <a:graphicFrameLocks noGrp="1"/>
          </p:cNvGraphicFramePr>
          <p:nvPr>
            <p:extLst>
              <p:ext uri="{D42A27DB-BD31-4B8C-83A1-F6EECF244321}">
                <p14:modId xmlns:p14="http://schemas.microsoft.com/office/powerpoint/2010/main" val="2070998102"/>
              </p:ext>
            </p:extLst>
          </p:nvPr>
        </p:nvGraphicFramePr>
        <p:xfrm>
          <a:off x="2687469" y="2454642"/>
          <a:ext cx="6817062" cy="2811804"/>
        </p:xfrm>
        <a:graphic>
          <a:graphicData uri="http://schemas.openxmlformats.org/drawingml/2006/table">
            <a:tbl>
              <a:tblPr firstRow="1" bandRow="1">
                <a:tableStyleId>{5C22544A-7EE6-4342-B048-85BDC9FD1C3A}</a:tableStyleId>
              </a:tblPr>
              <a:tblGrid>
                <a:gridCol w="1534522">
                  <a:extLst>
                    <a:ext uri="{9D8B030D-6E8A-4147-A177-3AD203B41FA5}">
                      <a16:colId xmlns:a16="http://schemas.microsoft.com/office/drawing/2014/main" val="252776213"/>
                    </a:ext>
                  </a:extLst>
                </a:gridCol>
                <a:gridCol w="2641270">
                  <a:extLst>
                    <a:ext uri="{9D8B030D-6E8A-4147-A177-3AD203B41FA5}">
                      <a16:colId xmlns:a16="http://schemas.microsoft.com/office/drawing/2014/main" val="704396948"/>
                    </a:ext>
                  </a:extLst>
                </a:gridCol>
                <a:gridCol w="2641270">
                  <a:extLst>
                    <a:ext uri="{9D8B030D-6E8A-4147-A177-3AD203B41FA5}">
                      <a16:colId xmlns:a16="http://schemas.microsoft.com/office/drawing/2014/main" val="1961329891"/>
                    </a:ext>
                  </a:extLst>
                </a:gridCol>
              </a:tblGrid>
              <a:tr h="370840">
                <a:tc>
                  <a:txBody>
                    <a:bodyPr/>
                    <a:lstStyle/>
                    <a:p>
                      <a:r>
                        <a:rPr lang="en-US" dirty="0"/>
                        <a:t>Rad config</a:t>
                      </a:r>
                    </a:p>
                  </a:txBody>
                  <a:tcPr/>
                </a:tc>
                <a:tc>
                  <a:txBody>
                    <a:bodyPr/>
                    <a:lstStyle/>
                    <a:p>
                      <a:r>
                        <a:rPr lang="en-US" dirty="0"/>
                        <a:t>Orbital Average Detector Temperature (</a:t>
                      </a:r>
                      <a:r>
                        <a:rPr lang="en-US" dirty="0">
                          <a:latin typeface="Calibri" panose="020F0502020204030204" pitchFamily="34" charset="0"/>
                          <a:cs typeface="Calibri" panose="020F0502020204030204" pitchFamily="34" charset="0"/>
                        </a:rPr>
                        <a:t>°C)</a:t>
                      </a:r>
                      <a:endParaRPr lang="en-US" dirty="0"/>
                    </a:p>
                  </a:txBody>
                  <a:tcPr/>
                </a:tc>
                <a:tc>
                  <a:txBody>
                    <a:bodyPr/>
                    <a:lstStyle/>
                    <a:p>
                      <a:r>
                        <a:rPr lang="en-US" dirty="0"/>
                        <a:t>Thermal System Mass Estimate (kg)</a:t>
                      </a:r>
                    </a:p>
                  </a:txBody>
                  <a:tcPr/>
                </a:tc>
                <a:extLst>
                  <a:ext uri="{0D108BD9-81ED-4DB2-BD59-A6C34878D82A}">
                    <a16:rowId xmlns:a16="http://schemas.microsoft.com/office/drawing/2014/main" val="3556845967"/>
                  </a:ext>
                </a:extLst>
              </a:tr>
              <a:tr h="370840">
                <a:tc>
                  <a:txBody>
                    <a:bodyPr/>
                    <a:lstStyle/>
                    <a:p>
                      <a:r>
                        <a:rPr lang="en-US" dirty="0"/>
                        <a:t>Single 2U,</a:t>
                      </a:r>
                      <a:br>
                        <a:rPr lang="en-US" dirty="0"/>
                      </a:br>
                      <a:r>
                        <a:rPr lang="en-US" dirty="0"/>
                        <a:t>no sun</a:t>
                      </a:r>
                    </a:p>
                  </a:txBody>
                  <a:tcPr/>
                </a:tc>
                <a:tc>
                  <a:txBody>
                    <a:bodyPr/>
                    <a:lstStyle/>
                    <a:p>
                      <a:pPr algn="ctr"/>
                      <a:r>
                        <a:rPr lang="en-US" dirty="0"/>
                        <a:t>-8</a:t>
                      </a:r>
                    </a:p>
                  </a:txBody>
                  <a:tcPr/>
                </a:tc>
                <a:tc>
                  <a:txBody>
                    <a:bodyPr/>
                    <a:lstStyle/>
                    <a:p>
                      <a:pPr algn="ctr"/>
                      <a:r>
                        <a:rPr lang="en-US" dirty="0"/>
                        <a:t>0.155</a:t>
                      </a:r>
                      <a:r>
                        <a:rPr lang="en-US" baseline="30000" dirty="0"/>
                        <a:t>*</a:t>
                      </a:r>
                      <a:endParaRPr lang="en-US" dirty="0"/>
                    </a:p>
                  </a:txBody>
                  <a:tcPr/>
                </a:tc>
                <a:extLst>
                  <a:ext uri="{0D108BD9-81ED-4DB2-BD59-A6C34878D82A}">
                    <a16:rowId xmlns:a16="http://schemas.microsoft.com/office/drawing/2014/main" val="2693567338"/>
                  </a:ext>
                </a:extLst>
              </a:tr>
              <a:tr h="370840">
                <a:tc>
                  <a:txBody>
                    <a:bodyPr/>
                    <a:lstStyle/>
                    <a:p>
                      <a:r>
                        <a:rPr lang="en-US" dirty="0"/>
                        <a:t>(1)</a:t>
                      </a:r>
                    </a:p>
                  </a:txBody>
                  <a:tcPr/>
                </a:tc>
                <a:tc>
                  <a:txBody>
                    <a:bodyPr/>
                    <a:lstStyle/>
                    <a:p>
                      <a:pPr algn="ctr"/>
                      <a:r>
                        <a:rPr lang="en-US" dirty="0"/>
                        <a:t>1.5</a:t>
                      </a:r>
                    </a:p>
                  </a:txBody>
                  <a:tcPr/>
                </a:tc>
                <a:tc>
                  <a:txBody>
                    <a:bodyPr/>
                    <a:lstStyle/>
                    <a:p>
                      <a:pPr algn="ctr"/>
                      <a:r>
                        <a:rPr lang="en-US" dirty="0"/>
                        <a:t>0.185</a:t>
                      </a:r>
                      <a:r>
                        <a:rPr lang="en-US" baseline="30000" dirty="0"/>
                        <a:t>**</a:t>
                      </a:r>
                    </a:p>
                  </a:txBody>
                  <a:tcPr/>
                </a:tc>
                <a:extLst>
                  <a:ext uri="{0D108BD9-81ED-4DB2-BD59-A6C34878D82A}">
                    <a16:rowId xmlns:a16="http://schemas.microsoft.com/office/drawing/2014/main" val="1847154375"/>
                  </a:ext>
                </a:extLst>
              </a:tr>
              <a:tr h="397522">
                <a:tc>
                  <a:txBody>
                    <a:bodyPr/>
                    <a:lstStyle/>
                    <a:p>
                      <a:r>
                        <a:rPr lang="en-US" dirty="0"/>
                        <a:t>(2)</a:t>
                      </a:r>
                    </a:p>
                  </a:txBody>
                  <a:tcPr/>
                </a:tc>
                <a:tc>
                  <a:txBody>
                    <a:bodyPr/>
                    <a:lstStyle/>
                    <a:p>
                      <a:pPr algn="ctr"/>
                      <a:r>
                        <a:rPr lang="en-US" dirty="0"/>
                        <a:t>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0.155</a:t>
                      </a:r>
                      <a:r>
                        <a:rPr lang="en-US" baseline="30000" dirty="0"/>
                        <a:t>**</a:t>
                      </a:r>
                      <a:endParaRPr lang="en-US" dirty="0"/>
                    </a:p>
                  </a:txBody>
                  <a:tcPr/>
                </a:tc>
                <a:extLst>
                  <a:ext uri="{0D108BD9-81ED-4DB2-BD59-A6C34878D82A}">
                    <a16:rowId xmlns:a16="http://schemas.microsoft.com/office/drawing/2014/main" val="2196881568"/>
                  </a:ext>
                </a:extLst>
              </a:tr>
              <a:tr h="397522">
                <a:tc>
                  <a:txBody>
                    <a:bodyPr/>
                    <a:lstStyle/>
                    <a:p>
                      <a:r>
                        <a:rPr lang="en-US" dirty="0"/>
                        <a:t>(3)</a:t>
                      </a:r>
                    </a:p>
                  </a:txBody>
                  <a:tcPr/>
                </a:tc>
                <a:tc>
                  <a:txBody>
                    <a:bodyPr/>
                    <a:lstStyle/>
                    <a:p>
                      <a:pPr algn="ctr"/>
                      <a:r>
                        <a:rPr lang="en-US" dirty="0"/>
                        <a:t>0</a:t>
                      </a:r>
                    </a:p>
                  </a:txBody>
                  <a:tcPr/>
                </a:tc>
                <a:tc>
                  <a:txBody>
                    <a:bodyPr/>
                    <a:lstStyle/>
                    <a:p>
                      <a:pPr algn="ctr"/>
                      <a:r>
                        <a:rPr lang="en-US" dirty="0"/>
                        <a:t>0.620</a:t>
                      </a:r>
                      <a:r>
                        <a:rPr lang="en-US" baseline="30000" dirty="0"/>
                        <a:t>***</a:t>
                      </a:r>
                      <a:endParaRPr lang="en-US" dirty="0"/>
                    </a:p>
                  </a:txBody>
                  <a:tcPr/>
                </a:tc>
                <a:extLst>
                  <a:ext uri="{0D108BD9-81ED-4DB2-BD59-A6C34878D82A}">
                    <a16:rowId xmlns:a16="http://schemas.microsoft.com/office/drawing/2014/main" val="1817071345"/>
                  </a:ext>
                </a:extLst>
              </a:tr>
              <a:tr h="0">
                <a:tc>
                  <a:txBody>
                    <a:bodyPr/>
                    <a:lstStyle/>
                    <a:p>
                      <a:r>
                        <a:rPr lang="en-US" dirty="0"/>
                        <a:t>(4)</a:t>
                      </a:r>
                    </a:p>
                  </a:txBody>
                  <a:tcPr/>
                </a:tc>
                <a:tc>
                  <a:txBody>
                    <a:bodyPr/>
                    <a:lstStyle/>
                    <a:p>
                      <a:pPr algn="ctr"/>
                      <a:r>
                        <a:rPr lang="en-US"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0.620</a:t>
                      </a:r>
                      <a:r>
                        <a:rPr lang="en-US" baseline="30000" dirty="0"/>
                        <a:t>***</a:t>
                      </a:r>
                      <a:endParaRPr lang="en-US" dirty="0"/>
                    </a:p>
                  </a:txBody>
                  <a:tcPr/>
                </a:tc>
                <a:extLst>
                  <a:ext uri="{0D108BD9-81ED-4DB2-BD59-A6C34878D82A}">
                    <a16:rowId xmlns:a16="http://schemas.microsoft.com/office/drawing/2014/main" val="3869745118"/>
                  </a:ext>
                </a:extLst>
              </a:tr>
            </a:tbl>
          </a:graphicData>
        </a:graphic>
      </p:graphicFrame>
      <p:cxnSp>
        <p:nvCxnSpPr>
          <p:cNvPr id="6" name="Straight Connector 5">
            <a:extLst>
              <a:ext uri="{FF2B5EF4-FFF2-40B4-BE49-F238E27FC236}">
                <a16:creationId xmlns:a16="http://schemas.microsoft.com/office/drawing/2014/main" id="{255F0CF3-C9E5-1776-98C7-E3F0BD2868DC}"/>
              </a:ext>
            </a:extLst>
          </p:cNvPr>
          <p:cNvCxnSpPr/>
          <p:nvPr/>
        </p:nvCxnSpPr>
        <p:spPr>
          <a:xfrm>
            <a:off x="985421" y="5557421"/>
            <a:ext cx="61344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FF3B010-6692-1DAE-0CDF-59CABF2DFE3C}"/>
              </a:ext>
            </a:extLst>
          </p:cNvPr>
          <p:cNvSpPr txBox="1"/>
          <p:nvPr/>
        </p:nvSpPr>
        <p:spPr>
          <a:xfrm>
            <a:off x="967665" y="5752730"/>
            <a:ext cx="9827581" cy="646331"/>
          </a:xfrm>
          <a:prstGeom prst="rect">
            <a:avLst/>
          </a:prstGeom>
          <a:noFill/>
        </p:spPr>
        <p:txBody>
          <a:bodyPr wrap="square" rtlCol="0">
            <a:spAutoFit/>
          </a:bodyPr>
          <a:lstStyle/>
          <a:p>
            <a:pPr marL="461963" indent="-461963"/>
            <a:r>
              <a:rPr lang="en-US" sz="1200" dirty="0"/>
              <a:t>*	Assumes single 2U (~152cm</a:t>
            </a:r>
            <a:r>
              <a:rPr lang="en-US" sz="1200" baseline="30000" dirty="0"/>
              <a:t>2</a:t>
            </a:r>
            <a:r>
              <a:rPr lang="en-US" sz="1200" dirty="0"/>
              <a:t> surface area, 3mm thick) Aluminum radiator with 30g heat strap</a:t>
            </a:r>
          </a:p>
          <a:p>
            <a:pPr marL="461963" indent="-461963"/>
            <a:r>
              <a:rPr lang="en-US" sz="1200" dirty="0"/>
              <a:t>**	Assumes 2X 1U (~76cm</a:t>
            </a:r>
            <a:r>
              <a:rPr lang="en-US" sz="1200" baseline="30000" dirty="0"/>
              <a:t>2</a:t>
            </a:r>
            <a:r>
              <a:rPr lang="en-US" sz="1200" dirty="0"/>
              <a:t> each) Aluminum radiators with 2X 30g heat straps</a:t>
            </a:r>
          </a:p>
          <a:p>
            <a:pPr marL="461963" indent="-461963"/>
            <a:r>
              <a:rPr lang="en-US" sz="1200" dirty="0"/>
              <a:t>***	Assumes 4X 1U (~76cm</a:t>
            </a:r>
            <a:r>
              <a:rPr lang="en-US" sz="1200" baseline="30000" dirty="0"/>
              <a:t>2</a:t>
            </a:r>
            <a:r>
              <a:rPr lang="en-US" sz="1200" dirty="0"/>
              <a:t> each) Aluminum radiators with 4X 30g heat straps</a:t>
            </a:r>
          </a:p>
        </p:txBody>
      </p:sp>
    </p:spTree>
    <p:extLst>
      <p:ext uri="{BB962C8B-B14F-4D97-AF65-F5344CB8AC3E}">
        <p14:creationId xmlns:p14="http://schemas.microsoft.com/office/powerpoint/2010/main" val="4235942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C80C7-4C9E-1F25-F012-7795180EA08F}"/>
              </a:ext>
            </a:extLst>
          </p:cNvPr>
          <p:cNvSpPr>
            <a:spLocks noGrp="1"/>
          </p:cNvSpPr>
          <p:nvPr>
            <p:ph type="title"/>
          </p:nvPr>
        </p:nvSpPr>
        <p:spPr/>
        <p:txBody>
          <a:bodyPr/>
          <a:lstStyle/>
          <a:p>
            <a:r>
              <a:rPr lang="en-US" dirty="0"/>
              <a:t>Different Radiator Configurations Conclusions</a:t>
            </a:r>
          </a:p>
        </p:txBody>
      </p:sp>
      <p:grpSp>
        <p:nvGrpSpPr>
          <p:cNvPr id="9" name="Group 8">
            <a:extLst>
              <a:ext uri="{FF2B5EF4-FFF2-40B4-BE49-F238E27FC236}">
                <a16:creationId xmlns:a16="http://schemas.microsoft.com/office/drawing/2014/main" id="{EBD96457-3BCD-98D7-3266-46E7A6EE363C}"/>
              </a:ext>
            </a:extLst>
          </p:cNvPr>
          <p:cNvGrpSpPr/>
          <p:nvPr/>
        </p:nvGrpSpPr>
        <p:grpSpPr>
          <a:xfrm>
            <a:off x="1060286" y="2219175"/>
            <a:ext cx="2130498" cy="2350990"/>
            <a:chOff x="7882629" y="3974661"/>
            <a:chExt cx="2286000" cy="2743200"/>
          </a:xfrm>
        </p:grpSpPr>
        <p:sp>
          <p:nvSpPr>
            <p:cNvPr id="10" name="Rectangle 9">
              <a:extLst>
                <a:ext uri="{FF2B5EF4-FFF2-40B4-BE49-F238E27FC236}">
                  <a16:creationId xmlns:a16="http://schemas.microsoft.com/office/drawing/2014/main" id="{9B6AD8E5-BA70-CE5F-5B5A-36204074C329}"/>
                </a:ext>
              </a:extLst>
            </p:cNvPr>
            <p:cNvSpPr/>
            <p:nvPr/>
          </p:nvSpPr>
          <p:spPr>
            <a:xfrm>
              <a:off x="8797029" y="4889061"/>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46B8D08-694B-063E-D124-A60CF23A0F94}"/>
                </a:ext>
              </a:extLst>
            </p:cNvPr>
            <p:cNvSpPr/>
            <p:nvPr/>
          </p:nvSpPr>
          <p:spPr>
            <a:xfrm>
              <a:off x="9254229" y="4889061"/>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5E4CDA-332A-7ECA-1972-F22459098795}"/>
                </a:ext>
              </a:extLst>
            </p:cNvPr>
            <p:cNvSpPr/>
            <p:nvPr/>
          </p:nvSpPr>
          <p:spPr>
            <a:xfrm rot="16200000">
              <a:off x="8568429" y="4203261"/>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554B580-A778-46E8-88B2-A1E8EC7948FB}"/>
                </a:ext>
              </a:extLst>
            </p:cNvPr>
            <p:cNvSpPr/>
            <p:nvPr/>
          </p:nvSpPr>
          <p:spPr>
            <a:xfrm rot="10800000">
              <a:off x="7882629" y="4889061"/>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E21DF65-F4D4-C175-214A-2AFEF3BC3169}"/>
                </a:ext>
              </a:extLst>
            </p:cNvPr>
            <p:cNvSpPr/>
            <p:nvPr/>
          </p:nvSpPr>
          <p:spPr>
            <a:xfrm rot="5400000">
              <a:off x="8568429" y="5574861"/>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46D78DB-BFF4-405E-D855-63D9C7BC0C66}"/>
                </a:ext>
              </a:extLst>
            </p:cNvPr>
            <p:cNvSpPr/>
            <p:nvPr/>
          </p:nvSpPr>
          <p:spPr>
            <a:xfrm>
              <a:off x="8797029" y="6260661"/>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CFC</a:t>
              </a:r>
              <a:endParaRPr lang="en-US" sz="1400" dirty="0">
                <a:solidFill>
                  <a:schemeClr val="tx1"/>
                </a:solidFill>
              </a:endParaRPr>
            </a:p>
          </p:txBody>
        </p:sp>
        <p:sp>
          <p:nvSpPr>
            <p:cNvPr id="17" name="Rectangle 16">
              <a:extLst>
                <a:ext uri="{FF2B5EF4-FFF2-40B4-BE49-F238E27FC236}">
                  <a16:creationId xmlns:a16="http://schemas.microsoft.com/office/drawing/2014/main" id="{457B3711-D310-1E13-7184-572E90AF35F6}"/>
                </a:ext>
              </a:extLst>
            </p:cNvPr>
            <p:cNvSpPr/>
            <p:nvPr/>
          </p:nvSpPr>
          <p:spPr>
            <a:xfrm>
              <a:off x="9348406" y="4934780"/>
              <a:ext cx="726044" cy="36576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5071045-1688-29F6-BA4B-60E786146B29}"/>
              </a:ext>
            </a:extLst>
          </p:cNvPr>
          <p:cNvGrpSpPr/>
          <p:nvPr/>
        </p:nvGrpSpPr>
        <p:grpSpPr>
          <a:xfrm>
            <a:off x="5114350" y="2263809"/>
            <a:ext cx="2130498" cy="2350990"/>
            <a:chOff x="7882629" y="3974661"/>
            <a:chExt cx="2286000" cy="2743200"/>
          </a:xfrm>
        </p:grpSpPr>
        <p:sp>
          <p:nvSpPr>
            <p:cNvPr id="21" name="Rectangle 20">
              <a:extLst>
                <a:ext uri="{FF2B5EF4-FFF2-40B4-BE49-F238E27FC236}">
                  <a16:creationId xmlns:a16="http://schemas.microsoft.com/office/drawing/2014/main" id="{1900E760-A3FD-68A4-2F86-08F189681AAC}"/>
                </a:ext>
              </a:extLst>
            </p:cNvPr>
            <p:cNvSpPr/>
            <p:nvPr/>
          </p:nvSpPr>
          <p:spPr>
            <a:xfrm>
              <a:off x="8797029" y="4889061"/>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7DAAF07-4BF8-3B10-1CAD-4FA0485D2C96}"/>
                </a:ext>
              </a:extLst>
            </p:cNvPr>
            <p:cNvSpPr/>
            <p:nvPr/>
          </p:nvSpPr>
          <p:spPr>
            <a:xfrm>
              <a:off x="9254229" y="4889061"/>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E81BF60-A799-D034-781D-E99B9DC5FB45}"/>
                </a:ext>
              </a:extLst>
            </p:cNvPr>
            <p:cNvSpPr/>
            <p:nvPr/>
          </p:nvSpPr>
          <p:spPr>
            <a:xfrm rot="16200000">
              <a:off x="8568429" y="4203261"/>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43A4A1-E070-D93F-2B85-5D6FD5A24DD4}"/>
                </a:ext>
              </a:extLst>
            </p:cNvPr>
            <p:cNvSpPr/>
            <p:nvPr/>
          </p:nvSpPr>
          <p:spPr>
            <a:xfrm rot="10800000">
              <a:off x="7882629" y="4889061"/>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361748F-F56B-F1D2-6CEA-01208BDC3BEB}"/>
                </a:ext>
              </a:extLst>
            </p:cNvPr>
            <p:cNvSpPr/>
            <p:nvPr/>
          </p:nvSpPr>
          <p:spPr>
            <a:xfrm rot="5400000">
              <a:off x="8568429" y="5574861"/>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B82AE03-3D01-AF9B-4F73-D25F0E79EC21}"/>
                </a:ext>
              </a:extLst>
            </p:cNvPr>
            <p:cNvSpPr/>
            <p:nvPr/>
          </p:nvSpPr>
          <p:spPr>
            <a:xfrm>
              <a:off x="8797029" y="6260661"/>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CFC</a:t>
              </a:r>
              <a:endParaRPr lang="en-US" sz="4000" dirty="0">
                <a:solidFill>
                  <a:schemeClr val="tx1"/>
                </a:solidFill>
              </a:endParaRPr>
            </a:p>
          </p:txBody>
        </p:sp>
        <p:sp>
          <p:nvSpPr>
            <p:cNvPr id="27" name="Rectangle 26">
              <a:extLst>
                <a:ext uri="{FF2B5EF4-FFF2-40B4-BE49-F238E27FC236}">
                  <a16:creationId xmlns:a16="http://schemas.microsoft.com/office/drawing/2014/main" id="{2C1405E5-576B-4188-B97B-F1F74EE7EC57}"/>
                </a:ext>
              </a:extLst>
            </p:cNvPr>
            <p:cNvSpPr/>
            <p:nvPr/>
          </p:nvSpPr>
          <p:spPr>
            <a:xfrm>
              <a:off x="7974069" y="4934781"/>
              <a:ext cx="365760" cy="36576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2374564-CF03-52B0-03B9-F6075B71D0E7}"/>
                </a:ext>
              </a:extLst>
            </p:cNvPr>
            <p:cNvSpPr/>
            <p:nvPr/>
          </p:nvSpPr>
          <p:spPr>
            <a:xfrm>
              <a:off x="9711428" y="4934781"/>
              <a:ext cx="365760" cy="36576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6774F041-5291-16BA-9A6F-3CCD712F3DB8}"/>
              </a:ext>
            </a:extLst>
          </p:cNvPr>
          <p:cNvGrpSpPr/>
          <p:nvPr/>
        </p:nvGrpSpPr>
        <p:grpSpPr>
          <a:xfrm>
            <a:off x="9083194" y="2263809"/>
            <a:ext cx="2130498" cy="2350990"/>
            <a:chOff x="7882629" y="3974661"/>
            <a:chExt cx="2286000" cy="2743200"/>
          </a:xfrm>
        </p:grpSpPr>
        <p:sp>
          <p:nvSpPr>
            <p:cNvPr id="32" name="Rectangle 31">
              <a:extLst>
                <a:ext uri="{FF2B5EF4-FFF2-40B4-BE49-F238E27FC236}">
                  <a16:creationId xmlns:a16="http://schemas.microsoft.com/office/drawing/2014/main" id="{E86B374A-D398-F086-E35E-D2B393544447}"/>
                </a:ext>
              </a:extLst>
            </p:cNvPr>
            <p:cNvSpPr/>
            <p:nvPr/>
          </p:nvSpPr>
          <p:spPr>
            <a:xfrm>
              <a:off x="8797029" y="4889061"/>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479094A-9354-DB5D-0542-E2D84B662FB3}"/>
                </a:ext>
              </a:extLst>
            </p:cNvPr>
            <p:cNvSpPr/>
            <p:nvPr/>
          </p:nvSpPr>
          <p:spPr>
            <a:xfrm>
              <a:off x="9254229" y="4889061"/>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F38E29D-F6B6-B5DA-35A4-11CCDCA1898E}"/>
                </a:ext>
              </a:extLst>
            </p:cNvPr>
            <p:cNvSpPr/>
            <p:nvPr/>
          </p:nvSpPr>
          <p:spPr>
            <a:xfrm rot="16200000">
              <a:off x="8568429" y="4203261"/>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A897304-157B-F093-08BF-406018061C12}"/>
                </a:ext>
              </a:extLst>
            </p:cNvPr>
            <p:cNvSpPr/>
            <p:nvPr/>
          </p:nvSpPr>
          <p:spPr>
            <a:xfrm rot="10800000">
              <a:off x="7882629" y="4889061"/>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5B5EBCB-1966-08DF-FF52-BBD66AE26520}"/>
                </a:ext>
              </a:extLst>
            </p:cNvPr>
            <p:cNvSpPr/>
            <p:nvPr/>
          </p:nvSpPr>
          <p:spPr>
            <a:xfrm rot="5400000">
              <a:off x="8568429" y="5574861"/>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82CB4F6-7857-EEA0-EC71-C0DF4477AF87}"/>
                </a:ext>
              </a:extLst>
            </p:cNvPr>
            <p:cNvSpPr/>
            <p:nvPr/>
          </p:nvSpPr>
          <p:spPr>
            <a:xfrm>
              <a:off x="8797029" y="6260661"/>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CFC</a:t>
              </a:r>
              <a:endParaRPr lang="en-US" sz="4000" dirty="0">
                <a:solidFill>
                  <a:schemeClr val="tx1"/>
                </a:solidFill>
              </a:endParaRPr>
            </a:p>
          </p:txBody>
        </p:sp>
        <p:sp>
          <p:nvSpPr>
            <p:cNvPr id="38" name="Rectangle 37">
              <a:extLst>
                <a:ext uri="{FF2B5EF4-FFF2-40B4-BE49-F238E27FC236}">
                  <a16:creationId xmlns:a16="http://schemas.microsoft.com/office/drawing/2014/main" id="{DBAD4D6E-A551-9AEC-65F5-81B891E2D50A}"/>
                </a:ext>
              </a:extLst>
            </p:cNvPr>
            <p:cNvSpPr/>
            <p:nvPr/>
          </p:nvSpPr>
          <p:spPr>
            <a:xfrm>
              <a:off x="7974069" y="4934781"/>
              <a:ext cx="365760" cy="36576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1498734-0CCF-0136-4D16-EF847B06DAE4}"/>
                </a:ext>
              </a:extLst>
            </p:cNvPr>
            <p:cNvSpPr/>
            <p:nvPr/>
          </p:nvSpPr>
          <p:spPr>
            <a:xfrm>
              <a:off x="9711428" y="4934781"/>
              <a:ext cx="365760" cy="36576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BB04C12-4C7A-F5C9-94E7-1542BAF48823}"/>
                </a:ext>
              </a:extLst>
            </p:cNvPr>
            <p:cNvSpPr/>
            <p:nvPr/>
          </p:nvSpPr>
          <p:spPr>
            <a:xfrm>
              <a:off x="8836605" y="5830290"/>
              <a:ext cx="365760" cy="36576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59016A6-7FE9-4B73-A3BE-ADFA8E3B817F}"/>
                </a:ext>
              </a:extLst>
            </p:cNvPr>
            <p:cNvSpPr/>
            <p:nvPr/>
          </p:nvSpPr>
          <p:spPr>
            <a:xfrm>
              <a:off x="8836605" y="4026741"/>
              <a:ext cx="365760" cy="36576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0692D875-B337-C44F-D447-6348B0DA606E}"/>
              </a:ext>
            </a:extLst>
          </p:cNvPr>
          <p:cNvSpPr txBox="1"/>
          <p:nvPr/>
        </p:nvSpPr>
        <p:spPr>
          <a:xfrm>
            <a:off x="838200" y="4838330"/>
            <a:ext cx="3417903" cy="923330"/>
          </a:xfrm>
          <a:prstGeom prst="rect">
            <a:avLst/>
          </a:prstGeom>
          <a:noFill/>
        </p:spPr>
        <p:txBody>
          <a:bodyPr wrap="square" rtlCol="0">
            <a:spAutoFit/>
          </a:bodyPr>
          <a:lstStyle/>
          <a:p>
            <a:r>
              <a:rPr lang="en-US" dirty="0"/>
              <a:t>Thermal System Mass: 155g</a:t>
            </a:r>
          </a:p>
          <a:p>
            <a:r>
              <a:rPr lang="en-US" dirty="0"/>
              <a:t>Minimum Orbital average: -8</a:t>
            </a:r>
            <a:r>
              <a:rPr lang="en-US" dirty="0">
                <a:latin typeface="Calibri" panose="020F0502020204030204" pitchFamily="34" charset="0"/>
                <a:cs typeface="Calibri" panose="020F0502020204030204" pitchFamily="34" charset="0"/>
              </a:rPr>
              <a:t>°C</a:t>
            </a:r>
          </a:p>
          <a:p>
            <a:r>
              <a:rPr lang="en-US" dirty="0">
                <a:latin typeface="Calibri" panose="020F0502020204030204" pitchFamily="34" charset="0"/>
                <a:cs typeface="Calibri" panose="020F0502020204030204" pitchFamily="34" charset="0"/>
              </a:rPr>
              <a:t>Maximum orbital average: 6°C</a:t>
            </a:r>
            <a:endParaRPr lang="en-US" dirty="0"/>
          </a:p>
        </p:txBody>
      </p:sp>
      <p:sp>
        <p:nvSpPr>
          <p:cNvPr id="54" name="TextBox 53">
            <a:extLst>
              <a:ext uri="{FF2B5EF4-FFF2-40B4-BE49-F238E27FC236}">
                <a16:creationId xmlns:a16="http://schemas.microsoft.com/office/drawing/2014/main" id="{9E2FB737-7B8C-EBE6-A69B-EB8DF3D0204F}"/>
              </a:ext>
            </a:extLst>
          </p:cNvPr>
          <p:cNvSpPr txBox="1"/>
          <p:nvPr/>
        </p:nvSpPr>
        <p:spPr>
          <a:xfrm>
            <a:off x="4470646" y="4838330"/>
            <a:ext cx="3417903" cy="923330"/>
          </a:xfrm>
          <a:prstGeom prst="rect">
            <a:avLst/>
          </a:prstGeom>
          <a:noFill/>
        </p:spPr>
        <p:txBody>
          <a:bodyPr wrap="square" rtlCol="0">
            <a:spAutoFit/>
          </a:bodyPr>
          <a:lstStyle/>
          <a:p>
            <a:r>
              <a:rPr lang="en-US" dirty="0"/>
              <a:t>Thermal System Mass: 185g</a:t>
            </a:r>
          </a:p>
          <a:p>
            <a:r>
              <a:rPr lang="en-US" dirty="0"/>
              <a:t>Minimum Orbital average: 1.5</a:t>
            </a:r>
            <a:r>
              <a:rPr lang="en-US" dirty="0">
                <a:latin typeface="Calibri" panose="020F0502020204030204" pitchFamily="34" charset="0"/>
                <a:cs typeface="Calibri" panose="020F0502020204030204" pitchFamily="34" charset="0"/>
              </a:rPr>
              <a:t>°C</a:t>
            </a:r>
          </a:p>
          <a:p>
            <a:r>
              <a:rPr lang="en-US" dirty="0">
                <a:latin typeface="Calibri" panose="020F0502020204030204" pitchFamily="34" charset="0"/>
                <a:cs typeface="Calibri" panose="020F0502020204030204" pitchFamily="34" charset="0"/>
              </a:rPr>
              <a:t>Maximum orbital average: 6°C</a:t>
            </a:r>
            <a:endParaRPr lang="en-US" dirty="0"/>
          </a:p>
        </p:txBody>
      </p:sp>
      <p:sp>
        <p:nvSpPr>
          <p:cNvPr id="55" name="TextBox 54">
            <a:extLst>
              <a:ext uri="{FF2B5EF4-FFF2-40B4-BE49-F238E27FC236}">
                <a16:creationId xmlns:a16="http://schemas.microsoft.com/office/drawing/2014/main" id="{9A197440-34B2-983C-F737-0ED7C98E21EB}"/>
              </a:ext>
            </a:extLst>
          </p:cNvPr>
          <p:cNvSpPr txBox="1"/>
          <p:nvPr/>
        </p:nvSpPr>
        <p:spPr>
          <a:xfrm>
            <a:off x="8433765" y="4838330"/>
            <a:ext cx="3417903" cy="923330"/>
          </a:xfrm>
          <a:prstGeom prst="rect">
            <a:avLst/>
          </a:prstGeom>
          <a:noFill/>
        </p:spPr>
        <p:txBody>
          <a:bodyPr wrap="square" rtlCol="0">
            <a:spAutoFit/>
          </a:bodyPr>
          <a:lstStyle/>
          <a:p>
            <a:r>
              <a:rPr lang="en-US" dirty="0"/>
              <a:t>Thermal System Mass: 620g</a:t>
            </a:r>
          </a:p>
          <a:p>
            <a:r>
              <a:rPr lang="en-US" dirty="0"/>
              <a:t>Minimum Orbital average: 0</a:t>
            </a:r>
            <a:r>
              <a:rPr lang="en-US" dirty="0">
                <a:latin typeface="Calibri" panose="020F0502020204030204" pitchFamily="34" charset="0"/>
                <a:cs typeface="Calibri" panose="020F0502020204030204" pitchFamily="34" charset="0"/>
              </a:rPr>
              <a:t>°C</a:t>
            </a:r>
          </a:p>
          <a:p>
            <a:r>
              <a:rPr lang="en-US" dirty="0">
                <a:latin typeface="Calibri" panose="020F0502020204030204" pitchFamily="34" charset="0"/>
                <a:cs typeface="Calibri" panose="020F0502020204030204" pitchFamily="34" charset="0"/>
              </a:rPr>
              <a:t>Maximum orbital average: 1°C</a:t>
            </a:r>
            <a:endParaRPr lang="en-US" dirty="0"/>
          </a:p>
        </p:txBody>
      </p:sp>
      <p:sp>
        <p:nvSpPr>
          <p:cNvPr id="56" name="TextBox 55">
            <a:extLst>
              <a:ext uri="{FF2B5EF4-FFF2-40B4-BE49-F238E27FC236}">
                <a16:creationId xmlns:a16="http://schemas.microsoft.com/office/drawing/2014/main" id="{4F217E0A-F05D-280B-8CE9-BE6BD85E1FCC}"/>
              </a:ext>
            </a:extLst>
          </p:cNvPr>
          <p:cNvSpPr txBox="1"/>
          <p:nvPr/>
        </p:nvSpPr>
        <p:spPr>
          <a:xfrm>
            <a:off x="849739" y="1620880"/>
            <a:ext cx="2784260" cy="369332"/>
          </a:xfrm>
          <a:prstGeom prst="rect">
            <a:avLst/>
          </a:prstGeom>
          <a:noFill/>
        </p:spPr>
        <p:txBody>
          <a:bodyPr wrap="square" rtlCol="0">
            <a:spAutoFit/>
          </a:bodyPr>
          <a:lstStyle/>
          <a:p>
            <a:r>
              <a:rPr lang="en-US" dirty="0"/>
              <a:t>Lowest mass, highest risk</a:t>
            </a:r>
            <a:r>
              <a:rPr lang="en-US" baseline="30000" dirty="0"/>
              <a:t>*</a:t>
            </a:r>
          </a:p>
        </p:txBody>
      </p:sp>
      <p:sp>
        <p:nvSpPr>
          <p:cNvPr id="57" name="TextBox 56">
            <a:extLst>
              <a:ext uri="{FF2B5EF4-FFF2-40B4-BE49-F238E27FC236}">
                <a16:creationId xmlns:a16="http://schemas.microsoft.com/office/drawing/2014/main" id="{164FD7C6-3481-2E12-C207-BF8A541CE335}"/>
              </a:ext>
            </a:extLst>
          </p:cNvPr>
          <p:cNvSpPr txBox="1"/>
          <p:nvPr/>
        </p:nvSpPr>
        <p:spPr>
          <a:xfrm>
            <a:off x="4787467" y="1620880"/>
            <a:ext cx="2784260" cy="369332"/>
          </a:xfrm>
          <a:prstGeom prst="rect">
            <a:avLst/>
          </a:prstGeom>
          <a:noFill/>
        </p:spPr>
        <p:txBody>
          <a:bodyPr wrap="square" rtlCol="0">
            <a:spAutoFit/>
          </a:bodyPr>
          <a:lstStyle/>
          <a:p>
            <a:r>
              <a:rPr lang="en-US" dirty="0"/>
              <a:t>Medium mass, medium risk</a:t>
            </a:r>
          </a:p>
        </p:txBody>
      </p:sp>
      <p:sp>
        <p:nvSpPr>
          <p:cNvPr id="58" name="TextBox 57">
            <a:extLst>
              <a:ext uri="{FF2B5EF4-FFF2-40B4-BE49-F238E27FC236}">
                <a16:creationId xmlns:a16="http://schemas.microsoft.com/office/drawing/2014/main" id="{6E50F969-C873-6761-A2D6-BA33F0B8BCFE}"/>
              </a:ext>
            </a:extLst>
          </p:cNvPr>
          <p:cNvSpPr txBox="1"/>
          <p:nvPr/>
        </p:nvSpPr>
        <p:spPr>
          <a:xfrm>
            <a:off x="8750586" y="1623664"/>
            <a:ext cx="2784260" cy="369332"/>
          </a:xfrm>
          <a:prstGeom prst="rect">
            <a:avLst/>
          </a:prstGeom>
          <a:noFill/>
        </p:spPr>
        <p:txBody>
          <a:bodyPr wrap="square" rtlCol="0">
            <a:spAutoFit/>
          </a:bodyPr>
          <a:lstStyle/>
          <a:p>
            <a:r>
              <a:rPr lang="en-US" dirty="0"/>
              <a:t>Higher mass, low risk</a:t>
            </a:r>
          </a:p>
        </p:txBody>
      </p:sp>
      <p:cxnSp>
        <p:nvCxnSpPr>
          <p:cNvPr id="59" name="Straight Connector 58">
            <a:extLst>
              <a:ext uri="{FF2B5EF4-FFF2-40B4-BE49-F238E27FC236}">
                <a16:creationId xmlns:a16="http://schemas.microsoft.com/office/drawing/2014/main" id="{2DE370AA-0B2A-2C4A-7DF1-8A4CE137D39F}"/>
              </a:ext>
            </a:extLst>
          </p:cNvPr>
          <p:cNvCxnSpPr/>
          <p:nvPr/>
        </p:nvCxnSpPr>
        <p:spPr>
          <a:xfrm>
            <a:off x="977766" y="5955172"/>
            <a:ext cx="61344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BB620C9A-BF74-36DB-19EC-DB61E6CE1A16}"/>
              </a:ext>
            </a:extLst>
          </p:cNvPr>
          <p:cNvSpPr txBox="1"/>
          <p:nvPr/>
        </p:nvSpPr>
        <p:spPr>
          <a:xfrm>
            <a:off x="960010" y="6150481"/>
            <a:ext cx="9827581" cy="276999"/>
          </a:xfrm>
          <a:prstGeom prst="rect">
            <a:avLst/>
          </a:prstGeom>
          <a:noFill/>
        </p:spPr>
        <p:txBody>
          <a:bodyPr wrap="square" rtlCol="0">
            <a:spAutoFit/>
          </a:bodyPr>
          <a:lstStyle/>
          <a:p>
            <a:pPr marL="461963" indent="-461963"/>
            <a:r>
              <a:rPr lang="en-US" sz="1200" dirty="0"/>
              <a:t>*	“Risk” defined here as degree of attenuation as a result of poor attitude control</a:t>
            </a:r>
          </a:p>
        </p:txBody>
      </p:sp>
    </p:spTree>
    <p:extLst>
      <p:ext uri="{BB962C8B-B14F-4D97-AF65-F5344CB8AC3E}">
        <p14:creationId xmlns:p14="http://schemas.microsoft.com/office/powerpoint/2010/main" val="2591226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3C218-9E70-8ABA-116E-19C804E26200}"/>
              </a:ext>
            </a:extLst>
          </p:cNvPr>
          <p:cNvSpPr>
            <a:spLocks noGrp="1"/>
          </p:cNvSpPr>
          <p:nvPr>
            <p:ph type="title"/>
          </p:nvPr>
        </p:nvSpPr>
        <p:spPr/>
        <p:txBody>
          <a:bodyPr/>
          <a:lstStyle/>
          <a:p>
            <a:r>
              <a:rPr lang="en-US" dirty="0"/>
              <a:t>Different Radiator Configurations Conclusions</a:t>
            </a:r>
          </a:p>
        </p:txBody>
      </p:sp>
      <p:sp>
        <p:nvSpPr>
          <p:cNvPr id="3" name="Content Placeholder 2">
            <a:extLst>
              <a:ext uri="{FF2B5EF4-FFF2-40B4-BE49-F238E27FC236}">
                <a16:creationId xmlns:a16="http://schemas.microsoft.com/office/drawing/2014/main" id="{37E1EFB9-5AC3-07E6-C747-8371C56C3B93}"/>
              </a:ext>
            </a:extLst>
          </p:cNvPr>
          <p:cNvSpPr>
            <a:spLocks noGrp="1"/>
          </p:cNvSpPr>
          <p:nvPr>
            <p:ph idx="1"/>
          </p:nvPr>
        </p:nvSpPr>
        <p:spPr>
          <a:xfrm>
            <a:off x="838200" y="1825625"/>
            <a:ext cx="10515600" cy="2289175"/>
          </a:xfrm>
        </p:spPr>
        <p:txBody>
          <a:bodyPr>
            <a:normAutofit/>
          </a:bodyPr>
          <a:lstStyle/>
          <a:p>
            <a:r>
              <a:rPr lang="en-US" sz="2000" dirty="0"/>
              <a:t>So far, the single 2U (without any incident sun) is the only one I am confident we can run the TEC indefinitely with</a:t>
            </a:r>
          </a:p>
          <a:p>
            <a:r>
              <a:rPr lang="en-US" sz="2000" dirty="0"/>
              <a:t>With this config, estimate we can run the detector at stable 265K while maintaining 272K on the TEC hot side and 267K at the radiator and orbital average TEC power of 1.2W</a:t>
            </a:r>
          </a:p>
          <a:p>
            <a:r>
              <a:rPr lang="en-US" sz="2000" dirty="0"/>
              <a:t>Confident at this point that all other configurations/attitudes will only be able to be powered transiently – our acquisition duration for these configurations is still TBD</a:t>
            </a:r>
          </a:p>
        </p:txBody>
      </p:sp>
      <p:graphicFrame>
        <p:nvGraphicFramePr>
          <p:cNvPr id="4" name="Chart 3">
            <a:extLst>
              <a:ext uri="{FF2B5EF4-FFF2-40B4-BE49-F238E27FC236}">
                <a16:creationId xmlns:a16="http://schemas.microsoft.com/office/drawing/2014/main" id="{76E861B7-397F-3952-8497-97ABB41838B4}"/>
              </a:ext>
            </a:extLst>
          </p:cNvPr>
          <p:cNvGraphicFramePr>
            <a:graphicFrameLocks/>
          </p:cNvGraphicFramePr>
          <p:nvPr>
            <p:extLst>
              <p:ext uri="{D42A27DB-BD31-4B8C-83A1-F6EECF244321}">
                <p14:modId xmlns:p14="http://schemas.microsoft.com/office/powerpoint/2010/main" val="3323390203"/>
              </p:ext>
            </p:extLst>
          </p:nvPr>
        </p:nvGraphicFramePr>
        <p:xfrm>
          <a:off x="6268282" y="4514036"/>
          <a:ext cx="4857750" cy="22138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E476CB08-6D18-EEAE-61BF-781E51117A53}"/>
              </a:ext>
            </a:extLst>
          </p:cNvPr>
          <p:cNvGraphicFramePr>
            <a:graphicFrameLocks/>
          </p:cNvGraphicFramePr>
          <p:nvPr>
            <p:extLst>
              <p:ext uri="{D42A27DB-BD31-4B8C-83A1-F6EECF244321}">
                <p14:modId xmlns:p14="http://schemas.microsoft.com/office/powerpoint/2010/main" val="904056931"/>
              </p:ext>
            </p:extLst>
          </p:nvPr>
        </p:nvGraphicFramePr>
        <p:xfrm>
          <a:off x="914400" y="4114800"/>
          <a:ext cx="48768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6385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8C8CB-0B4E-CB54-9504-83152EED064B}"/>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0007BC0D-6A88-8AB8-7390-E458D6F3F6CB}"/>
              </a:ext>
            </a:extLst>
          </p:cNvPr>
          <p:cNvSpPr>
            <a:spLocks noGrp="1"/>
          </p:cNvSpPr>
          <p:nvPr>
            <p:ph idx="1"/>
          </p:nvPr>
        </p:nvSpPr>
        <p:spPr/>
        <p:txBody>
          <a:bodyPr/>
          <a:lstStyle/>
          <a:p>
            <a:r>
              <a:rPr lang="en-US" dirty="0"/>
              <a:t>Use Princeton’s TEC specification</a:t>
            </a:r>
          </a:p>
          <a:p>
            <a:r>
              <a:rPr lang="en-US" dirty="0"/>
              <a:t>Keep detector at -10C (263K) with body orbital average temperature of 301K</a:t>
            </a:r>
          </a:p>
          <a:p>
            <a:r>
              <a:rPr lang="en-US" dirty="0"/>
              <a:t>With radiator design, run three cases: 1U, 2U, and 3U sizes, all with dedicated radiator side</a:t>
            </a:r>
          </a:p>
        </p:txBody>
      </p:sp>
    </p:spTree>
    <p:extLst>
      <p:ext uri="{BB962C8B-B14F-4D97-AF65-F5344CB8AC3E}">
        <p14:creationId xmlns:p14="http://schemas.microsoft.com/office/powerpoint/2010/main" val="3930361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8C8CB-0B4E-CB54-9504-83152EED064B}"/>
              </a:ext>
            </a:extLst>
          </p:cNvPr>
          <p:cNvSpPr>
            <a:spLocks noGrp="1"/>
          </p:cNvSpPr>
          <p:nvPr>
            <p:ph type="title"/>
          </p:nvPr>
        </p:nvSpPr>
        <p:spPr/>
        <p:txBody>
          <a:bodyPr/>
          <a:lstStyle/>
          <a:p>
            <a:r>
              <a:rPr lang="en-US" dirty="0"/>
              <a:t>Thermal load – no radiator</a:t>
            </a:r>
          </a:p>
        </p:txBody>
      </p:sp>
      <p:sp>
        <p:nvSpPr>
          <p:cNvPr id="3" name="Content Placeholder 2">
            <a:extLst>
              <a:ext uri="{FF2B5EF4-FFF2-40B4-BE49-F238E27FC236}">
                <a16:creationId xmlns:a16="http://schemas.microsoft.com/office/drawing/2014/main" id="{0007BC0D-6A88-8AB8-7390-E458D6F3F6CB}"/>
              </a:ext>
            </a:extLst>
          </p:cNvPr>
          <p:cNvSpPr>
            <a:spLocks noGrp="1"/>
          </p:cNvSpPr>
          <p:nvPr>
            <p:ph idx="1"/>
          </p:nvPr>
        </p:nvSpPr>
        <p:spPr/>
        <p:txBody>
          <a:bodyPr/>
          <a:lstStyle/>
          <a:p>
            <a:r>
              <a:rPr lang="en-US" dirty="0"/>
              <a:t>Converted detector to boundary condition @ -10C to get required heat load</a:t>
            </a:r>
          </a:p>
          <a:p>
            <a:r>
              <a:rPr lang="en-US" dirty="0"/>
              <a:t>Simulation suggests ~5.4W needs to be removed through the TEC to maintain -10C temperature</a:t>
            </a:r>
          </a:p>
        </p:txBody>
      </p:sp>
    </p:spTree>
    <p:extLst>
      <p:ext uri="{BB962C8B-B14F-4D97-AF65-F5344CB8AC3E}">
        <p14:creationId xmlns:p14="http://schemas.microsoft.com/office/powerpoint/2010/main" val="2992569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8C8CB-0B4E-CB54-9504-83152EED064B}"/>
              </a:ext>
            </a:extLst>
          </p:cNvPr>
          <p:cNvSpPr>
            <a:spLocks noGrp="1"/>
          </p:cNvSpPr>
          <p:nvPr>
            <p:ph type="title"/>
          </p:nvPr>
        </p:nvSpPr>
        <p:spPr>
          <a:xfrm>
            <a:off x="648929" y="629266"/>
            <a:ext cx="3505495" cy="1622321"/>
          </a:xfrm>
        </p:spPr>
        <p:txBody>
          <a:bodyPr>
            <a:normAutofit fontScale="90000"/>
          </a:bodyPr>
          <a:lstStyle/>
          <a:p>
            <a:r>
              <a:rPr lang="en-US" dirty="0"/>
              <a:t>TEC power – heat sink design</a:t>
            </a:r>
          </a:p>
        </p:txBody>
      </p:sp>
      <p:sp>
        <p:nvSpPr>
          <p:cNvPr id="3" name="Content Placeholder 2">
            <a:extLst>
              <a:ext uri="{FF2B5EF4-FFF2-40B4-BE49-F238E27FC236}">
                <a16:creationId xmlns:a16="http://schemas.microsoft.com/office/drawing/2014/main" id="{0007BC0D-6A88-8AB8-7390-E458D6F3F6CB}"/>
              </a:ext>
            </a:extLst>
          </p:cNvPr>
          <p:cNvSpPr>
            <a:spLocks noGrp="1"/>
          </p:cNvSpPr>
          <p:nvPr>
            <p:ph idx="1"/>
          </p:nvPr>
        </p:nvSpPr>
        <p:spPr>
          <a:xfrm>
            <a:off x="648931" y="2438400"/>
            <a:ext cx="3505494" cy="3785419"/>
          </a:xfrm>
        </p:spPr>
        <p:txBody>
          <a:bodyPr>
            <a:normAutofit/>
          </a:bodyPr>
          <a:lstStyle/>
          <a:p>
            <a:r>
              <a:rPr lang="en-US" sz="2000" dirty="0"/>
              <a:t>Estimate TEC power to achieve this </a:t>
            </a:r>
            <a:r>
              <a:rPr lang="el-GR" sz="2000" dirty="0"/>
              <a:t>Δ</a:t>
            </a:r>
            <a:r>
              <a:rPr lang="en-US" sz="2000" dirty="0"/>
              <a:t>T using TEC curves</a:t>
            </a:r>
          </a:p>
          <a:p>
            <a:r>
              <a:rPr lang="en-US" sz="2000" dirty="0"/>
              <a:t>You can see with a 5W heat load, this TEC can never achieve a 40K</a:t>
            </a:r>
            <a:r>
              <a:rPr lang="el-GR" sz="2000" dirty="0"/>
              <a:t> Δ</a:t>
            </a:r>
            <a:r>
              <a:rPr lang="en-US" sz="2000" dirty="0"/>
              <a:t>T </a:t>
            </a:r>
          </a:p>
          <a:p>
            <a:r>
              <a:rPr lang="en-US" sz="2000" dirty="0"/>
              <a:t>We can get close by applying ~2.4A @ 7.5V</a:t>
            </a:r>
          </a:p>
          <a:p>
            <a:r>
              <a:rPr lang="en-US" sz="2000" dirty="0"/>
              <a:t>This brings total maximum refrigeration load entering thermal mass to 23.4W</a:t>
            </a:r>
          </a:p>
          <a:p>
            <a:endParaRPr lang="en-US" sz="2000" dirty="0"/>
          </a:p>
          <a:p>
            <a:endParaRPr lang="en-US" sz="2000" dirty="0"/>
          </a:p>
        </p:txBody>
      </p:sp>
      <p:sp>
        <p:nvSpPr>
          <p:cNvPr id="13" name="Rectangle 12">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DE1446EE-1347-D72E-F4C0-510C754A3BAD}"/>
              </a:ext>
            </a:extLst>
          </p:cNvPr>
          <p:cNvGrpSpPr/>
          <p:nvPr/>
        </p:nvGrpSpPr>
        <p:grpSpPr>
          <a:xfrm>
            <a:off x="6429231" y="807593"/>
            <a:ext cx="3972592" cy="5239568"/>
            <a:chOff x="4617007" y="2307964"/>
            <a:chExt cx="3383993" cy="4463247"/>
          </a:xfrm>
        </p:grpSpPr>
        <p:pic>
          <p:nvPicPr>
            <p:cNvPr id="5" name="Picture 4">
              <a:extLst>
                <a:ext uri="{FF2B5EF4-FFF2-40B4-BE49-F238E27FC236}">
                  <a16:creationId xmlns:a16="http://schemas.microsoft.com/office/drawing/2014/main" id="{95D331F8-5160-59ED-57AC-7A45A2742610}"/>
                </a:ext>
              </a:extLst>
            </p:cNvPr>
            <p:cNvPicPr>
              <a:picLocks noChangeAspect="1"/>
            </p:cNvPicPr>
            <p:nvPr/>
          </p:nvPicPr>
          <p:blipFill rotWithShape="1">
            <a:blip r:embed="rId2"/>
            <a:srcRect r="51693"/>
            <a:stretch/>
          </p:blipFill>
          <p:spPr>
            <a:xfrm>
              <a:off x="4617007" y="2307964"/>
              <a:ext cx="3383993" cy="4463247"/>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8945FBEF-2AC1-1F2F-C911-0FC7BE4934EA}"/>
                    </a:ext>
                  </a:extLst>
                </p14:cNvPr>
                <p14:cNvContentPartPr/>
                <p14:nvPr/>
              </p14:nvContentPartPr>
              <p14:xfrm>
                <a:off x="5590935" y="3683775"/>
                <a:ext cx="1657800" cy="790920"/>
              </p14:xfrm>
            </p:contentPart>
          </mc:Choice>
          <mc:Fallback xmlns="">
            <p:pic>
              <p:nvPicPr>
                <p:cNvPr id="6" name="Ink 5">
                  <a:extLst>
                    <a:ext uri="{FF2B5EF4-FFF2-40B4-BE49-F238E27FC236}">
                      <a16:creationId xmlns:a16="http://schemas.microsoft.com/office/drawing/2014/main" id="{8945FBEF-2AC1-1F2F-C911-0FC7BE4934EA}"/>
                    </a:ext>
                  </a:extLst>
                </p:cNvPr>
                <p:cNvPicPr/>
                <p:nvPr/>
              </p:nvPicPr>
              <p:blipFill>
                <a:blip r:embed="rId4"/>
                <a:stretch>
                  <a:fillRect/>
                </a:stretch>
              </p:blipFill>
              <p:spPr>
                <a:xfrm>
                  <a:off x="5583270" y="3676108"/>
                  <a:ext cx="1672824" cy="805947"/>
                </a:xfrm>
                <a:prstGeom prst="rect">
                  <a:avLst/>
                </a:prstGeom>
              </p:spPr>
            </p:pic>
          </mc:Fallback>
        </mc:AlternateContent>
      </p:grpSp>
      <p:cxnSp>
        <p:nvCxnSpPr>
          <p:cNvPr id="10" name="Straight Connector 9">
            <a:extLst>
              <a:ext uri="{FF2B5EF4-FFF2-40B4-BE49-F238E27FC236}">
                <a16:creationId xmlns:a16="http://schemas.microsoft.com/office/drawing/2014/main" id="{A74D2176-E665-0007-F8F4-EA209F43AD0E}"/>
              </a:ext>
            </a:extLst>
          </p:cNvPr>
          <p:cNvCxnSpPr/>
          <p:nvPr/>
        </p:nvCxnSpPr>
        <p:spPr>
          <a:xfrm>
            <a:off x="9134764" y="2422708"/>
            <a:ext cx="0" cy="3082165"/>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892E5FF-5898-D64B-181D-5C52D73DFE06}"/>
              </a:ext>
            </a:extLst>
          </p:cNvPr>
          <p:cNvCxnSpPr>
            <a:cxnSpLocks/>
          </p:cNvCxnSpPr>
          <p:nvPr/>
        </p:nvCxnSpPr>
        <p:spPr>
          <a:xfrm>
            <a:off x="6936509" y="3897745"/>
            <a:ext cx="2198255"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9148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8C8CB-0B4E-CB54-9504-83152EED064B}"/>
              </a:ext>
            </a:extLst>
          </p:cNvPr>
          <p:cNvSpPr>
            <a:spLocks noGrp="1"/>
          </p:cNvSpPr>
          <p:nvPr>
            <p:ph type="title"/>
          </p:nvPr>
        </p:nvSpPr>
        <p:spPr>
          <a:xfrm>
            <a:off x="648929" y="629266"/>
            <a:ext cx="3505495" cy="1622321"/>
          </a:xfrm>
        </p:spPr>
        <p:txBody>
          <a:bodyPr>
            <a:normAutofit fontScale="90000"/>
          </a:bodyPr>
          <a:lstStyle/>
          <a:p>
            <a:r>
              <a:rPr lang="en-US" dirty="0"/>
              <a:t>TEC power – radiator design</a:t>
            </a:r>
          </a:p>
        </p:txBody>
      </p:sp>
      <p:sp>
        <p:nvSpPr>
          <p:cNvPr id="3" name="Content Placeholder 2">
            <a:extLst>
              <a:ext uri="{FF2B5EF4-FFF2-40B4-BE49-F238E27FC236}">
                <a16:creationId xmlns:a16="http://schemas.microsoft.com/office/drawing/2014/main" id="{0007BC0D-6A88-8AB8-7390-E458D6F3F6CB}"/>
              </a:ext>
            </a:extLst>
          </p:cNvPr>
          <p:cNvSpPr>
            <a:spLocks noGrp="1"/>
          </p:cNvSpPr>
          <p:nvPr>
            <p:ph idx="1"/>
          </p:nvPr>
        </p:nvSpPr>
        <p:spPr>
          <a:xfrm>
            <a:off x="648931" y="2438400"/>
            <a:ext cx="3505494" cy="3785419"/>
          </a:xfrm>
        </p:spPr>
        <p:txBody>
          <a:bodyPr>
            <a:normAutofit lnSpcReduction="10000"/>
          </a:bodyPr>
          <a:lstStyle/>
          <a:p>
            <a:r>
              <a:rPr lang="en-US" sz="2000" dirty="0"/>
              <a:t>Very quick and dirty radiator redesign calculations and sims give promising results</a:t>
            </a:r>
          </a:p>
          <a:p>
            <a:r>
              <a:rPr lang="en-US" sz="2000" dirty="0"/>
              <a:t>With radiator, load needed to be removed is only ~0.3W (provided radiator can be pointed to space) and </a:t>
            </a:r>
            <a:r>
              <a:rPr lang="el-GR" sz="2000" dirty="0"/>
              <a:t>Δ</a:t>
            </a:r>
            <a:r>
              <a:rPr lang="en-US" sz="2000" dirty="0"/>
              <a:t>T of only 28K</a:t>
            </a:r>
          </a:p>
          <a:p>
            <a:r>
              <a:rPr lang="en-US" sz="2000" dirty="0"/>
              <a:t>Gives TEC power of ~1.4W and total refrigeration load of roughly 1.7W, almost a factor of 14 less than that of the heat sink design</a:t>
            </a:r>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91C7313-40AE-1D9A-C7DA-D742AD62584F}"/>
              </a:ext>
            </a:extLst>
          </p:cNvPr>
          <p:cNvPicPr>
            <a:picLocks noChangeAspect="1"/>
          </p:cNvPicPr>
          <p:nvPr/>
        </p:nvPicPr>
        <p:blipFill rotWithShape="1">
          <a:blip r:embed="rId2"/>
          <a:srcRect r="51693"/>
          <a:stretch/>
        </p:blipFill>
        <p:spPr>
          <a:xfrm>
            <a:off x="6429231" y="807593"/>
            <a:ext cx="3972592" cy="5239568"/>
          </a:xfrm>
          <a:prstGeom prst="rect">
            <a:avLst/>
          </a:prstGeom>
          <a:effectLst/>
        </p:spPr>
      </p:pic>
      <p:cxnSp>
        <p:nvCxnSpPr>
          <p:cNvPr id="10" name="Straight Connector 9">
            <a:extLst>
              <a:ext uri="{FF2B5EF4-FFF2-40B4-BE49-F238E27FC236}">
                <a16:creationId xmlns:a16="http://schemas.microsoft.com/office/drawing/2014/main" id="{102AF67F-FD6C-FD28-16BA-22A64925C4A9}"/>
              </a:ext>
            </a:extLst>
          </p:cNvPr>
          <p:cNvCxnSpPr>
            <a:cxnSpLocks/>
          </p:cNvCxnSpPr>
          <p:nvPr/>
        </p:nvCxnSpPr>
        <p:spPr>
          <a:xfrm>
            <a:off x="7437588" y="2667000"/>
            <a:ext cx="0" cy="2837873"/>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7B7381-88FA-E999-DCE7-A78D98274BF7}"/>
              </a:ext>
            </a:extLst>
          </p:cNvPr>
          <p:cNvCxnSpPr>
            <a:cxnSpLocks/>
          </p:cNvCxnSpPr>
          <p:nvPr/>
        </p:nvCxnSpPr>
        <p:spPr>
          <a:xfrm>
            <a:off x="6908800" y="4965123"/>
            <a:ext cx="528788"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19" name="Ink 18">
                <a:extLst>
                  <a:ext uri="{FF2B5EF4-FFF2-40B4-BE49-F238E27FC236}">
                    <a16:creationId xmlns:a16="http://schemas.microsoft.com/office/drawing/2014/main" id="{03625612-C73A-5483-93A9-5E97D4264A89}"/>
                  </a:ext>
                </a:extLst>
              </p14:cNvPr>
              <p14:cNvContentPartPr/>
              <p14:nvPr/>
            </p14:nvContentPartPr>
            <p14:xfrm>
              <a:off x="6955890" y="1760700"/>
              <a:ext cx="2559600" cy="1591200"/>
            </p14:xfrm>
          </p:contentPart>
        </mc:Choice>
        <mc:Fallback xmlns="">
          <p:pic>
            <p:nvPicPr>
              <p:cNvPr id="19" name="Ink 18">
                <a:extLst>
                  <a:ext uri="{FF2B5EF4-FFF2-40B4-BE49-F238E27FC236}">
                    <a16:creationId xmlns:a16="http://schemas.microsoft.com/office/drawing/2014/main" id="{03625612-C73A-5483-93A9-5E97D4264A89}"/>
                  </a:ext>
                </a:extLst>
              </p:cNvPr>
              <p:cNvPicPr/>
              <p:nvPr/>
            </p:nvPicPr>
            <p:blipFill>
              <a:blip r:embed="rId4"/>
              <a:stretch>
                <a:fillRect/>
              </a:stretch>
            </p:blipFill>
            <p:spPr>
              <a:xfrm>
                <a:off x="6947250" y="1751700"/>
                <a:ext cx="2577240" cy="1608840"/>
              </a:xfrm>
              <a:prstGeom prst="rect">
                <a:avLst/>
              </a:prstGeom>
            </p:spPr>
          </p:pic>
        </mc:Fallback>
      </mc:AlternateContent>
    </p:spTree>
    <p:extLst>
      <p:ext uri="{BB962C8B-B14F-4D97-AF65-F5344CB8AC3E}">
        <p14:creationId xmlns:p14="http://schemas.microsoft.com/office/powerpoint/2010/main" val="4107771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A0973-1B0E-5A37-EEE9-BF3A84A2C0C1}"/>
              </a:ext>
            </a:extLst>
          </p:cNvPr>
          <p:cNvSpPr>
            <a:spLocks noGrp="1"/>
          </p:cNvSpPr>
          <p:nvPr>
            <p:ph type="title"/>
          </p:nvPr>
        </p:nvSpPr>
        <p:spPr/>
        <p:txBody>
          <a:bodyPr/>
          <a:lstStyle/>
          <a:p>
            <a:r>
              <a:rPr lang="en-US" dirty="0"/>
              <a:t>Radiator Sizing</a:t>
            </a:r>
          </a:p>
        </p:txBody>
      </p:sp>
      <p:sp>
        <p:nvSpPr>
          <p:cNvPr id="3" name="Content Placeholder 2">
            <a:extLst>
              <a:ext uri="{FF2B5EF4-FFF2-40B4-BE49-F238E27FC236}">
                <a16:creationId xmlns:a16="http://schemas.microsoft.com/office/drawing/2014/main" id="{059BF001-7C3D-6827-9B68-8F16BA03E19D}"/>
              </a:ext>
            </a:extLst>
          </p:cNvPr>
          <p:cNvSpPr>
            <a:spLocks noGrp="1"/>
          </p:cNvSpPr>
          <p:nvPr>
            <p:ph idx="1"/>
          </p:nvPr>
        </p:nvSpPr>
        <p:spPr>
          <a:xfrm>
            <a:off x="838200" y="1825625"/>
            <a:ext cx="10515600" cy="2115124"/>
          </a:xfrm>
        </p:spPr>
        <p:txBody>
          <a:bodyPr/>
          <a:lstStyle/>
          <a:p>
            <a:r>
              <a:rPr lang="en-US" dirty="0"/>
              <a:t>Steady-state energy balance on radiator to determine its temperature and the detector temperature</a:t>
            </a:r>
          </a:p>
          <a:p>
            <a:r>
              <a:rPr lang="en-US" dirty="0"/>
              <a:t>For first pass, assume we are able to point to radiator space (i.e. no direct sunlight on radiator)</a:t>
            </a:r>
          </a:p>
        </p:txBody>
      </p:sp>
      <p:sp>
        <p:nvSpPr>
          <p:cNvPr id="11" name="Freeform 12">
            <a:extLst>
              <a:ext uri="{FF2B5EF4-FFF2-40B4-BE49-F238E27FC236}">
                <a16:creationId xmlns:a16="http://schemas.microsoft.com/office/drawing/2014/main" id="{82AA9D17-61D4-5A01-94EA-6E6A5204B7CE}"/>
              </a:ext>
            </a:extLst>
          </p:cNvPr>
          <p:cNvSpPr>
            <a:spLocks noChangeAspect="1"/>
          </p:cNvSpPr>
          <p:nvPr/>
        </p:nvSpPr>
        <p:spPr bwMode="auto">
          <a:xfrm rot="5400000">
            <a:off x="3914775" y="4937606"/>
            <a:ext cx="152400" cy="762000"/>
          </a:xfrm>
          <a:custGeom>
            <a:avLst/>
            <a:gdLst>
              <a:gd name="T0" fmla="*/ 60483750 w 192"/>
              <a:gd name="T1" fmla="*/ 0 h 960"/>
              <a:gd name="T2" fmla="*/ 60483750 w 192"/>
              <a:gd name="T3" fmla="*/ 120967500 h 960"/>
              <a:gd name="T4" fmla="*/ 120967500 w 192"/>
              <a:gd name="T5" fmla="*/ 151209375 h 960"/>
              <a:gd name="T6" fmla="*/ 0 w 192"/>
              <a:gd name="T7" fmla="*/ 211693125 h 960"/>
              <a:gd name="T8" fmla="*/ 120967500 w 192"/>
              <a:gd name="T9" fmla="*/ 272176875 h 960"/>
              <a:gd name="T10" fmla="*/ 0 w 192"/>
              <a:gd name="T11" fmla="*/ 332660625 h 960"/>
              <a:gd name="T12" fmla="*/ 120967500 w 192"/>
              <a:gd name="T13" fmla="*/ 393144375 h 960"/>
              <a:gd name="T14" fmla="*/ 0 w 192"/>
              <a:gd name="T15" fmla="*/ 453628125 h 960"/>
              <a:gd name="T16" fmla="*/ 60483750 w 192"/>
              <a:gd name="T17" fmla="*/ 483870000 h 960"/>
              <a:gd name="T18" fmla="*/ 60483750 w 192"/>
              <a:gd name="T19" fmla="*/ 604837500 h 9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2"/>
              <a:gd name="T31" fmla="*/ 0 h 960"/>
              <a:gd name="T32" fmla="*/ 192 w 192"/>
              <a:gd name="T33" fmla="*/ 960 h 9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2" h="960">
                <a:moveTo>
                  <a:pt x="96" y="0"/>
                </a:moveTo>
                <a:lnTo>
                  <a:pt x="96" y="192"/>
                </a:lnTo>
                <a:lnTo>
                  <a:pt x="192" y="240"/>
                </a:lnTo>
                <a:lnTo>
                  <a:pt x="0" y="336"/>
                </a:lnTo>
                <a:lnTo>
                  <a:pt x="192" y="432"/>
                </a:lnTo>
                <a:lnTo>
                  <a:pt x="0" y="528"/>
                </a:lnTo>
                <a:lnTo>
                  <a:pt x="192" y="624"/>
                </a:lnTo>
                <a:lnTo>
                  <a:pt x="0" y="720"/>
                </a:lnTo>
                <a:lnTo>
                  <a:pt x="96" y="768"/>
                </a:lnTo>
                <a:lnTo>
                  <a:pt x="96" y="96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12">
            <a:extLst>
              <a:ext uri="{FF2B5EF4-FFF2-40B4-BE49-F238E27FC236}">
                <a16:creationId xmlns:a16="http://schemas.microsoft.com/office/drawing/2014/main" id="{58C753B7-C70A-D626-7A5C-81A1E3A10EFC}"/>
              </a:ext>
            </a:extLst>
          </p:cNvPr>
          <p:cNvSpPr>
            <a:spLocks noChangeAspect="1"/>
          </p:cNvSpPr>
          <p:nvPr/>
        </p:nvSpPr>
        <p:spPr bwMode="auto">
          <a:xfrm rot="2700000">
            <a:off x="4555565" y="4665912"/>
            <a:ext cx="152400" cy="762000"/>
          </a:xfrm>
          <a:custGeom>
            <a:avLst/>
            <a:gdLst>
              <a:gd name="T0" fmla="*/ 60483750 w 192"/>
              <a:gd name="T1" fmla="*/ 0 h 960"/>
              <a:gd name="T2" fmla="*/ 60483750 w 192"/>
              <a:gd name="T3" fmla="*/ 120967500 h 960"/>
              <a:gd name="T4" fmla="*/ 120967500 w 192"/>
              <a:gd name="T5" fmla="*/ 151209375 h 960"/>
              <a:gd name="T6" fmla="*/ 0 w 192"/>
              <a:gd name="T7" fmla="*/ 211693125 h 960"/>
              <a:gd name="T8" fmla="*/ 120967500 w 192"/>
              <a:gd name="T9" fmla="*/ 272176875 h 960"/>
              <a:gd name="T10" fmla="*/ 0 w 192"/>
              <a:gd name="T11" fmla="*/ 332660625 h 960"/>
              <a:gd name="T12" fmla="*/ 120967500 w 192"/>
              <a:gd name="T13" fmla="*/ 393144375 h 960"/>
              <a:gd name="T14" fmla="*/ 0 w 192"/>
              <a:gd name="T15" fmla="*/ 453628125 h 960"/>
              <a:gd name="T16" fmla="*/ 60483750 w 192"/>
              <a:gd name="T17" fmla="*/ 483870000 h 960"/>
              <a:gd name="T18" fmla="*/ 60483750 w 192"/>
              <a:gd name="T19" fmla="*/ 604837500 h 9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2"/>
              <a:gd name="T31" fmla="*/ 0 h 960"/>
              <a:gd name="T32" fmla="*/ 192 w 192"/>
              <a:gd name="T33" fmla="*/ 960 h 9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2" h="960">
                <a:moveTo>
                  <a:pt x="96" y="0"/>
                </a:moveTo>
                <a:lnTo>
                  <a:pt x="96" y="192"/>
                </a:lnTo>
                <a:lnTo>
                  <a:pt x="192" y="240"/>
                </a:lnTo>
                <a:lnTo>
                  <a:pt x="0" y="336"/>
                </a:lnTo>
                <a:lnTo>
                  <a:pt x="192" y="432"/>
                </a:lnTo>
                <a:lnTo>
                  <a:pt x="0" y="528"/>
                </a:lnTo>
                <a:lnTo>
                  <a:pt x="192" y="624"/>
                </a:lnTo>
                <a:lnTo>
                  <a:pt x="0" y="720"/>
                </a:lnTo>
                <a:lnTo>
                  <a:pt x="96" y="768"/>
                </a:lnTo>
                <a:lnTo>
                  <a:pt x="96" y="96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Freeform 12">
            <a:extLst>
              <a:ext uri="{FF2B5EF4-FFF2-40B4-BE49-F238E27FC236}">
                <a16:creationId xmlns:a16="http://schemas.microsoft.com/office/drawing/2014/main" id="{D218F61E-175A-C076-9C0C-20304C8EE98F}"/>
              </a:ext>
            </a:extLst>
          </p:cNvPr>
          <p:cNvSpPr>
            <a:spLocks noChangeAspect="1"/>
          </p:cNvSpPr>
          <p:nvPr/>
        </p:nvSpPr>
        <p:spPr bwMode="auto">
          <a:xfrm rot="8100000">
            <a:off x="4555567" y="5209301"/>
            <a:ext cx="152400" cy="762000"/>
          </a:xfrm>
          <a:custGeom>
            <a:avLst/>
            <a:gdLst>
              <a:gd name="T0" fmla="*/ 60483750 w 192"/>
              <a:gd name="T1" fmla="*/ 0 h 960"/>
              <a:gd name="T2" fmla="*/ 60483750 w 192"/>
              <a:gd name="T3" fmla="*/ 120967500 h 960"/>
              <a:gd name="T4" fmla="*/ 120967500 w 192"/>
              <a:gd name="T5" fmla="*/ 151209375 h 960"/>
              <a:gd name="T6" fmla="*/ 0 w 192"/>
              <a:gd name="T7" fmla="*/ 211693125 h 960"/>
              <a:gd name="T8" fmla="*/ 120967500 w 192"/>
              <a:gd name="T9" fmla="*/ 272176875 h 960"/>
              <a:gd name="T10" fmla="*/ 0 w 192"/>
              <a:gd name="T11" fmla="*/ 332660625 h 960"/>
              <a:gd name="T12" fmla="*/ 120967500 w 192"/>
              <a:gd name="T13" fmla="*/ 393144375 h 960"/>
              <a:gd name="T14" fmla="*/ 0 w 192"/>
              <a:gd name="T15" fmla="*/ 453628125 h 960"/>
              <a:gd name="T16" fmla="*/ 60483750 w 192"/>
              <a:gd name="T17" fmla="*/ 483870000 h 960"/>
              <a:gd name="T18" fmla="*/ 60483750 w 192"/>
              <a:gd name="T19" fmla="*/ 604837500 h 9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2"/>
              <a:gd name="T31" fmla="*/ 0 h 960"/>
              <a:gd name="T32" fmla="*/ 192 w 192"/>
              <a:gd name="T33" fmla="*/ 960 h 9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2" h="960">
                <a:moveTo>
                  <a:pt x="96" y="0"/>
                </a:moveTo>
                <a:lnTo>
                  <a:pt x="96" y="192"/>
                </a:lnTo>
                <a:lnTo>
                  <a:pt x="192" y="240"/>
                </a:lnTo>
                <a:lnTo>
                  <a:pt x="0" y="336"/>
                </a:lnTo>
                <a:lnTo>
                  <a:pt x="192" y="432"/>
                </a:lnTo>
                <a:lnTo>
                  <a:pt x="0" y="528"/>
                </a:lnTo>
                <a:lnTo>
                  <a:pt x="192" y="624"/>
                </a:lnTo>
                <a:lnTo>
                  <a:pt x="0" y="720"/>
                </a:lnTo>
                <a:lnTo>
                  <a:pt x="96" y="768"/>
                </a:lnTo>
                <a:lnTo>
                  <a:pt x="96" y="96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Oval 14">
            <a:extLst>
              <a:ext uri="{FF2B5EF4-FFF2-40B4-BE49-F238E27FC236}">
                <a16:creationId xmlns:a16="http://schemas.microsoft.com/office/drawing/2014/main" id="{CE30D241-ACCA-A15E-AB40-9BA107F1107C}"/>
              </a:ext>
            </a:extLst>
          </p:cNvPr>
          <p:cNvSpPr/>
          <p:nvPr/>
        </p:nvSpPr>
        <p:spPr>
          <a:xfrm>
            <a:off x="3456779" y="5267012"/>
            <a:ext cx="127794" cy="12779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noFill/>
            </a:endParaRPr>
          </a:p>
        </p:txBody>
      </p:sp>
      <p:sp>
        <p:nvSpPr>
          <p:cNvPr id="16" name="Freeform 12">
            <a:extLst>
              <a:ext uri="{FF2B5EF4-FFF2-40B4-BE49-F238E27FC236}">
                <a16:creationId xmlns:a16="http://schemas.microsoft.com/office/drawing/2014/main" id="{3F00BAE0-3E50-34F4-3B62-7B84DCB21D91}"/>
              </a:ext>
            </a:extLst>
          </p:cNvPr>
          <p:cNvSpPr>
            <a:spLocks noChangeAspect="1"/>
          </p:cNvSpPr>
          <p:nvPr/>
        </p:nvSpPr>
        <p:spPr bwMode="auto">
          <a:xfrm rot="5400000">
            <a:off x="2961477" y="4937606"/>
            <a:ext cx="152400" cy="762000"/>
          </a:xfrm>
          <a:custGeom>
            <a:avLst/>
            <a:gdLst>
              <a:gd name="T0" fmla="*/ 60483750 w 192"/>
              <a:gd name="T1" fmla="*/ 0 h 960"/>
              <a:gd name="T2" fmla="*/ 60483750 w 192"/>
              <a:gd name="T3" fmla="*/ 120967500 h 960"/>
              <a:gd name="T4" fmla="*/ 120967500 w 192"/>
              <a:gd name="T5" fmla="*/ 151209375 h 960"/>
              <a:gd name="T6" fmla="*/ 0 w 192"/>
              <a:gd name="T7" fmla="*/ 211693125 h 960"/>
              <a:gd name="T8" fmla="*/ 120967500 w 192"/>
              <a:gd name="T9" fmla="*/ 272176875 h 960"/>
              <a:gd name="T10" fmla="*/ 0 w 192"/>
              <a:gd name="T11" fmla="*/ 332660625 h 960"/>
              <a:gd name="T12" fmla="*/ 120967500 w 192"/>
              <a:gd name="T13" fmla="*/ 393144375 h 960"/>
              <a:gd name="T14" fmla="*/ 0 w 192"/>
              <a:gd name="T15" fmla="*/ 453628125 h 960"/>
              <a:gd name="T16" fmla="*/ 60483750 w 192"/>
              <a:gd name="T17" fmla="*/ 483870000 h 960"/>
              <a:gd name="T18" fmla="*/ 60483750 w 192"/>
              <a:gd name="T19" fmla="*/ 604837500 h 9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2"/>
              <a:gd name="T31" fmla="*/ 0 h 960"/>
              <a:gd name="T32" fmla="*/ 192 w 192"/>
              <a:gd name="T33" fmla="*/ 960 h 9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2" h="960">
                <a:moveTo>
                  <a:pt x="96" y="0"/>
                </a:moveTo>
                <a:lnTo>
                  <a:pt x="96" y="192"/>
                </a:lnTo>
                <a:lnTo>
                  <a:pt x="192" y="240"/>
                </a:lnTo>
                <a:lnTo>
                  <a:pt x="0" y="336"/>
                </a:lnTo>
                <a:lnTo>
                  <a:pt x="192" y="432"/>
                </a:lnTo>
                <a:lnTo>
                  <a:pt x="0" y="528"/>
                </a:lnTo>
                <a:lnTo>
                  <a:pt x="192" y="624"/>
                </a:lnTo>
                <a:lnTo>
                  <a:pt x="0" y="720"/>
                </a:lnTo>
                <a:lnTo>
                  <a:pt x="96" y="768"/>
                </a:lnTo>
                <a:lnTo>
                  <a:pt x="96" y="96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Oval 16">
            <a:extLst>
              <a:ext uri="{FF2B5EF4-FFF2-40B4-BE49-F238E27FC236}">
                <a16:creationId xmlns:a16="http://schemas.microsoft.com/office/drawing/2014/main" id="{5E6332D7-A996-ABD9-3F48-CC42800BA24C}"/>
              </a:ext>
            </a:extLst>
          </p:cNvPr>
          <p:cNvSpPr/>
          <p:nvPr/>
        </p:nvSpPr>
        <p:spPr>
          <a:xfrm>
            <a:off x="2497131" y="5253121"/>
            <a:ext cx="127794" cy="12779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noFill/>
            </a:endParaRPr>
          </a:p>
        </p:txBody>
      </p:sp>
      <p:sp>
        <p:nvSpPr>
          <p:cNvPr id="19" name="Freeform 12">
            <a:extLst>
              <a:ext uri="{FF2B5EF4-FFF2-40B4-BE49-F238E27FC236}">
                <a16:creationId xmlns:a16="http://schemas.microsoft.com/office/drawing/2014/main" id="{B119C4D5-332F-27BD-8631-EF58BEF0725D}"/>
              </a:ext>
            </a:extLst>
          </p:cNvPr>
          <p:cNvSpPr>
            <a:spLocks noChangeAspect="1"/>
          </p:cNvSpPr>
          <p:nvPr/>
        </p:nvSpPr>
        <p:spPr bwMode="auto">
          <a:xfrm rot="1800000">
            <a:off x="2741319" y="4544150"/>
            <a:ext cx="152400" cy="762000"/>
          </a:xfrm>
          <a:custGeom>
            <a:avLst/>
            <a:gdLst>
              <a:gd name="T0" fmla="*/ 60483750 w 192"/>
              <a:gd name="T1" fmla="*/ 0 h 960"/>
              <a:gd name="T2" fmla="*/ 60483750 w 192"/>
              <a:gd name="T3" fmla="*/ 120967500 h 960"/>
              <a:gd name="T4" fmla="*/ 120967500 w 192"/>
              <a:gd name="T5" fmla="*/ 151209375 h 960"/>
              <a:gd name="T6" fmla="*/ 0 w 192"/>
              <a:gd name="T7" fmla="*/ 211693125 h 960"/>
              <a:gd name="T8" fmla="*/ 120967500 w 192"/>
              <a:gd name="T9" fmla="*/ 272176875 h 960"/>
              <a:gd name="T10" fmla="*/ 0 w 192"/>
              <a:gd name="T11" fmla="*/ 332660625 h 960"/>
              <a:gd name="T12" fmla="*/ 120967500 w 192"/>
              <a:gd name="T13" fmla="*/ 393144375 h 960"/>
              <a:gd name="T14" fmla="*/ 0 w 192"/>
              <a:gd name="T15" fmla="*/ 453628125 h 960"/>
              <a:gd name="T16" fmla="*/ 60483750 w 192"/>
              <a:gd name="T17" fmla="*/ 483870000 h 960"/>
              <a:gd name="T18" fmla="*/ 60483750 w 192"/>
              <a:gd name="T19" fmla="*/ 604837500 h 9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2"/>
              <a:gd name="T31" fmla="*/ 0 h 960"/>
              <a:gd name="T32" fmla="*/ 192 w 192"/>
              <a:gd name="T33" fmla="*/ 960 h 9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2" h="960">
                <a:moveTo>
                  <a:pt x="96" y="0"/>
                </a:moveTo>
                <a:lnTo>
                  <a:pt x="96" y="192"/>
                </a:lnTo>
                <a:lnTo>
                  <a:pt x="192" y="240"/>
                </a:lnTo>
                <a:lnTo>
                  <a:pt x="0" y="336"/>
                </a:lnTo>
                <a:lnTo>
                  <a:pt x="192" y="432"/>
                </a:lnTo>
                <a:lnTo>
                  <a:pt x="0" y="528"/>
                </a:lnTo>
                <a:lnTo>
                  <a:pt x="192" y="624"/>
                </a:lnTo>
                <a:lnTo>
                  <a:pt x="0" y="720"/>
                </a:lnTo>
                <a:lnTo>
                  <a:pt x="96" y="768"/>
                </a:lnTo>
                <a:lnTo>
                  <a:pt x="96" y="96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Freeform 12">
            <a:extLst>
              <a:ext uri="{FF2B5EF4-FFF2-40B4-BE49-F238E27FC236}">
                <a16:creationId xmlns:a16="http://schemas.microsoft.com/office/drawing/2014/main" id="{06191963-B501-3CD4-A560-29AC68E834AA}"/>
              </a:ext>
            </a:extLst>
          </p:cNvPr>
          <p:cNvSpPr>
            <a:spLocks noChangeAspect="1"/>
          </p:cNvSpPr>
          <p:nvPr/>
        </p:nvSpPr>
        <p:spPr bwMode="auto">
          <a:xfrm rot="9000000">
            <a:off x="3217968" y="4550418"/>
            <a:ext cx="152400" cy="762000"/>
          </a:xfrm>
          <a:custGeom>
            <a:avLst/>
            <a:gdLst>
              <a:gd name="T0" fmla="*/ 60483750 w 192"/>
              <a:gd name="T1" fmla="*/ 0 h 960"/>
              <a:gd name="T2" fmla="*/ 60483750 w 192"/>
              <a:gd name="T3" fmla="*/ 120967500 h 960"/>
              <a:gd name="T4" fmla="*/ 120967500 w 192"/>
              <a:gd name="T5" fmla="*/ 151209375 h 960"/>
              <a:gd name="T6" fmla="*/ 0 w 192"/>
              <a:gd name="T7" fmla="*/ 211693125 h 960"/>
              <a:gd name="T8" fmla="*/ 120967500 w 192"/>
              <a:gd name="T9" fmla="*/ 272176875 h 960"/>
              <a:gd name="T10" fmla="*/ 0 w 192"/>
              <a:gd name="T11" fmla="*/ 332660625 h 960"/>
              <a:gd name="T12" fmla="*/ 120967500 w 192"/>
              <a:gd name="T13" fmla="*/ 393144375 h 960"/>
              <a:gd name="T14" fmla="*/ 0 w 192"/>
              <a:gd name="T15" fmla="*/ 453628125 h 960"/>
              <a:gd name="T16" fmla="*/ 60483750 w 192"/>
              <a:gd name="T17" fmla="*/ 483870000 h 960"/>
              <a:gd name="T18" fmla="*/ 60483750 w 192"/>
              <a:gd name="T19" fmla="*/ 604837500 h 9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2"/>
              <a:gd name="T31" fmla="*/ 0 h 960"/>
              <a:gd name="T32" fmla="*/ 192 w 192"/>
              <a:gd name="T33" fmla="*/ 960 h 9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2" h="960">
                <a:moveTo>
                  <a:pt x="96" y="0"/>
                </a:moveTo>
                <a:lnTo>
                  <a:pt x="96" y="192"/>
                </a:lnTo>
                <a:lnTo>
                  <a:pt x="192" y="240"/>
                </a:lnTo>
                <a:lnTo>
                  <a:pt x="0" y="336"/>
                </a:lnTo>
                <a:lnTo>
                  <a:pt x="192" y="432"/>
                </a:lnTo>
                <a:lnTo>
                  <a:pt x="0" y="528"/>
                </a:lnTo>
                <a:lnTo>
                  <a:pt x="192" y="624"/>
                </a:lnTo>
                <a:lnTo>
                  <a:pt x="0" y="720"/>
                </a:lnTo>
                <a:lnTo>
                  <a:pt x="96" y="768"/>
                </a:lnTo>
                <a:lnTo>
                  <a:pt x="96" y="96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Oval 20">
            <a:extLst>
              <a:ext uri="{FF2B5EF4-FFF2-40B4-BE49-F238E27FC236}">
                <a16:creationId xmlns:a16="http://schemas.microsoft.com/office/drawing/2014/main" id="{18DA39A8-8C3D-0533-DD94-DE16D6F724B2}"/>
              </a:ext>
            </a:extLst>
          </p:cNvPr>
          <p:cNvSpPr/>
          <p:nvPr/>
        </p:nvSpPr>
        <p:spPr>
          <a:xfrm>
            <a:off x="2978361" y="4442500"/>
            <a:ext cx="127794" cy="12779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391AA53-396D-2F18-3508-607910B0CCE2}"/>
              </a:ext>
            </a:extLst>
          </p:cNvPr>
          <p:cNvSpPr/>
          <p:nvPr/>
        </p:nvSpPr>
        <p:spPr>
          <a:xfrm>
            <a:off x="4891159" y="4620129"/>
            <a:ext cx="127794" cy="12779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4427181-9553-1DB1-70C2-86783067ED56}"/>
              </a:ext>
            </a:extLst>
          </p:cNvPr>
          <p:cNvSpPr/>
          <p:nvPr/>
        </p:nvSpPr>
        <p:spPr>
          <a:xfrm>
            <a:off x="4891159" y="5831285"/>
            <a:ext cx="127794" cy="12779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599927A2-665E-42F8-5D37-148DF91681F0}"/>
                  </a:ext>
                </a:extLst>
              </p:cNvPr>
              <p:cNvSpPr txBox="1"/>
              <p:nvPr/>
            </p:nvSpPr>
            <p:spPr>
              <a:xfrm>
                <a:off x="2113759" y="5392921"/>
                <a:ext cx="47902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𝑇</m:t>
                              </m:r>
                            </m:e>
                          </m:acc>
                        </m:e>
                        <m:sub>
                          <m:r>
                            <a:rPr lang="en-US" sz="1400" b="0" i="1" smtClean="0">
                              <a:latin typeface="Cambria Math" panose="02040503050406030204" pitchFamily="18" charset="0"/>
                            </a:rPr>
                            <m:t>𝐷</m:t>
                          </m:r>
                        </m:sub>
                      </m:sSub>
                    </m:oMath>
                  </m:oMathPara>
                </a14:m>
                <a:endParaRPr lang="en-US" sz="1400" dirty="0"/>
              </a:p>
            </p:txBody>
          </p:sp>
        </mc:Choice>
        <mc:Fallback xmlns="">
          <p:sp>
            <p:nvSpPr>
              <p:cNvPr id="24" name="TextBox 23">
                <a:extLst>
                  <a:ext uri="{FF2B5EF4-FFF2-40B4-BE49-F238E27FC236}">
                    <a16:creationId xmlns:a16="http://schemas.microsoft.com/office/drawing/2014/main" id="{599927A2-665E-42F8-5D37-148DF91681F0}"/>
                  </a:ext>
                </a:extLst>
              </p:cNvPr>
              <p:cNvSpPr txBox="1">
                <a:spLocks noRot="1" noChangeAspect="1" noMove="1" noResize="1" noEditPoints="1" noAdjustHandles="1" noChangeArrowheads="1" noChangeShapeType="1" noTextEdit="1"/>
              </p:cNvSpPr>
              <p:nvPr/>
            </p:nvSpPr>
            <p:spPr>
              <a:xfrm>
                <a:off x="2113759" y="5392921"/>
                <a:ext cx="479022" cy="30777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E4898D7-96B4-3429-829B-CD26601BFD33}"/>
                  </a:ext>
                </a:extLst>
              </p:cNvPr>
              <p:cNvSpPr txBox="1"/>
              <p:nvPr/>
            </p:nvSpPr>
            <p:spPr>
              <a:xfrm>
                <a:off x="3311149" y="5399897"/>
                <a:ext cx="47902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𝑇</m:t>
                              </m:r>
                            </m:e>
                          </m:acc>
                        </m:e>
                        <m:sub>
                          <m:r>
                            <a:rPr lang="en-US" sz="1400" b="0" i="1" smtClean="0">
                              <a:latin typeface="Cambria Math" panose="02040503050406030204" pitchFamily="18" charset="0"/>
                            </a:rPr>
                            <m:t>𝑟𝑎𝑑</m:t>
                          </m:r>
                        </m:sub>
                      </m:sSub>
                    </m:oMath>
                  </m:oMathPara>
                </a14:m>
                <a:endParaRPr lang="en-US" sz="1400" dirty="0"/>
              </a:p>
            </p:txBody>
          </p:sp>
        </mc:Choice>
        <mc:Fallback xmlns="">
          <p:sp>
            <p:nvSpPr>
              <p:cNvPr id="26" name="TextBox 25">
                <a:extLst>
                  <a:ext uri="{FF2B5EF4-FFF2-40B4-BE49-F238E27FC236}">
                    <a16:creationId xmlns:a16="http://schemas.microsoft.com/office/drawing/2014/main" id="{CE4898D7-96B4-3429-829B-CD26601BFD33}"/>
                  </a:ext>
                </a:extLst>
              </p:cNvPr>
              <p:cNvSpPr txBox="1">
                <a:spLocks noRot="1" noChangeAspect="1" noMove="1" noResize="1" noEditPoints="1" noAdjustHandles="1" noChangeArrowheads="1" noChangeShapeType="1" noTextEdit="1"/>
              </p:cNvSpPr>
              <p:nvPr/>
            </p:nvSpPr>
            <p:spPr>
              <a:xfrm>
                <a:off x="3311149" y="5399897"/>
                <a:ext cx="479022" cy="30777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19C766E-C36C-81A0-E097-138D48456AF3}"/>
                  </a:ext>
                </a:extLst>
              </p:cNvPr>
              <p:cNvSpPr txBox="1"/>
              <p:nvPr/>
            </p:nvSpPr>
            <p:spPr>
              <a:xfrm>
                <a:off x="4974511" y="5913591"/>
                <a:ext cx="67904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𝑇</m:t>
                          </m:r>
                        </m:e>
                        <m:sub>
                          <m:r>
                            <a:rPr lang="en-US" sz="1400" b="0" i="1" smtClean="0">
                              <a:latin typeface="Cambria Math" panose="02040503050406030204" pitchFamily="18" charset="0"/>
                            </a:rPr>
                            <m:t>𝑒𝑎𝑟𝑡h</m:t>
                          </m:r>
                        </m:sub>
                      </m:sSub>
                    </m:oMath>
                  </m:oMathPara>
                </a14:m>
                <a:endParaRPr lang="en-US" sz="1400" dirty="0"/>
              </a:p>
            </p:txBody>
          </p:sp>
        </mc:Choice>
        <mc:Fallback xmlns="">
          <p:sp>
            <p:nvSpPr>
              <p:cNvPr id="27" name="TextBox 26">
                <a:extLst>
                  <a:ext uri="{FF2B5EF4-FFF2-40B4-BE49-F238E27FC236}">
                    <a16:creationId xmlns:a16="http://schemas.microsoft.com/office/drawing/2014/main" id="{119C766E-C36C-81A0-E097-138D48456AF3}"/>
                  </a:ext>
                </a:extLst>
              </p:cNvPr>
              <p:cNvSpPr txBox="1">
                <a:spLocks noRot="1" noChangeAspect="1" noMove="1" noResize="1" noEditPoints="1" noAdjustHandles="1" noChangeArrowheads="1" noChangeShapeType="1" noTextEdit="1"/>
              </p:cNvSpPr>
              <p:nvPr/>
            </p:nvSpPr>
            <p:spPr>
              <a:xfrm>
                <a:off x="4974511" y="5913591"/>
                <a:ext cx="679047" cy="3077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EFFAA1AF-0445-AE78-C481-3560237A6E0C}"/>
                  </a:ext>
                </a:extLst>
              </p:cNvPr>
              <p:cNvSpPr txBox="1"/>
              <p:nvPr/>
            </p:nvSpPr>
            <p:spPr>
              <a:xfrm>
                <a:off x="4932117" y="4352508"/>
                <a:ext cx="679047" cy="32438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𝑇</m:t>
                          </m:r>
                        </m:e>
                        <m:sub>
                          <m:r>
                            <a:rPr lang="en-US" sz="1400" b="0" i="1" smtClean="0">
                              <a:latin typeface="Cambria Math" panose="02040503050406030204" pitchFamily="18" charset="0"/>
                            </a:rPr>
                            <m:t>𝑠𝑝𝑎𝑐𝑒</m:t>
                          </m:r>
                        </m:sub>
                      </m:sSub>
                    </m:oMath>
                  </m:oMathPara>
                </a14:m>
                <a:endParaRPr lang="en-US" sz="1400" dirty="0"/>
              </a:p>
            </p:txBody>
          </p:sp>
        </mc:Choice>
        <mc:Fallback xmlns="">
          <p:sp>
            <p:nvSpPr>
              <p:cNvPr id="28" name="TextBox 27">
                <a:extLst>
                  <a:ext uri="{FF2B5EF4-FFF2-40B4-BE49-F238E27FC236}">
                    <a16:creationId xmlns:a16="http://schemas.microsoft.com/office/drawing/2014/main" id="{EFFAA1AF-0445-AE78-C481-3560237A6E0C}"/>
                  </a:ext>
                </a:extLst>
              </p:cNvPr>
              <p:cNvSpPr txBox="1">
                <a:spLocks noRot="1" noChangeAspect="1" noMove="1" noResize="1" noEditPoints="1" noAdjustHandles="1" noChangeArrowheads="1" noChangeShapeType="1" noTextEdit="1"/>
              </p:cNvSpPr>
              <p:nvPr/>
            </p:nvSpPr>
            <p:spPr>
              <a:xfrm>
                <a:off x="4932117" y="4352508"/>
                <a:ext cx="679047" cy="32438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7F768E9-D892-0E6B-DC68-D1CA2A64306A}"/>
                  </a:ext>
                </a:extLst>
              </p:cNvPr>
              <p:cNvSpPr txBox="1"/>
              <p:nvPr/>
            </p:nvSpPr>
            <p:spPr>
              <a:xfrm>
                <a:off x="2752871" y="4075686"/>
                <a:ext cx="679047" cy="3287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𝑇</m:t>
                              </m:r>
                            </m:e>
                          </m:acc>
                        </m:e>
                        <m:sub>
                          <m:r>
                            <a:rPr lang="en-US" sz="1400" b="0" i="1" smtClean="0">
                              <a:latin typeface="Cambria Math" panose="02040503050406030204" pitchFamily="18" charset="0"/>
                            </a:rPr>
                            <m:t>𝑏𝑜𝑑𝑦</m:t>
                          </m:r>
                        </m:sub>
                      </m:sSub>
                    </m:oMath>
                  </m:oMathPara>
                </a14:m>
                <a:endParaRPr lang="en-US" sz="1400" dirty="0"/>
              </a:p>
            </p:txBody>
          </p:sp>
        </mc:Choice>
        <mc:Fallback xmlns="">
          <p:sp>
            <p:nvSpPr>
              <p:cNvPr id="29" name="TextBox 28">
                <a:extLst>
                  <a:ext uri="{FF2B5EF4-FFF2-40B4-BE49-F238E27FC236}">
                    <a16:creationId xmlns:a16="http://schemas.microsoft.com/office/drawing/2014/main" id="{C7F768E9-D892-0E6B-DC68-D1CA2A64306A}"/>
                  </a:ext>
                </a:extLst>
              </p:cNvPr>
              <p:cNvSpPr txBox="1">
                <a:spLocks noRot="1" noChangeAspect="1" noMove="1" noResize="1" noEditPoints="1" noAdjustHandles="1" noChangeArrowheads="1" noChangeShapeType="1" noTextEdit="1"/>
              </p:cNvSpPr>
              <p:nvPr/>
            </p:nvSpPr>
            <p:spPr>
              <a:xfrm>
                <a:off x="2752871" y="4075686"/>
                <a:ext cx="679047" cy="328744"/>
              </a:xfrm>
              <a:prstGeom prst="rect">
                <a:avLst/>
              </a:prstGeom>
              <a:blipFill>
                <a:blip r:embed="rId6"/>
                <a:stretch>
                  <a:fillRect b="-18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973003CD-CF82-63BD-6EFA-7433872BF623}"/>
                  </a:ext>
                </a:extLst>
              </p:cNvPr>
              <p:cNvSpPr txBox="1"/>
              <p:nvPr/>
            </p:nvSpPr>
            <p:spPr>
              <a:xfrm>
                <a:off x="2027903" y="4693836"/>
                <a:ext cx="679047" cy="327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𝑅</m:t>
                          </m:r>
                        </m:e>
                        <m:sub>
                          <m:r>
                            <a:rPr lang="en-US" sz="1400" b="0" i="1" smtClean="0">
                              <a:latin typeface="Cambria Math" panose="02040503050406030204" pitchFamily="18" charset="0"/>
                            </a:rPr>
                            <m:t>𝑆</m:t>
                          </m:r>
                          <m:r>
                            <m:rPr>
                              <m:lit/>
                            </m:rPr>
                            <a:rPr lang="en-US" sz="1400" b="0" i="1" smtClean="0">
                              <a:latin typeface="Cambria Math" panose="02040503050406030204" pitchFamily="18" charset="0"/>
                            </a:rPr>
                            <m:t>/</m:t>
                          </m:r>
                          <m:r>
                            <a:rPr lang="en-US" sz="1400" b="0" i="1" smtClean="0">
                              <a:latin typeface="Cambria Math" panose="02040503050406030204" pitchFamily="18" charset="0"/>
                            </a:rPr>
                            <m:t>𝑂</m:t>
                          </m:r>
                        </m:sub>
                      </m:sSub>
                    </m:oMath>
                  </m:oMathPara>
                </a14:m>
                <a:endParaRPr lang="en-US" sz="1400" dirty="0"/>
              </a:p>
            </p:txBody>
          </p:sp>
        </mc:Choice>
        <mc:Fallback xmlns="">
          <p:sp>
            <p:nvSpPr>
              <p:cNvPr id="30" name="TextBox 29">
                <a:extLst>
                  <a:ext uri="{FF2B5EF4-FFF2-40B4-BE49-F238E27FC236}">
                    <a16:creationId xmlns:a16="http://schemas.microsoft.com/office/drawing/2014/main" id="{973003CD-CF82-63BD-6EFA-7433872BF623}"/>
                  </a:ext>
                </a:extLst>
              </p:cNvPr>
              <p:cNvSpPr txBox="1">
                <a:spLocks noRot="1" noChangeAspect="1" noMove="1" noResize="1" noEditPoints="1" noAdjustHandles="1" noChangeArrowheads="1" noChangeShapeType="1" noTextEdit="1"/>
              </p:cNvSpPr>
              <p:nvPr/>
            </p:nvSpPr>
            <p:spPr>
              <a:xfrm>
                <a:off x="2027903" y="4693836"/>
                <a:ext cx="679047" cy="327077"/>
              </a:xfrm>
              <a:prstGeom prst="rect">
                <a:avLst/>
              </a:prstGeom>
              <a:blipFill>
                <a:blip r:embed="rId7"/>
                <a:stretch>
                  <a:fillRect b="-18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E74D468-3A64-E253-E0C7-CB4249BB570B}"/>
                  </a:ext>
                </a:extLst>
              </p:cNvPr>
              <p:cNvSpPr txBox="1"/>
              <p:nvPr/>
            </p:nvSpPr>
            <p:spPr>
              <a:xfrm>
                <a:off x="3396784" y="4693835"/>
                <a:ext cx="679047" cy="327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𝑅</m:t>
                          </m:r>
                        </m:e>
                        <m:sub>
                          <m:r>
                            <a:rPr lang="en-US" sz="1400" b="0" i="1" smtClean="0">
                              <a:latin typeface="Cambria Math" panose="02040503050406030204" pitchFamily="18" charset="0"/>
                            </a:rPr>
                            <m:t>𝑟𝑎𝑑</m:t>
                          </m:r>
                          <m:r>
                            <a:rPr lang="en-US" sz="1400" b="0" i="1" smtClean="0">
                              <a:latin typeface="Cambria Math" panose="02040503050406030204" pitchFamily="18" charset="0"/>
                            </a:rPr>
                            <m:t>−</m:t>
                          </m:r>
                          <m:r>
                            <a:rPr lang="en-US" sz="1400" b="0" i="1" smtClean="0">
                              <a:latin typeface="Cambria Math" panose="02040503050406030204" pitchFamily="18" charset="0"/>
                            </a:rPr>
                            <m:t>𝑆</m:t>
                          </m:r>
                          <m:r>
                            <m:rPr>
                              <m:lit/>
                            </m:rPr>
                            <a:rPr lang="en-US" sz="1400" b="0" i="1" smtClean="0">
                              <a:latin typeface="Cambria Math" panose="02040503050406030204" pitchFamily="18" charset="0"/>
                            </a:rPr>
                            <m:t>/</m:t>
                          </m:r>
                          <m:r>
                            <a:rPr lang="en-US" sz="1400" b="0" i="1" smtClean="0">
                              <a:latin typeface="Cambria Math" panose="02040503050406030204" pitchFamily="18" charset="0"/>
                            </a:rPr>
                            <m:t>𝑂</m:t>
                          </m:r>
                        </m:sub>
                      </m:sSub>
                    </m:oMath>
                  </m:oMathPara>
                </a14:m>
                <a:endParaRPr lang="en-US" sz="1400" dirty="0"/>
              </a:p>
            </p:txBody>
          </p:sp>
        </mc:Choice>
        <mc:Fallback xmlns="">
          <p:sp>
            <p:nvSpPr>
              <p:cNvPr id="31" name="TextBox 30">
                <a:extLst>
                  <a:ext uri="{FF2B5EF4-FFF2-40B4-BE49-F238E27FC236}">
                    <a16:creationId xmlns:a16="http://schemas.microsoft.com/office/drawing/2014/main" id="{AE74D468-3A64-E253-E0C7-CB4249BB570B}"/>
                  </a:ext>
                </a:extLst>
              </p:cNvPr>
              <p:cNvSpPr txBox="1">
                <a:spLocks noRot="1" noChangeAspect="1" noMove="1" noResize="1" noEditPoints="1" noAdjustHandles="1" noChangeArrowheads="1" noChangeShapeType="1" noTextEdit="1"/>
              </p:cNvSpPr>
              <p:nvPr/>
            </p:nvSpPr>
            <p:spPr>
              <a:xfrm>
                <a:off x="3396784" y="4693835"/>
                <a:ext cx="679047" cy="327077"/>
              </a:xfrm>
              <a:prstGeom prst="rect">
                <a:avLst/>
              </a:prstGeom>
              <a:blipFill>
                <a:blip r:embed="rId8"/>
                <a:stretch>
                  <a:fillRect r="-18750" b="-18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7FB2213D-0620-7395-E875-839F304F84A1}"/>
                  </a:ext>
                </a:extLst>
              </p:cNvPr>
              <p:cNvSpPr txBox="1"/>
              <p:nvPr/>
            </p:nvSpPr>
            <p:spPr>
              <a:xfrm>
                <a:off x="2691647" y="5399897"/>
                <a:ext cx="679047" cy="32438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𝑅</m:t>
                          </m:r>
                        </m:e>
                        <m:sub>
                          <m:r>
                            <a:rPr lang="en-US" sz="1400" b="0" i="1" smtClean="0">
                              <a:latin typeface="Cambria Math" panose="02040503050406030204" pitchFamily="18" charset="0"/>
                            </a:rPr>
                            <m:t>𝑠𝑡𝑟𝑎𝑝</m:t>
                          </m:r>
                        </m:sub>
                      </m:sSub>
                    </m:oMath>
                  </m:oMathPara>
                </a14:m>
                <a:endParaRPr lang="en-US" sz="1400" dirty="0"/>
              </a:p>
            </p:txBody>
          </p:sp>
        </mc:Choice>
        <mc:Fallback xmlns="">
          <p:sp>
            <p:nvSpPr>
              <p:cNvPr id="32" name="TextBox 31">
                <a:extLst>
                  <a:ext uri="{FF2B5EF4-FFF2-40B4-BE49-F238E27FC236}">
                    <a16:creationId xmlns:a16="http://schemas.microsoft.com/office/drawing/2014/main" id="{7FB2213D-0620-7395-E875-839F304F84A1}"/>
                  </a:ext>
                </a:extLst>
              </p:cNvPr>
              <p:cNvSpPr txBox="1">
                <a:spLocks noRot="1" noChangeAspect="1" noMove="1" noResize="1" noEditPoints="1" noAdjustHandles="1" noChangeArrowheads="1" noChangeShapeType="1" noTextEdit="1"/>
              </p:cNvSpPr>
              <p:nvPr/>
            </p:nvSpPr>
            <p:spPr>
              <a:xfrm>
                <a:off x="2691647" y="5399897"/>
                <a:ext cx="679047" cy="324384"/>
              </a:xfrm>
              <a:prstGeom prst="rect">
                <a:avLst/>
              </a:prstGeom>
              <a:blipFill>
                <a:blip r:embed="rId9"/>
                <a:stretch>
                  <a:fillRect b="-18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D809C889-C1BB-59AE-8D5E-D14A761B7C57}"/>
                  </a:ext>
                </a:extLst>
              </p:cNvPr>
              <p:cNvSpPr txBox="1"/>
              <p:nvPr/>
            </p:nvSpPr>
            <p:spPr>
              <a:xfrm>
                <a:off x="4693695" y="5314799"/>
                <a:ext cx="67904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𝑅</m:t>
                          </m:r>
                        </m:e>
                        <m:sub>
                          <m:r>
                            <a:rPr lang="en-US" sz="1400" b="0" i="1" smtClean="0">
                              <a:latin typeface="Cambria Math" panose="02040503050406030204" pitchFamily="18" charset="0"/>
                            </a:rPr>
                            <m:t>𝑒𝑎𝑟𝑡h</m:t>
                          </m:r>
                        </m:sub>
                      </m:sSub>
                    </m:oMath>
                  </m:oMathPara>
                </a14:m>
                <a:endParaRPr lang="en-US" sz="1400" dirty="0"/>
              </a:p>
            </p:txBody>
          </p:sp>
        </mc:Choice>
        <mc:Fallback xmlns="">
          <p:sp>
            <p:nvSpPr>
              <p:cNvPr id="33" name="TextBox 32">
                <a:extLst>
                  <a:ext uri="{FF2B5EF4-FFF2-40B4-BE49-F238E27FC236}">
                    <a16:creationId xmlns:a16="http://schemas.microsoft.com/office/drawing/2014/main" id="{D809C889-C1BB-59AE-8D5E-D14A761B7C57}"/>
                  </a:ext>
                </a:extLst>
              </p:cNvPr>
              <p:cNvSpPr txBox="1">
                <a:spLocks noRot="1" noChangeAspect="1" noMove="1" noResize="1" noEditPoints="1" noAdjustHandles="1" noChangeArrowheads="1" noChangeShapeType="1" noTextEdit="1"/>
              </p:cNvSpPr>
              <p:nvPr/>
            </p:nvSpPr>
            <p:spPr>
              <a:xfrm>
                <a:off x="4693695" y="5314799"/>
                <a:ext cx="679047" cy="30777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C58B636B-8172-7DD6-15A9-DD4B96EED63B}"/>
                  </a:ext>
                </a:extLst>
              </p:cNvPr>
              <p:cNvSpPr txBox="1"/>
              <p:nvPr/>
            </p:nvSpPr>
            <p:spPr>
              <a:xfrm>
                <a:off x="4746398" y="4865729"/>
                <a:ext cx="679047" cy="32438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𝑅</m:t>
                          </m:r>
                        </m:e>
                        <m:sub>
                          <m:r>
                            <a:rPr lang="en-US" sz="1400" b="0" i="1" smtClean="0">
                              <a:latin typeface="Cambria Math" panose="02040503050406030204" pitchFamily="18" charset="0"/>
                            </a:rPr>
                            <m:t>𝑠𝑝𝑎𝑐𝑒</m:t>
                          </m:r>
                        </m:sub>
                      </m:sSub>
                    </m:oMath>
                  </m:oMathPara>
                </a14:m>
                <a:endParaRPr lang="en-US" sz="1400" dirty="0"/>
              </a:p>
            </p:txBody>
          </p:sp>
        </mc:Choice>
        <mc:Fallback xmlns="">
          <p:sp>
            <p:nvSpPr>
              <p:cNvPr id="34" name="TextBox 33">
                <a:extLst>
                  <a:ext uri="{FF2B5EF4-FFF2-40B4-BE49-F238E27FC236}">
                    <a16:creationId xmlns:a16="http://schemas.microsoft.com/office/drawing/2014/main" id="{C58B636B-8172-7DD6-15A9-DD4B96EED63B}"/>
                  </a:ext>
                </a:extLst>
              </p:cNvPr>
              <p:cNvSpPr txBox="1">
                <a:spLocks noRot="1" noChangeAspect="1" noMove="1" noResize="1" noEditPoints="1" noAdjustHandles="1" noChangeArrowheads="1" noChangeShapeType="1" noTextEdit="1"/>
              </p:cNvSpPr>
              <p:nvPr/>
            </p:nvSpPr>
            <p:spPr>
              <a:xfrm>
                <a:off x="4746398" y="4865729"/>
                <a:ext cx="679047" cy="324384"/>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67509A04-1E36-C6ED-83B9-0A82EAB5B9F8}"/>
                  </a:ext>
                </a:extLst>
              </p:cNvPr>
              <p:cNvSpPr txBox="1"/>
              <p:nvPr/>
            </p:nvSpPr>
            <p:spPr>
              <a:xfrm>
                <a:off x="3849486" y="5399897"/>
                <a:ext cx="679047" cy="32502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𝑅</m:t>
                          </m:r>
                        </m:e>
                        <m:sub>
                          <m:r>
                            <a:rPr lang="en-US" sz="1400" b="0" i="1" smtClean="0">
                              <a:latin typeface="Cambria Math" panose="02040503050406030204" pitchFamily="18" charset="0"/>
                            </a:rPr>
                            <m:t>𝑠𝑢𝑟𝑓</m:t>
                          </m:r>
                        </m:sub>
                      </m:sSub>
                    </m:oMath>
                  </m:oMathPara>
                </a14:m>
                <a:endParaRPr lang="en-US" sz="1400" dirty="0"/>
              </a:p>
            </p:txBody>
          </p:sp>
        </mc:Choice>
        <mc:Fallback xmlns="">
          <p:sp>
            <p:nvSpPr>
              <p:cNvPr id="35" name="TextBox 34">
                <a:extLst>
                  <a:ext uri="{FF2B5EF4-FFF2-40B4-BE49-F238E27FC236}">
                    <a16:creationId xmlns:a16="http://schemas.microsoft.com/office/drawing/2014/main" id="{67509A04-1E36-C6ED-83B9-0A82EAB5B9F8}"/>
                  </a:ext>
                </a:extLst>
              </p:cNvPr>
              <p:cNvSpPr txBox="1">
                <a:spLocks noRot="1" noChangeAspect="1" noMove="1" noResize="1" noEditPoints="1" noAdjustHandles="1" noChangeArrowheads="1" noChangeShapeType="1" noTextEdit="1"/>
              </p:cNvSpPr>
              <p:nvPr/>
            </p:nvSpPr>
            <p:spPr>
              <a:xfrm>
                <a:off x="3849486" y="5399897"/>
                <a:ext cx="679047" cy="325025"/>
              </a:xfrm>
              <a:prstGeom prst="rect">
                <a:avLst/>
              </a:prstGeom>
              <a:blipFill>
                <a:blip r:embed="rId12"/>
                <a:stretch>
                  <a:fillRect b="-37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E6D70FF8-7930-8D63-6CC6-4727B6E7EE9A}"/>
                  </a:ext>
                </a:extLst>
              </p:cNvPr>
              <p:cNvSpPr txBox="1"/>
              <p:nvPr/>
            </p:nvSpPr>
            <p:spPr>
              <a:xfrm>
                <a:off x="6106460" y="3355860"/>
                <a:ext cx="5830022" cy="3467231"/>
              </a:xfrm>
              <a:prstGeom prst="rect">
                <a:avLst/>
              </a:prstGeom>
              <a:noFill/>
            </p:spPr>
            <p:txBody>
              <a:bodyPr wrap="square" rtlCol="0">
                <a:spAutoFit/>
              </a:bodyPr>
              <a:lstStyle/>
              <a:p>
                <a:r>
                  <a:rPr lang="en-US" sz="1400" b="0" dirty="0"/>
                  <a:t>Where</a:t>
                </a:r>
              </a:p>
              <a:p>
                <a:pPr marL="285750" indent="-285750">
                  <a:buFont typeface="Arial" panose="020B0604020202020204" pitchFamily="34" charset="0"/>
                  <a:buChar char="•"/>
                </a:pPr>
                <a14:m>
                  <m:oMath xmlns:m="http://schemas.openxmlformats.org/officeDocument/2006/math">
                    <m:sSub>
                      <m:sSubPr>
                        <m:ctrlPr>
                          <a:rPr lang="en-US" sz="1400" b="0" i="1" dirty="0"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𝑇</m:t>
                            </m:r>
                          </m:e>
                        </m:acc>
                      </m:e>
                      <m:sub>
                        <m:r>
                          <a:rPr lang="en-US" sz="1400" b="0" i="1" dirty="0" smtClean="0">
                            <a:latin typeface="Cambria Math" panose="02040503050406030204" pitchFamily="18" charset="0"/>
                          </a:rPr>
                          <m:t>𝑏𝑜𝑑𝑦</m:t>
                        </m:r>
                      </m:sub>
                    </m:sSub>
                  </m:oMath>
                </a14:m>
                <a:r>
                  <a:rPr lang="en-US" sz="1400" dirty="0"/>
                  <a:t> is the orbital average temperature of the satellite body, assume 300K</a:t>
                </a:r>
              </a:p>
              <a:p>
                <a:pPr marL="285750" indent="-285750">
                  <a:buFont typeface="Arial" panose="020B0604020202020204" pitchFamily="34" charset="0"/>
                  <a:buChar char="•"/>
                </a:pPr>
                <a14:m>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𝑅</m:t>
                        </m:r>
                      </m:e>
                      <m:sub>
                        <m:r>
                          <a:rPr lang="en-US" sz="1400" b="0" i="1" dirty="0" smtClean="0">
                            <a:latin typeface="Cambria Math" panose="02040503050406030204" pitchFamily="18" charset="0"/>
                          </a:rPr>
                          <m:t>𝑆</m:t>
                        </m:r>
                        <m:r>
                          <m:rPr>
                            <m:lit/>
                          </m:rPr>
                          <a:rPr lang="en-US" sz="1400" b="0" i="1" dirty="0" smtClean="0">
                            <a:latin typeface="Cambria Math" panose="02040503050406030204" pitchFamily="18" charset="0"/>
                          </a:rPr>
                          <m:t>/</m:t>
                        </m:r>
                        <m:r>
                          <a:rPr lang="en-US" sz="1400" b="0" i="1" dirty="0" smtClean="0">
                            <a:latin typeface="Cambria Math" panose="02040503050406030204" pitchFamily="18" charset="0"/>
                          </a:rPr>
                          <m:t>𝑂</m:t>
                        </m:r>
                      </m:sub>
                    </m:sSub>
                  </m:oMath>
                </a14:m>
                <a:r>
                  <a:rPr lang="en-US" sz="1400" dirty="0"/>
                  <a:t> is the resistance of the detector stand-off (assume high)</a:t>
                </a:r>
              </a:p>
              <a:p>
                <a:pPr marL="285750" indent="-285750">
                  <a:buFont typeface="Arial" panose="020B0604020202020204" pitchFamily="34" charset="0"/>
                  <a:buChar char="•"/>
                </a:pPr>
                <a14:m>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𝑅</m:t>
                        </m:r>
                      </m:e>
                      <m:sub>
                        <m:r>
                          <a:rPr lang="en-US" sz="1400" b="0" i="1" dirty="0" smtClean="0">
                            <a:latin typeface="Cambria Math" panose="02040503050406030204" pitchFamily="18" charset="0"/>
                          </a:rPr>
                          <m:t>𝑟𝑎𝑑</m:t>
                        </m:r>
                        <m:r>
                          <a:rPr lang="en-US" sz="1400" b="0" i="1" dirty="0" smtClean="0">
                            <a:latin typeface="Cambria Math" panose="02040503050406030204" pitchFamily="18" charset="0"/>
                          </a:rPr>
                          <m:t>−</m:t>
                        </m:r>
                        <m:r>
                          <a:rPr lang="en-US" sz="1400" b="0" i="1" dirty="0" smtClean="0">
                            <a:latin typeface="Cambria Math" panose="02040503050406030204" pitchFamily="18" charset="0"/>
                          </a:rPr>
                          <m:t>𝑆</m:t>
                        </m:r>
                        <m:r>
                          <m:rPr>
                            <m:lit/>
                          </m:rPr>
                          <a:rPr lang="en-US" sz="1400" b="0" i="1" dirty="0" smtClean="0">
                            <a:latin typeface="Cambria Math" panose="02040503050406030204" pitchFamily="18" charset="0"/>
                          </a:rPr>
                          <m:t>/</m:t>
                        </m:r>
                        <m:r>
                          <a:rPr lang="en-US" sz="1400" b="0" i="1" dirty="0" smtClean="0">
                            <a:latin typeface="Cambria Math" panose="02040503050406030204" pitchFamily="18" charset="0"/>
                          </a:rPr>
                          <m:t>𝑂</m:t>
                        </m:r>
                      </m:sub>
                    </m:sSub>
                  </m:oMath>
                </a14:m>
                <a:r>
                  <a:rPr lang="en-US" sz="1400" dirty="0"/>
                  <a:t> is the resistance of the radiator stand-offs (assume high)</a:t>
                </a:r>
              </a:p>
              <a:p>
                <a:pPr marL="285750" indent="-285750">
                  <a:buFont typeface="Arial" panose="020B0604020202020204" pitchFamily="34" charset="0"/>
                  <a:buChar char="•"/>
                </a:pPr>
                <a14:m>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𝑅</m:t>
                        </m:r>
                      </m:e>
                      <m:sub>
                        <m:r>
                          <a:rPr lang="en-US" sz="1400" b="0" i="1" dirty="0" smtClean="0">
                            <a:latin typeface="Cambria Math" panose="02040503050406030204" pitchFamily="18" charset="0"/>
                          </a:rPr>
                          <m:t>𝑠𝑡𝑟𝑎𝑝</m:t>
                        </m:r>
                      </m:sub>
                    </m:sSub>
                  </m:oMath>
                </a14:m>
                <a:r>
                  <a:rPr lang="en-US" sz="1400" dirty="0"/>
                  <a:t> is the resistance of the thermal strap connecting the detector to the radiator (assume low)</a:t>
                </a:r>
              </a:p>
              <a:p>
                <a:pPr marL="285750" indent="-285750">
                  <a:buFont typeface="Arial" panose="020B0604020202020204" pitchFamily="34" charset="0"/>
                  <a:buChar char="•"/>
                </a:pPr>
                <a14:m>
                  <m:oMath xmlns:m="http://schemas.openxmlformats.org/officeDocument/2006/math">
                    <m:sSub>
                      <m:sSubPr>
                        <m:ctrlPr>
                          <a:rPr lang="en-US" sz="1400" b="0" i="1" dirty="0"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𝑇</m:t>
                            </m:r>
                          </m:e>
                        </m:acc>
                      </m:e>
                      <m:sub>
                        <m:r>
                          <a:rPr lang="en-US" sz="1400" b="0" i="1" dirty="0" smtClean="0">
                            <a:latin typeface="Cambria Math" panose="02040503050406030204" pitchFamily="18" charset="0"/>
                          </a:rPr>
                          <m:t>𝐷</m:t>
                        </m:r>
                      </m:sub>
                    </m:sSub>
                  </m:oMath>
                </a14:m>
                <a:r>
                  <a:rPr lang="en-US" sz="1400" dirty="0"/>
                  <a:t> is the orbital average detector temp (want to find)</a:t>
                </a:r>
              </a:p>
              <a:p>
                <a:pPr marL="285750" indent="-285750">
                  <a:buFont typeface="Arial" panose="020B0604020202020204" pitchFamily="34" charset="0"/>
                  <a:buChar char="•"/>
                </a:pPr>
                <a14:m>
                  <m:oMath xmlns:m="http://schemas.openxmlformats.org/officeDocument/2006/math">
                    <m:sSub>
                      <m:sSubPr>
                        <m:ctrlPr>
                          <a:rPr lang="en-US" sz="1400" b="0" i="1" dirty="0"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𝑇</m:t>
                            </m:r>
                          </m:e>
                        </m:acc>
                      </m:e>
                      <m:sub>
                        <m:r>
                          <a:rPr lang="en-US" sz="1400" b="0" i="1" dirty="0" smtClean="0">
                            <a:latin typeface="Cambria Math" panose="02040503050406030204" pitchFamily="18" charset="0"/>
                          </a:rPr>
                          <m:t>𝑟𝑎𝑑</m:t>
                        </m:r>
                      </m:sub>
                    </m:sSub>
                  </m:oMath>
                </a14:m>
                <a:r>
                  <a:rPr lang="en-US" sz="1400" dirty="0"/>
                  <a:t> is the orbital average radiator temp (want to find)</a:t>
                </a:r>
              </a:p>
              <a:p>
                <a:pPr marL="285750" indent="-285750">
                  <a:buFont typeface="Arial" panose="020B0604020202020204" pitchFamily="34" charset="0"/>
                  <a:buChar char="•"/>
                </a:pP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𝑅</m:t>
                        </m:r>
                      </m:e>
                      <m:sub>
                        <m:r>
                          <a:rPr lang="en-US" sz="1400" b="0" i="1" smtClean="0">
                            <a:latin typeface="Cambria Math" panose="02040503050406030204" pitchFamily="18" charset="0"/>
                          </a:rPr>
                          <m:t>𝑠𝑢𝑟𝑓</m:t>
                        </m:r>
                      </m:sub>
                    </m:sSub>
                  </m:oMath>
                </a14:m>
                <a:r>
                  <a:rPr lang="en-US" sz="1400" dirty="0"/>
                  <a:t> is the radiative resistance due to imperfect emissivity at radiator surface, expressed </a:t>
                </a:r>
                <a14:m>
                  <m:oMath xmlns:m="http://schemas.openxmlformats.org/officeDocument/2006/math">
                    <m:d>
                      <m:dPr>
                        <m:ctrlPr>
                          <a:rPr lang="en-US" sz="1400" b="0" i="1" smtClean="0">
                            <a:latin typeface="Cambria Math" panose="02040503050406030204" pitchFamily="18" charset="0"/>
                          </a:rPr>
                        </m:ctrlPr>
                      </m:dPr>
                      <m:e>
                        <m:r>
                          <a:rPr lang="en-US" sz="1400" b="0" i="1" smtClean="0">
                            <a:latin typeface="Cambria Math" panose="02040503050406030204" pitchFamily="18" charset="0"/>
                          </a:rPr>
                          <m:t>1−</m:t>
                        </m:r>
                        <m:r>
                          <a:rPr lang="en-US" sz="1400" b="0" i="1" smtClean="0">
                            <a:latin typeface="Cambria Math" panose="02040503050406030204" pitchFamily="18" charset="0"/>
                          </a:rPr>
                          <m:t>𝜖</m:t>
                        </m:r>
                      </m:e>
                    </m:d>
                    <m:r>
                      <m:rPr>
                        <m:lit/>
                      </m:rPr>
                      <a:rPr lang="en-US" sz="1400" b="0" i="1" smtClean="0">
                        <a:latin typeface="Cambria Math" panose="02040503050406030204" pitchFamily="18" charset="0"/>
                      </a:rPr>
                      <m:t>/</m:t>
                    </m:r>
                    <m:r>
                      <a:rPr lang="en-US" sz="1400" b="0" i="1" smtClean="0">
                        <a:latin typeface="Cambria Math" panose="02040503050406030204" pitchFamily="18" charset="0"/>
                      </a:rPr>
                      <m:t>𝜖</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𝐴</m:t>
                        </m:r>
                      </m:e>
                      <m:sub>
                        <m:r>
                          <a:rPr lang="en-US" sz="1400" b="0" i="1" smtClean="0">
                            <a:latin typeface="Cambria Math" panose="02040503050406030204" pitchFamily="18" charset="0"/>
                          </a:rPr>
                          <m:t>𝑟𝑎𝑑</m:t>
                        </m:r>
                      </m:sub>
                    </m:sSub>
                  </m:oMath>
                </a14:m>
                <a:r>
                  <a:rPr lang="en-US" sz="1400" dirty="0"/>
                  <a:t> (assume white paint, 0.88 emissivity)</a:t>
                </a:r>
              </a:p>
              <a:p>
                <a:pPr marL="285750" indent="-285750">
                  <a:buFont typeface="Arial" panose="020B0604020202020204" pitchFamily="34" charset="0"/>
                  <a:buChar char="•"/>
                </a:pP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𝑅</m:t>
                        </m:r>
                      </m:e>
                      <m:sub>
                        <m:r>
                          <a:rPr lang="en-US" sz="1400" b="0" i="1" smtClean="0">
                            <a:latin typeface="Cambria Math" panose="02040503050406030204" pitchFamily="18" charset="0"/>
                          </a:rPr>
                          <m:t>𝑠𝑝𝑎𝑐𝑒</m:t>
                        </m:r>
                      </m:sub>
                    </m:sSub>
                  </m:oMath>
                </a14:m>
                <a:r>
                  <a:rPr lang="en-US" sz="1400" dirty="0"/>
                  <a:t> is the radiative resistance to space, expressed </a:t>
                </a:r>
                <a14:m>
                  <m:oMath xmlns:m="http://schemas.openxmlformats.org/officeDocument/2006/math">
                    <m:r>
                      <a:rPr lang="en-US" sz="1400" b="0" i="1" smtClean="0">
                        <a:latin typeface="Cambria Math" panose="02040503050406030204" pitchFamily="18" charset="0"/>
                      </a:rPr>
                      <m:t>1</m:t>
                    </m:r>
                    <m:r>
                      <m:rPr>
                        <m:lit/>
                      </m:rP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𝐹</m:t>
                            </m:r>
                          </m:e>
                          <m:sub>
                            <m:r>
                              <a:rPr lang="en-US" sz="1400" b="0" i="1" smtClean="0">
                                <a:latin typeface="Cambria Math" panose="02040503050406030204" pitchFamily="18" charset="0"/>
                              </a:rPr>
                              <m:t>𝑟𝑎𝑑</m:t>
                            </m:r>
                            <m:r>
                              <m:rPr>
                                <m:lit/>
                              </m:rPr>
                              <a:rPr lang="en-US" sz="1400" b="0" i="1" smtClean="0">
                                <a:latin typeface="Cambria Math" panose="02040503050406030204" pitchFamily="18" charset="0"/>
                              </a:rPr>
                              <m:t>−</m:t>
                            </m:r>
                            <m:r>
                              <a:rPr lang="en-US" sz="1400" b="0" i="1" smtClean="0">
                                <a:latin typeface="Cambria Math" panose="02040503050406030204" pitchFamily="18" charset="0"/>
                              </a:rPr>
                              <m:t>𝑒𝑎𝑟𝑡h</m:t>
                            </m:r>
                          </m:sub>
                        </m:sSub>
                        <m:r>
                          <a:rPr lang="en-US" sz="1400" b="0" i="1" smtClean="0">
                            <a:latin typeface="Cambria Math" panose="02040503050406030204" pitchFamily="18" charset="0"/>
                          </a:rPr>
                          <m:t>𝐴</m:t>
                        </m:r>
                      </m:e>
                      <m:sub>
                        <m:r>
                          <a:rPr lang="en-US" sz="1400" b="0" i="1" smtClean="0">
                            <a:latin typeface="Cambria Math" panose="02040503050406030204" pitchFamily="18" charset="0"/>
                          </a:rPr>
                          <m:t>𝑟𝑎𝑑</m:t>
                        </m:r>
                      </m:sub>
                    </m:sSub>
                  </m:oMath>
                </a14:m>
                <a:endParaRPr lang="en-US" sz="1400" dirty="0"/>
              </a:p>
              <a:p>
                <a:pPr marL="285750" indent="-285750">
                  <a:buFont typeface="Arial" panose="020B0604020202020204" pitchFamily="34" charset="0"/>
                  <a:buChar char="•"/>
                </a:pP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𝑅</m:t>
                        </m:r>
                      </m:e>
                      <m:sub>
                        <m:r>
                          <a:rPr lang="en-US" sz="1400" b="0" i="1" smtClean="0">
                            <a:latin typeface="Cambria Math" panose="02040503050406030204" pitchFamily="18" charset="0"/>
                          </a:rPr>
                          <m:t>𝑒𝑎𝑟𝑡h</m:t>
                        </m:r>
                      </m:sub>
                    </m:sSub>
                  </m:oMath>
                </a14:m>
                <a:r>
                  <a:rPr lang="en-US" sz="1400" dirty="0"/>
                  <a:t> is the radiative resistance to space, expressed </a:t>
                </a:r>
                <a14:m>
                  <m:oMath xmlns:m="http://schemas.openxmlformats.org/officeDocument/2006/math">
                    <m:r>
                      <a:rPr lang="en-US" sz="1400" b="0" i="1" smtClean="0">
                        <a:latin typeface="Cambria Math" panose="02040503050406030204" pitchFamily="18" charset="0"/>
                      </a:rPr>
                      <m:t>1</m:t>
                    </m:r>
                    <m:r>
                      <m:rPr>
                        <m:lit/>
                      </m:rP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𝐹</m:t>
                            </m:r>
                          </m:e>
                          <m:sub>
                            <m:r>
                              <a:rPr lang="en-US" sz="1400" b="0" i="1" smtClean="0">
                                <a:latin typeface="Cambria Math" panose="02040503050406030204" pitchFamily="18" charset="0"/>
                              </a:rPr>
                              <m:t>𝑟𝑎𝑑</m:t>
                            </m:r>
                            <m:r>
                              <m:rPr>
                                <m:lit/>
                              </m:rPr>
                              <a:rPr lang="en-US" sz="1400" b="0" i="1" smtClean="0">
                                <a:latin typeface="Cambria Math" panose="02040503050406030204" pitchFamily="18" charset="0"/>
                              </a:rPr>
                              <m:t>−</m:t>
                            </m:r>
                            <m:r>
                              <a:rPr lang="en-US" sz="1400" b="0" i="1" smtClean="0">
                                <a:latin typeface="Cambria Math" panose="02040503050406030204" pitchFamily="18" charset="0"/>
                              </a:rPr>
                              <m:t>𝑠𝑝𝑎𝑐𝑒</m:t>
                            </m:r>
                          </m:sub>
                        </m:sSub>
                        <m:r>
                          <a:rPr lang="en-US" sz="1400" b="0" i="1" smtClean="0">
                            <a:latin typeface="Cambria Math" panose="02040503050406030204" pitchFamily="18" charset="0"/>
                          </a:rPr>
                          <m:t>𝐴</m:t>
                        </m:r>
                      </m:e>
                      <m:sub>
                        <m:r>
                          <a:rPr lang="en-US" sz="1400" b="0" i="1" smtClean="0">
                            <a:latin typeface="Cambria Math" panose="02040503050406030204" pitchFamily="18" charset="0"/>
                          </a:rPr>
                          <m:t>𝑟𝑎𝑑</m:t>
                        </m:r>
                      </m:sub>
                    </m:sSub>
                  </m:oMath>
                </a14:m>
                <a:endParaRPr lang="en-US" sz="1400" dirty="0"/>
              </a:p>
              <a:p>
                <a:pPr marL="285750" indent="-285750">
                  <a:buFont typeface="Arial" panose="020B0604020202020204" pitchFamily="34" charset="0"/>
                  <a:buChar char="•"/>
                </a:pP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𝑇</m:t>
                        </m:r>
                      </m:e>
                      <m:sub>
                        <m:r>
                          <a:rPr lang="en-US" sz="1400" b="0" i="1" smtClean="0">
                            <a:latin typeface="Cambria Math" panose="02040503050406030204" pitchFamily="18" charset="0"/>
                          </a:rPr>
                          <m:t>𝑠𝑝𝑎𝑐𝑒</m:t>
                        </m:r>
                      </m:sub>
                    </m:sSub>
                  </m:oMath>
                </a14:m>
                <a:r>
                  <a:rPr lang="en-US" sz="1400" dirty="0"/>
                  <a:t> is taken to be 0K for simplicity (small error)</a:t>
                </a:r>
              </a:p>
              <a:p>
                <a:pPr marL="285750" indent="-285750">
                  <a:buFont typeface="Arial" panose="020B0604020202020204" pitchFamily="34" charset="0"/>
                  <a:buChar char="•"/>
                </a:pP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𝑇</m:t>
                        </m:r>
                      </m:e>
                      <m:sub>
                        <m:r>
                          <a:rPr lang="en-US" sz="1400" b="0" i="1" smtClean="0">
                            <a:latin typeface="Cambria Math" panose="02040503050406030204" pitchFamily="18" charset="0"/>
                          </a:rPr>
                          <m:t>𝑒𝑎𝑟𝑡h</m:t>
                        </m:r>
                      </m:sub>
                    </m:sSub>
                  </m:oMath>
                </a14:m>
                <a:r>
                  <a:rPr lang="en-US" sz="1400" dirty="0"/>
                  <a:t> is taken to 255K (standard)</a:t>
                </a:r>
              </a:p>
            </p:txBody>
          </p:sp>
        </mc:Choice>
        <mc:Fallback xmlns="">
          <p:sp>
            <p:nvSpPr>
              <p:cNvPr id="36" name="TextBox 35">
                <a:extLst>
                  <a:ext uri="{FF2B5EF4-FFF2-40B4-BE49-F238E27FC236}">
                    <a16:creationId xmlns:a16="http://schemas.microsoft.com/office/drawing/2014/main" id="{E6D70FF8-7930-8D63-6CC6-4727B6E7EE9A}"/>
                  </a:ext>
                </a:extLst>
              </p:cNvPr>
              <p:cNvSpPr txBox="1">
                <a:spLocks noRot="1" noChangeAspect="1" noMove="1" noResize="1" noEditPoints="1" noAdjustHandles="1" noChangeArrowheads="1" noChangeShapeType="1" noTextEdit="1"/>
              </p:cNvSpPr>
              <p:nvPr/>
            </p:nvSpPr>
            <p:spPr>
              <a:xfrm>
                <a:off x="6106460" y="3355860"/>
                <a:ext cx="5830022" cy="3467231"/>
              </a:xfrm>
              <a:prstGeom prst="rect">
                <a:avLst/>
              </a:prstGeom>
              <a:blipFill>
                <a:blip r:embed="rId13"/>
                <a:stretch>
                  <a:fillRect l="-314" t="-352" b="-1056"/>
                </a:stretch>
              </a:blipFill>
            </p:spPr>
            <p:txBody>
              <a:bodyPr/>
              <a:lstStyle/>
              <a:p>
                <a:r>
                  <a:rPr lang="en-US">
                    <a:noFill/>
                  </a:rPr>
                  <a:t> </a:t>
                </a:r>
              </a:p>
            </p:txBody>
          </p:sp>
        </mc:Fallback>
      </mc:AlternateContent>
    </p:spTree>
    <p:extLst>
      <p:ext uri="{BB962C8B-B14F-4D97-AF65-F5344CB8AC3E}">
        <p14:creationId xmlns:p14="http://schemas.microsoft.com/office/powerpoint/2010/main" val="495618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A0973-1B0E-5A37-EEE9-BF3A84A2C0C1}"/>
              </a:ext>
            </a:extLst>
          </p:cNvPr>
          <p:cNvSpPr>
            <a:spLocks noGrp="1"/>
          </p:cNvSpPr>
          <p:nvPr>
            <p:ph type="title"/>
          </p:nvPr>
        </p:nvSpPr>
        <p:spPr/>
        <p:txBody>
          <a:bodyPr/>
          <a:lstStyle/>
          <a:p>
            <a:r>
              <a:rPr lang="en-US" dirty="0"/>
              <a:t>Radiator Sizing</a:t>
            </a:r>
          </a:p>
        </p:txBody>
      </p:sp>
      <p:sp>
        <p:nvSpPr>
          <p:cNvPr id="5" name="Content Placeholder 4">
            <a:extLst>
              <a:ext uri="{FF2B5EF4-FFF2-40B4-BE49-F238E27FC236}">
                <a16:creationId xmlns:a16="http://schemas.microsoft.com/office/drawing/2014/main" id="{D3495ED6-CCAF-5026-B72B-B7EC65CB76E1}"/>
              </a:ext>
            </a:extLst>
          </p:cNvPr>
          <p:cNvSpPr>
            <a:spLocks noGrp="1"/>
          </p:cNvSpPr>
          <p:nvPr>
            <p:ph idx="1"/>
          </p:nvPr>
        </p:nvSpPr>
        <p:spPr>
          <a:xfrm>
            <a:off x="838200" y="5194300"/>
            <a:ext cx="10515600" cy="1549399"/>
          </a:xfrm>
        </p:spPr>
        <p:txBody>
          <a:bodyPr>
            <a:normAutofit/>
          </a:bodyPr>
          <a:lstStyle/>
          <a:p>
            <a:r>
              <a:rPr lang="en-US" dirty="0"/>
              <a:t>2 </a:t>
            </a:r>
            <a:r>
              <a:rPr lang="en-US" dirty="0" err="1"/>
              <a:t>eqns</a:t>
            </a:r>
            <a:r>
              <a:rPr lang="en-US" dirty="0"/>
              <a:t> and 2 unknowns; can now use guess-and-check to find steady-state orbital average radiator temperature and then find detector temperature from there</a:t>
            </a:r>
          </a:p>
        </p:txBody>
      </p:sp>
      <p:grpSp>
        <p:nvGrpSpPr>
          <p:cNvPr id="10" name="Group 9">
            <a:extLst>
              <a:ext uri="{FF2B5EF4-FFF2-40B4-BE49-F238E27FC236}">
                <a16:creationId xmlns:a16="http://schemas.microsoft.com/office/drawing/2014/main" id="{32DB9E58-74DD-204F-F5BC-2F03DDD9D070}"/>
              </a:ext>
            </a:extLst>
          </p:cNvPr>
          <p:cNvGrpSpPr/>
          <p:nvPr/>
        </p:nvGrpSpPr>
        <p:grpSpPr>
          <a:xfrm>
            <a:off x="1846118" y="2920225"/>
            <a:ext cx="9310254" cy="1706621"/>
            <a:chOff x="1846118" y="1339075"/>
            <a:chExt cx="9310254" cy="1706621"/>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7749F6-0BBC-C3BB-17F2-F5EAA4C08DCF}"/>
                    </a:ext>
                  </a:extLst>
                </p:cNvPr>
                <p:cNvSpPr txBox="1"/>
                <p:nvPr/>
              </p:nvSpPr>
              <p:spPr>
                <a:xfrm>
                  <a:off x="1846118" y="1339075"/>
                  <a:ext cx="7813964" cy="17066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eqArr>
                          <m:eqArrPr>
                            <m:ctrlPr>
                              <a:rPr lang="en-US" b="0" i="1" smtClean="0">
                                <a:latin typeface="Cambria Math" panose="02040503050406030204" pitchFamily="18" charset="0"/>
                              </a:rPr>
                            </m:ctrlPr>
                          </m:eqArr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𝑇</m:t>
                                    </m:r>
                                  </m:e>
                                </m:acc>
                              </m:e>
                              <m:sub>
                                <m:r>
                                  <a:rPr lang="en-US" b="0" i="1" smtClean="0">
                                    <a:latin typeface="Cambria Math" panose="02040503050406030204" pitchFamily="18" charset="0"/>
                                  </a:rPr>
                                  <m:t>𝐷</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𝑏𝑢𝑠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𝑆</m:t>
                                            </m:r>
                                            <m:r>
                                              <m:rPr>
                                                <m:lit/>
                                              </m:rPr>
                                              <a:rPr lang="en-US" b="0" i="1" smtClean="0">
                                                <a:latin typeface="Cambria Math" panose="02040503050406030204" pitchFamily="18" charset="0"/>
                                              </a:rPr>
                                              <m:t>/</m:t>
                                            </m:r>
                                            <m:r>
                                              <a:rPr lang="en-US" b="0" i="1" smtClean="0">
                                                <a:latin typeface="Cambria Math" panose="02040503050406030204" pitchFamily="18" charset="0"/>
                                              </a:rPr>
                                              <m:t>𝑂</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𝑏𝑢𝑠</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𝑆</m:t>
                                            </m:r>
                                            <m:r>
                                              <m:rPr>
                                                <m:lit/>
                                              </m:rPr>
                                              <a:rPr lang="en-US" b="0" i="1" smtClean="0">
                                                <a:latin typeface="Cambria Math" panose="02040503050406030204" pitchFamily="18" charset="0"/>
                                              </a:rPr>
                                              <m:t>/</m:t>
                                            </m:r>
                                            <m:r>
                                              <a:rPr lang="en-US" b="0" i="1" smtClean="0">
                                                <a:latin typeface="Cambria Math" panose="02040503050406030204" pitchFamily="18" charset="0"/>
                                              </a:rPr>
                                              <m:t>𝑂</m:t>
                                            </m:r>
                                          </m:sub>
                                        </m:sSub>
                                      </m:den>
                                    </m:f>
                                  </m:e>
                                </m:d>
                              </m:e>
                              <m:sup>
                                <m:r>
                                  <a:rPr lang="en-US" b="0" i="1" smtClean="0">
                                    <a:latin typeface="Cambria Math" panose="02040503050406030204" pitchFamily="18" charset="0"/>
                                  </a:rPr>
                                  <m:t>−1</m:t>
                                </m:r>
                              </m:sup>
                            </m:sSup>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𝑇</m:t>
                                            </m:r>
                                          </m:e>
                                        </m:acc>
                                      </m:e>
                                      <m:sub>
                                        <m:r>
                                          <a:rPr lang="en-US" b="0" i="1" smtClean="0">
                                            <a:latin typeface="Cambria Math" panose="02040503050406030204" pitchFamily="18" charset="0"/>
                                          </a:rPr>
                                          <m:t>𝑟𝑎𝑑</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𝑏𝑢𝑠</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𝑇</m:t>
                                            </m:r>
                                          </m:e>
                                        </m:acc>
                                      </m:e>
                                      <m:sub>
                                        <m:r>
                                          <a:rPr lang="en-US" b="0" i="1" smtClean="0">
                                            <a:latin typeface="Cambria Math" panose="02040503050406030204" pitchFamily="18" charset="0"/>
                                          </a:rPr>
                                          <m:t>𝐵</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𝑆</m:t>
                                        </m:r>
                                        <m:r>
                                          <m:rPr>
                                            <m:lit/>
                                          </m:rPr>
                                          <a:rPr lang="en-US" b="0" i="1" smtClean="0">
                                            <a:latin typeface="Cambria Math" panose="02040503050406030204" pitchFamily="18" charset="0"/>
                                          </a:rPr>
                                          <m:t>/</m:t>
                                        </m:r>
                                        <m:r>
                                          <a:rPr lang="en-US" b="0" i="1" smtClean="0">
                                            <a:latin typeface="Cambria Math" panose="02040503050406030204" pitchFamily="18" charset="0"/>
                                          </a:rPr>
                                          <m:t>𝑂</m:t>
                                        </m:r>
                                      </m:sub>
                                    </m:sSub>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e>
                                  <m:sub>
                                    <m:r>
                                      <a:rPr lang="en-US" b="0" i="1" smtClean="0">
                                        <a:latin typeface="Cambria Math" panose="02040503050406030204" pitchFamily="18" charset="0"/>
                                      </a:rPr>
                                      <m:t>𝐷</m:t>
                                    </m:r>
                                  </m:sub>
                                </m:sSub>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0" smtClean="0">
                                    <a:latin typeface="Cambria Math" panose="02040503050406030204" pitchFamily="18" charset="0"/>
                                  </a:rPr>
                                  <m:t>1</m:t>
                                </m:r>
                              </m:e>
                            </m:d>
                          </m:e>
                        </m:eqArr>
                      </m:oMath>
                    </m:oMathPara>
                  </a14:m>
                  <a:endParaRPr lang="en-US" b="0" dirty="0"/>
                </a:p>
                <a:p>
                  <a:endParaRPr lang="en-US" dirty="0"/>
                </a:p>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𝜎</m:t>
                            </m:r>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𝑇</m:t>
                                    </m:r>
                                  </m:e>
                                  <m:sub>
                                    <m:r>
                                      <a:rPr lang="en-US" b="0" i="1" smtClean="0">
                                        <a:latin typeface="Cambria Math" panose="02040503050406030204" pitchFamily="18" charset="0"/>
                                      </a:rPr>
                                      <m:t>𝑒𝑎𝑟𝑡h</m:t>
                                    </m:r>
                                  </m:sub>
                                  <m:sup>
                                    <m:r>
                                      <a:rPr lang="en-US" b="0" i="1" smtClean="0">
                                        <a:latin typeface="Cambria Math" panose="02040503050406030204" pitchFamily="18" charset="0"/>
                                      </a:rPr>
                                      <m:t>4</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𝑇</m:t>
                                            </m:r>
                                          </m:e>
                                        </m:acc>
                                      </m:e>
                                      <m:sup>
                                        <m:r>
                                          <m:rPr>
                                            <m:brk/>
                                          </m:rPr>
                                          <a:rPr lang="en-US" b="0" i="0" smtClean="0">
                                            <a:latin typeface="Cambria Math" panose="02040503050406030204" pitchFamily="18" charset="0"/>
                                          </a:rPr>
                                          <m:t>4</m:t>
                                        </m:r>
                                      </m:sup>
                                    </m:sSup>
                                  </m:e>
                                  <m:sub>
                                    <m:r>
                                      <a:rPr lang="en-US" b="0" i="1" smtClean="0">
                                        <a:latin typeface="Cambria Math" panose="02040503050406030204" pitchFamily="18" charset="0"/>
                                      </a:rPr>
                                      <m:t>𝑟𝑎𝑑</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𝑠𝑢𝑟𝑓</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𝑒𝑎𝑟𝑡h</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𝜎</m:t>
                            </m:r>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𝑇</m:t>
                                        </m:r>
                                      </m:e>
                                    </m:acc>
                                  </m:e>
                                  <m:sup>
                                    <m:r>
                                      <a:rPr lang="en-US" b="0" i="1" smtClean="0">
                                        <a:latin typeface="Cambria Math" panose="02040503050406030204" pitchFamily="18" charset="0"/>
                                      </a:rPr>
                                      <m:t>4</m:t>
                                    </m:r>
                                  </m:sup>
                                </m:sSup>
                              </m:e>
                              <m:sub>
                                <m:r>
                                  <a:rPr lang="en-US" b="0" i="1" smtClean="0">
                                    <a:latin typeface="Cambria Math" panose="02040503050406030204" pitchFamily="18" charset="0"/>
                                  </a:rPr>
                                  <m:t>𝑟𝑎𝑑</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𝑠𝑢𝑟𝑓</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𝑠𝑝𝑎𝑐𝑒</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𝑇</m:t>
                                    </m:r>
                                  </m:e>
                                </m:acc>
                              </m:e>
                              <m:sub>
                                <m:r>
                                  <a:rPr lang="en-US" b="0" i="1" smtClean="0">
                                    <a:latin typeface="Cambria Math" panose="02040503050406030204" pitchFamily="18" charset="0"/>
                                  </a:rPr>
                                  <m:t>𝐵</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𝑇</m:t>
                                        </m:r>
                                      </m:e>
                                    </m:acc>
                                  </m:e>
                                  <m:sup>
                                    <m:r>
                                      <a:rPr lang="en-US" b="0" i="1" smtClean="0">
                                        <a:latin typeface="Cambria Math" panose="02040503050406030204" pitchFamily="18" charset="0"/>
                                      </a:rPr>
                                      <m:t>4</m:t>
                                    </m:r>
                                  </m:sup>
                                </m:sSup>
                              </m:e>
                              <m:sub>
                                <m:r>
                                  <a:rPr lang="en-US" b="0" i="1" smtClean="0">
                                    <a:latin typeface="Cambria Math" panose="02040503050406030204" pitchFamily="18" charset="0"/>
                                  </a:rPr>
                                  <m:t>𝑟𝑎𝑑</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𝑟𝑎𝑑</m:t>
                                </m:r>
                                <m:r>
                                  <m:rPr>
                                    <m:lit/>
                                  </m:rPr>
                                  <a:rPr lang="en-US" b="0" i="1" smtClean="0">
                                    <a:latin typeface="Cambria Math" panose="02040503050406030204" pitchFamily="18" charset="0"/>
                                  </a:rPr>
                                  <m:t>−</m:t>
                                </m:r>
                                <m:r>
                                  <a:rPr lang="en-US" b="0" i="1" smtClean="0">
                                    <a:latin typeface="Cambria Math" panose="02040503050406030204" pitchFamily="18" charset="0"/>
                                  </a:rPr>
                                  <m:t>𝑆</m:t>
                                </m:r>
                                <m:r>
                                  <m:rPr>
                                    <m:lit/>
                                  </m:rPr>
                                  <a:rPr lang="en-US" b="0" i="1" smtClean="0">
                                    <a:latin typeface="Cambria Math" panose="02040503050406030204" pitchFamily="18" charset="0"/>
                                  </a:rPr>
                                  <m:t>/</m:t>
                                </m:r>
                                <m:r>
                                  <a:rPr lang="en-US" b="0" i="1" smtClean="0">
                                    <a:latin typeface="Cambria Math" panose="02040503050406030204" pitchFamily="18" charset="0"/>
                                  </a:rPr>
                                  <m:t>𝑂</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𝑇</m:t>
                                    </m:r>
                                  </m:e>
                                </m:acc>
                              </m:e>
                              <m:sub>
                                <m:r>
                                  <a:rPr lang="en-US" b="0" i="1" smtClean="0">
                                    <a:latin typeface="Cambria Math" panose="02040503050406030204" pitchFamily="18" charset="0"/>
                                  </a:rPr>
                                  <m:t>𝐷</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𝑇</m:t>
                                    </m:r>
                                  </m:e>
                                </m:acc>
                              </m:e>
                              <m:sub>
                                <m:r>
                                  <a:rPr lang="en-US" b="0" i="1" smtClean="0">
                                    <a:latin typeface="Cambria Math" panose="02040503050406030204" pitchFamily="18" charset="0"/>
                                  </a:rPr>
                                  <m:t>𝑟𝑎𝑑</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𝑏𝑢𝑠</m:t>
                                </m:r>
                              </m:sub>
                            </m:sSub>
                          </m:den>
                        </m:f>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𝑎</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𝑟𝑎𝑑</m:t>
                            </m:r>
                          </m:sub>
                        </m:sSub>
                        <m:r>
                          <a:rPr lang="en-US" b="0" i="1" smtClean="0">
                            <a:latin typeface="Cambria Math" panose="02040503050406030204" pitchFamily="18" charset="0"/>
                          </a:rPr>
                          <m:t>=0</m:t>
                        </m:r>
                      </m:oMath>
                    </m:oMathPara>
                  </a14:m>
                  <a:endParaRPr lang="en-US" dirty="0"/>
                </a:p>
              </p:txBody>
            </p:sp>
          </mc:Choice>
          <mc:Fallback xmlns="">
            <p:sp>
              <p:nvSpPr>
                <p:cNvPr id="6" name="TextBox 5">
                  <a:extLst>
                    <a:ext uri="{FF2B5EF4-FFF2-40B4-BE49-F238E27FC236}">
                      <a16:creationId xmlns:a16="http://schemas.microsoft.com/office/drawing/2014/main" id="{087749F6-0BBC-C3BB-17F2-F5EAA4C08DCF}"/>
                    </a:ext>
                  </a:extLst>
                </p:cNvPr>
                <p:cNvSpPr txBox="1">
                  <a:spLocks noRot="1" noChangeAspect="1" noMove="1" noResize="1" noEditPoints="1" noAdjustHandles="1" noChangeArrowheads="1" noChangeShapeType="1" noTextEdit="1"/>
                </p:cNvSpPr>
                <p:nvPr/>
              </p:nvSpPr>
              <p:spPr>
                <a:xfrm>
                  <a:off x="1846118" y="1339075"/>
                  <a:ext cx="7813964" cy="1706621"/>
                </a:xfrm>
                <a:prstGeom prst="rect">
                  <a:avLst/>
                </a:prstGeom>
                <a:blipFill>
                  <a:blip r:embed="rId2"/>
                  <a:stretch>
                    <a:fillRect/>
                  </a:stretch>
                </a:blipFill>
              </p:spPr>
              <p:txBody>
                <a:bodyPr/>
                <a:lstStyle/>
                <a:p>
                  <a:r>
                    <a:rPr lang="en-US">
                      <a:noFill/>
                    </a:rPr>
                    <a:t> </a:t>
                  </a:r>
                </a:p>
              </p:txBody>
            </p:sp>
          </mc:Fallback>
        </mc:AlternateContent>
        <p:sp>
          <p:nvSpPr>
            <p:cNvPr id="7" name="Oval 6">
              <a:extLst>
                <a:ext uri="{FF2B5EF4-FFF2-40B4-BE49-F238E27FC236}">
                  <a16:creationId xmlns:a16="http://schemas.microsoft.com/office/drawing/2014/main" id="{5A656E5A-A5BC-17BF-42EB-DDE31B60552C}"/>
                </a:ext>
              </a:extLst>
            </p:cNvPr>
            <p:cNvSpPr/>
            <p:nvPr/>
          </p:nvSpPr>
          <p:spPr>
            <a:xfrm>
              <a:off x="6921500" y="2199886"/>
              <a:ext cx="482600" cy="5449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04F2F5A-5F85-8661-283C-92E0EE18907A}"/>
                </a:ext>
              </a:extLst>
            </p:cNvPr>
            <p:cNvSpPr txBox="1"/>
            <p:nvPr/>
          </p:nvSpPr>
          <p:spPr>
            <a:xfrm>
              <a:off x="9900227" y="1876721"/>
              <a:ext cx="1256145" cy="646331"/>
            </a:xfrm>
            <a:prstGeom prst="rect">
              <a:avLst/>
            </a:prstGeom>
            <a:noFill/>
          </p:spPr>
          <p:txBody>
            <a:bodyPr wrap="square" rtlCol="0">
              <a:spAutoFit/>
            </a:bodyPr>
            <a:lstStyle/>
            <a:p>
              <a:r>
                <a:rPr lang="en-US" dirty="0">
                  <a:solidFill>
                    <a:srgbClr val="FF0000"/>
                  </a:solidFill>
                </a:rPr>
                <a:t>Sub </a:t>
              </a:r>
              <a:r>
                <a:rPr lang="en-US" dirty="0" err="1">
                  <a:solidFill>
                    <a:srgbClr val="FF0000"/>
                  </a:solidFill>
                </a:rPr>
                <a:t>eqn</a:t>
              </a:r>
              <a:r>
                <a:rPr lang="en-US" dirty="0">
                  <a:solidFill>
                    <a:srgbClr val="FF0000"/>
                  </a:solidFill>
                </a:rPr>
                <a:t> (1) in here</a:t>
              </a:r>
            </a:p>
          </p:txBody>
        </p:sp>
        <p:cxnSp>
          <p:nvCxnSpPr>
            <p:cNvPr id="9" name="Connector: Curved 8">
              <a:extLst>
                <a:ext uri="{FF2B5EF4-FFF2-40B4-BE49-F238E27FC236}">
                  <a16:creationId xmlns:a16="http://schemas.microsoft.com/office/drawing/2014/main" id="{0A3F7F9E-9D48-5475-CF8C-9990026E7BD1}"/>
                </a:ext>
              </a:extLst>
            </p:cNvPr>
            <p:cNvCxnSpPr>
              <a:cxnSpLocks/>
              <a:stCxn id="8" idx="1"/>
              <a:endCxn id="7" idx="7"/>
            </p:cNvCxnSpPr>
            <p:nvPr/>
          </p:nvCxnSpPr>
          <p:spPr>
            <a:xfrm rot="10800000" flipV="1">
              <a:off x="7333425" y="2199887"/>
              <a:ext cx="2566802" cy="79798"/>
            </a:xfrm>
            <a:prstGeom prst="curvedConnector4">
              <a:avLst>
                <a:gd name="adj1" fmla="val 48623"/>
                <a:gd name="adj2" fmla="val -186473"/>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1" name="Content Placeholder 4">
            <a:extLst>
              <a:ext uri="{FF2B5EF4-FFF2-40B4-BE49-F238E27FC236}">
                <a16:creationId xmlns:a16="http://schemas.microsoft.com/office/drawing/2014/main" id="{992286BA-115D-4D4D-FE69-3EB0E63BCAA0}"/>
              </a:ext>
            </a:extLst>
          </p:cNvPr>
          <p:cNvSpPr txBox="1">
            <a:spLocks/>
          </p:cNvSpPr>
          <p:nvPr/>
        </p:nvSpPr>
        <p:spPr>
          <a:xfrm>
            <a:off x="838200" y="1775981"/>
            <a:ext cx="10515600" cy="9826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Putting it together, ignoring albedo and radiation exchange between the back side of the radiator and body (i.e. conduction only):</a:t>
            </a:r>
          </a:p>
        </p:txBody>
      </p:sp>
    </p:spTree>
    <p:extLst>
      <p:ext uri="{BB962C8B-B14F-4D97-AF65-F5344CB8AC3E}">
        <p14:creationId xmlns:p14="http://schemas.microsoft.com/office/powerpoint/2010/main" val="533789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094714EB-E87D-04C1-8C82-51CA4330F547}"/>
              </a:ext>
            </a:extLst>
          </p:cNvPr>
          <p:cNvSpPr txBox="1">
            <a:spLocks/>
          </p:cNvSpPr>
          <p:nvPr/>
        </p:nvSpPr>
        <p:spPr>
          <a:xfrm>
            <a:off x="648929" y="629266"/>
            <a:ext cx="3505495" cy="16223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Radiator Sizing</a:t>
            </a:r>
          </a:p>
        </p:txBody>
      </p:sp>
      <p:sp>
        <p:nvSpPr>
          <p:cNvPr id="13" name="Content Placeholder 2">
            <a:extLst>
              <a:ext uri="{FF2B5EF4-FFF2-40B4-BE49-F238E27FC236}">
                <a16:creationId xmlns:a16="http://schemas.microsoft.com/office/drawing/2014/main" id="{CB5B442D-2AE1-6201-14B6-F0F82364ED18}"/>
              </a:ext>
            </a:extLst>
          </p:cNvPr>
          <p:cNvSpPr txBox="1">
            <a:spLocks/>
          </p:cNvSpPr>
          <p:nvPr/>
        </p:nvSpPr>
        <p:spPr>
          <a:xfrm>
            <a:off x="648931" y="2438400"/>
            <a:ext cx="3505494" cy="378541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Guess-and-check and finding 0 net heat point gives us an orbital average steady-state temperature of 278K and 265K for 1- and 2U-sized radiators, respectively</a:t>
            </a:r>
          </a:p>
          <a:p>
            <a:r>
              <a:rPr lang="en-US" sz="2000" dirty="0"/>
              <a:t>Quick TD simulation validates these calculations within 1% error</a:t>
            </a:r>
          </a:p>
          <a:p>
            <a:r>
              <a:rPr lang="en-US" sz="2000" dirty="0"/>
              <a:t>Detector temperatures run very close to radiator temperature with 0.3W/K thermal strap connection</a:t>
            </a:r>
          </a:p>
        </p:txBody>
      </p:sp>
      <p:graphicFrame>
        <p:nvGraphicFramePr>
          <p:cNvPr id="16" name="Chart 15">
            <a:extLst>
              <a:ext uri="{FF2B5EF4-FFF2-40B4-BE49-F238E27FC236}">
                <a16:creationId xmlns:a16="http://schemas.microsoft.com/office/drawing/2014/main" id="{C5CB1712-D11E-7060-ACCE-EE1F32187C0A}"/>
              </a:ext>
            </a:extLst>
          </p:cNvPr>
          <p:cNvGraphicFramePr>
            <a:graphicFrameLocks/>
          </p:cNvGraphicFramePr>
          <p:nvPr>
            <p:extLst>
              <p:ext uri="{D42A27DB-BD31-4B8C-83A1-F6EECF244321}">
                <p14:modId xmlns:p14="http://schemas.microsoft.com/office/powerpoint/2010/main" val="1378878379"/>
              </p:ext>
            </p:extLst>
          </p:nvPr>
        </p:nvGraphicFramePr>
        <p:xfrm>
          <a:off x="5118267" y="809625"/>
          <a:ext cx="6424802" cy="54141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56639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782D8-C914-927D-A7D4-47C2BD74B46B}"/>
              </a:ext>
            </a:extLst>
          </p:cNvPr>
          <p:cNvSpPr>
            <a:spLocks noGrp="1"/>
          </p:cNvSpPr>
          <p:nvPr>
            <p:ph type="title"/>
          </p:nvPr>
        </p:nvSpPr>
        <p:spPr/>
        <p:txBody>
          <a:bodyPr/>
          <a:lstStyle/>
          <a:p>
            <a:r>
              <a:rPr lang="en-US" dirty="0"/>
              <a:t>Effect of Solar Incidence on Radiator</a:t>
            </a:r>
          </a:p>
        </p:txBody>
      </p:sp>
      <p:sp>
        <p:nvSpPr>
          <p:cNvPr id="3" name="Content Placeholder 2">
            <a:extLst>
              <a:ext uri="{FF2B5EF4-FFF2-40B4-BE49-F238E27FC236}">
                <a16:creationId xmlns:a16="http://schemas.microsoft.com/office/drawing/2014/main" id="{9A877541-1585-917D-02FD-ADD3CBA24DEA}"/>
              </a:ext>
            </a:extLst>
          </p:cNvPr>
          <p:cNvSpPr>
            <a:spLocks noGrp="1"/>
          </p:cNvSpPr>
          <p:nvPr>
            <p:ph idx="1"/>
          </p:nvPr>
        </p:nvSpPr>
        <p:spPr>
          <a:xfrm>
            <a:off x="838200" y="1825625"/>
            <a:ext cx="10515600" cy="1050925"/>
          </a:xfrm>
        </p:spPr>
        <p:txBody>
          <a:bodyPr/>
          <a:lstStyle/>
          <a:p>
            <a:r>
              <a:rPr lang="en-US" dirty="0"/>
              <a:t>Now repeat this for varying degrees of solar incidence</a:t>
            </a:r>
          </a:p>
          <a:p>
            <a:r>
              <a:rPr lang="en-US" dirty="0"/>
              <a:t>Equations now becomes: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3BA5718-F918-E620-29C2-ACF4C78324EB}"/>
                  </a:ext>
                </a:extLst>
              </p:cNvPr>
              <p:cNvSpPr txBox="1"/>
              <p:nvPr/>
            </p:nvSpPr>
            <p:spPr>
              <a:xfrm>
                <a:off x="1095375" y="3324225"/>
                <a:ext cx="9839325" cy="17066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eqArr>
                        <m:eqArrPr>
                          <m:ctrlPr>
                            <a:rPr lang="en-US" b="0" i="1" smtClean="0">
                              <a:latin typeface="Cambria Math" panose="02040503050406030204" pitchFamily="18" charset="0"/>
                            </a:rPr>
                          </m:ctrlPr>
                        </m:eqArr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𝑇</m:t>
                                  </m:r>
                                </m:e>
                              </m:acc>
                            </m:e>
                            <m:sub>
                              <m:r>
                                <a:rPr lang="en-US" b="0" i="1" smtClean="0">
                                  <a:latin typeface="Cambria Math" panose="02040503050406030204" pitchFamily="18" charset="0"/>
                                </a:rPr>
                                <m:t>𝐷</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𝑏𝑢𝑠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𝑆</m:t>
                                          </m:r>
                                          <m:r>
                                            <m:rPr>
                                              <m:lit/>
                                            </m:rPr>
                                            <a:rPr lang="en-US" b="0" i="1" smtClean="0">
                                              <a:latin typeface="Cambria Math" panose="02040503050406030204" pitchFamily="18" charset="0"/>
                                            </a:rPr>
                                            <m:t>/</m:t>
                                          </m:r>
                                          <m:r>
                                            <a:rPr lang="en-US" b="0" i="1" smtClean="0">
                                              <a:latin typeface="Cambria Math" panose="02040503050406030204" pitchFamily="18" charset="0"/>
                                            </a:rPr>
                                            <m:t>𝑂</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𝑏𝑢𝑠</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𝑆</m:t>
                                          </m:r>
                                          <m:r>
                                            <m:rPr>
                                              <m:lit/>
                                            </m:rPr>
                                            <a:rPr lang="en-US" b="0" i="1" smtClean="0">
                                              <a:latin typeface="Cambria Math" panose="02040503050406030204" pitchFamily="18" charset="0"/>
                                            </a:rPr>
                                            <m:t>/</m:t>
                                          </m:r>
                                          <m:r>
                                            <a:rPr lang="en-US" b="0" i="1" smtClean="0">
                                              <a:latin typeface="Cambria Math" panose="02040503050406030204" pitchFamily="18" charset="0"/>
                                            </a:rPr>
                                            <m:t>𝑂</m:t>
                                          </m:r>
                                        </m:sub>
                                      </m:sSub>
                                    </m:den>
                                  </m:f>
                                </m:e>
                              </m:d>
                            </m:e>
                            <m:sup>
                              <m:r>
                                <a:rPr lang="en-US" b="0" i="1" smtClean="0">
                                  <a:latin typeface="Cambria Math" panose="02040503050406030204" pitchFamily="18" charset="0"/>
                                </a:rPr>
                                <m:t>−1</m:t>
                              </m:r>
                            </m:sup>
                          </m:sSup>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𝑇</m:t>
                                          </m:r>
                                        </m:e>
                                      </m:acc>
                                    </m:e>
                                    <m:sub>
                                      <m:r>
                                        <a:rPr lang="en-US" b="0" i="1" smtClean="0">
                                          <a:latin typeface="Cambria Math" panose="02040503050406030204" pitchFamily="18" charset="0"/>
                                        </a:rPr>
                                        <m:t>𝑟𝑎𝑑</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𝑏𝑢𝑠</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𝑇</m:t>
                                          </m:r>
                                        </m:e>
                                      </m:acc>
                                    </m:e>
                                    <m:sub>
                                      <m:r>
                                        <a:rPr lang="en-US" b="0" i="1" smtClean="0">
                                          <a:latin typeface="Cambria Math" panose="02040503050406030204" pitchFamily="18" charset="0"/>
                                        </a:rPr>
                                        <m:t>𝐵</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𝑆</m:t>
                                      </m:r>
                                      <m:r>
                                        <m:rPr>
                                          <m:lit/>
                                        </m:rPr>
                                        <a:rPr lang="en-US" b="0" i="1" smtClean="0">
                                          <a:latin typeface="Cambria Math" panose="02040503050406030204" pitchFamily="18" charset="0"/>
                                        </a:rPr>
                                        <m:t>/</m:t>
                                      </m:r>
                                      <m:r>
                                        <a:rPr lang="en-US" b="0" i="1" smtClean="0">
                                          <a:latin typeface="Cambria Math" panose="02040503050406030204" pitchFamily="18" charset="0"/>
                                        </a:rPr>
                                        <m:t>𝑂</m:t>
                                      </m:r>
                                    </m:sub>
                                  </m:sSub>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e>
                                <m:sub>
                                  <m:r>
                                    <a:rPr lang="en-US" b="0" i="1" smtClean="0">
                                      <a:latin typeface="Cambria Math" panose="02040503050406030204" pitchFamily="18" charset="0"/>
                                    </a:rPr>
                                    <m:t>𝐷</m:t>
                                  </m:r>
                                </m:sub>
                              </m:sSub>
                            </m:e>
                          </m:d>
                          <m:r>
                            <a:rPr lang="en-US" b="0" i="1" smtClean="0">
                              <a:latin typeface="Cambria Math" panose="02040503050406030204" pitchFamily="18" charset="0"/>
                            </a:rPr>
                            <m:t>###</m:t>
                          </m:r>
                        </m:e>
                      </m:eqArr>
                    </m:oMath>
                  </m:oMathPara>
                </a14:m>
                <a:endParaRPr lang="en-US" b="0" dirty="0"/>
              </a:p>
              <a:p>
                <a:endParaRPr lang="en-US" dirty="0"/>
              </a:p>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𝜎</m:t>
                          </m:r>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𝑇</m:t>
                                  </m:r>
                                </m:e>
                                <m:sub>
                                  <m:r>
                                    <a:rPr lang="en-US" b="0" i="1" smtClean="0">
                                      <a:latin typeface="Cambria Math" panose="02040503050406030204" pitchFamily="18" charset="0"/>
                                    </a:rPr>
                                    <m:t>𝑒𝑎𝑟𝑡h</m:t>
                                  </m:r>
                                </m:sub>
                                <m:sup>
                                  <m:r>
                                    <a:rPr lang="en-US" b="0" i="1" smtClean="0">
                                      <a:latin typeface="Cambria Math" panose="02040503050406030204" pitchFamily="18" charset="0"/>
                                    </a:rPr>
                                    <m:t>4</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𝑇</m:t>
                                          </m:r>
                                        </m:e>
                                      </m:acc>
                                    </m:e>
                                    <m:sup>
                                      <m:r>
                                        <m:rPr>
                                          <m:brk/>
                                        </m:rPr>
                                        <a:rPr lang="en-US" b="0" i="0" smtClean="0">
                                          <a:latin typeface="Cambria Math" panose="02040503050406030204" pitchFamily="18" charset="0"/>
                                        </a:rPr>
                                        <m:t>4</m:t>
                                      </m:r>
                                    </m:sup>
                                  </m:sSup>
                                </m:e>
                                <m:sub>
                                  <m:r>
                                    <a:rPr lang="en-US" b="0" i="1" smtClean="0">
                                      <a:latin typeface="Cambria Math" panose="02040503050406030204" pitchFamily="18" charset="0"/>
                                    </a:rPr>
                                    <m:t>𝑟𝑎𝑑</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𝑠𝑢𝑟𝑓</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𝑒𝑎𝑟𝑡h</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𝜎</m:t>
                          </m:r>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𝑇</m:t>
                                      </m:r>
                                    </m:e>
                                  </m:acc>
                                </m:e>
                                <m:sup>
                                  <m:r>
                                    <a:rPr lang="en-US" b="0" i="1" smtClean="0">
                                      <a:latin typeface="Cambria Math" panose="02040503050406030204" pitchFamily="18" charset="0"/>
                                    </a:rPr>
                                    <m:t>4</m:t>
                                  </m:r>
                                </m:sup>
                              </m:sSup>
                            </m:e>
                            <m:sub>
                              <m:r>
                                <a:rPr lang="en-US" b="0" i="1" smtClean="0">
                                  <a:latin typeface="Cambria Math" panose="02040503050406030204" pitchFamily="18" charset="0"/>
                                </a:rPr>
                                <m:t>𝑟𝑎𝑑</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𝑠𝑢𝑟𝑓</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𝑠𝑝𝑎𝑐𝑒</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𝑇</m:t>
                                  </m:r>
                                </m:e>
                              </m:acc>
                            </m:e>
                            <m:sub>
                              <m:r>
                                <a:rPr lang="en-US" b="0" i="1" smtClean="0">
                                  <a:latin typeface="Cambria Math" panose="02040503050406030204" pitchFamily="18" charset="0"/>
                                </a:rPr>
                                <m:t>𝐵</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𝑇</m:t>
                                      </m:r>
                                    </m:e>
                                  </m:acc>
                                </m:e>
                                <m:sup>
                                  <m:r>
                                    <a:rPr lang="en-US" b="0" i="1" smtClean="0">
                                      <a:latin typeface="Cambria Math" panose="02040503050406030204" pitchFamily="18" charset="0"/>
                                    </a:rPr>
                                    <m:t>4</m:t>
                                  </m:r>
                                </m:sup>
                              </m:sSup>
                            </m:e>
                            <m:sub>
                              <m:r>
                                <a:rPr lang="en-US" b="0" i="1" smtClean="0">
                                  <a:latin typeface="Cambria Math" panose="02040503050406030204" pitchFamily="18" charset="0"/>
                                </a:rPr>
                                <m:t>𝑟𝑎𝑑</m:t>
                              </m:r>
                            </m:sub>
                          </m:sSub>
                        </m:num>
                        <m:den>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𝑟𝑎𝑑</m:t>
                              </m:r>
                              <m:r>
                                <m:rPr>
                                  <m:lit/>
                                </m:rPr>
                                <a:rPr lang="en-US" i="1">
                                  <a:latin typeface="Cambria Math" panose="02040503050406030204" pitchFamily="18" charset="0"/>
                                </a:rPr>
                                <m:t>−</m:t>
                              </m:r>
                              <m:r>
                                <a:rPr lang="en-US" i="1">
                                  <a:latin typeface="Cambria Math" panose="02040503050406030204" pitchFamily="18" charset="0"/>
                                </a:rPr>
                                <m:t>𝑆</m:t>
                              </m:r>
                              <m:r>
                                <m:rPr>
                                  <m:lit/>
                                </m:rPr>
                                <a:rPr lang="en-US" i="1">
                                  <a:latin typeface="Cambria Math" panose="02040503050406030204" pitchFamily="18" charset="0"/>
                                </a:rPr>
                                <m:t>/</m:t>
                              </m:r>
                              <m:r>
                                <a:rPr lang="en-US" i="1">
                                  <a:latin typeface="Cambria Math" panose="02040503050406030204" pitchFamily="18" charset="0"/>
                                </a:rPr>
                                <m:t>𝑂</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𝑇</m:t>
                                  </m:r>
                                </m:e>
                              </m:acc>
                            </m:e>
                            <m:sub>
                              <m:r>
                                <a:rPr lang="en-US" b="0" i="1" smtClean="0">
                                  <a:latin typeface="Cambria Math" panose="02040503050406030204" pitchFamily="18" charset="0"/>
                                </a:rPr>
                                <m:t>𝐷</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𝑇</m:t>
                                  </m:r>
                                </m:e>
                              </m:acc>
                            </m:e>
                            <m:sub>
                              <m:r>
                                <a:rPr lang="en-US" b="0" i="1" smtClean="0">
                                  <a:latin typeface="Cambria Math" panose="02040503050406030204" pitchFamily="18" charset="0"/>
                                </a:rPr>
                                <m:t>𝑟𝑎𝑑</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𝑏𝑢𝑠</m:t>
                              </m:r>
                            </m:sub>
                          </m:sSub>
                        </m:den>
                      </m:f>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𝑎</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𝑟𝑎𝑑</m:t>
                          </m:r>
                        </m:sub>
                      </m:sSub>
                      <m:r>
                        <a:rPr lang="en-US" b="0" i="1" smtClean="0">
                          <a:latin typeface="Cambria Math" panose="02040503050406030204" pitchFamily="18" charset="0"/>
                        </a:rPr>
                        <m:t>+</m:t>
                      </m:r>
                      <m:r>
                        <a:rPr lang="en-US" b="0" i="1" smtClean="0">
                          <a:latin typeface="Cambria Math" panose="02040503050406030204" pitchFamily="18" charset="0"/>
                        </a:rPr>
                        <m:t>𝛼</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𝛽</m:t>
                          </m:r>
                        </m:e>
                      </m:func>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𝑟𝑎𝑑</m:t>
                          </m:r>
                        </m:sub>
                      </m:sSub>
                      <m:r>
                        <a:rPr lang="en-US" b="0" i="1" smtClean="0">
                          <a:latin typeface="Cambria Math" panose="02040503050406030204" pitchFamily="18" charset="0"/>
                        </a:rPr>
                        <m:t>=0</m:t>
                      </m:r>
                    </m:oMath>
                  </m:oMathPara>
                </a14:m>
                <a:endParaRPr lang="en-US" dirty="0"/>
              </a:p>
            </p:txBody>
          </p:sp>
        </mc:Choice>
        <mc:Fallback xmlns="">
          <p:sp>
            <p:nvSpPr>
              <p:cNvPr id="5" name="TextBox 4">
                <a:extLst>
                  <a:ext uri="{FF2B5EF4-FFF2-40B4-BE49-F238E27FC236}">
                    <a16:creationId xmlns:a16="http://schemas.microsoft.com/office/drawing/2014/main" id="{43BA5718-F918-E620-29C2-ACF4C78324EB}"/>
                  </a:ext>
                </a:extLst>
              </p:cNvPr>
              <p:cNvSpPr txBox="1">
                <a:spLocks noRot="1" noChangeAspect="1" noMove="1" noResize="1" noEditPoints="1" noAdjustHandles="1" noChangeArrowheads="1" noChangeShapeType="1" noTextEdit="1"/>
              </p:cNvSpPr>
              <p:nvPr/>
            </p:nvSpPr>
            <p:spPr>
              <a:xfrm>
                <a:off x="1095375" y="3324225"/>
                <a:ext cx="9839325" cy="170662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6299A5E2-1226-0674-8713-1D87F9FE2300}"/>
                  </a:ext>
                </a:extLst>
              </p:cNvPr>
              <p:cNvSpPr txBox="1">
                <a:spLocks/>
              </p:cNvSpPr>
              <p:nvPr/>
            </p:nvSpPr>
            <p:spPr>
              <a:xfrm>
                <a:off x="838200" y="5332724"/>
                <a:ext cx="10515600" cy="1050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r>
                      <a:rPr lang="en-US" b="0" i="1" smtClean="0">
                        <a:latin typeface="Cambria Math" panose="02040503050406030204" pitchFamily="18" charset="0"/>
                      </a:rPr>
                      <m:t>𝛽</m:t>
                    </m:r>
                  </m:oMath>
                </a14:m>
                <a:r>
                  <a:rPr lang="en-US" dirty="0"/>
                  <a:t> is solar angle of incidence, which was 90 degrees before, canceling solar term</a:t>
                </a:r>
              </a:p>
            </p:txBody>
          </p:sp>
        </mc:Choice>
        <mc:Fallback xmlns="">
          <p:sp>
            <p:nvSpPr>
              <p:cNvPr id="9" name="Content Placeholder 2">
                <a:extLst>
                  <a:ext uri="{FF2B5EF4-FFF2-40B4-BE49-F238E27FC236}">
                    <a16:creationId xmlns:a16="http://schemas.microsoft.com/office/drawing/2014/main" id="{6299A5E2-1226-0674-8713-1D87F9FE2300}"/>
                  </a:ext>
                </a:extLst>
              </p:cNvPr>
              <p:cNvSpPr txBox="1">
                <a:spLocks noRot="1" noChangeAspect="1" noMove="1" noResize="1" noEditPoints="1" noAdjustHandles="1" noChangeArrowheads="1" noChangeShapeType="1" noTextEdit="1"/>
              </p:cNvSpPr>
              <p:nvPr/>
            </p:nvSpPr>
            <p:spPr>
              <a:xfrm>
                <a:off x="838200" y="5332724"/>
                <a:ext cx="10515600" cy="1050925"/>
              </a:xfrm>
              <a:prstGeom prst="rect">
                <a:avLst/>
              </a:prstGeom>
              <a:blipFill>
                <a:blip r:embed="rId3"/>
                <a:stretch>
                  <a:fillRect t="-9884" r="-116"/>
                </a:stretch>
              </a:blipFill>
            </p:spPr>
            <p:txBody>
              <a:bodyPr/>
              <a:lstStyle/>
              <a:p>
                <a:r>
                  <a:rPr lang="en-US">
                    <a:noFill/>
                  </a:rPr>
                  <a:t> </a:t>
                </a:r>
              </a:p>
            </p:txBody>
          </p:sp>
        </mc:Fallback>
      </mc:AlternateContent>
    </p:spTree>
    <p:extLst>
      <p:ext uri="{BB962C8B-B14F-4D97-AF65-F5344CB8AC3E}">
        <p14:creationId xmlns:p14="http://schemas.microsoft.com/office/powerpoint/2010/main" val="32890813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3298</TotalTime>
  <Words>1173</Words>
  <Application>Microsoft Office PowerPoint</Application>
  <PresentationFormat>Widescreen</PresentationFormat>
  <Paragraphs>152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OreSat CFC</vt:lpstr>
      <vt:lpstr>Assumptions</vt:lpstr>
      <vt:lpstr>Thermal load – no radiator</vt:lpstr>
      <vt:lpstr>TEC power – heat sink design</vt:lpstr>
      <vt:lpstr>TEC power – radiator design</vt:lpstr>
      <vt:lpstr>Radiator Sizing</vt:lpstr>
      <vt:lpstr>Radiator Sizing</vt:lpstr>
      <vt:lpstr>PowerPoint Presentation</vt:lpstr>
      <vt:lpstr>Effect of Solar Incidence on Radiator</vt:lpstr>
      <vt:lpstr>Effect of Solar Incidence on Radiator</vt:lpstr>
      <vt:lpstr>Initial Conclusions</vt:lpstr>
      <vt:lpstr>Different Radiator/Attitude Configurations</vt:lpstr>
      <vt:lpstr>Different Radiator Configurations</vt:lpstr>
      <vt:lpstr>Different Radiator Configurations Conclusions</vt:lpstr>
      <vt:lpstr>Different Radiator Configurations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Cole</dc:creator>
  <cp:lastModifiedBy>Steven Cole</cp:lastModifiedBy>
  <cp:revision>22</cp:revision>
  <dcterms:created xsi:type="dcterms:W3CDTF">2022-06-03T17:37:59Z</dcterms:created>
  <dcterms:modified xsi:type="dcterms:W3CDTF">2022-06-23T12:57:36Z</dcterms:modified>
</cp:coreProperties>
</file>