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93" r:id="rId3"/>
    <p:sldId id="265" r:id="rId4"/>
    <p:sldId id="278" r:id="rId5"/>
    <p:sldId id="269" r:id="rId6"/>
    <p:sldId id="299" r:id="rId7"/>
    <p:sldId id="300" r:id="rId8"/>
    <p:sldId id="266" r:id="rId9"/>
    <p:sldId id="268" r:id="rId10"/>
    <p:sldId id="279" r:id="rId11"/>
    <p:sldId id="301" r:id="rId12"/>
    <p:sldId id="271" r:id="rId13"/>
    <p:sldId id="270" r:id="rId14"/>
    <p:sldId id="272" r:id="rId15"/>
    <p:sldId id="273" r:id="rId16"/>
    <p:sldId id="277" r:id="rId17"/>
    <p:sldId id="280" r:id="rId18"/>
    <p:sldId id="281" r:id="rId19"/>
    <p:sldId id="274" r:id="rId20"/>
    <p:sldId id="283" r:id="rId21"/>
    <p:sldId id="284" r:id="rId22"/>
    <p:sldId id="285" r:id="rId23"/>
    <p:sldId id="275" r:id="rId24"/>
    <p:sldId id="276" r:id="rId25"/>
    <p:sldId id="259" r:id="rId26"/>
    <p:sldId id="260" r:id="rId27"/>
    <p:sldId id="262" r:id="rId28"/>
    <p:sldId id="261" r:id="rId29"/>
    <p:sldId id="263" r:id="rId30"/>
    <p:sldId id="264" r:id="rId31"/>
    <p:sldId id="267" r:id="rId32"/>
    <p:sldId id="286" r:id="rId33"/>
    <p:sldId id="287" r:id="rId34"/>
    <p:sldId id="295" r:id="rId35"/>
    <p:sldId id="296" r:id="rId36"/>
    <p:sldId id="297" r:id="rId37"/>
    <p:sldId id="298" r:id="rId38"/>
    <p:sldId id="294" r:id="rId39"/>
    <p:sldId id="289" r:id="rId40"/>
    <p:sldId id="291" r:id="rId41"/>
    <p:sldId id="290" r:id="rId42"/>
    <p:sldId id="292" r:id="rId43"/>
    <p:sldId id="288" r:id="rId44"/>
  </p:sldIdLst>
  <p:sldSz cx="9144000" cy="5143500" type="screen16x9"/>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808080"/>
    <a:srgbClr val="BBBCD7"/>
    <a:srgbClr val="CBCCE1"/>
    <a:srgbClr val="EAEAEA"/>
    <a:srgbClr val="4D4D4D"/>
    <a:srgbClr val="C0C0C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588"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A37559-1CB0-4DBB-8148-06996E82EAA3}" type="doc">
      <dgm:prSet loTypeId="urn:microsoft.com/office/officeart/2005/8/layout/matrix3" loCatId="matrix" qsTypeId="urn:microsoft.com/office/officeart/2005/8/quickstyle/3d2" qsCatId="3D" csTypeId="urn:microsoft.com/office/officeart/2005/8/colors/accent6_5" csCatId="accent6" phldr="1"/>
      <dgm:spPr/>
      <dgm:t>
        <a:bodyPr/>
        <a:lstStyle/>
        <a:p>
          <a:endParaRPr kumimoji="1" lang="ja-JP" altLang="en-US"/>
        </a:p>
      </dgm:t>
    </dgm:pt>
    <dgm:pt modelId="{0E9C594C-4726-4BF6-BE99-B3B963BAD9CA}">
      <dgm:prSet phldrT="[テキスト]"/>
      <dgm:spPr/>
      <dgm:t>
        <a:bodyPr/>
        <a:lstStyle/>
        <a:p>
          <a:r>
            <a:rPr kumimoji="1" lang="ja-JP" altLang="en-US" dirty="0" smtClean="0"/>
            <a:t>規模</a:t>
          </a:r>
          <a:endParaRPr kumimoji="1" lang="ja-JP" altLang="en-US" dirty="0"/>
        </a:p>
      </dgm:t>
    </dgm:pt>
    <dgm:pt modelId="{151E561E-F040-4ACF-B8B0-63C69A0CD2B6}" type="parTrans" cxnId="{286F033E-AAFD-4FF4-BCED-2614DE357339}">
      <dgm:prSet/>
      <dgm:spPr/>
      <dgm:t>
        <a:bodyPr/>
        <a:lstStyle/>
        <a:p>
          <a:endParaRPr kumimoji="1" lang="ja-JP" altLang="en-US"/>
        </a:p>
      </dgm:t>
    </dgm:pt>
    <dgm:pt modelId="{692543C0-2589-4D5F-BCCF-EFBFB8A02E86}" type="sibTrans" cxnId="{286F033E-AAFD-4FF4-BCED-2614DE357339}">
      <dgm:prSet/>
      <dgm:spPr/>
      <dgm:t>
        <a:bodyPr/>
        <a:lstStyle/>
        <a:p>
          <a:endParaRPr kumimoji="1" lang="ja-JP" altLang="en-US"/>
        </a:p>
      </dgm:t>
    </dgm:pt>
    <dgm:pt modelId="{4B471459-C14E-4979-9402-DF04EA883771}">
      <dgm:prSet phldrT="[テキスト]"/>
      <dgm:spPr/>
      <dgm:t>
        <a:bodyPr/>
        <a:lstStyle/>
        <a:p>
          <a:r>
            <a:rPr kumimoji="1" lang="ja-JP" altLang="en-US" dirty="0" smtClean="0"/>
            <a:t>コスト</a:t>
          </a:r>
          <a:endParaRPr kumimoji="1" lang="ja-JP" altLang="en-US" dirty="0"/>
        </a:p>
      </dgm:t>
    </dgm:pt>
    <dgm:pt modelId="{58A243C1-877F-4107-8459-9176DDE64B84}" type="parTrans" cxnId="{3112DD14-408D-4672-8A46-F2817408FEBC}">
      <dgm:prSet/>
      <dgm:spPr/>
      <dgm:t>
        <a:bodyPr/>
        <a:lstStyle/>
        <a:p>
          <a:endParaRPr kumimoji="1" lang="ja-JP" altLang="en-US"/>
        </a:p>
      </dgm:t>
    </dgm:pt>
    <dgm:pt modelId="{FB9D159F-B5A3-4CC1-907A-333CF27C0755}" type="sibTrans" cxnId="{3112DD14-408D-4672-8A46-F2817408FEBC}">
      <dgm:prSet/>
      <dgm:spPr/>
      <dgm:t>
        <a:bodyPr/>
        <a:lstStyle/>
        <a:p>
          <a:endParaRPr kumimoji="1" lang="ja-JP" altLang="en-US"/>
        </a:p>
      </dgm:t>
    </dgm:pt>
    <dgm:pt modelId="{7F46EC2D-6EBA-4590-86ED-0BBB3E6E9E74}">
      <dgm:prSet phldrT="[テキスト]"/>
      <dgm:spPr/>
      <dgm:t>
        <a:bodyPr/>
        <a:lstStyle/>
        <a:p>
          <a:r>
            <a:rPr kumimoji="1" lang="ja-JP" altLang="en-US" dirty="0" smtClean="0"/>
            <a:t>求められる品質</a:t>
          </a:r>
          <a:endParaRPr kumimoji="1" lang="ja-JP" altLang="en-US" dirty="0"/>
        </a:p>
      </dgm:t>
    </dgm:pt>
    <dgm:pt modelId="{C54A38A1-0D23-491A-90F5-7F135051C635}" type="parTrans" cxnId="{603C656C-9A2F-4861-A1EA-E4CE797F98A1}">
      <dgm:prSet/>
      <dgm:spPr/>
      <dgm:t>
        <a:bodyPr/>
        <a:lstStyle/>
        <a:p>
          <a:endParaRPr kumimoji="1" lang="ja-JP" altLang="en-US"/>
        </a:p>
      </dgm:t>
    </dgm:pt>
    <dgm:pt modelId="{02FB3998-4FEE-4CCD-AF56-6AC7D8D570F6}" type="sibTrans" cxnId="{603C656C-9A2F-4861-A1EA-E4CE797F98A1}">
      <dgm:prSet/>
      <dgm:spPr/>
      <dgm:t>
        <a:bodyPr/>
        <a:lstStyle/>
        <a:p>
          <a:endParaRPr kumimoji="1" lang="ja-JP" altLang="en-US"/>
        </a:p>
      </dgm:t>
    </dgm:pt>
    <dgm:pt modelId="{9C955D15-02B9-4139-B059-FA07B75FAD66}">
      <dgm:prSet phldrT="[テキスト]"/>
      <dgm:spPr/>
      <dgm:t>
        <a:bodyPr/>
        <a:lstStyle/>
        <a:p>
          <a:r>
            <a:rPr kumimoji="1" lang="ja-JP" altLang="en-US" dirty="0" smtClean="0"/>
            <a:t>新規</a:t>
          </a:r>
          <a:r>
            <a:rPr kumimoji="1" lang="en-US" altLang="ja-JP" dirty="0" smtClean="0"/>
            <a:t>or</a:t>
          </a:r>
          <a:r>
            <a:rPr kumimoji="1" lang="ja-JP" altLang="en-US" dirty="0" smtClean="0"/>
            <a:t>派生</a:t>
          </a:r>
          <a:endParaRPr kumimoji="1" lang="ja-JP" altLang="en-US" dirty="0"/>
        </a:p>
      </dgm:t>
    </dgm:pt>
    <dgm:pt modelId="{31E26A9C-1AC5-4DDC-AD8A-9EBF696B6827}" type="parTrans" cxnId="{28BAD7BA-B172-441C-A8BB-6629284AF5B5}">
      <dgm:prSet/>
      <dgm:spPr/>
      <dgm:t>
        <a:bodyPr/>
        <a:lstStyle/>
        <a:p>
          <a:endParaRPr kumimoji="1" lang="ja-JP" altLang="en-US"/>
        </a:p>
      </dgm:t>
    </dgm:pt>
    <dgm:pt modelId="{35CD48EB-7D65-4494-9547-25D0AB5A0859}" type="sibTrans" cxnId="{28BAD7BA-B172-441C-A8BB-6629284AF5B5}">
      <dgm:prSet/>
      <dgm:spPr/>
      <dgm:t>
        <a:bodyPr/>
        <a:lstStyle/>
        <a:p>
          <a:endParaRPr kumimoji="1" lang="ja-JP" altLang="en-US"/>
        </a:p>
      </dgm:t>
    </dgm:pt>
    <dgm:pt modelId="{A2F4DB9F-7739-4991-94E0-B28440E0E3C7}" type="pres">
      <dgm:prSet presAssocID="{FCA37559-1CB0-4DBB-8148-06996E82EAA3}" presName="matrix" presStyleCnt="0">
        <dgm:presLayoutVars>
          <dgm:chMax val="1"/>
          <dgm:dir/>
          <dgm:resizeHandles val="exact"/>
        </dgm:presLayoutVars>
      </dgm:prSet>
      <dgm:spPr/>
      <dgm:t>
        <a:bodyPr/>
        <a:lstStyle/>
        <a:p>
          <a:endParaRPr kumimoji="1" lang="ja-JP" altLang="en-US"/>
        </a:p>
      </dgm:t>
    </dgm:pt>
    <dgm:pt modelId="{A4B0693B-48CF-4C8E-8F83-A650DD2044FC}" type="pres">
      <dgm:prSet presAssocID="{FCA37559-1CB0-4DBB-8148-06996E82EAA3}" presName="diamond" presStyleLbl="bgShp" presStyleIdx="0" presStyleCnt="1"/>
      <dgm:spPr/>
    </dgm:pt>
    <dgm:pt modelId="{DB62449A-20FA-4B9A-BF9A-64621717424D}" type="pres">
      <dgm:prSet presAssocID="{FCA37559-1CB0-4DBB-8148-06996E82EAA3}" presName="quad1" presStyleLbl="node1" presStyleIdx="0" presStyleCnt="4">
        <dgm:presLayoutVars>
          <dgm:chMax val="0"/>
          <dgm:chPref val="0"/>
          <dgm:bulletEnabled val="1"/>
        </dgm:presLayoutVars>
      </dgm:prSet>
      <dgm:spPr/>
      <dgm:t>
        <a:bodyPr/>
        <a:lstStyle/>
        <a:p>
          <a:endParaRPr kumimoji="1" lang="ja-JP" altLang="en-US"/>
        </a:p>
      </dgm:t>
    </dgm:pt>
    <dgm:pt modelId="{F6987991-A20F-457A-B0C5-5E5A1866CCE5}" type="pres">
      <dgm:prSet presAssocID="{FCA37559-1CB0-4DBB-8148-06996E82EAA3}" presName="quad2" presStyleLbl="node1" presStyleIdx="1" presStyleCnt="4">
        <dgm:presLayoutVars>
          <dgm:chMax val="0"/>
          <dgm:chPref val="0"/>
          <dgm:bulletEnabled val="1"/>
        </dgm:presLayoutVars>
      </dgm:prSet>
      <dgm:spPr/>
      <dgm:t>
        <a:bodyPr/>
        <a:lstStyle/>
        <a:p>
          <a:endParaRPr kumimoji="1" lang="ja-JP" altLang="en-US"/>
        </a:p>
      </dgm:t>
    </dgm:pt>
    <dgm:pt modelId="{686B232F-3E7A-4546-B70D-65E237309650}" type="pres">
      <dgm:prSet presAssocID="{FCA37559-1CB0-4DBB-8148-06996E82EAA3}" presName="quad3" presStyleLbl="node1" presStyleIdx="2" presStyleCnt="4">
        <dgm:presLayoutVars>
          <dgm:chMax val="0"/>
          <dgm:chPref val="0"/>
          <dgm:bulletEnabled val="1"/>
        </dgm:presLayoutVars>
      </dgm:prSet>
      <dgm:spPr/>
      <dgm:t>
        <a:bodyPr/>
        <a:lstStyle/>
        <a:p>
          <a:endParaRPr kumimoji="1" lang="ja-JP" altLang="en-US"/>
        </a:p>
      </dgm:t>
    </dgm:pt>
    <dgm:pt modelId="{A42F1179-5FEA-4EC4-924A-A61FD8B43AA4}" type="pres">
      <dgm:prSet presAssocID="{FCA37559-1CB0-4DBB-8148-06996E82EAA3}" presName="quad4" presStyleLbl="node1" presStyleIdx="3" presStyleCnt="4">
        <dgm:presLayoutVars>
          <dgm:chMax val="0"/>
          <dgm:chPref val="0"/>
          <dgm:bulletEnabled val="1"/>
        </dgm:presLayoutVars>
      </dgm:prSet>
      <dgm:spPr/>
      <dgm:t>
        <a:bodyPr/>
        <a:lstStyle/>
        <a:p>
          <a:endParaRPr kumimoji="1" lang="ja-JP" altLang="en-US"/>
        </a:p>
      </dgm:t>
    </dgm:pt>
  </dgm:ptLst>
  <dgm:cxnLst>
    <dgm:cxn modelId="{6CDDD227-B634-4DCF-9C53-1177B5CA3812}" type="presOf" srcId="{0E9C594C-4726-4BF6-BE99-B3B963BAD9CA}" destId="{DB62449A-20FA-4B9A-BF9A-64621717424D}" srcOrd="0" destOrd="0" presId="urn:microsoft.com/office/officeart/2005/8/layout/matrix3"/>
    <dgm:cxn modelId="{03583E72-1449-40A3-8495-7AE3E24C14CC}" type="presOf" srcId="{4B471459-C14E-4979-9402-DF04EA883771}" destId="{F6987991-A20F-457A-B0C5-5E5A1866CCE5}" srcOrd="0" destOrd="0" presId="urn:microsoft.com/office/officeart/2005/8/layout/matrix3"/>
    <dgm:cxn modelId="{A64FE8FA-F307-4F18-A2A4-C8118D752C10}" type="presOf" srcId="{9C955D15-02B9-4139-B059-FA07B75FAD66}" destId="{A42F1179-5FEA-4EC4-924A-A61FD8B43AA4}" srcOrd="0" destOrd="0" presId="urn:microsoft.com/office/officeart/2005/8/layout/matrix3"/>
    <dgm:cxn modelId="{603C656C-9A2F-4861-A1EA-E4CE797F98A1}" srcId="{FCA37559-1CB0-4DBB-8148-06996E82EAA3}" destId="{7F46EC2D-6EBA-4590-86ED-0BBB3E6E9E74}" srcOrd="2" destOrd="0" parTransId="{C54A38A1-0D23-491A-90F5-7F135051C635}" sibTransId="{02FB3998-4FEE-4CCD-AF56-6AC7D8D570F6}"/>
    <dgm:cxn modelId="{28BAD7BA-B172-441C-A8BB-6629284AF5B5}" srcId="{FCA37559-1CB0-4DBB-8148-06996E82EAA3}" destId="{9C955D15-02B9-4139-B059-FA07B75FAD66}" srcOrd="3" destOrd="0" parTransId="{31E26A9C-1AC5-4DDC-AD8A-9EBF696B6827}" sibTransId="{35CD48EB-7D65-4494-9547-25D0AB5A0859}"/>
    <dgm:cxn modelId="{687FF0FD-EF9D-44FD-99FE-9C81082C2FF3}" type="presOf" srcId="{FCA37559-1CB0-4DBB-8148-06996E82EAA3}" destId="{A2F4DB9F-7739-4991-94E0-B28440E0E3C7}" srcOrd="0" destOrd="0" presId="urn:microsoft.com/office/officeart/2005/8/layout/matrix3"/>
    <dgm:cxn modelId="{BF32E09D-9083-4BC4-B7CD-6F9AD985A590}" type="presOf" srcId="{7F46EC2D-6EBA-4590-86ED-0BBB3E6E9E74}" destId="{686B232F-3E7A-4546-B70D-65E237309650}" srcOrd="0" destOrd="0" presId="urn:microsoft.com/office/officeart/2005/8/layout/matrix3"/>
    <dgm:cxn modelId="{286F033E-AAFD-4FF4-BCED-2614DE357339}" srcId="{FCA37559-1CB0-4DBB-8148-06996E82EAA3}" destId="{0E9C594C-4726-4BF6-BE99-B3B963BAD9CA}" srcOrd="0" destOrd="0" parTransId="{151E561E-F040-4ACF-B8B0-63C69A0CD2B6}" sibTransId="{692543C0-2589-4D5F-BCCF-EFBFB8A02E86}"/>
    <dgm:cxn modelId="{3112DD14-408D-4672-8A46-F2817408FEBC}" srcId="{FCA37559-1CB0-4DBB-8148-06996E82EAA3}" destId="{4B471459-C14E-4979-9402-DF04EA883771}" srcOrd="1" destOrd="0" parTransId="{58A243C1-877F-4107-8459-9176DDE64B84}" sibTransId="{FB9D159F-B5A3-4CC1-907A-333CF27C0755}"/>
    <dgm:cxn modelId="{656D70E6-77FA-4BC5-8D2D-6F4BB4080C77}" type="presParOf" srcId="{A2F4DB9F-7739-4991-94E0-B28440E0E3C7}" destId="{A4B0693B-48CF-4C8E-8F83-A650DD2044FC}" srcOrd="0" destOrd="0" presId="urn:microsoft.com/office/officeart/2005/8/layout/matrix3"/>
    <dgm:cxn modelId="{3E4BBF98-ED51-403C-9C4E-35193242D3F8}" type="presParOf" srcId="{A2F4DB9F-7739-4991-94E0-B28440E0E3C7}" destId="{DB62449A-20FA-4B9A-BF9A-64621717424D}" srcOrd="1" destOrd="0" presId="urn:microsoft.com/office/officeart/2005/8/layout/matrix3"/>
    <dgm:cxn modelId="{C145B128-AD6C-4335-B518-079F3B692085}" type="presParOf" srcId="{A2F4DB9F-7739-4991-94E0-B28440E0E3C7}" destId="{F6987991-A20F-457A-B0C5-5E5A1866CCE5}" srcOrd="2" destOrd="0" presId="urn:microsoft.com/office/officeart/2005/8/layout/matrix3"/>
    <dgm:cxn modelId="{52387D3C-8E61-481C-B245-9AC5339CA024}" type="presParOf" srcId="{A2F4DB9F-7739-4991-94E0-B28440E0E3C7}" destId="{686B232F-3E7A-4546-B70D-65E237309650}" srcOrd="3" destOrd="0" presId="urn:microsoft.com/office/officeart/2005/8/layout/matrix3"/>
    <dgm:cxn modelId="{F00C6F40-1D29-4103-AEF2-2272C3171109}" type="presParOf" srcId="{A2F4DB9F-7739-4991-94E0-B28440E0E3C7}" destId="{A42F1179-5FEA-4EC4-924A-A61FD8B43AA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A37559-1CB0-4DBB-8148-06996E82EAA3}" type="doc">
      <dgm:prSet loTypeId="urn:microsoft.com/office/officeart/2005/8/layout/matrix3" loCatId="matrix" qsTypeId="urn:microsoft.com/office/officeart/2005/8/quickstyle/3d2" qsCatId="3D" csTypeId="urn:microsoft.com/office/officeart/2005/8/colors/accent6_5" csCatId="accent6" phldr="1"/>
      <dgm:spPr/>
      <dgm:t>
        <a:bodyPr/>
        <a:lstStyle/>
        <a:p>
          <a:endParaRPr kumimoji="1" lang="ja-JP" altLang="en-US"/>
        </a:p>
      </dgm:t>
    </dgm:pt>
    <dgm:pt modelId="{0E9C594C-4726-4BF6-BE99-B3B963BAD9CA}">
      <dgm:prSet phldrT="[テキスト]"/>
      <dgm:spPr/>
      <dgm:t>
        <a:bodyPr/>
        <a:lstStyle/>
        <a:p>
          <a:r>
            <a:rPr kumimoji="1" lang="ja-JP" altLang="en-US" dirty="0" smtClean="0"/>
            <a:t>規模</a:t>
          </a:r>
          <a:endParaRPr kumimoji="1" lang="ja-JP" altLang="en-US" dirty="0"/>
        </a:p>
      </dgm:t>
    </dgm:pt>
    <dgm:pt modelId="{151E561E-F040-4ACF-B8B0-63C69A0CD2B6}" type="parTrans" cxnId="{286F033E-AAFD-4FF4-BCED-2614DE357339}">
      <dgm:prSet/>
      <dgm:spPr/>
      <dgm:t>
        <a:bodyPr/>
        <a:lstStyle/>
        <a:p>
          <a:endParaRPr kumimoji="1" lang="ja-JP" altLang="en-US"/>
        </a:p>
      </dgm:t>
    </dgm:pt>
    <dgm:pt modelId="{692543C0-2589-4D5F-BCCF-EFBFB8A02E86}" type="sibTrans" cxnId="{286F033E-AAFD-4FF4-BCED-2614DE357339}">
      <dgm:prSet/>
      <dgm:spPr/>
      <dgm:t>
        <a:bodyPr/>
        <a:lstStyle/>
        <a:p>
          <a:endParaRPr kumimoji="1" lang="ja-JP" altLang="en-US"/>
        </a:p>
      </dgm:t>
    </dgm:pt>
    <dgm:pt modelId="{4B471459-C14E-4979-9402-DF04EA883771}">
      <dgm:prSet phldrT="[テキスト]"/>
      <dgm:spPr/>
      <dgm:t>
        <a:bodyPr/>
        <a:lstStyle/>
        <a:p>
          <a:r>
            <a:rPr kumimoji="1" lang="ja-JP" altLang="en-US" dirty="0" smtClean="0"/>
            <a:t>コスト</a:t>
          </a:r>
          <a:endParaRPr kumimoji="1" lang="ja-JP" altLang="en-US" dirty="0"/>
        </a:p>
      </dgm:t>
    </dgm:pt>
    <dgm:pt modelId="{58A243C1-877F-4107-8459-9176DDE64B84}" type="parTrans" cxnId="{3112DD14-408D-4672-8A46-F2817408FEBC}">
      <dgm:prSet/>
      <dgm:spPr/>
      <dgm:t>
        <a:bodyPr/>
        <a:lstStyle/>
        <a:p>
          <a:endParaRPr kumimoji="1" lang="ja-JP" altLang="en-US"/>
        </a:p>
      </dgm:t>
    </dgm:pt>
    <dgm:pt modelId="{FB9D159F-B5A3-4CC1-907A-333CF27C0755}" type="sibTrans" cxnId="{3112DD14-408D-4672-8A46-F2817408FEBC}">
      <dgm:prSet/>
      <dgm:spPr/>
      <dgm:t>
        <a:bodyPr/>
        <a:lstStyle/>
        <a:p>
          <a:endParaRPr kumimoji="1" lang="ja-JP" altLang="en-US"/>
        </a:p>
      </dgm:t>
    </dgm:pt>
    <dgm:pt modelId="{7F46EC2D-6EBA-4590-86ED-0BBB3E6E9E74}">
      <dgm:prSet phldrT="[テキスト]"/>
      <dgm:spPr/>
      <dgm:t>
        <a:bodyPr/>
        <a:lstStyle/>
        <a:p>
          <a:r>
            <a:rPr kumimoji="1" lang="ja-JP" altLang="en-US" dirty="0" smtClean="0"/>
            <a:t>求められる品質</a:t>
          </a:r>
          <a:endParaRPr kumimoji="1" lang="ja-JP" altLang="en-US" dirty="0"/>
        </a:p>
      </dgm:t>
    </dgm:pt>
    <dgm:pt modelId="{C54A38A1-0D23-491A-90F5-7F135051C635}" type="parTrans" cxnId="{603C656C-9A2F-4861-A1EA-E4CE797F98A1}">
      <dgm:prSet/>
      <dgm:spPr/>
      <dgm:t>
        <a:bodyPr/>
        <a:lstStyle/>
        <a:p>
          <a:endParaRPr kumimoji="1" lang="ja-JP" altLang="en-US"/>
        </a:p>
      </dgm:t>
    </dgm:pt>
    <dgm:pt modelId="{02FB3998-4FEE-4CCD-AF56-6AC7D8D570F6}" type="sibTrans" cxnId="{603C656C-9A2F-4861-A1EA-E4CE797F98A1}">
      <dgm:prSet/>
      <dgm:spPr/>
      <dgm:t>
        <a:bodyPr/>
        <a:lstStyle/>
        <a:p>
          <a:endParaRPr kumimoji="1" lang="ja-JP" altLang="en-US"/>
        </a:p>
      </dgm:t>
    </dgm:pt>
    <dgm:pt modelId="{9C955D15-02B9-4139-B059-FA07B75FAD66}">
      <dgm:prSet phldrT="[テキスト]"/>
      <dgm:spPr/>
      <dgm:t>
        <a:bodyPr/>
        <a:lstStyle/>
        <a:p>
          <a:r>
            <a:rPr kumimoji="1" lang="ja-JP" altLang="en-US" dirty="0" smtClean="0"/>
            <a:t>新規</a:t>
          </a:r>
          <a:r>
            <a:rPr kumimoji="1" lang="en-US" altLang="ja-JP" dirty="0" smtClean="0"/>
            <a:t>or</a:t>
          </a:r>
          <a:r>
            <a:rPr kumimoji="1" lang="ja-JP" altLang="en-US" dirty="0" smtClean="0"/>
            <a:t>派生</a:t>
          </a:r>
          <a:endParaRPr kumimoji="1" lang="ja-JP" altLang="en-US" dirty="0"/>
        </a:p>
      </dgm:t>
    </dgm:pt>
    <dgm:pt modelId="{31E26A9C-1AC5-4DDC-AD8A-9EBF696B6827}" type="parTrans" cxnId="{28BAD7BA-B172-441C-A8BB-6629284AF5B5}">
      <dgm:prSet/>
      <dgm:spPr/>
      <dgm:t>
        <a:bodyPr/>
        <a:lstStyle/>
        <a:p>
          <a:endParaRPr kumimoji="1" lang="ja-JP" altLang="en-US"/>
        </a:p>
      </dgm:t>
    </dgm:pt>
    <dgm:pt modelId="{35CD48EB-7D65-4494-9547-25D0AB5A0859}" type="sibTrans" cxnId="{28BAD7BA-B172-441C-A8BB-6629284AF5B5}">
      <dgm:prSet/>
      <dgm:spPr/>
      <dgm:t>
        <a:bodyPr/>
        <a:lstStyle/>
        <a:p>
          <a:endParaRPr kumimoji="1" lang="ja-JP" altLang="en-US"/>
        </a:p>
      </dgm:t>
    </dgm:pt>
    <dgm:pt modelId="{A2F4DB9F-7739-4991-94E0-B28440E0E3C7}" type="pres">
      <dgm:prSet presAssocID="{FCA37559-1CB0-4DBB-8148-06996E82EAA3}" presName="matrix" presStyleCnt="0">
        <dgm:presLayoutVars>
          <dgm:chMax val="1"/>
          <dgm:dir/>
          <dgm:resizeHandles val="exact"/>
        </dgm:presLayoutVars>
      </dgm:prSet>
      <dgm:spPr/>
      <dgm:t>
        <a:bodyPr/>
        <a:lstStyle/>
        <a:p>
          <a:endParaRPr kumimoji="1" lang="ja-JP" altLang="en-US"/>
        </a:p>
      </dgm:t>
    </dgm:pt>
    <dgm:pt modelId="{A4B0693B-48CF-4C8E-8F83-A650DD2044FC}" type="pres">
      <dgm:prSet presAssocID="{FCA37559-1CB0-4DBB-8148-06996E82EAA3}" presName="diamond" presStyleLbl="bgShp" presStyleIdx="0" presStyleCnt="1"/>
      <dgm:spPr/>
    </dgm:pt>
    <dgm:pt modelId="{DB62449A-20FA-4B9A-BF9A-64621717424D}" type="pres">
      <dgm:prSet presAssocID="{FCA37559-1CB0-4DBB-8148-06996E82EAA3}" presName="quad1" presStyleLbl="node1" presStyleIdx="0" presStyleCnt="4">
        <dgm:presLayoutVars>
          <dgm:chMax val="0"/>
          <dgm:chPref val="0"/>
          <dgm:bulletEnabled val="1"/>
        </dgm:presLayoutVars>
      </dgm:prSet>
      <dgm:spPr/>
      <dgm:t>
        <a:bodyPr/>
        <a:lstStyle/>
        <a:p>
          <a:endParaRPr kumimoji="1" lang="ja-JP" altLang="en-US"/>
        </a:p>
      </dgm:t>
    </dgm:pt>
    <dgm:pt modelId="{F6987991-A20F-457A-B0C5-5E5A1866CCE5}" type="pres">
      <dgm:prSet presAssocID="{FCA37559-1CB0-4DBB-8148-06996E82EAA3}" presName="quad2" presStyleLbl="node1" presStyleIdx="1" presStyleCnt="4">
        <dgm:presLayoutVars>
          <dgm:chMax val="0"/>
          <dgm:chPref val="0"/>
          <dgm:bulletEnabled val="1"/>
        </dgm:presLayoutVars>
      </dgm:prSet>
      <dgm:spPr/>
      <dgm:t>
        <a:bodyPr/>
        <a:lstStyle/>
        <a:p>
          <a:endParaRPr kumimoji="1" lang="ja-JP" altLang="en-US"/>
        </a:p>
      </dgm:t>
    </dgm:pt>
    <dgm:pt modelId="{686B232F-3E7A-4546-B70D-65E237309650}" type="pres">
      <dgm:prSet presAssocID="{FCA37559-1CB0-4DBB-8148-06996E82EAA3}" presName="quad3" presStyleLbl="node1" presStyleIdx="2" presStyleCnt="4">
        <dgm:presLayoutVars>
          <dgm:chMax val="0"/>
          <dgm:chPref val="0"/>
          <dgm:bulletEnabled val="1"/>
        </dgm:presLayoutVars>
      </dgm:prSet>
      <dgm:spPr/>
      <dgm:t>
        <a:bodyPr/>
        <a:lstStyle/>
        <a:p>
          <a:endParaRPr kumimoji="1" lang="ja-JP" altLang="en-US"/>
        </a:p>
      </dgm:t>
    </dgm:pt>
    <dgm:pt modelId="{A42F1179-5FEA-4EC4-924A-A61FD8B43AA4}" type="pres">
      <dgm:prSet presAssocID="{FCA37559-1CB0-4DBB-8148-06996E82EAA3}" presName="quad4" presStyleLbl="node1" presStyleIdx="3" presStyleCnt="4">
        <dgm:presLayoutVars>
          <dgm:chMax val="0"/>
          <dgm:chPref val="0"/>
          <dgm:bulletEnabled val="1"/>
        </dgm:presLayoutVars>
      </dgm:prSet>
      <dgm:spPr/>
      <dgm:t>
        <a:bodyPr/>
        <a:lstStyle/>
        <a:p>
          <a:endParaRPr kumimoji="1" lang="ja-JP" altLang="en-US"/>
        </a:p>
      </dgm:t>
    </dgm:pt>
  </dgm:ptLst>
  <dgm:cxnLst>
    <dgm:cxn modelId="{DEEB9A1B-CBC0-4578-8526-E047ADFC7973}" type="presOf" srcId="{7F46EC2D-6EBA-4590-86ED-0BBB3E6E9E74}" destId="{686B232F-3E7A-4546-B70D-65E237309650}" srcOrd="0" destOrd="0" presId="urn:microsoft.com/office/officeart/2005/8/layout/matrix3"/>
    <dgm:cxn modelId="{603C656C-9A2F-4861-A1EA-E4CE797F98A1}" srcId="{FCA37559-1CB0-4DBB-8148-06996E82EAA3}" destId="{7F46EC2D-6EBA-4590-86ED-0BBB3E6E9E74}" srcOrd="2" destOrd="0" parTransId="{C54A38A1-0D23-491A-90F5-7F135051C635}" sibTransId="{02FB3998-4FEE-4CCD-AF56-6AC7D8D570F6}"/>
    <dgm:cxn modelId="{28BAD7BA-B172-441C-A8BB-6629284AF5B5}" srcId="{FCA37559-1CB0-4DBB-8148-06996E82EAA3}" destId="{9C955D15-02B9-4139-B059-FA07B75FAD66}" srcOrd="3" destOrd="0" parTransId="{31E26A9C-1AC5-4DDC-AD8A-9EBF696B6827}" sibTransId="{35CD48EB-7D65-4494-9547-25D0AB5A0859}"/>
    <dgm:cxn modelId="{C8856D4A-A8BE-4B36-9205-8DB782CE19FD}" type="presOf" srcId="{9C955D15-02B9-4139-B059-FA07B75FAD66}" destId="{A42F1179-5FEA-4EC4-924A-A61FD8B43AA4}" srcOrd="0" destOrd="0" presId="urn:microsoft.com/office/officeart/2005/8/layout/matrix3"/>
    <dgm:cxn modelId="{87BDE38C-526A-47EB-910B-36F6C08BD479}" type="presOf" srcId="{0E9C594C-4726-4BF6-BE99-B3B963BAD9CA}" destId="{DB62449A-20FA-4B9A-BF9A-64621717424D}" srcOrd="0" destOrd="0" presId="urn:microsoft.com/office/officeart/2005/8/layout/matrix3"/>
    <dgm:cxn modelId="{4710F57C-3C27-416E-B7CA-1699059C4307}" type="presOf" srcId="{FCA37559-1CB0-4DBB-8148-06996E82EAA3}" destId="{A2F4DB9F-7739-4991-94E0-B28440E0E3C7}" srcOrd="0" destOrd="0" presId="urn:microsoft.com/office/officeart/2005/8/layout/matrix3"/>
    <dgm:cxn modelId="{6ED372E1-D2AB-4283-AE8E-60D26ECC8A52}" type="presOf" srcId="{4B471459-C14E-4979-9402-DF04EA883771}" destId="{F6987991-A20F-457A-B0C5-5E5A1866CCE5}" srcOrd="0" destOrd="0" presId="urn:microsoft.com/office/officeart/2005/8/layout/matrix3"/>
    <dgm:cxn modelId="{286F033E-AAFD-4FF4-BCED-2614DE357339}" srcId="{FCA37559-1CB0-4DBB-8148-06996E82EAA3}" destId="{0E9C594C-4726-4BF6-BE99-B3B963BAD9CA}" srcOrd="0" destOrd="0" parTransId="{151E561E-F040-4ACF-B8B0-63C69A0CD2B6}" sibTransId="{692543C0-2589-4D5F-BCCF-EFBFB8A02E86}"/>
    <dgm:cxn modelId="{3112DD14-408D-4672-8A46-F2817408FEBC}" srcId="{FCA37559-1CB0-4DBB-8148-06996E82EAA3}" destId="{4B471459-C14E-4979-9402-DF04EA883771}" srcOrd="1" destOrd="0" parTransId="{58A243C1-877F-4107-8459-9176DDE64B84}" sibTransId="{FB9D159F-B5A3-4CC1-907A-333CF27C0755}"/>
    <dgm:cxn modelId="{E3EC0012-65A2-4BF7-A3B4-F95B9BA20270}" type="presParOf" srcId="{A2F4DB9F-7739-4991-94E0-B28440E0E3C7}" destId="{A4B0693B-48CF-4C8E-8F83-A650DD2044FC}" srcOrd="0" destOrd="0" presId="urn:microsoft.com/office/officeart/2005/8/layout/matrix3"/>
    <dgm:cxn modelId="{62BDF652-FFA4-474A-B7F3-588A5D627D66}" type="presParOf" srcId="{A2F4DB9F-7739-4991-94E0-B28440E0E3C7}" destId="{DB62449A-20FA-4B9A-BF9A-64621717424D}" srcOrd="1" destOrd="0" presId="urn:microsoft.com/office/officeart/2005/8/layout/matrix3"/>
    <dgm:cxn modelId="{EE7C4C65-E7CC-4B13-8528-19CE0BF701CE}" type="presParOf" srcId="{A2F4DB9F-7739-4991-94E0-B28440E0E3C7}" destId="{F6987991-A20F-457A-B0C5-5E5A1866CCE5}" srcOrd="2" destOrd="0" presId="urn:microsoft.com/office/officeart/2005/8/layout/matrix3"/>
    <dgm:cxn modelId="{B860191E-94D5-40BF-8E1B-07DA7A1BB378}" type="presParOf" srcId="{A2F4DB9F-7739-4991-94E0-B28440E0E3C7}" destId="{686B232F-3E7A-4546-B70D-65E237309650}" srcOrd="3" destOrd="0" presId="urn:microsoft.com/office/officeart/2005/8/layout/matrix3"/>
    <dgm:cxn modelId="{4E361C29-C336-4551-99D2-0A63EC3BDC79}" type="presParOf" srcId="{A2F4DB9F-7739-4991-94E0-B28440E0E3C7}" destId="{A42F1179-5FEA-4EC4-924A-A61FD8B43AA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0693B-48CF-4C8E-8F83-A650DD2044FC}">
      <dsp:nvSpPr>
        <dsp:cNvPr id="0" name=""/>
        <dsp:cNvSpPr/>
      </dsp:nvSpPr>
      <dsp:spPr>
        <a:xfrm>
          <a:off x="1633771" y="0"/>
          <a:ext cx="3483027" cy="3483027"/>
        </a:xfrm>
        <a:prstGeom prst="diamond">
          <a:avLst/>
        </a:prstGeom>
        <a:gradFill rotWithShape="0">
          <a:gsLst>
            <a:gs pos="0">
              <a:schemeClr val="accent6">
                <a:tint val="40000"/>
                <a:hueOff val="0"/>
                <a:satOff val="0"/>
                <a:lumOff val="0"/>
                <a:alphaOff val="0"/>
                <a:shade val="51000"/>
                <a:satMod val="130000"/>
              </a:schemeClr>
            </a:gs>
            <a:gs pos="80000">
              <a:schemeClr val="accent6">
                <a:tint val="40000"/>
                <a:hueOff val="0"/>
                <a:satOff val="0"/>
                <a:lumOff val="0"/>
                <a:alphaOff val="0"/>
                <a:shade val="93000"/>
                <a:satMod val="130000"/>
              </a:schemeClr>
            </a:gs>
            <a:gs pos="100000">
              <a:schemeClr val="accent6">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62449A-20FA-4B9A-BF9A-64621717424D}">
      <dsp:nvSpPr>
        <dsp:cNvPr id="0" name=""/>
        <dsp:cNvSpPr/>
      </dsp:nvSpPr>
      <dsp:spPr>
        <a:xfrm>
          <a:off x="1964659" y="330887"/>
          <a:ext cx="1358380" cy="1358380"/>
        </a:xfrm>
        <a:prstGeom prst="round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規模</a:t>
          </a:r>
          <a:endParaRPr kumimoji="1" lang="ja-JP" altLang="en-US" sz="2300" kern="1200" dirty="0"/>
        </a:p>
      </dsp:txBody>
      <dsp:txXfrm>
        <a:off x="2030970" y="397198"/>
        <a:ext cx="1225758" cy="1225758"/>
      </dsp:txXfrm>
    </dsp:sp>
    <dsp:sp modelId="{F6987991-A20F-457A-B0C5-5E5A1866CCE5}">
      <dsp:nvSpPr>
        <dsp:cNvPr id="0" name=""/>
        <dsp:cNvSpPr/>
      </dsp:nvSpPr>
      <dsp:spPr>
        <a:xfrm>
          <a:off x="3427530" y="330887"/>
          <a:ext cx="1358380" cy="1358380"/>
        </a:xfrm>
        <a:prstGeom prst="roundRect">
          <a:avLst/>
        </a:prstGeom>
        <a:gradFill rotWithShape="0">
          <a:gsLst>
            <a:gs pos="0">
              <a:schemeClr val="accent6">
                <a:alpha val="90000"/>
                <a:hueOff val="0"/>
                <a:satOff val="0"/>
                <a:lumOff val="0"/>
                <a:alphaOff val="-13333"/>
                <a:shade val="51000"/>
                <a:satMod val="130000"/>
              </a:schemeClr>
            </a:gs>
            <a:gs pos="80000">
              <a:schemeClr val="accent6">
                <a:alpha val="90000"/>
                <a:hueOff val="0"/>
                <a:satOff val="0"/>
                <a:lumOff val="0"/>
                <a:alphaOff val="-13333"/>
                <a:shade val="93000"/>
                <a:satMod val="130000"/>
              </a:schemeClr>
            </a:gs>
            <a:gs pos="100000">
              <a:schemeClr val="accent6">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コスト</a:t>
          </a:r>
          <a:endParaRPr kumimoji="1" lang="ja-JP" altLang="en-US" sz="2300" kern="1200" dirty="0"/>
        </a:p>
      </dsp:txBody>
      <dsp:txXfrm>
        <a:off x="3493841" y="397198"/>
        <a:ext cx="1225758" cy="1225758"/>
      </dsp:txXfrm>
    </dsp:sp>
    <dsp:sp modelId="{686B232F-3E7A-4546-B70D-65E237309650}">
      <dsp:nvSpPr>
        <dsp:cNvPr id="0" name=""/>
        <dsp:cNvSpPr/>
      </dsp:nvSpPr>
      <dsp:spPr>
        <a:xfrm>
          <a:off x="1964659" y="1793758"/>
          <a:ext cx="1358380" cy="1358380"/>
        </a:xfrm>
        <a:prstGeom prst="roundRect">
          <a:avLst/>
        </a:prstGeom>
        <a:gradFill rotWithShape="0">
          <a:gsLst>
            <a:gs pos="0">
              <a:schemeClr val="accent6">
                <a:alpha val="90000"/>
                <a:hueOff val="0"/>
                <a:satOff val="0"/>
                <a:lumOff val="0"/>
                <a:alphaOff val="-26667"/>
                <a:shade val="51000"/>
                <a:satMod val="130000"/>
              </a:schemeClr>
            </a:gs>
            <a:gs pos="80000">
              <a:schemeClr val="accent6">
                <a:alpha val="90000"/>
                <a:hueOff val="0"/>
                <a:satOff val="0"/>
                <a:lumOff val="0"/>
                <a:alphaOff val="-26667"/>
                <a:shade val="93000"/>
                <a:satMod val="130000"/>
              </a:schemeClr>
            </a:gs>
            <a:gs pos="100000">
              <a:schemeClr val="accent6">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求められる品質</a:t>
          </a:r>
          <a:endParaRPr kumimoji="1" lang="ja-JP" altLang="en-US" sz="2300" kern="1200" dirty="0"/>
        </a:p>
      </dsp:txBody>
      <dsp:txXfrm>
        <a:off x="2030970" y="1860069"/>
        <a:ext cx="1225758" cy="1225758"/>
      </dsp:txXfrm>
    </dsp:sp>
    <dsp:sp modelId="{A42F1179-5FEA-4EC4-924A-A61FD8B43AA4}">
      <dsp:nvSpPr>
        <dsp:cNvPr id="0" name=""/>
        <dsp:cNvSpPr/>
      </dsp:nvSpPr>
      <dsp:spPr>
        <a:xfrm>
          <a:off x="3427530" y="1793758"/>
          <a:ext cx="1358380" cy="1358380"/>
        </a:xfrm>
        <a:prstGeom prst="round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新規</a:t>
          </a:r>
          <a:r>
            <a:rPr kumimoji="1" lang="en-US" altLang="ja-JP" sz="2300" kern="1200" dirty="0" smtClean="0"/>
            <a:t>or</a:t>
          </a:r>
          <a:r>
            <a:rPr kumimoji="1" lang="ja-JP" altLang="en-US" sz="2300" kern="1200" dirty="0" smtClean="0"/>
            <a:t>派生</a:t>
          </a:r>
          <a:endParaRPr kumimoji="1" lang="ja-JP" altLang="en-US" sz="2300" kern="1200" dirty="0"/>
        </a:p>
      </dsp:txBody>
      <dsp:txXfrm>
        <a:off x="3493841" y="1860069"/>
        <a:ext cx="1225758" cy="1225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0693B-48CF-4C8E-8F83-A650DD2044FC}">
      <dsp:nvSpPr>
        <dsp:cNvPr id="0" name=""/>
        <dsp:cNvSpPr/>
      </dsp:nvSpPr>
      <dsp:spPr>
        <a:xfrm>
          <a:off x="1633771" y="0"/>
          <a:ext cx="3483027" cy="3483027"/>
        </a:xfrm>
        <a:prstGeom prst="diamond">
          <a:avLst/>
        </a:prstGeom>
        <a:gradFill rotWithShape="0">
          <a:gsLst>
            <a:gs pos="0">
              <a:schemeClr val="accent6">
                <a:tint val="40000"/>
                <a:hueOff val="0"/>
                <a:satOff val="0"/>
                <a:lumOff val="0"/>
                <a:alphaOff val="0"/>
                <a:shade val="51000"/>
                <a:satMod val="130000"/>
              </a:schemeClr>
            </a:gs>
            <a:gs pos="80000">
              <a:schemeClr val="accent6">
                <a:tint val="40000"/>
                <a:hueOff val="0"/>
                <a:satOff val="0"/>
                <a:lumOff val="0"/>
                <a:alphaOff val="0"/>
                <a:shade val="93000"/>
                <a:satMod val="130000"/>
              </a:schemeClr>
            </a:gs>
            <a:gs pos="100000">
              <a:schemeClr val="accent6">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B62449A-20FA-4B9A-BF9A-64621717424D}">
      <dsp:nvSpPr>
        <dsp:cNvPr id="0" name=""/>
        <dsp:cNvSpPr/>
      </dsp:nvSpPr>
      <dsp:spPr>
        <a:xfrm>
          <a:off x="1964659" y="330887"/>
          <a:ext cx="1358380" cy="1358380"/>
        </a:xfrm>
        <a:prstGeom prst="round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規模</a:t>
          </a:r>
          <a:endParaRPr kumimoji="1" lang="ja-JP" altLang="en-US" sz="2300" kern="1200" dirty="0"/>
        </a:p>
      </dsp:txBody>
      <dsp:txXfrm>
        <a:off x="2030970" y="397198"/>
        <a:ext cx="1225758" cy="1225758"/>
      </dsp:txXfrm>
    </dsp:sp>
    <dsp:sp modelId="{F6987991-A20F-457A-B0C5-5E5A1866CCE5}">
      <dsp:nvSpPr>
        <dsp:cNvPr id="0" name=""/>
        <dsp:cNvSpPr/>
      </dsp:nvSpPr>
      <dsp:spPr>
        <a:xfrm>
          <a:off x="3427530" y="330887"/>
          <a:ext cx="1358380" cy="1358380"/>
        </a:xfrm>
        <a:prstGeom prst="roundRect">
          <a:avLst/>
        </a:prstGeom>
        <a:gradFill rotWithShape="0">
          <a:gsLst>
            <a:gs pos="0">
              <a:schemeClr val="accent6">
                <a:alpha val="90000"/>
                <a:hueOff val="0"/>
                <a:satOff val="0"/>
                <a:lumOff val="0"/>
                <a:alphaOff val="-13333"/>
                <a:shade val="51000"/>
                <a:satMod val="130000"/>
              </a:schemeClr>
            </a:gs>
            <a:gs pos="80000">
              <a:schemeClr val="accent6">
                <a:alpha val="90000"/>
                <a:hueOff val="0"/>
                <a:satOff val="0"/>
                <a:lumOff val="0"/>
                <a:alphaOff val="-13333"/>
                <a:shade val="93000"/>
                <a:satMod val="130000"/>
              </a:schemeClr>
            </a:gs>
            <a:gs pos="100000">
              <a:schemeClr val="accent6">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コスト</a:t>
          </a:r>
          <a:endParaRPr kumimoji="1" lang="ja-JP" altLang="en-US" sz="2300" kern="1200" dirty="0"/>
        </a:p>
      </dsp:txBody>
      <dsp:txXfrm>
        <a:off x="3493841" y="397198"/>
        <a:ext cx="1225758" cy="1225758"/>
      </dsp:txXfrm>
    </dsp:sp>
    <dsp:sp modelId="{686B232F-3E7A-4546-B70D-65E237309650}">
      <dsp:nvSpPr>
        <dsp:cNvPr id="0" name=""/>
        <dsp:cNvSpPr/>
      </dsp:nvSpPr>
      <dsp:spPr>
        <a:xfrm>
          <a:off x="1964659" y="1793758"/>
          <a:ext cx="1358380" cy="1358380"/>
        </a:xfrm>
        <a:prstGeom prst="roundRect">
          <a:avLst/>
        </a:prstGeom>
        <a:gradFill rotWithShape="0">
          <a:gsLst>
            <a:gs pos="0">
              <a:schemeClr val="accent6">
                <a:alpha val="90000"/>
                <a:hueOff val="0"/>
                <a:satOff val="0"/>
                <a:lumOff val="0"/>
                <a:alphaOff val="-26667"/>
                <a:shade val="51000"/>
                <a:satMod val="130000"/>
              </a:schemeClr>
            </a:gs>
            <a:gs pos="80000">
              <a:schemeClr val="accent6">
                <a:alpha val="90000"/>
                <a:hueOff val="0"/>
                <a:satOff val="0"/>
                <a:lumOff val="0"/>
                <a:alphaOff val="-26667"/>
                <a:shade val="93000"/>
                <a:satMod val="130000"/>
              </a:schemeClr>
            </a:gs>
            <a:gs pos="100000">
              <a:schemeClr val="accent6">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求められる品質</a:t>
          </a:r>
          <a:endParaRPr kumimoji="1" lang="ja-JP" altLang="en-US" sz="2300" kern="1200" dirty="0"/>
        </a:p>
      </dsp:txBody>
      <dsp:txXfrm>
        <a:off x="2030970" y="1860069"/>
        <a:ext cx="1225758" cy="1225758"/>
      </dsp:txXfrm>
    </dsp:sp>
    <dsp:sp modelId="{A42F1179-5FEA-4EC4-924A-A61FD8B43AA4}">
      <dsp:nvSpPr>
        <dsp:cNvPr id="0" name=""/>
        <dsp:cNvSpPr/>
      </dsp:nvSpPr>
      <dsp:spPr>
        <a:xfrm>
          <a:off x="3427530" y="1793758"/>
          <a:ext cx="1358380" cy="1358380"/>
        </a:xfrm>
        <a:prstGeom prst="round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kumimoji="1" lang="ja-JP" altLang="en-US" sz="2300" kern="1200" dirty="0" smtClean="0"/>
            <a:t>新規</a:t>
          </a:r>
          <a:r>
            <a:rPr kumimoji="1" lang="en-US" altLang="ja-JP" sz="2300" kern="1200" dirty="0" smtClean="0"/>
            <a:t>or</a:t>
          </a:r>
          <a:r>
            <a:rPr kumimoji="1" lang="ja-JP" altLang="en-US" sz="2300" kern="1200" dirty="0" smtClean="0"/>
            <a:t>派生</a:t>
          </a:r>
          <a:endParaRPr kumimoji="1" lang="ja-JP" altLang="en-US" sz="2300" kern="1200" dirty="0"/>
        </a:p>
      </dsp:txBody>
      <dsp:txXfrm>
        <a:off x="3493841" y="1860069"/>
        <a:ext cx="1225758" cy="122575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ja-JP"/>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ja-JP"/>
          </a:p>
        </p:txBody>
      </p:sp>
      <p:sp>
        <p:nvSpPr>
          <p:cNvPr id="717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ja-JP"/>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267D5E4-73E9-4A12-85A5-DE275F7859EF}" type="slidenum">
              <a:rPr lang="en-US" altLang="ja-JP"/>
              <a:pPr/>
              <a:t>‹#›</a:t>
            </a:fld>
            <a:endParaRPr lang="en-US" altLang="ja-JP"/>
          </a:p>
        </p:txBody>
      </p:sp>
    </p:spTree>
    <p:extLst>
      <p:ext uri="{BB962C8B-B14F-4D97-AF65-F5344CB8AC3E}">
        <p14:creationId xmlns:p14="http://schemas.microsoft.com/office/powerpoint/2010/main" val="2898328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5139" name="Rectangle 19"/>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7" name="Rectangle 27"/>
          <p:cNvSpPr>
            <a:spLocks noChangeArrowheads="1"/>
          </p:cNvSpPr>
          <p:nvPr/>
        </p:nvSpPr>
        <p:spPr bwMode="auto">
          <a:xfrm>
            <a:off x="1" y="3975498"/>
            <a:ext cx="1547813" cy="1168003"/>
          </a:xfrm>
          <a:prstGeom prst="rect">
            <a:avLst/>
          </a:prstGeom>
          <a:solidFill>
            <a:srgbClr val="EAEAEA"/>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22" name="Rectangle 2"/>
          <p:cNvSpPr>
            <a:spLocks noGrp="1" noChangeArrowheads="1"/>
          </p:cNvSpPr>
          <p:nvPr>
            <p:ph type="ctrTitle"/>
          </p:nvPr>
        </p:nvSpPr>
        <p:spPr>
          <a:xfrm>
            <a:off x="1619250" y="1597819"/>
            <a:ext cx="6838950" cy="1102519"/>
          </a:xfrm>
        </p:spPr>
        <p:txBody>
          <a:bodyPr/>
          <a:lstStyle>
            <a:lvl1pPr>
              <a:defRPr/>
            </a:lvl1pPr>
          </a:lstStyle>
          <a:p>
            <a:pPr lvl="0"/>
            <a:r>
              <a:rPr lang="ja-JP" altLang="en-US" noProof="0" smtClean="0"/>
              <a:t>マスター タイトルの書式設定</a:t>
            </a:r>
          </a:p>
        </p:txBody>
      </p:sp>
      <p:sp>
        <p:nvSpPr>
          <p:cNvPr id="5123" name="Rectangle 3"/>
          <p:cNvSpPr>
            <a:spLocks noGrp="1" noChangeArrowheads="1"/>
          </p:cNvSpPr>
          <p:nvPr>
            <p:ph type="subTitle" idx="1"/>
          </p:nvPr>
        </p:nvSpPr>
        <p:spPr>
          <a:xfrm>
            <a:off x="4572000" y="2914650"/>
            <a:ext cx="3200400" cy="1314450"/>
          </a:xfrm>
        </p:spPr>
        <p:txBody>
          <a:bodyPr/>
          <a:lstStyle>
            <a:lvl1pPr marL="0" indent="0">
              <a:buFont typeface="Arial" charset="0"/>
              <a:buNone/>
              <a:defRPr sz="2000"/>
            </a:lvl1pPr>
          </a:lstStyle>
          <a:p>
            <a:pPr lvl="0"/>
            <a:r>
              <a:rPr lang="ja-JP" altLang="en-US" noProof="0" smtClean="0"/>
              <a:t>マスター サブタイトルの書式設定</a:t>
            </a:r>
          </a:p>
        </p:txBody>
      </p:sp>
      <p:sp>
        <p:nvSpPr>
          <p:cNvPr id="5124" name="Rectangle 4"/>
          <p:cNvSpPr>
            <a:spLocks noGrp="1" noChangeArrowheads="1"/>
          </p:cNvSpPr>
          <p:nvPr>
            <p:ph type="dt" sz="half" idx="2"/>
          </p:nvPr>
        </p:nvSpPr>
        <p:spPr/>
        <p:txBody>
          <a:bodyPr/>
          <a:lstStyle>
            <a:lvl1pPr>
              <a:defRPr/>
            </a:lvl1pPr>
          </a:lstStyle>
          <a:p>
            <a:endParaRPr lang="en-US" altLang="ja-JP"/>
          </a:p>
        </p:txBody>
      </p:sp>
      <p:sp>
        <p:nvSpPr>
          <p:cNvPr id="5125" name="Rectangle 5"/>
          <p:cNvSpPr>
            <a:spLocks noGrp="1" noChangeArrowheads="1"/>
          </p:cNvSpPr>
          <p:nvPr>
            <p:ph type="ftr" sz="quarter" idx="3"/>
          </p:nvPr>
        </p:nvSpPr>
        <p:spPr/>
        <p:txBody>
          <a:bodyPr/>
          <a:lstStyle>
            <a:lvl1pPr>
              <a:defRPr/>
            </a:lvl1pPr>
          </a:lstStyle>
          <a:p>
            <a:endParaRPr lang="en-US" altLang="ja-JP"/>
          </a:p>
        </p:txBody>
      </p:sp>
      <p:sp>
        <p:nvSpPr>
          <p:cNvPr id="5126" name="Rectangle 6"/>
          <p:cNvSpPr>
            <a:spLocks noGrp="1" noChangeArrowheads="1"/>
          </p:cNvSpPr>
          <p:nvPr>
            <p:ph type="sldNum" sz="quarter" idx="4"/>
          </p:nvPr>
        </p:nvSpPr>
        <p:spPr/>
        <p:txBody>
          <a:bodyPr/>
          <a:lstStyle>
            <a:lvl1pPr>
              <a:defRPr/>
            </a:lvl1pPr>
          </a:lstStyle>
          <a:p>
            <a:fld id="{0B5016F8-FD5A-422B-9FC8-BB39B45C7223}" type="slidenum">
              <a:rPr lang="en-US" altLang="ja-JP"/>
              <a:pPr/>
              <a:t>‹#›</a:t>
            </a:fld>
            <a:endParaRPr lang="en-US" altLang="ja-JP"/>
          </a:p>
        </p:txBody>
      </p:sp>
      <p:sp>
        <p:nvSpPr>
          <p:cNvPr id="5140" name="Line 20"/>
          <p:cNvSpPr>
            <a:spLocks noChangeShapeType="1"/>
          </p:cNvSpPr>
          <p:nvPr/>
        </p:nvSpPr>
        <p:spPr bwMode="auto">
          <a:xfrm>
            <a:off x="0" y="2733675"/>
            <a:ext cx="845978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5133" name="Group 13"/>
          <p:cNvGrpSpPr>
            <a:grpSpLocks/>
          </p:cNvGrpSpPr>
          <p:nvPr/>
        </p:nvGrpSpPr>
        <p:grpSpPr bwMode="auto">
          <a:xfrm>
            <a:off x="107951" y="1437085"/>
            <a:ext cx="1425575" cy="1549003"/>
            <a:chOff x="1191" y="423"/>
            <a:chExt cx="1961" cy="2889"/>
          </a:xfrm>
        </p:grpSpPr>
        <p:sp>
          <p:nvSpPr>
            <p:cNvPr id="5128"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0" name="Freeform 10"/>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31" name="Oval 11"/>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32" name="Freeform 12"/>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5141" name="Line 21"/>
          <p:cNvSpPr>
            <a:spLocks noChangeShapeType="1"/>
          </p:cNvSpPr>
          <p:nvPr/>
        </p:nvSpPr>
        <p:spPr bwMode="auto">
          <a:xfrm>
            <a:off x="8459788" y="0"/>
            <a:ext cx="0" cy="514350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2" name="AutoShape 22"/>
          <p:cNvSpPr>
            <a:spLocks noChangeArrowheads="1"/>
          </p:cNvSpPr>
          <p:nvPr/>
        </p:nvSpPr>
        <p:spPr bwMode="auto">
          <a:xfrm rot="2021404">
            <a:off x="3563938" y="3490912"/>
            <a:ext cx="215900" cy="539354"/>
          </a:xfrm>
          <a:prstGeom prst="roundRect">
            <a:avLst>
              <a:gd name="adj" fmla="val 50000"/>
            </a:avLst>
          </a:prstGeom>
          <a:solidFill>
            <a:srgbClr val="DDDDDD"/>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4" name="Line 24"/>
          <p:cNvSpPr>
            <a:spLocks noChangeShapeType="1"/>
          </p:cNvSpPr>
          <p:nvPr/>
        </p:nvSpPr>
        <p:spPr bwMode="auto">
          <a:xfrm flipV="1">
            <a:off x="3706814" y="3057525"/>
            <a:ext cx="865187" cy="972741"/>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5" name="Rectangle 25"/>
          <p:cNvSpPr>
            <a:spLocks noChangeArrowheads="1"/>
          </p:cNvSpPr>
          <p:nvPr/>
        </p:nvSpPr>
        <p:spPr bwMode="auto">
          <a:xfrm rot="2195126">
            <a:off x="3841750" y="3399235"/>
            <a:ext cx="223838" cy="108347"/>
          </a:xfrm>
          <a:prstGeom prst="rect">
            <a:avLst/>
          </a:prstGeom>
          <a:solidFill>
            <a:srgbClr val="969696"/>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146" name="Line 26"/>
          <p:cNvSpPr>
            <a:spLocks noChangeShapeType="1"/>
          </p:cNvSpPr>
          <p:nvPr/>
        </p:nvSpPr>
        <p:spPr bwMode="auto">
          <a:xfrm>
            <a:off x="1547813" y="2733675"/>
            <a:ext cx="0" cy="240982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148" name="Line 28"/>
          <p:cNvSpPr>
            <a:spLocks noChangeShapeType="1"/>
          </p:cNvSpPr>
          <p:nvPr/>
        </p:nvSpPr>
        <p:spPr bwMode="auto">
          <a:xfrm flipV="1">
            <a:off x="1" y="3975497"/>
            <a:ext cx="154781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094C6904-34AC-4043-8847-913640322224}" type="slidenum">
              <a:rPr lang="en-US" altLang="ja-JP"/>
              <a:pPr/>
              <a:t>‹#›</a:t>
            </a:fld>
            <a:endParaRPr lang="en-US" altLang="ja-JP"/>
          </a:p>
        </p:txBody>
      </p:sp>
    </p:spTree>
    <p:extLst>
      <p:ext uri="{BB962C8B-B14F-4D97-AF65-F5344CB8AC3E}">
        <p14:creationId xmlns:p14="http://schemas.microsoft.com/office/powerpoint/2010/main" val="1868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1424643E-79C9-47EB-8ADF-38C58FDDBECC}" type="slidenum">
              <a:rPr lang="en-US" altLang="ja-JP"/>
              <a:pPr/>
              <a:t>‹#›</a:t>
            </a:fld>
            <a:endParaRPr lang="en-US" altLang="ja-JP"/>
          </a:p>
        </p:txBody>
      </p:sp>
    </p:spTree>
    <p:extLst>
      <p:ext uri="{BB962C8B-B14F-4D97-AF65-F5344CB8AC3E}">
        <p14:creationId xmlns:p14="http://schemas.microsoft.com/office/powerpoint/2010/main" val="3702460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マスター タイトルの書式設定</a:t>
            </a:r>
            <a:endParaRPr lang="ja-JP" altLang="en-US" dirty="0"/>
          </a:p>
        </p:txBody>
      </p:sp>
      <p:sp>
        <p:nvSpPr>
          <p:cNvPr id="3" name="コンテンツ プレースホルダー 2"/>
          <p:cNvSpPr>
            <a:spLocks noGrp="1"/>
          </p:cNvSpPr>
          <p:nvPr>
            <p:ph idx="1"/>
          </p:nvPr>
        </p:nvSpPr>
        <p:spPr/>
        <p:txBody>
          <a:bodyPr>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ja-JP" altLang="en-US" dirty="0"/>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F2ABB7F2-980E-433E-9BE7-F0F93143FBA9}" type="slidenum">
              <a:rPr lang="en-US" altLang="ja-JP"/>
              <a:pPr/>
              <a:t>‹#›</a:t>
            </a:fld>
            <a:endParaRPr lang="en-US" altLang="ja-JP"/>
          </a:p>
        </p:txBody>
      </p:sp>
    </p:spTree>
    <p:extLst>
      <p:ext uri="{BB962C8B-B14F-4D97-AF65-F5344CB8AC3E}">
        <p14:creationId xmlns:p14="http://schemas.microsoft.com/office/powerpoint/2010/main" val="219894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6"/>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40D5FAB-AA79-411B-B2EE-7BB51608A25E}" type="slidenum">
              <a:rPr lang="en-US" altLang="ja-JP"/>
              <a:pPr/>
              <a:t>‹#›</a:t>
            </a:fld>
            <a:endParaRPr lang="en-US" altLang="ja-JP"/>
          </a:p>
        </p:txBody>
      </p:sp>
    </p:spTree>
    <p:extLst>
      <p:ext uri="{BB962C8B-B14F-4D97-AF65-F5344CB8AC3E}">
        <p14:creationId xmlns:p14="http://schemas.microsoft.com/office/powerpoint/2010/main" val="138215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24B74864-DF1B-4CC2-A2A4-F1A9CB679ECA}" type="slidenum">
              <a:rPr lang="en-US" altLang="ja-JP"/>
              <a:pPr/>
              <a:t>‹#›</a:t>
            </a:fld>
            <a:endParaRPr lang="en-US" altLang="ja-JP"/>
          </a:p>
        </p:txBody>
      </p:sp>
    </p:spTree>
    <p:extLst>
      <p:ext uri="{BB962C8B-B14F-4D97-AF65-F5344CB8AC3E}">
        <p14:creationId xmlns:p14="http://schemas.microsoft.com/office/powerpoint/2010/main" val="320639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5979"/>
            <a:ext cx="8229600" cy="85725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DDBBC7C8-9671-4AC5-96C1-5737259C59A6}" type="slidenum">
              <a:rPr lang="en-US" altLang="ja-JP"/>
              <a:pPr/>
              <a:t>‹#›</a:t>
            </a:fld>
            <a:endParaRPr lang="en-US" altLang="ja-JP"/>
          </a:p>
        </p:txBody>
      </p:sp>
    </p:spTree>
    <p:extLst>
      <p:ext uri="{BB962C8B-B14F-4D97-AF65-F5344CB8AC3E}">
        <p14:creationId xmlns:p14="http://schemas.microsoft.com/office/powerpoint/2010/main" val="224362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8054333A-27E2-40E0-AE57-21FF7F39191D}" type="slidenum">
              <a:rPr lang="en-US" altLang="ja-JP"/>
              <a:pPr/>
              <a:t>‹#›</a:t>
            </a:fld>
            <a:endParaRPr lang="en-US" altLang="ja-JP"/>
          </a:p>
        </p:txBody>
      </p:sp>
    </p:spTree>
    <p:extLst>
      <p:ext uri="{BB962C8B-B14F-4D97-AF65-F5344CB8AC3E}">
        <p14:creationId xmlns:p14="http://schemas.microsoft.com/office/powerpoint/2010/main" val="131316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6206534A-8A29-468B-8802-0B4DA5B693BD}" type="slidenum">
              <a:rPr lang="en-US" altLang="ja-JP"/>
              <a:pPr/>
              <a:t>‹#›</a:t>
            </a:fld>
            <a:endParaRPr lang="en-US" altLang="ja-JP"/>
          </a:p>
        </p:txBody>
      </p:sp>
    </p:spTree>
    <p:extLst>
      <p:ext uri="{BB962C8B-B14F-4D97-AF65-F5344CB8AC3E}">
        <p14:creationId xmlns:p14="http://schemas.microsoft.com/office/powerpoint/2010/main" val="233212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04787"/>
            <a:ext cx="3008313" cy="871538"/>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911DD3F3-D797-4010-B592-A8D97AC39B98}" type="slidenum">
              <a:rPr lang="en-US" altLang="ja-JP"/>
              <a:pPr/>
              <a:t>‹#›</a:t>
            </a:fld>
            <a:endParaRPr lang="en-US" altLang="ja-JP"/>
          </a:p>
        </p:txBody>
      </p:sp>
    </p:spTree>
    <p:extLst>
      <p:ext uri="{BB962C8B-B14F-4D97-AF65-F5344CB8AC3E}">
        <p14:creationId xmlns:p14="http://schemas.microsoft.com/office/powerpoint/2010/main" val="148579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A3CB8DDE-25F1-45E7-8A29-7CA55290908B}" type="slidenum">
              <a:rPr lang="en-US" altLang="ja-JP"/>
              <a:pPr/>
              <a:t>‹#›</a:t>
            </a:fld>
            <a:endParaRPr lang="en-US" altLang="ja-JP"/>
          </a:p>
        </p:txBody>
      </p:sp>
    </p:spTree>
    <p:extLst>
      <p:ext uri="{BB962C8B-B14F-4D97-AF65-F5344CB8AC3E}">
        <p14:creationId xmlns:p14="http://schemas.microsoft.com/office/powerpoint/2010/main" val="953159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0" y="0"/>
            <a:ext cx="9144000" cy="5143500"/>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ltLang="ja-JP"/>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en-US" altLang="ja-JP"/>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メイリオ" panose="020B0604030504040204" pitchFamily="50" charset="-128"/>
                <a:ea typeface="メイリオ" panose="020B0604030504040204" pitchFamily="50" charset="-128"/>
                <a:cs typeface="メイリオ" panose="020B0604030504040204" pitchFamily="50" charset="-128"/>
              </a:defRPr>
            </a:lvl1pPr>
          </a:lstStyle>
          <a:p>
            <a:fld id="{3802C95C-4152-4201-AD01-176695B9145A}" type="slidenum">
              <a:rPr lang="en-US" altLang="ja-JP" smtClean="0"/>
              <a:pPr/>
              <a:t>‹#›</a:t>
            </a:fld>
            <a:endParaRPr lang="en-US" altLang="ja-JP"/>
          </a:p>
        </p:txBody>
      </p:sp>
      <p:grpSp>
        <p:nvGrpSpPr>
          <p:cNvPr id="1031" name="Group 7"/>
          <p:cNvGrpSpPr>
            <a:grpSpLocks/>
          </p:cNvGrpSpPr>
          <p:nvPr/>
        </p:nvGrpSpPr>
        <p:grpSpPr bwMode="auto">
          <a:xfrm>
            <a:off x="395289" y="250031"/>
            <a:ext cx="757237" cy="809625"/>
            <a:chOff x="1191" y="423"/>
            <a:chExt cx="1961" cy="2889"/>
          </a:xfrm>
        </p:grpSpPr>
        <p:sp>
          <p:nvSpPr>
            <p:cNvPr id="1032" name="Freeform 8"/>
            <p:cNvSpPr>
              <a:spLocks/>
            </p:cNvSpPr>
            <p:nvPr userDrawn="1"/>
          </p:nvSpPr>
          <p:spPr bwMode="auto">
            <a:xfrm>
              <a:off x="1191" y="423"/>
              <a:ext cx="1961" cy="2889"/>
            </a:xfrm>
            <a:custGeom>
              <a:avLst/>
              <a:gdLst>
                <a:gd name="T0" fmla="*/ 498 w 1961"/>
                <a:gd name="T1" fmla="*/ 262 h 2889"/>
                <a:gd name="T2" fmla="*/ 253 w 1961"/>
                <a:gd name="T3" fmla="*/ 422 h 2889"/>
                <a:gd name="T4" fmla="*/ 47 w 1961"/>
                <a:gd name="T5" fmla="*/ 659 h 2889"/>
                <a:gd name="T6" fmla="*/ 47 w 1961"/>
                <a:gd name="T7" fmla="*/ 934 h 2889"/>
                <a:gd name="T8" fmla="*/ 6 w 1961"/>
                <a:gd name="T9" fmla="*/ 1149 h 2889"/>
                <a:gd name="T10" fmla="*/ 47 w 1961"/>
                <a:gd name="T11" fmla="*/ 1146 h 2889"/>
                <a:gd name="T12" fmla="*/ 72 w 1961"/>
                <a:gd name="T13" fmla="*/ 976 h 2889"/>
                <a:gd name="T14" fmla="*/ 129 w 1961"/>
                <a:gd name="T15" fmla="*/ 818 h 2889"/>
                <a:gd name="T16" fmla="*/ 215 w 1961"/>
                <a:gd name="T17" fmla="*/ 670 h 2889"/>
                <a:gd name="T18" fmla="*/ 327 w 1961"/>
                <a:gd name="T19" fmla="*/ 543 h 2889"/>
                <a:gd name="T20" fmla="*/ 452 w 1961"/>
                <a:gd name="T21" fmla="*/ 450 h 2889"/>
                <a:gd name="T22" fmla="*/ 612 w 1961"/>
                <a:gd name="T23" fmla="*/ 364 h 2889"/>
                <a:gd name="T24" fmla="*/ 788 w 1961"/>
                <a:gd name="T25" fmla="*/ 322 h 2889"/>
                <a:gd name="T26" fmla="*/ 931 w 1961"/>
                <a:gd name="T27" fmla="*/ 307 h 2889"/>
                <a:gd name="T28" fmla="*/ 1091 w 1961"/>
                <a:gd name="T29" fmla="*/ 309 h 2889"/>
                <a:gd name="T30" fmla="*/ 1273 w 1961"/>
                <a:gd name="T31" fmla="*/ 355 h 2889"/>
                <a:gd name="T32" fmla="*/ 1490 w 1961"/>
                <a:gd name="T33" fmla="*/ 472 h 2889"/>
                <a:gd name="T34" fmla="*/ 1699 w 1961"/>
                <a:gd name="T35" fmla="*/ 674 h 2889"/>
                <a:gd name="T36" fmla="*/ 1406 w 1961"/>
                <a:gd name="T37" fmla="*/ 467 h 2889"/>
                <a:gd name="T38" fmla="*/ 1072 w 1961"/>
                <a:gd name="T39" fmla="*/ 350 h 2889"/>
                <a:gd name="T40" fmla="*/ 726 w 1961"/>
                <a:gd name="T41" fmla="*/ 374 h 2889"/>
                <a:gd name="T42" fmla="*/ 438 w 1961"/>
                <a:gd name="T43" fmla="*/ 509 h 2889"/>
                <a:gd name="T44" fmla="*/ 166 w 1961"/>
                <a:gd name="T45" fmla="*/ 843 h 2889"/>
                <a:gd name="T46" fmla="*/ 134 w 1961"/>
                <a:gd name="T47" fmla="*/ 1212 h 2889"/>
                <a:gd name="T48" fmla="*/ 161 w 1961"/>
                <a:gd name="T49" fmla="*/ 1421 h 2889"/>
                <a:gd name="T50" fmla="*/ 237 w 1961"/>
                <a:gd name="T51" fmla="*/ 1597 h 2889"/>
                <a:gd name="T52" fmla="*/ 339 w 1961"/>
                <a:gd name="T53" fmla="*/ 1739 h 2889"/>
                <a:gd name="T54" fmla="*/ 429 w 1961"/>
                <a:gd name="T55" fmla="*/ 1897 h 2889"/>
                <a:gd name="T56" fmla="*/ 627 w 1961"/>
                <a:gd name="T57" fmla="*/ 2011 h 2889"/>
                <a:gd name="T58" fmla="*/ 925 w 1961"/>
                <a:gd name="T59" fmla="*/ 2075 h 2889"/>
                <a:gd name="T60" fmla="*/ 1143 w 1961"/>
                <a:gd name="T61" fmla="*/ 2053 h 2889"/>
                <a:gd name="T62" fmla="*/ 1361 w 1961"/>
                <a:gd name="T63" fmla="*/ 1981 h 2889"/>
                <a:gd name="T64" fmla="*/ 1587 w 1961"/>
                <a:gd name="T65" fmla="*/ 1807 h 2889"/>
                <a:gd name="T66" fmla="*/ 1645 w 1961"/>
                <a:gd name="T67" fmla="*/ 1809 h 2889"/>
                <a:gd name="T68" fmla="*/ 1517 w 1961"/>
                <a:gd name="T69" fmla="*/ 1933 h 2889"/>
                <a:gd name="T70" fmla="*/ 1355 w 1961"/>
                <a:gd name="T71" fmla="*/ 2031 h 2889"/>
                <a:gd name="T72" fmla="*/ 1161 w 1961"/>
                <a:gd name="T73" fmla="*/ 2093 h 2889"/>
                <a:gd name="T74" fmla="*/ 1005 w 1961"/>
                <a:gd name="T75" fmla="*/ 2113 h 2889"/>
                <a:gd name="T76" fmla="*/ 807 w 1961"/>
                <a:gd name="T77" fmla="*/ 2107 h 2889"/>
                <a:gd name="T78" fmla="*/ 609 w 1961"/>
                <a:gd name="T79" fmla="*/ 2049 h 2889"/>
                <a:gd name="T80" fmla="*/ 431 w 1961"/>
                <a:gd name="T81" fmla="*/ 1953 h 2889"/>
                <a:gd name="T82" fmla="*/ 289 w 1961"/>
                <a:gd name="T83" fmla="*/ 1877 h 2889"/>
                <a:gd name="T84" fmla="*/ 543 w 1961"/>
                <a:gd name="T85" fmla="*/ 2237 h 2889"/>
                <a:gd name="T86" fmla="*/ 499 w 1961"/>
                <a:gd name="T87" fmla="*/ 2411 h 2889"/>
                <a:gd name="T88" fmla="*/ 1077 w 1961"/>
                <a:gd name="T89" fmla="*/ 2149 h 2889"/>
                <a:gd name="T90" fmla="*/ 1605 w 1961"/>
                <a:gd name="T91" fmla="*/ 1915 h 2889"/>
                <a:gd name="T92" fmla="*/ 1961 w 1961"/>
                <a:gd name="T93" fmla="*/ 1477 h 2889"/>
                <a:gd name="T94" fmla="*/ 1931 w 1961"/>
                <a:gd name="T95" fmla="*/ 1033 h 2889"/>
                <a:gd name="T96" fmla="*/ 1877 w 1961"/>
                <a:gd name="T97" fmla="*/ 849 h 2889"/>
                <a:gd name="T98" fmla="*/ 1727 w 1961"/>
                <a:gd name="T99" fmla="*/ 661 h 2889"/>
                <a:gd name="T100" fmla="*/ 1419 w 1961"/>
                <a:gd name="T101" fmla="*/ 249 h 2889"/>
                <a:gd name="T102" fmla="*/ 1397 w 1961"/>
                <a:gd name="T103" fmla="*/ 184 h 2889"/>
                <a:gd name="T104" fmla="*/ 917 w 1961"/>
                <a:gd name="T105" fmla="*/ 263 h 2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1" h="2889">
                  <a:moveTo>
                    <a:pt x="708" y="0"/>
                  </a:moveTo>
                  <a:cubicBezTo>
                    <a:pt x="659" y="79"/>
                    <a:pt x="609" y="156"/>
                    <a:pt x="555" y="235"/>
                  </a:cubicBezTo>
                  <a:cubicBezTo>
                    <a:pt x="523" y="249"/>
                    <a:pt x="519" y="254"/>
                    <a:pt x="498" y="262"/>
                  </a:cubicBezTo>
                  <a:cubicBezTo>
                    <a:pt x="477" y="271"/>
                    <a:pt x="458" y="279"/>
                    <a:pt x="428" y="296"/>
                  </a:cubicBezTo>
                  <a:cubicBezTo>
                    <a:pt x="398" y="313"/>
                    <a:pt x="346" y="349"/>
                    <a:pt x="318" y="369"/>
                  </a:cubicBezTo>
                  <a:cubicBezTo>
                    <a:pt x="289" y="389"/>
                    <a:pt x="275" y="402"/>
                    <a:pt x="253" y="422"/>
                  </a:cubicBezTo>
                  <a:cubicBezTo>
                    <a:pt x="231" y="442"/>
                    <a:pt x="201" y="466"/>
                    <a:pt x="182" y="486"/>
                  </a:cubicBezTo>
                  <a:cubicBezTo>
                    <a:pt x="163" y="506"/>
                    <a:pt x="156" y="514"/>
                    <a:pt x="134" y="542"/>
                  </a:cubicBezTo>
                  <a:cubicBezTo>
                    <a:pt x="112" y="570"/>
                    <a:pt x="91" y="593"/>
                    <a:pt x="47" y="659"/>
                  </a:cubicBezTo>
                  <a:cubicBezTo>
                    <a:pt x="114" y="698"/>
                    <a:pt x="98" y="696"/>
                    <a:pt x="142" y="726"/>
                  </a:cubicBezTo>
                  <a:cubicBezTo>
                    <a:pt x="110" y="786"/>
                    <a:pt x="96" y="808"/>
                    <a:pt x="76" y="852"/>
                  </a:cubicBezTo>
                  <a:cubicBezTo>
                    <a:pt x="60" y="886"/>
                    <a:pt x="55" y="911"/>
                    <a:pt x="47" y="934"/>
                  </a:cubicBezTo>
                  <a:cubicBezTo>
                    <a:pt x="39" y="958"/>
                    <a:pt x="34" y="972"/>
                    <a:pt x="30" y="995"/>
                  </a:cubicBezTo>
                  <a:cubicBezTo>
                    <a:pt x="25" y="1019"/>
                    <a:pt x="19" y="1054"/>
                    <a:pt x="16" y="1079"/>
                  </a:cubicBezTo>
                  <a:cubicBezTo>
                    <a:pt x="12" y="1104"/>
                    <a:pt x="8" y="1128"/>
                    <a:pt x="6" y="1149"/>
                  </a:cubicBezTo>
                  <a:cubicBezTo>
                    <a:pt x="4" y="1171"/>
                    <a:pt x="0" y="1201"/>
                    <a:pt x="4" y="1212"/>
                  </a:cubicBezTo>
                  <a:cubicBezTo>
                    <a:pt x="19" y="1212"/>
                    <a:pt x="20" y="1215"/>
                    <a:pt x="38" y="1215"/>
                  </a:cubicBezTo>
                  <a:cubicBezTo>
                    <a:pt x="44" y="1202"/>
                    <a:pt x="46" y="1166"/>
                    <a:pt x="47" y="1146"/>
                  </a:cubicBezTo>
                  <a:cubicBezTo>
                    <a:pt x="49" y="1125"/>
                    <a:pt x="51" y="1106"/>
                    <a:pt x="53" y="1087"/>
                  </a:cubicBezTo>
                  <a:cubicBezTo>
                    <a:pt x="55" y="1068"/>
                    <a:pt x="58" y="1051"/>
                    <a:pt x="61" y="1033"/>
                  </a:cubicBezTo>
                  <a:cubicBezTo>
                    <a:pt x="64" y="1015"/>
                    <a:pt x="68" y="994"/>
                    <a:pt x="72" y="976"/>
                  </a:cubicBezTo>
                  <a:cubicBezTo>
                    <a:pt x="77" y="959"/>
                    <a:pt x="80" y="948"/>
                    <a:pt x="87" y="931"/>
                  </a:cubicBezTo>
                  <a:cubicBezTo>
                    <a:pt x="93" y="914"/>
                    <a:pt x="103" y="888"/>
                    <a:pt x="109" y="869"/>
                  </a:cubicBezTo>
                  <a:cubicBezTo>
                    <a:pt x="115" y="850"/>
                    <a:pt x="122" y="835"/>
                    <a:pt x="129" y="818"/>
                  </a:cubicBezTo>
                  <a:cubicBezTo>
                    <a:pt x="137" y="800"/>
                    <a:pt x="148" y="783"/>
                    <a:pt x="158" y="766"/>
                  </a:cubicBezTo>
                  <a:cubicBezTo>
                    <a:pt x="167" y="749"/>
                    <a:pt x="180" y="727"/>
                    <a:pt x="190" y="712"/>
                  </a:cubicBezTo>
                  <a:cubicBezTo>
                    <a:pt x="199" y="696"/>
                    <a:pt x="205" y="684"/>
                    <a:pt x="215" y="670"/>
                  </a:cubicBezTo>
                  <a:cubicBezTo>
                    <a:pt x="224" y="656"/>
                    <a:pt x="239" y="642"/>
                    <a:pt x="251" y="628"/>
                  </a:cubicBezTo>
                  <a:cubicBezTo>
                    <a:pt x="263" y="614"/>
                    <a:pt x="276" y="599"/>
                    <a:pt x="289" y="585"/>
                  </a:cubicBezTo>
                  <a:cubicBezTo>
                    <a:pt x="302" y="571"/>
                    <a:pt x="314" y="556"/>
                    <a:pt x="327" y="543"/>
                  </a:cubicBezTo>
                  <a:cubicBezTo>
                    <a:pt x="340" y="530"/>
                    <a:pt x="356" y="519"/>
                    <a:pt x="370" y="509"/>
                  </a:cubicBezTo>
                  <a:cubicBezTo>
                    <a:pt x="384" y="499"/>
                    <a:pt x="395" y="491"/>
                    <a:pt x="409" y="481"/>
                  </a:cubicBezTo>
                  <a:cubicBezTo>
                    <a:pt x="424" y="472"/>
                    <a:pt x="438" y="459"/>
                    <a:pt x="452" y="450"/>
                  </a:cubicBezTo>
                  <a:cubicBezTo>
                    <a:pt x="466" y="441"/>
                    <a:pt x="484" y="431"/>
                    <a:pt x="500" y="422"/>
                  </a:cubicBezTo>
                  <a:cubicBezTo>
                    <a:pt x="515" y="413"/>
                    <a:pt x="531" y="403"/>
                    <a:pt x="550" y="394"/>
                  </a:cubicBezTo>
                  <a:cubicBezTo>
                    <a:pt x="569" y="385"/>
                    <a:pt x="591" y="372"/>
                    <a:pt x="612" y="364"/>
                  </a:cubicBezTo>
                  <a:cubicBezTo>
                    <a:pt x="633" y="357"/>
                    <a:pt x="655" y="350"/>
                    <a:pt x="674" y="346"/>
                  </a:cubicBezTo>
                  <a:cubicBezTo>
                    <a:pt x="693" y="341"/>
                    <a:pt x="704" y="336"/>
                    <a:pt x="723" y="333"/>
                  </a:cubicBezTo>
                  <a:cubicBezTo>
                    <a:pt x="742" y="330"/>
                    <a:pt x="769" y="325"/>
                    <a:pt x="788" y="322"/>
                  </a:cubicBezTo>
                  <a:cubicBezTo>
                    <a:pt x="807" y="319"/>
                    <a:pt x="819" y="319"/>
                    <a:pt x="835" y="317"/>
                  </a:cubicBezTo>
                  <a:cubicBezTo>
                    <a:pt x="851" y="315"/>
                    <a:pt x="867" y="313"/>
                    <a:pt x="883" y="311"/>
                  </a:cubicBezTo>
                  <a:cubicBezTo>
                    <a:pt x="899" y="309"/>
                    <a:pt x="915" y="308"/>
                    <a:pt x="931" y="307"/>
                  </a:cubicBezTo>
                  <a:cubicBezTo>
                    <a:pt x="947" y="306"/>
                    <a:pt x="962" y="305"/>
                    <a:pt x="979" y="305"/>
                  </a:cubicBezTo>
                  <a:cubicBezTo>
                    <a:pt x="996" y="305"/>
                    <a:pt x="1012" y="304"/>
                    <a:pt x="1031" y="305"/>
                  </a:cubicBezTo>
                  <a:cubicBezTo>
                    <a:pt x="1050" y="306"/>
                    <a:pt x="1071" y="307"/>
                    <a:pt x="1091" y="309"/>
                  </a:cubicBezTo>
                  <a:cubicBezTo>
                    <a:pt x="1111" y="311"/>
                    <a:pt x="1132" y="315"/>
                    <a:pt x="1151" y="319"/>
                  </a:cubicBezTo>
                  <a:cubicBezTo>
                    <a:pt x="1170" y="323"/>
                    <a:pt x="1185" y="326"/>
                    <a:pt x="1205" y="332"/>
                  </a:cubicBezTo>
                  <a:cubicBezTo>
                    <a:pt x="1225" y="338"/>
                    <a:pt x="1251" y="346"/>
                    <a:pt x="1273" y="355"/>
                  </a:cubicBezTo>
                  <a:cubicBezTo>
                    <a:pt x="1295" y="364"/>
                    <a:pt x="1316" y="373"/>
                    <a:pt x="1340" y="385"/>
                  </a:cubicBezTo>
                  <a:cubicBezTo>
                    <a:pt x="1364" y="397"/>
                    <a:pt x="1394" y="415"/>
                    <a:pt x="1419" y="429"/>
                  </a:cubicBezTo>
                  <a:cubicBezTo>
                    <a:pt x="1444" y="443"/>
                    <a:pt x="1466" y="456"/>
                    <a:pt x="1490" y="472"/>
                  </a:cubicBezTo>
                  <a:cubicBezTo>
                    <a:pt x="1514" y="488"/>
                    <a:pt x="1538" y="507"/>
                    <a:pt x="1561" y="527"/>
                  </a:cubicBezTo>
                  <a:cubicBezTo>
                    <a:pt x="1584" y="547"/>
                    <a:pt x="1606" y="566"/>
                    <a:pt x="1629" y="590"/>
                  </a:cubicBezTo>
                  <a:cubicBezTo>
                    <a:pt x="1652" y="614"/>
                    <a:pt x="1692" y="656"/>
                    <a:pt x="1699" y="674"/>
                  </a:cubicBezTo>
                  <a:cubicBezTo>
                    <a:pt x="1686" y="688"/>
                    <a:pt x="1681" y="691"/>
                    <a:pt x="1670" y="701"/>
                  </a:cubicBezTo>
                  <a:cubicBezTo>
                    <a:pt x="1620" y="628"/>
                    <a:pt x="1567" y="590"/>
                    <a:pt x="1523" y="551"/>
                  </a:cubicBezTo>
                  <a:cubicBezTo>
                    <a:pt x="1479" y="512"/>
                    <a:pt x="1443" y="491"/>
                    <a:pt x="1406" y="467"/>
                  </a:cubicBezTo>
                  <a:cubicBezTo>
                    <a:pt x="1370" y="444"/>
                    <a:pt x="1341" y="428"/>
                    <a:pt x="1306" y="413"/>
                  </a:cubicBezTo>
                  <a:cubicBezTo>
                    <a:pt x="1272" y="397"/>
                    <a:pt x="1235" y="386"/>
                    <a:pt x="1196" y="375"/>
                  </a:cubicBezTo>
                  <a:cubicBezTo>
                    <a:pt x="1156" y="364"/>
                    <a:pt x="1112" y="355"/>
                    <a:pt x="1072" y="350"/>
                  </a:cubicBezTo>
                  <a:cubicBezTo>
                    <a:pt x="1033" y="346"/>
                    <a:pt x="998" y="344"/>
                    <a:pt x="954" y="346"/>
                  </a:cubicBezTo>
                  <a:cubicBezTo>
                    <a:pt x="909" y="347"/>
                    <a:pt x="846" y="352"/>
                    <a:pt x="808" y="357"/>
                  </a:cubicBezTo>
                  <a:cubicBezTo>
                    <a:pt x="770" y="361"/>
                    <a:pt x="753" y="368"/>
                    <a:pt x="726" y="374"/>
                  </a:cubicBezTo>
                  <a:cubicBezTo>
                    <a:pt x="699" y="380"/>
                    <a:pt x="674" y="388"/>
                    <a:pt x="647" y="397"/>
                  </a:cubicBezTo>
                  <a:cubicBezTo>
                    <a:pt x="620" y="406"/>
                    <a:pt x="599" y="416"/>
                    <a:pt x="564" y="435"/>
                  </a:cubicBezTo>
                  <a:cubicBezTo>
                    <a:pt x="530" y="453"/>
                    <a:pt x="479" y="478"/>
                    <a:pt x="438" y="509"/>
                  </a:cubicBezTo>
                  <a:cubicBezTo>
                    <a:pt x="397" y="540"/>
                    <a:pt x="349" y="579"/>
                    <a:pt x="313" y="618"/>
                  </a:cubicBezTo>
                  <a:cubicBezTo>
                    <a:pt x="277" y="657"/>
                    <a:pt x="248" y="702"/>
                    <a:pt x="223" y="740"/>
                  </a:cubicBezTo>
                  <a:cubicBezTo>
                    <a:pt x="197" y="777"/>
                    <a:pt x="185" y="802"/>
                    <a:pt x="166" y="843"/>
                  </a:cubicBezTo>
                  <a:cubicBezTo>
                    <a:pt x="147" y="883"/>
                    <a:pt x="128" y="927"/>
                    <a:pt x="114" y="987"/>
                  </a:cubicBezTo>
                  <a:cubicBezTo>
                    <a:pt x="99" y="1048"/>
                    <a:pt x="83" y="1163"/>
                    <a:pt x="82" y="1210"/>
                  </a:cubicBezTo>
                  <a:cubicBezTo>
                    <a:pt x="109" y="1211"/>
                    <a:pt x="113" y="1211"/>
                    <a:pt x="134" y="1212"/>
                  </a:cubicBezTo>
                  <a:cubicBezTo>
                    <a:pt x="135" y="1237"/>
                    <a:pt x="132" y="1249"/>
                    <a:pt x="135" y="1271"/>
                  </a:cubicBezTo>
                  <a:cubicBezTo>
                    <a:pt x="136" y="1293"/>
                    <a:pt x="139" y="1320"/>
                    <a:pt x="143" y="1345"/>
                  </a:cubicBezTo>
                  <a:cubicBezTo>
                    <a:pt x="147" y="1370"/>
                    <a:pt x="153" y="1396"/>
                    <a:pt x="161" y="1421"/>
                  </a:cubicBezTo>
                  <a:cubicBezTo>
                    <a:pt x="169" y="1446"/>
                    <a:pt x="180" y="1473"/>
                    <a:pt x="189" y="1495"/>
                  </a:cubicBezTo>
                  <a:cubicBezTo>
                    <a:pt x="198" y="1517"/>
                    <a:pt x="205" y="1534"/>
                    <a:pt x="213" y="1551"/>
                  </a:cubicBezTo>
                  <a:cubicBezTo>
                    <a:pt x="221" y="1568"/>
                    <a:pt x="228" y="1581"/>
                    <a:pt x="237" y="1597"/>
                  </a:cubicBezTo>
                  <a:cubicBezTo>
                    <a:pt x="246" y="1613"/>
                    <a:pt x="257" y="1631"/>
                    <a:pt x="267" y="1647"/>
                  </a:cubicBezTo>
                  <a:cubicBezTo>
                    <a:pt x="277" y="1663"/>
                    <a:pt x="285" y="1678"/>
                    <a:pt x="297" y="1693"/>
                  </a:cubicBezTo>
                  <a:cubicBezTo>
                    <a:pt x="309" y="1708"/>
                    <a:pt x="324" y="1725"/>
                    <a:pt x="339" y="1739"/>
                  </a:cubicBezTo>
                  <a:cubicBezTo>
                    <a:pt x="354" y="1753"/>
                    <a:pt x="361" y="1759"/>
                    <a:pt x="389" y="1777"/>
                  </a:cubicBezTo>
                  <a:cubicBezTo>
                    <a:pt x="369" y="1801"/>
                    <a:pt x="371" y="1807"/>
                    <a:pt x="347" y="1829"/>
                  </a:cubicBezTo>
                  <a:cubicBezTo>
                    <a:pt x="381" y="1861"/>
                    <a:pt x="404" y="1878"/>
                    <a:pt x="429" y="1897"/>
                  </a:cubicBezTo>
                  <a:cubicBezTo>
                    <a:pt x="454" y="1916"/>
                    <a:pt x="478" y="1932"/>
                    <a:pt x="499" y="1945"/>
                  </a:cubicBezTo>
                  <a:cubicBezTo>
                    <a:pt x="520" y="1958"/>
                    <a:pt x="534" y="1966"/>
                    <a:pt x="555" y="1977"/>
                  </a:cubicBezTo>
                  <a:cubicBezTo>
                    <a:pt x="576" y="1988"/>
                    <a:pt x="599" y="2000"/>
                    <a:pt x="627" y="2011"/>
                  </a:cubicBezTo>
                  <a:cubicBezTo>
                    <a:pt x="655" y="2022"/>
                    <a:pt x="687" y="2035"/>
                    <a:pt x="723" y="2045"/>
                  </a:cubicBezTo>
                  <a:cubicBezTo>
                    <a:pt x="759" y="2055"/>
                    <a:pt x="809" y="2064"/>
                    <a:pt x="843" y="2069"/>
                  </a:cubicBezTo>
                  <a:cubicBezTo>
                    <a:pt x="877" y="2074"/>
                    <a:pt x="901" y="2074"/>
                    <a:pt x="925" y="2075"/>
                  </a:cubicBezTo>
                  <a:cubicBezTo>
                    <a:pt x="949" y="2076"/>
                    <a:pt x="965" y="2074"/>
                    <a:pt x="989" y="2073"/>
                  </a:cubicBezTo>
                  <a:cubicBezTo>
                    <a:pt x="1013" y="2072"/>
                    <a:pt x="1041" y="2070"/>
                    <a:pt x="1067" y="2067"/>
                  </a:cubicBezTo>
                  <a:cubicBezTo>
                    <a:pt x="1093" y="2064"/>
                    <a:pt x="1117" y="2058"/>
                    <a:pt x="1143" y="2053"/>
                  </a:cubicBezTo>
                  <a:cubicBezTo>
                    <a:pt x="1169" y="2048"/>
                    <a:pt x="1196" y="2042"/>
                    <a:pt x="1221" y="2035"/>
                  </a:cubicBezTo>
                  <a:cubicBezTo>
                    <a:pt x="1246" y="2028"/>
                    <a:pt x="1268" y="2020"/>
                    <a:pt x="1291" y="2011"/>
                  </a:cubicBezTo>
                  <a:cubicBezTo>
                    <a:pt x="1314" y="2002"/>
                    <a:pt x="1333" y="1997"/>
                    <a:pt x="1361" y="1981"/>
                  </a:cubicBezTo>
                  <a:cubicBezTo>
                    <a:pt x="1389" y="1965"/>
                    <a:pt x="1430" y="1938"/>
                    <a:pt x="1459" y="1917"/>
                  </a:cubicBezTo>
                  <a:cubicBezTo>
                    <a:pt x="1488" y="1896"/>
                    <a:pt x="1512" y="1873"/>
                    <a:pt x="1533" y="1855"/>
                  </a:cubicBezTo>
                  <a:cubicBezTo>
                    <a:pt x="1554" y="1837"/>
                    <a:pt x="1571" y="1831"/>
                    <a:pt x="1587" y="1807"/>
                  </a:cubicBezTo>
                  <a:cubicBezTo>
                    <a:pt x="1515" y="1737"/>
                    <a:pt x="1461" y="1693"/>
                    <a:pt x="1393" y="1633"/>
                  </a:cubicBezTo>
                  <a:cubicBezTo>
                    <a:pt x="1401" y="1621"/>
                    <a:pt x="1405" y="1617"/>
                    <a:pt x="1417" y="1609"/>
                  </a:cubicBezTo>
                  <a:cubicBezTo>
                    <a:pt x="1469" y="1647"/>
                    <a:pt x="1587" y="1751"/>
                    <a:pt x="1645" y="1809"/>
                  </a:cubicBezTo>
                  <a:cubicBezTo>
                    <a:pt x="1631" y="1833"/>
                    <a:pt x="1626" y="1834"/>
                    <a:pt x="1611" y="1849"/>
                  </a:cubicBezTo>
                  <a:cubicBezTo>
                    <a:pt x="1596" y="1864"/>
                    <a:pt x="1573" y="1883"/>
                    <a:pt x="1557" y="1897"/>
                  </a:cubicBezTo>
                  <a:cubicBezTo>
                    <a:pt x="1541" y="1911"/>
                    <a:pt x="1533" y="1921"/>
                    <a:pt x="1517" y="1933"/>
                  </a:cubicBezTo>
                  <a:cubicBezTo>
                    <a:pt x="1501" y="1945"/>
                    <a:pt x="1477" y="1959"/>
                    <a:pt x="1459" y="1971"/>
                  </a:cubicBezTo>
                  <a:cubicBezTo>
                    <a:pt x="1441" y="1983"/>
                    <a:pt x="1424" y="1993"/>
                    <a:pt x="1407" y="2003"/>
                  </a:cubicBezTo>
                  <a:cubicBezTo>
                    <a:pt x="1390" y="2013"/>
                    <a:pt x="1373" y="2022"/>
                    <a:pt x="1355" y="2031"/>
                  </a:cubicBezTo>
                  <a:cubicBezTo>
                    <a:pt x="1337" y="2040"/>
                    <a:pt x="1318" y="2049"/>
                    <a:pt x="1297" y="2057"/>
                  </a:cubicBezTo>
                  <a:cubicBezTo>
                    <a:pt x="1276" y="2065"/>
                    <a:pt x="1250" y="2071"/>
                    <a:pt x="1227" y="2077"/>
                  </a:cubicBezTo>
                  <a:cubicBezTo>
                    <a:pt x="1204" y="2083"/>
                    <a:pt x="1182" y="2089"/>
                    <a:pt x="1161" y="2093"/>
                  </a:cubicBezTo>
                  <a:cubicBezTo>
                    <a:pt x="1140" y="2097"/>
                    <a:pt x="1118" y="2100"/>
                    <a:pt x="1099" y="2103"/>
                  </a:cubicBezTo>
                  <a:cubicBezTo>
                    <a:pt x="1080" y="2106"/>
                    <a:pt x="1065" y="2109"/>
                    <a:pt x="1049" y="2111"/>
                  </a:cubicBezTo>
                  <a:cubicBezTo>
                    <a:pt x="1033" y="2113"/>
                    <a:pt x="1024" y="2112"/>
                    <a:pt x="1005" y="2113"/>
                  </a:cubicBezTo>
                  <a:cubicBezTo>
                    <a:pt x="986" y="2114"/>
                    <a:pt x="956" y="2115"/>
                    <a:pt x="933" y="2115"/>
                  </a:cubicBezTo>
                  <a:cubicBezTo>
                    <a:pt x="910" y="2115"/>
                    <a:pt x="890" y="2116"/>
                    <a:pt x="869" y="2115"/>
                  </a:cubicBezTo>
                  <a:cubicBezTo>
                    <a:pt x="848" y="2114"/>
                    <a:pt x="831" y="2111"/>
                    <a:pt x="807" y="2107"/>
                  </a:cubicBezTo>
                  <a:cubicBezTo>
                    <a:pt x="783" y="2103"/>
                    <a:pt x="748" y="2095"/>
                    <a:pt x="725" y="2089"/>
                  </a:cubicBezTo>
                  <a:cubicBezTo>
                    <a:pt x="702" y="2083"/>
                    <a:pt x="686" y="2076"/>
                    <a:pt x="667" y="2069"/>
                  </a:cubicBezTo>
                  <a:cubicBezTo>
                    <a:pt x="648" y="2062"/>
                    <a:pt x="628" y="2056"/>
                    <a:pt x="609" y="2049"/>
                  </a:cubicBezTo>
                  <a:cubicBezTo>
                    <a:pt x="590" y="2042"/>
                    <a:pt x="573" y="2035"/>
                    <a:pt x="553" y="2025"/>
                  </a:cubicBezTo>
                  <a:cubicBezTo>
                    <a:pt x="533" y="2015"/>
                    <a:pt x="507" y="2001"/>
                    <a:pt x="487" y="1989"/>
                  </a:cubicBezTo>
                  <a:cubicBezTo>
                    <a:pt x="467" y="1977"/>
                    <a:pt x="450" y="1967"/>
                    <a:pt x="431" y="1953"/>
                  </a:cubicBezTo>
                  <a:cubicBezTo>
                    <a:pt x="412" y="1939"/>
                    <a:pt x="394" y="1923"/>
                    <a:pt x="375" y="1907"/>
                  </a:cubicBezTo>
                  <a:cubicBezTo>
                    <a:pt x="356" y="1891"/>
                    <a:pt x="333" y="1860"/>
                    <a:pt x="319" y="1855"/>
                  </a:cubicBezTo>
                  <a:cubicBezTo>
                    <a:pt x="305" y="1861"/>
                    <a:pt x="297" y="1867"/>
                    <a:pt x="289" y="1877"/>
                  </a:cubicBezTo>
                  <a:cubicBezTo>
                    <a:pt x="307" y="1899"/>
                    <a:pt x="329" y="1917"/>
                    <a:pt x="347" y="1935"/>
                  </a:cubicBezTo>
                  <a:cubicBezTo>
                    <a:pt x="323" y="1975"/>
                    <a:pt x="297" y="2011"/>
                    <a:pt x="257" y="2073"/>
                  </a:cubicBezTo>
                  <a:cubicBezTo>
                    <a:pt x="345" y="2127"/>
                    <a:pt x="453" y="2187"/>
                    <a:pt x="543" y="2237"/>
                  </a:cubicBezTo>
                  <a:cubicBezTo>
                    <a:pt x="573" y="2179"/>
                    <a:pt x="605" y="2133"/>
                    <a:pt x="629" y="2095"/>
                  </a:cubicBezTo>
                  <a:cubicBezTo>
                    <a:pt x="649" y="2103"/>
                    <a:pt x="657" y="2107"/>
                    <a:pt x="671" y="2117"/>
                  </a:cubicBezTo>
                  <a:cubicBezTo>
                    <a:pt x="645" y="2161"/>
                    <a:pt x="559" y="2311"/>
                    <a:pt x="499" y="2411"/>
                  </a:cubicBezTo>
                  <a:cubicBezTo>
                    <a:pt x="587" y="2465"/>
                    <a:pt x="681" y="2519"/>
                    <a:pt x="781" y="2577"/>
                  </a:cubicBezTo>
                  <a:cubicBezTo>
                    <a:pt x="881" y="2407"/>
                    <a:pt x="959" y="2275"/>
                    <a:pt x="1033" y="2149"/>
                  </a:cubicBezTo>
                  <a:cubicBezTo>
                    <a:pt x="1053" y="2147"/>
                    <a:pt x="1057" y="2149"/>
                    <a:pt x="1077" y="2149"/>
                  </a:cubicBezTo>
                  <a:cubicBezTo>
                    <a:pt x="1017" y="2259"/>
                    <a:pt x="813" y="2607"/>
                    <a:pt x="745" y="2721"/>
                  </a:cubicBezTo>
                  <a:cubicBezTo>
                    <a:pt x="839" y="2775"/>
                    <a:pt x="923" y="2835"/>
                    <a:pt x="1029" y="2889"/>
                  </a:cubicBezTo>
                  <a:cubicBezTo>
                    <a:pt x="1167" y="2653"/>
                    <a:pt x="1499" y="2070"/>
                    <a:pt x="1605" y="1915"/>
                  </a:cubicBezTo>
                  <a:cubicBezTo>
                    <a:pt x="1635" y="1935"/>
                    <a:pt x="1641" y="1941"/>
                    <a:pt x="1663" y="1957"/>
                  </a:cubicBezTo>
                  <a:cubicBezTo>
                    <a:pt x="1707" y="1921"/>
                    <a:pt x="1815" y="1783"/>
                    <a:pt x="1865" y="1703"/>
                  </a:cubicBezTo>
                  <a:cubicBezTo>
                    <a:pt x="1915" y="1623"/>
                    <a:pt x="1949" y="1525"/>
                    <a:pt x="1961" y="1477"/>
                  </a:cubicBezTo>
                  <a:cubicBezTo>
                    <a:pt x="1929" y="1463"/>
                    <a:pt x="1905" y="1455"/>
                    <a:pt x="1879" y="1443"/>
                  </a:cubicBezTo>
                  <a:cubicBezTo>
                    <a:pt x="1932" y="1253"/>
                    <a:pt x="1917" y="1194"/>
                    <a:pt x="1900" y="1043"/>
                  </a:cubicBezTo>
                  <a:cubicBezTo>
                    <a:pt x="1913" y="1043"/>
                    <a:pt x="1919" y="1039"/>
                    <a:pt x="1931" y="1033"/>
                  </a:cubicBezTo>
                  <a:cubicBezTo>
                    <a:pt x="1923" y="1001"/>
                    <a:pt x="1919" y="984"/>
                    <a:pt x="1913" y="961"/>
                  </a:cubicBezTo>
                  <a:cubicBezTo>
                    <a:pt x="1907" y="938"/>
                    <a:pt x="1899" y="914"/>
                    <a:pt x="1893" y="895"/>
                  </a:cubicBezTo>
                  <a:cubicBezTo>
                    <a:pt x="1887" y="876"/>
                    <a:pt x="1886" y="872"/>
                    <a:pt x="1877" y="849"/>
                  </a:cubicBezTo>
                  <a:cubicBezTo>
                    <a:pt x="1868" y="826"/>
                    <a:pt x="1860" y="794"/>
                    <a:pt x="1841" y="759"/>
                  </a:cubicBezTo>
                  <a:cubicBezTo>
                    <a:pt x="1822" y="724"/>
                    <a:pt x="1784" y="655"/>
                    <a:pt x="1765" y="639"/>
                  </a:cubicBezTo>
                  <a:cubicBezTo>
                    <a:pt x="1749" y="651"/>
                    <a:pt x="1743" y="653"/>
                    <a:pt x="1727" y="661"/>
                  </a:cubicBezTo>
                  <a:cubicBezTo>
                    <a:pt x="1696" y="612"/>
                    <a:pt x="1657" y="569"/>
                    <a:pt x="1621" y="529"/>
                  </a:cubicBezTo>
                  <a:cubicBezTo>
                    <a:pt x="1651" y="489"/>
                    <a:pt x="1663" y="465"/>
                    <a:pt x="1693" y="417"/>
                  </a:cubicBezTo>
                  <a:cubicBezTo>
                    <a:pt x="1615" y="369"/>
                    <a:pt x="1491" y="293"/>
                    <a:pt x="1419" y="249"/>
                  </a:cubicBezTo>
                  <a:cubicBezTo>
                    <a:pt x="1397" y="289"/>
                    <a:pt x="1377" y="319"/>
                    <a:pt x="1352" y="357"/>
                  </a:cubicBezTo>
                  <a:cubicBezTo>
                    <a:pt x="1333" y="349"/>
                    <a:pt x="1329" y="347"/>
                    <a:pt x="1311" y="338"/>
                  </a:cubicBezTo>
                  <a:cubicBezTo>
                    <a:pt x="1347" y="271"/>
                    <a:pt x="1359" y="252"/>
                    <a:pt x="1397" y="184"/>
                  </a:cubicBezTo>
                  <a:cubicBezTo>
                    <a:pt x="1319" y="135"/>
                    <a:pt x="1253" y="100"/>
                    <a:pt x="1120" y="19"/>
                  </a:cubicBezTo>
                  <a:cubicBezTo>
                    <a:pt x="1069" y="107"/>
                    <a:pt x="1044" y="132"/>
                    <a:pt x="960" y="271"/>
                  </a:cubicBezTo>
                  <a:cubicBezTo>
                    <a:pt x="944" y="271"/>
                    <a:pt x="935" y="273"/>
                    <a:pt x="917" y="263"/>
                  </a:cubicBezTo>
                  <a:cubicBezTo>
                    <a:pt x="935" y="229"/>
                    <a:pt x="954" y="215"/>
                    <a:pt x="984" y="151"/>
                  </a:cubicBezTo>
                  <a:cubicBezTo>
                    <a:pt x="879" y="90"/>
                    <a:pt x="826" y="67"/>
                    <a:pt x="708" y="0"/>
                  </a:cubicBezTo>
                  <a:close/>
                </a:path>
              </a:pathLst>
            </a:custGeom>
            <a:solidFill>
              <a:srgbClr val="96969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3" name="Freeform 9"/>
            <p:cNvSpPr>
              <a:spLocks/>
            </p:cNvSpPr>
            <p:nvPr userDrawn="1"/>
          </p:nvSpPr>
          <p:spPr bwMode="auto">
            <a:xfrm>
              <a:off x="1386" y="1118"/>
              <a:ext cx="804" cy="1252"/>
            </a:xfrm>
            <a:custGeom>
              <a:avLst/>
              <a:gdLst>
                <a:gd name="T0" fmla="*/ 336 w 804"/>
                <a:gd name="T1" fmla="*/ 94 h 1252"/>
                <a:gd name="T2" fmla="*/ 228 w 804"/>
                <a:gd name="T3" fmla="*/ 0 h 1252"/>
                <a:gd name="T4" fmla="*/ 190 w 804"/>
                <a:gd name="T5" fmla="*/ 42 h 1252"/>
                <a:gd name="T6" fmla="*/ 156 w 804"/>
                <a:gd name="T7" fmla="*/ 80 h 1252"/>
                <a:gd name="T8" fmla="*/ 122 w 804"/>
                <a:gd name="T9" fmla="*/ 128 h 1252"/>
                <a:gd name="T10" fmla="*/ 92 w 804"/>
                <a:gd name="T11" fmla="*/ 182 h 1252"/>
                <a:gd name="T12" fmla="*/ 62 w 804"/>
                <a:gd name="T13" fmla="*/ 238 h 1252"/>
                <a:gd name="T14" fmla="*/ 38 w 804"/>
                <a:gd name="T15" fmla="*/ 310 h 1252"/>
                <a:gd name="T16" fmla="*/ 22 w 804"/>
                <a:gd name="T17" fmla="*/ 394 h 1252"/>
                <a:gd name="T18" fmla="*/ 14 w 804"/>
                <a:gd name="T19" fmla="*/ 482 h 1252"/>
                <a:gd name="T20" fmla="*/ 18 w 804"/>
                <a:gd name="T21" fmla="*/ 536 h 1252"/>
                <a:gd name="T22" fmla="*/ 24 w 804"/>
                <a:gd name="T23" fmla="*/ 594 h 1252"/>
                <a:gd name="T24" fmla="*/ 38 w 804"/>
                <a:gd name="T25" fmla="*/ 666 h 1252"/>
                <a:gd name="T26" fmla="*/ 0 w 804"/>
                <a:gd name="T27" fmla="*/ 684 h 1252"/>
                <a:gd name="T28" fmla="*/ 12 w 804"/>
                <a:gd name="T29" fmla="*/ 732 h 1252"/>
                <a:gd name="T30" fmla="*/ 26 w 804"/>
                <a:gd name="T31" fmla="*/ 772 h 1252"/>
                <a:gd name="T32" fmla="*/ 50 w 804"/>
                <a:gd name="T33" fmla="*/ 830 h 1252"/>
                <a:gd name="T34" fmla="*/ 88 w 804"/>
                <a:gd name="T35" fmla="*/ 908 h 1252"/>
                <a:gd name="T36" fmla="*/ 134 w 804"/>
                <a:gd name="T37" fmla="*/ 970 h 1252"/>
                <a:gd name="T38" fmla="*/ 152 w 804"/>
                <a:gd name="T39" fmla="*/ 954 h 1252"/>
                <a:gd name="T40" fmla="*/ 202 w 804"/>
                <a:gd name="T41" fmla="*/ 1004 h 1252"/>
                <a:gd name="T42" fmla="*/ 262 w 804"/>
                <a:gd name="T43" fmla="*/ 1060 h 1252"/>
                <a:gd name="T44" fmla="*/ 326 w 804"/>
                <a:gd name="T45" fmla="*/ 1110 h 1252"/>
                <a:gd name="T46" fmla="*/ 392 w 804"/>
                <a:gd name="T47" fmla="*/ 1154 h 1252"/>
                <a:gd name="T48" fmla="*/ 454 w 804"/>
                <a:gd name="T49" fmla="*/ 1190 h 1252"/>
                <a:gd name="T50" fmla="*/ 556 w 804"/>
                <a:gd name="T51" fmla="*/ 1228 h 1252"/>
                <a:gd name="T52" fmla="*/ 668 w 804"/>
                <a:gd name="T53" fmla="*/ 1244 h 1252"/>
                <a:gd name="T54" fmla="*/ 746 w 804"/>
                <a:gd name="T55" fmla="*/ 1248 h 1252"/>
                <a:gd name="T56" fmla="*/ 804 w 804"/>
                <a:gd name="T57" fmla="*/ 1246 h 1252"/>
                <a:gd name="T58" fmla="*/ 802 w 804"/>
                <a:gd name="T59" fmla="*/ 1116 h 1252"/>
                <a:gd name="T60" fmla="*/ 720 w 804"/>
                <a:gd name="T61" fmla="*/ 1116 h 1252"/>
                <a:gd name="T62" fmla="*/ 624 w 804"/>
                <a:gd name="T63" fmla="*/ 1104 h 1252"/>
                <a:gd name="T64" fmla="*/ 536 w 804"/>
                <a:gd name="T65" fmla="*/ 1076 h 1252"/>
                <a:gd name="T66" fmla="*/ 460 w 804"/>
                <a:gd name="T67" fmla="*/ 1034 h 1252"/>
                <a:gd name="T68" fmla="*/ 386 w 804"/>
                <a:gd name="T69" fmla="*/ 984 h 1252"/>
                <a:gd name="T70" fmla="*/ 330 w 804"/>
                <a:gd name="T71" fmla="*/ 934 h 1252"/>
                <a:gd name="T72" fmla="*/ 290 w 804"/>
                <a:gd name="T73" fmla="*/ 894 h 1252"/>
                <a:gd name="T74" fmla="*/ 236 w 804"/>
                <a:gd name="T75" fmla="*/ 822 h 1252"/>
                <a:gd name="T76" fmla="*/ 200 w 804"/>
                <a:gd name="T77" fmla="*/ 748 h 1252"/>
                <a:gd name="T78" fmla="*/ 180 w 804"/>
                <a:gd name="T79" fmla="*/ 690 h 1252"/>
                <a:gd name="T80" fmla="*/ 164 w 804"/>
                <a:gd name="T81" fmla="*/ 618 h 1252"/>
                <a:gd name="T82" fmla="*/ 158 w 804"/>
                <a:gd name="T83" fmla="*/ 524 h 1252"/>
                <a:gd name="T84" fmla="*/ 160 w 804"/>
                <a:gd name="T85" fmla="*/ 438 h 1252"/>
                <a:gd name="T86" fmla="*/ 170 w 804"/>
                <a:gd name="T87" fmla="*/ 356 h 1252"/>
                <a:gd name="T88" fmla="*/ 200 w 804"/>
                <a:gd name="T89" fmla="*/ 266 h 1252"/>
                <a:gd name="T90" fmla="*/ 246 w 804"/>
                <a:gd name="T91" fmla="*/ 182 h 1252"/>
                <a:gd name="T92" fmla="*/ 288 w 804"/>
                <a:gd name="T93" fmla="*/ 136 h 1252"/>
                <a:gd name="T94" fmla="*/ 336 w 804"/>
                <a:gd name="T95" fmla="*/ 94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04" h="1252">
                  <a:moveTo>
                    <a:pt x="336" y="94"/>
                  </a:moveTo>
                  <a:cubicBezTo>
                    <a:pt x="280" y="44"/>
                    <a:pt x="272" y="36"/>
                    <a:pt x="228" y="0"/>
                  </a:cubicBezTo>
                  <a:cubicBezTo>
                    <a:pt x="208" y="22"/>
                    <a:pt x="202" y="29"/>
                    <a:pt x="190" y="42"/>
                  </a:cubicBezTo>
                  <a:cubicBezTo>
                    <a:pt x="178" y="55"/>
                    <a:pt x="167" y="66"/>
                    <a:pt x="156" y="80"/>
                  </a:cubicBezTo>
                  <a:cubicBezTo>
                    <a:pt x="145" y="94"/>
                    <a:pt x="133" y="111"/>
                    <a:pt x="122" y="128"/>
                  </a:cubicBezTo>
                  <a:cubicBezTo>
                    <a:pt x="111" y="145"/>
                    <a:pt x="102" y="164"/>
                    <a:pt x="92" y="182"/>
                  </a:cubicBezTo>
                  <a:cubicBezTo>
                    <a:pt x="82" y="200"/>
                    <a:pt x="71" y="217"/>
                    <a:pt x="62" y="238"/>
                  </a:cubicBezTo>
                  <a:cubicBezTo>
                    <a:pt x="53" y="259"/>
                    <a:pt x="45" y="284"/>
                    <a:pt x="38" y="310"/>
                  </a:cubicBezTo>
                  <a:cubicBezTo>
                    <a:pt x="31" y="336"/>
                    <a:pt x="26" y="365"/>
                    <a:pt x="22" y="394"/>
                  </a:cubicBezTo>
                  <a:cubicBezTo>
                    <a:pt x="18" y="423"/>
                    <a:pt x="15" y="458"/>
                    <a:pt x="14" y="482"/>
                  </a:cubicBezTo>
                  <a:cubicBezTo>
                    <a:pt x="13" y="506"/>
                    <a:pt x="16" y="517"/>
                    <a:pt x="18" y="536"/>
                  </a:cubicBezTo>
                  <a:cubicBezTo>
                    <a:pt x="20" y="555"/>
                    <a:pt x="21" y="572"/>
                    <a:pt x="24" y="594"/>
                  </a:cubicBezTo>
                  <a:cubicBezTo>
                    <a:pt x="27" y="616"/>
                    <a:pt x="32" y="624"/>
                    <a:pt x="38" y="666"/>
                  </a:cubicBezTo>
                  <a:cubicBezTo>
                    <a:pt x="22" y="676"/>
                    <a:pt x="14" y="674"/>
                    <a:pt x="0" y="684"/>
                  </a:cubicBezTo>
                  <a:cubicBezTo>
                    <a:pt x="8" y="714"/>
                    <a:pt x="8" y="717"/>
                    <a:pt x="12" y="732"/>
                  </a:cubicBezTo>
                  <a:cubicBezTo>
                    <a:pt x="16" y="747"/>
                    <a:pt x="20" y="756"/>
                    <a:pt x="26" y="772"/>
                  </a:cubicBezTo>
                  <a:cubicBezTo>
                    <a:pt x="32" y="788"/>
                    <a:pt x="40" y="807"/>
                    <a:pt x="50" y="830"/>
                  </a:cubicBezTo>
                  <a:cubicBezTo>
                    <a:pt x="60" y="853"/>
                    <a:pt x="74" y="885"/>
                    <a:pt x="88" y="908"/>
                  </a:cubicBezTo>
                  <a:cubicBezTo>
                    <a:pt x="102" y="931"/>
                    <a:pt x="123" y="962"/>
                    <a:pt x="134" y="970"/>
                  </a:cubicBezTo>
                  <a:cubicBezTo>
                    <a:pt x="142" y="964"/>
                    <a:pt x="140" y="956"/>
                    <a:pt x="152" y="954"/>
                  </a:cubicBezTo>
                  <a:cubicBezTo>
                    <a:pt x="164" y="959"/>
                    <a:pt x="184" y="986"/>
                    <a:pt x="202" y="1004"/>
                  </a:cubicBezTo>
                  <a:cubicBezTo>
                    <a:pt x="220" y="1022"/>
                    <a:pt x="241" y="1042"/>
                    <a:pt x="262" y="1060"/>
                  </a:cubicBezTo>
                  <a:cubicBezTo>
                    <a:pt x="283" y="1078"/>
                    <a:pt x="304" y="1094"/>
                    <a:pt x="326" y="1110"/>
                  </a:cubicBezTo>
                  <a:cubicBezTo>
                    <a:pt x="348" y="1126"/>
                    <a:pt x="371" y="1141"/>
                    <a:pt x="392" y="1154"/>
                  </a:cubicBezTo>
                  <a:cubicBezTo>
                    <a:pt x="413" y="1167"/>
                    <a:pt x="427" y="1178"/>
                    <a:pt x="454" y="1190"/>
                  </a:cubicBezTo>
                  <a:cubicBezTo>
                    <a:pt x="481" y="1202"/>
                    <a:pt x="520" y="1219"/>
                    <a:pt x="556" y="1228"/>
                  </a:cubicBezTo>
                  <a:cubicBezTo>
                    <a:pt x="592" y="1237"/>
                    <a:pt x="636" y="1241"/>
                    <a:pt x="668" y="1244"/>
                  </a:cubicBezTo>
                  <a:cubicBezTo>
                    <a:pt x="700" y="1247"/>
                    <a:pt x="723" y="1248"/>
                    <a:pt x="746" y="1248"/>
                  </a:cubicBezTo>
                  <a:cubicBezTo>
                    <a:pt x="769" y="1248"/>
                    <a:pt x="776" y="1252"/>
                    <a:pt x="804" y="1246"/>
                  </a:cubicBezTo>
                  <a:cubicBezTo>
                    <a:pt x="804" y="1198"/>
                    <a:pt x="804" y="1178"/>
                    <a:pt x="802" y="1116"/>
                  </a:cubicBezTo>
                  <a:cubicBezTo>
                    <a:pt x="762" y="1114"/>
                    <a:pt x="749" y="1118"/>
                    <a:pt x="720" y="1116"/>
                  </a:cubicBezTo>
                  <a:cubicBezTo>
                    <a:pt x="690" y="1114"/>
                    <a:pt x="655" y="1111"/>
                    <a:pt x="624" y="1104"/>
                  </a:cubicBezTo>
                  <a:cubicBezTo>
                    <a:pt x="593" y="1097"/>
                    <a:pt x="563" y="1088"/>
                    <a:pt x="536" y="1076"/>
                  </a:cubicBezTo>
                  <a:cubicBezTo>
                    <a:pt x="509" y="1064"/>
                    <a:pt x="485" y="1049"/>
                    <a:pt x="460" y="1034"/>
                  </a:cubicBezTo>
                  <a:cubicBezTo>
                    <a:pt x="435" y="1019"/>
                    <a:pt x="408" y="1001"/>
                    <a:pt x="386" y="984"/>
                  </a:cubicBezTo>
                  <a:cubicBezTo>
                    <a:pt x="364" y="967"/>
                    <a:pt x="346" y="949"/>
                    <a:pt x="330" y="934"/>
                  </a:cubicBezTo>
                  <a:cubicBezTo>
                    <a:pt x="314" y="919"/>
                    <a:pt x="306" y="913"/>
                    <a:pt x="290" y="894"/>
                  </a:cubicBezTo>
                  <a:cubicBezTo>
                    <a:pt x="274" y="875"/>
                    <a:pt x="251" y="846"/>
                    <a:pt x="236" y="822"/>
                  </a:cubicBezTo>
                  <a:cubicBezTo>
                    <a:pt x="221" y="798"/>
                    <a:pt x="209" y="770"/>
                    <a:pt x="200" y="748"/>
                  </a:cubicBezTo>
                  <a:cubicBezTo>
                    <a:pt x="191" y="726"/>
                    <a:pt x="186" y="712"/>
                    <a:pt x="180" y="690"/>
                  </a:cubicBezTo>
                  <a:cubicBezTo>
                    <a:pt x="174" y="668"/>
                    <a:pt x="168" y="646"/>
                    <a:pt x="164" y="618"/>
                  </a:cubicBezTo>
                  <a:cubicBezTo>
                    <a:pt x="160" y="590"/>
                    <a:pt x="159" y="554"/>
                    <a:pt x="158" y="524"/>
                  </a:cubicBezTo>
                  <a:cubicBezTo>
                    <a:pt x="157" y="494"/>
                    <a:pt x="158" y="466"/>
                    <a:pt x="160" y="438"/>
                  </a:cubicBezTo>
                  <a:cubicBezTo>
                    <a:pt x="162" y="410"/>
                    <a:pt x="163" y="385"/>
                    <a:pt x="170" y="356"/>
                  </a:cubicBezTo>
                  <a:cubicBezTo>
                    <a:pt x="177" y="327"/>
                    <a:pt x="187" y="295"/>
                    <a:pt x="200" y="266"/>
                  </a:cubicBezTo>
                  <a:cubicBezTo>
                    <a:pt x="213" y="237"/>
                    <a:pt x="231" y="204"/>
                    <a:pt x="246" y="182"/>
                  </a:cubicBezTo>
                  <a:cubicBezTo>
                    <a:pt x="261" y="160"/>
                    <a:pt x="273" y="151"/>
                    <a:pt x="288" y="136"/>
                  </a:cubicBezTo>
                  <a:cubicBezTo>
                    <a:pt x="303" y="121"/>
                    <a:pt x="314" y="114"/>
                    <a:pt x="336" y="94"/>
                  </a:cubicBez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4" name="Oval 10"/>
            <p:cNvSpPr>
              <a:spLocks noChangeArrowheads="1"/>
            </p:cNvSpPr>
            <p:nvPr userDrawn="1"/>
          </p:nvSpPr>
          <p:spPr bwMode="auto">
            <a:xfrm>
              <a:off x="1671" y="1158"/>
              <a:ext cx="953" cy="953"/>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5" name="Freeform 11"/>
            <p:cNvSpPr>
              <a:spLocks/>
            </p:cNvSpPr>
            <p:nvPr userDrawn="1"/>
          </p:nvSpPr>
          <p:spPr bwMode="auto">
            <a:xfrm>
              <a:off x="2148" y="978"/>
              <a:ext cx="941" cy="1010"/>
            </a:xfrm>
            <a:custGeom>
              <a:avLst/>
              <a:gdLst>
                <a:gd name="T0" fmla="*/ 0 w 941"/>
                <a:gd name="T1" fmla="*/ 66 h 1010"/>
                <a:gd name="T2" fmla="*/ 60 w 941"/>
                <a:gd name="T3" fmla="*/ 68 h 1010"/>
                <a:gd name="T4" fmla="*/ 143 w 941"/>
                <a:gd name="T5" fmla="*/ 77 h 1010"/>
                <a:gd name="T6" fmla="*/ 231 w 941"/>
                <a:gd name="T7" fmla="*/ 101 h 1010"/>
                <a:gd name="T8" fmla="*/ 314 w 941"/>
                <a:gd name="T9" fmla="*/ 137 h 1010"/>
                <a:gd name="T10" fmla="*/ 390 w 941"/>
                <a:gd name="T11" fmla="*/ 195 h 1010"/>
                <a:gd name="T12" fmla="*/ 473 w 941"/>
                <a:gd name="T13" fmla="*/ 276 h 1010"/>
                <a:gd name="T14" fmla="*/ 528 w 941"/>
                <a:gd name="T15" fmla="*/ 357 h 1010"/>
                <a:gd name="T16" fmla="*/ 569 w 941"/>
                <a:gd name="T17" fmla="*/ 438 h 1010"/>
                <a:gd name="T18" fmla="*/ 599 w 941"/>
                <a:gd name="T19" fmla="*/ 521 h 1010"/>
                <a:gd name="T20" fmla="*/ 612 w 941"/>
                <a:gd name="T21" fmla="*/ 603 h 1010"/>
                <a:gd name="T22" fmla="*/ 611 w 941"/>
                <a:gd name="T23" fmla="*/ 705 h 1010"/>
                <a:gd name="T24" fmla="*/ 594 w 941"/>
                <a:gd name="T25" fmla="*/ 788 h 1010"/>
                <a:gd name="T26" fmla="*/ 566 w 941"/>
                <a:gd name="T27" fmla="*/ 867 h 1010"/>
                <a:gd name="T28" fmla="*/ 538 w 941"/>
                <a:gd name="T29" fmla="*/ 940 h 1010"/>
                <a:gd name="T30" fmla="*/ 650 w 941"/>
                <a:gd name="T31" fmla="*/ 1010 h 1010"/>
                <a:gd name="T32" fmla="*/ 718 w 941"/>
                <a:gd name="T33" fmla="*/ 898 h 1010"/>
                <a:gd name="T34" fmla="*/ 870 w 941"/>
                <a:gd name="T35" fmla="*/ 948 h 1010"/>
                <a:gd name="T36" fmla="*/ 904 w 941"/>
                <a:gd name="T37" fmla="*/ 510 h 1010"/>
                <a:gd name="T38" fmla="*/ 866 w 941"/>
                <a:gd name="T39" fmla="*/ 522 h 1010"/>
                <a:gd name="T40" fmla="*/ 844 w 941"/>
                <a:gd name="T41" fmla="*/ 900 h 1010"/>
                <a:gd name="T42" fmla="*/ 722 w 941"/>
                <a:gd name="T43" fmla="*/ 858 h 1010"/>
                <a:gd name="T44" fmla="*/ 747 w 941"/>
                <a:gd name="T45" fmla="*/ 503 h 1010"/>
                <a:gd name="T46" fmla="*/ 938 w 941"/>
                <a:gd name="T47" fmla="*/ 462 h 1010"/>
                <a:gd name="T48" fmla="*/ 800 w 941"/>
                <a:gd name="T49" fmla="*/ 135 h 1010"/>
                <a:gd name="T50" fmla="*/ 624 w 941"/>
                <a:gd name="T51" fmla="*/ 240 h 1010"/>
                <a:gd name="T52" fmla="*/ 491 w 941"/>
                <a:gd name="T53" fmla="*/ 96 h 1010"/>
                <a:gd name="T54" fmla="*/ 354 w 941"/>
                <a:gd name="T55" fmla="*/ 0 h 1010"/>
                <a:gd name="T56" fmla="*/ 310 w 941"/>
                <a:gd name="T57" fmla="*/ 72 h 1010"/>
                <a:gd name="T58" fmla="*/ 168 w 941"/>
                <a:gd name="T59" fmla="*/ 23 h 1010"/>
                <a:gd name="T60" fmla="*/ 2 w 941"/>
                <a:gd name="T61" fmla="*/ 6 h 1010"/>
                <a:gd name="T62" fmla="*/ 0 w 941"/>
                <a:gd name="T63" fmla="*/ 66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41" h="1010">
                  <a:moveTo>
                    <a:pt x="0" y="66"/>
                  </a:moveTo>
                  <a:cubicBezTo>
                    <a:pt x="27" y="69"/>
                    <a:pt x="36" y="66"/>
                    <a:pt x="60" y="68"/>
                  </a:cubicBezTo>
                  <a:cubicBezTo>
                    <a:pt x="84" y="70"/>
                    <a:pt x="115" y="72"/>
                    <a:pt x="143" y="77"/>
                  </a:cubicBezTo>
                  <a:cubicBezTo>
                    <a:pt x="171" y="82"/>
                    <a:pt x="202" y="91"/>
                    <a:pt x="231" y="101"/>
                  </a:cubicBezTo>
                  <a:cubicBezTo>
                    <a:pt x="260" y="111"/>
                    <a:pt x="287" y="121"/>
                    <a:pt x="314" y="137"/>
                  </a:cubicBezTo>
                  <a:cubicBezTo>
                    <a:pt x="341" y="153"/>
                    <a:pt x="364" y="172"/>
                    <a:pt x="390" y="195"/>
                  </a:cubicBezTo>
                  <a:cubicBezTo>
                    <a:pt x="416" y="218"/>
                    <a:pt x="450" y="249"/>
                    <a:pt x="473" y="276"/>
                  </a:cubicBezTo>
                  <a:cubicBezTo>
                    <a:pt x="496" y="303"/>
                    <a:pt x="512" y="330"/>
                    <a:pt x="528" y="357"/>
                  </a:cubicBezTo>
                  <a:cubicBezTo>
                    <a:pt x="544" y="384"/>
                    <a:pt x="557" y="411"/>
                    <a:pt x="569" y="438"/>
                  </a:cubicBezTo>
                  <a:cubicBezTo>
                    <a:pt x="581" y="465"/>
                    <a:pt x="592" y="494"/>
                    <a:pt x="599" y="521"/>
                  </a:cubicBezTo>
                  <a:cubicBezTo>
                    <a:pt x="606" y="548"/>
                    <a:pt x="610" y="572"/>
                    <a:pt x="612" y="603"/>
                  </a:cubicBezTo>
                  <a:cubicBezTo>
                    <a:pt x="614" y="634"/>
                    <a:pt x="614" y="674"/>
                    <a:pt x="611" y="705"/>
                  </a:cubicBezTo>
                  <a:cubicBezTo>
                    <a:pt x="608" y="736"/>
                    <a:pt x="602" y="761"/>
                    <a:pt x="594" y="788"/>
                  </a:cubicBezTo>
                  <a:cubicBezTo>
                    <a:pt x="586" y="815"/>
                    <a:pt x="575" y="842"/>
                    <a:pt x="566" y="867"/>
                  </a:cubicBezTo>
                  <a:cubicBezTo>
                    <a:pt x="557" y="892"/>
                    <a:pt x="549" y="914"/>
                    <a:pt x="538" y="940"/>
                  </a:cubicBezTo>
                  <a:cubicBezTo>
                    <a:pt x="584" y="966"/>
                    <a:pt x="618" y="990"/>
                    <a:pt x="650" y="1010"/>
                  </a:cubicBezTo>
                  <a:cubicBezTo>
                    <a:pt x="671" y="978"/>
                    <a:pt x="701" y="929"/>
                    <a:pt x="718" y="898"/>
                  </a:cubicBezTo>
                  <a:cubicBezTo>
                    <a:pt x="765" y="912"/>
                    <a:pt x="821" y="933"/>
                    <a:pt x="870" y="948"/>
                  </a:cubicBezTo>
                  <a:cubicBezTo>
                    <a:pt x="932" y="755"/>
                    <a:pt x="935" y="716"/>
                    <a:pt x="904" y="510"/>
                  </a:cubicBezTo>
                  <a:cubicBezTo>
                    <a:pt x="887" y="513"/>
                    <a:pt x="882" y="515"/>
                    <a:pt x="866" y="522"/>
                  </a:cubicBezTo>
                  <a:cubicBezTo>
                    <a:pt x="891" y="671"/>
                    <a:pt x="893" y="741"/>
                    <a:pt x="844" y="900"/>
                  </a:cubicBezTo>
                  <a:cubicBezTo>
                    <a:pt x="794" y="885"/>
                    <a:pt x="774" y="876"/>
                    <a:pt x="722" y="858"/>
                  </a:cubicBezTo>
                  <a:cubicBezTo>
                    <a:pt x="762" y="716"/>
                    <a:pt x="768" y="606"/>
                    <a:pt x="747" y="503"/>
                  </a:cubicBezTo>
                  <a:cubicBezTo>
                    <a:pt x="805" y="494"/>
                    <a:pt x="903" y="473"/>
                    <a:pt x="938" y="462"/>
                  </a:cubicBezTo>
                  <a:cubicBezTo>
                    <a:pt x="941" y="402"/>
                    <a:pt x="852" y="172"/>
                    <a:pt x="800" y="135"/>
                  </a:cubicBezTo>
                  <a:cubicBezTo>
                    <a:pt x="747" y="163"/>
                    <a:pt x="689" y="206"/>
                    <a:pt x="624" y="240"/>
                  </a:cubicBezTo>
                  <a:cubicBezTo>
                    <a:pt x="591" y="206"/>
                    <a:pt x="536" y="136"/>
                    <a:pt x="491" y="96"/>
                  </a:cubicBezTo>
                  <a:cubicBezTo>
                    <a:pt x="446" y="56"/>
                    <a:pt x="390" y="20"/>
                    <a:pt x="354" y="0"/>
                  </a:cubicBezTo>
                  <a:cubicBezTo>
                    <a:pt x="338" y="33"/>
                    <a:pt x="330" y="44"/>
                    <a:pt x="310" y="72"/>
                  </a:cubicBezTo>
                  <a:cubicBezTo>
                    <a:pt x="258" y="50"/>
                    <a:pt x="219" y="34"/>
                    <a:pt x="168" y="23"/>
                  </a:cubicBezTo>
                  <a:cubicBezTo>
                    <a:pt x="117" y="12"/>
                    <a:pt x="39" y="5"/>
                    <a:pt x="2" y="6"/>
                  </a:cubicBezTo>
                  <a:cubicBezTo>
                    <a:pt x="0" y="32"/>
                    <a:pt x="3" y="47"/>
                    <a:pt x="0" y="66"/>
                  </a:cubicBez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37" name="Line 13"/>
          <p:cNvSpPr>
            <a:spLocks noChangeShapeType="1"/>
          </p:cNvSpPr>
          <p:nvPr/>
        </p:nvSpPr>
        <p:spPr bwMode="auto">
          <a:xfrm>
            <a:off x="1042988" y="1006079"/>
            <a:ext cx="810101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8" name="Line 14"/>
          <p:cNvSpPr>
            <a:spLocks noChangeShapeType="1"/>
          </p:cNvSpPr>
          <p:nvPr/>
        </p:nvSpPr>
        <p:spPr bwMode="auto">
          <a:xfrm>
            <a:off x="1187450" y="951310"/>
            <a:ext cx="25209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9" name="Rectangle 15"/>
          <p:cNvSpPr>
            <a:spLocks noChangeArrowheads="1"/>
          </p:cNvSpPr>
          <p:nvPr/>
        </p:nvSpPr>
        <p:spPr bwMode="auto">
          <a:xfrm>
            <a:off x="971551" y="97988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0" name="Rectangle 16"/>
          <p:cNvSpPr>
            <a:spLocks noChangeArrowheads="1"/>
          </p:cNvSpPr>
          <p:nvPr/>
        </p:nvSpPr>
        <p:spPr bwMode="auto">
          <a:xfrm>
            <a:off x="1119188" y="922735"/>
            <a:ext cx="73025" cy="53578"/>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1" name="Line 17"/>
          <p:cNvSpPr>
            <a:spLocks noChangeShapeType="1"/>
          </p:cNvSpPr>
          <p:nvPr/>
        </p:nvSpPr>
        <p:spPr bwMode="auto">
          <a:xfrm flipV="1">
            <a:off x="3708400" y="195263"/>
            <a:ext cx="719138" cy="756047"/>
          </a:xfrm>
          <a:prstGeom prst="line">
            <a:avLst/>
          </a:prstGeom>
          <a:noFill/>
          <a:ln w="952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6" name="Rectangle 2"/>
          <p:cNvSpPr>
            <a:spLocks noGrp="1" noChangeArrowheads="1"/>
          </p:cNvSpPr>
          <p:nvPr>
            <p:ph type="title"/>
          </p:nvPr>
        </p:nvSpPr>
        <p:spPr bwMode="auto">
          <a:xfrm>
            <a:off x="1173164" y="205979"/>
            <a:ext cx="751363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42" name="Line 18"/>
          <p:cNvSpPr>
            <a:spLocks noChangeShapeType="1"/>
          </p:cNvSpPr>
          <p:nvPr/>
        </p:nvSpPr>
        <p:spPr bwMode="auto">
          <a:xfrm>
            <a:off x="4427538" y="195263"/>
            <a:ext cx="3384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3" name="Rectangle 19"/>
          <p:cNvSpPr>
            <a:spLocks noChangeArrowheads="1"/>
          </p:cNvSpPr>
          <p:nvPr/>
        </p:nvSpPr>
        <p:spPr bwMode="auto">
          <a:xfrm>
            <a:off x="7812088" y="141685"/>
            <a:ext cx="863600" cy="108347"/>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4" name="Rectangle 20"/>
          <p:cNvSpPr>
            <a:spLocks noChangeArrowheads="1"/>
          </p:cNvSpPr>
          <p:nvPr/>
        </p:nvSpPr>
        <p:spPr bwMode="auto">
          <a:xfrm>
            <a:off x="8604251" y="4569619"/>
            <a:ext cx="360363"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5" name="Freeform 21"/>
          <p:cNvSpPr>
            <a:spLocks/>
          </p:cNvSpPr>
          <p:nvPr/>
        </p:nvSpPr>
        <p:spPr bwMode="auto">
          <a:xfrm>
            <a:off x="4284664" y="4624388"/>
            <a:ext cx="4319587" cy="432197"/>
          </a:xfrm>
          <a:custGeom>
            <a:avLst/>
            <a:gdLst>
              <a:gd name="T0" fmla="*/ 2721 w 2721"/>
              <a:gd name="T1" fmla="*/ 0 h 363"/>
              <a:gd name="T2" fmla="*/ 1406 w 2721"/>
              <a:gd name="T3" fmla="*/ 0 h 363"/>
              <a:gd name="T4" fmla="*/ 1134 w 2721"/>
              <a:gd name="T5" fmla="*/ 363 h 363"/>
              <a:gd name="T6" fmla="*/ 0 w 2721"/>
              <a:gd name="T7" fmla="*/ 363 h 363"/>
            </a:gdLst>
            <a:ahLst/>
            <a:cxnLst>
              <a:cxn ang="0">
                <a:pos x="T0" y="T1"/>
              </a:cxn>
              <a:cxn ang="0">
                <a:pos x="T2" y="T3"/>
              </a:cxn>
              <a:cxn ang="0">
                <a:pos x="T4" y="T5"/>
              </a:cxn>
              <a:cxn ang="0">
                <a:pos x="T6" y="T7"/>
              </a:cxn>
            </a:cxnLst>
            <a:rect l="0" t="0" r="r" b="b"/>
            <a:pathLst>
              <a:path w="2721" h="363">
                <a:moveTo>
                  <a:pt x="2721" y="0"/>
                </a:moveTo>
                <a:lnTo>
                  <a:pt x="1406" y="0"/>
                </a:lnTo>
                <a:lnTo>
                  <a:pt x="1134" y="363"/>
                </a:lnTo>
                <a:lnTo>
                  <a:pt x="0" y="363"/>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6" name="Line 22"/>
          <p:cNvSpPr>
            <a:spLocks noChangeShapeType="1"/>
          </p:cNvSpPr>
          <p:nvPr/>
        </p:nvSpPr>
        <p:spPr bwMode="auto">
          <a:xfrm flipH="1">
            <a:off x="1692276" y="4624388"/>
            <a:ext cx="4175125" cy="1191"/>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7" name="Freeform 23"/>
          <p:cNvSpPr>
            <a:spLocks/>
          </p:cNvSpPr>
          <p:nvPr/>
        </p:nvSpPr>
        <p:spPr bwMode="auto">
          <a:xfrm>
            <a:off x="2700338" y="4677966"/>
            <a:ext cx="2951162" cy="378619"/>
          </a:xfrm>
          <a:custGeom>
            <a:avLst/>
            <a:gdLst>
              <a:gd name="T0" fmla="*/ 1859 w 1859"/>
              <a:gd name="T1" fmla="*/ 0 h 318"/>
              <a:gd name="T2" fmla="*/ 363 w 1859"/>
              <a:gd name="T3" fmla="*/ 0 h 318"/>
              <a:gd name="T4" fmla="*/ 0 w 1859"/>
              <a:gd name="T5" fmla="*/ 318 h 318"/>
              <a:gd name="T6" fmla="*/ 408 w 1859"/>
              <a:gd name="T7" fmla="*/ 318 h 318"/>
            </a:gdLst>
            <a:ahLst/>
            <a:cxnLst>
              <a:cxn ang="0">
                <a:pos x="T0" y="T1"/>
              </a:cxn>
              <a:cxn ang="0">
                <a:pos x="T2" y="T3"/>
              </a:cxn>
              <a:cxn ang="0">
                <a:pos x="T4" y="T5"/>
              </a:cxn>
              <a:cxn ang="0">
                <a:pos x="T6" y="T7"/>
              </a:cxn>
            </a:cxnLst>
            <a:rect l="0" t="0" r="r" b="b"/>
            <a:pathLst>
              <a:path w="1859" h="318">
                <a:moveTo>
                  <a:pt x="1859" y="0"/>
                </a:moveTo>
                <a:lnTo>
                  <a:pt x="363" y="0"/>
                </a:lnTo>
                <a:lnTo>
                  <a:pt x="0" y="318"/>
                </a:lnTo>
                <a:lnTo>
                  <a:pt x="408" y="318"/>
                </a:lnTo>
              </a:path>
            </a:pathLst>
          </a:custGeom>
          <a:noFill/>
          <a:ln w="9525" cap="flat" cmpd="sng">
            <a:solidFill>
              <a:srgbClr val="80808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8" name="Line 24"/>
          <p:cNvSpPr>
            <a:spLocks noChangeShapeType="1"/>
          </p:cNvSpPr>
          <p:nvPr/>
        </p:nvSpPr>
        <p:spPr bwMode="auto">
          <a:xfrm flipH="1" flipV="1">
            <a:off x="250826" y="5056585"/>
            <a:ext cx="2449513" cy="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9" name="Line 25"/>
          <p:cNvSpPr>
            <a:spLocks noChangeShapeType="1"/>
          </p:cNvSpPr>
          <p:nvPr/>
        </p:nvSpPr>
        <p:spPr bwMode="auto">
          <a:xfrm flipH="1" flipV="1">
            <a:off x="250826" y="4245769"/>
            <a:ext cx="504825" cy="378619"/>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0" name="Line 26"/>
          <p:cNvSpPr>
            <a:spLocks noChangeShapeType="1"/>
          </p:cNvSpPr>
          <p:nvPr/>
        </p:nvSpPr>
        <p:spPr bwMode="auto">
          <a:xfrm flipV="1">
            <a:off x="250825" y="2950369"/>
            <a:ext cx="0" cy="1295400"/>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2" name="Oval 28"/>
          <p:cNvSpPr>
            <a:spLocks noChangeArrowheads="1"/>
          </p:cNvSpPr>
          <p:nvPr/>
        </p:nvSpPr>
        <p:spPr bwMode="auto">
          <a:xfrm>
            <a:off x="153989" y="2842022"/>
            <a:ext cx="179387" cy="161925"/>
          </a:xfrm>
          <a:prstGeom prst="ellipse">
            <a:avLst/>
          </a:prstGeom>
          <a:solidFill>
            <a:srgbClr val="80808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3" name="Rectangle 29"/>
          <p:cNvSpPr>
            <a:spLocks noChangeArrowheads="1"/>
          </p:cNvSpPr>
          <p:nvPr/>
        </p:nvSpPr>
        <p:spPr bwMode="auto">
          <a:xfrm>
            <a:off x="3913188" y="5007769"/>
            <a:ext cx="360362" cy="107156"/>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4" name="Rectangle 30"/>
          <p:cNvSpPr>
            <a:spLocks noChangeArrowheads="1"/>
          </p:cNvSpPr>
          <p:nvPr/>
        </p:nvSpPr>
        <p:spPr bwMode="auto">
          <a:xfrm>
            <a:off x="747713" y="4593431"/>
            <a:ext cx="88900" cy="66675"/>
          </a:xfrm>
          <a:prstGeom prst="rect">
            <a:avLst/>
          </a:prstGeom>
          <a:solidFill>
            <a:srgbClr val="80808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6" name="AutoShape 32"/>
          <p:cNvSpPr>
            <a:spLocks noChangeArrowheads="1"/>
          </p:cNvSpPr>
          <p:nvPr/>
        </p:nvSpPr>
        <p:spPr bwMode="auto">
          <a:xfrm flipH="1">
            <a:off x="80964" y="5022056"/>
            <a:ext cx="257175" cy="66675"/>
          </a:xfrm>
          <a:prstGeom prst="parallelogram">
            <a:avLst>
              <a:gd name="adj" fmla="val 72321"/>
            </a:avLst>
          </a:prstGeom>
          <a:solidFill>
            <a:srgbClr val="80808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8" name="Line 34"/>
          <p:cNvSpPr>
            <a:spLocks noChangeShapeType="1"/>
          </p:cNvSpPr>
          <p:nvPr/>
        </p:nvSpPr>
        <p:spPr bwMode="auto">
          <a:xfrm>
            <a:off x="3338513" y="5054204"/>
            <a:ext cx="171450" cy="85725"/>
          </a:xfrm>
          <a:prstGeom prst="line">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9" name="AutoShape 35"/>
          <p:cNvSpPr>
            <a:spLocks noChangeArrowheads="1"/>
          </p:cNvSpPr>
          <p:nvPr/>
        </p:nvSpPr>
        <p:spPr bwMode="auto">
          <a:xfrm>
            <a:off x="1331913" y="4598194"/>
            <a:ext cx="431800" cy="54769"/>
          </a:xfrm>
          <a:prstGeom prst="roundRect">
            <a:avLst>
              <a:gd name="adj" fmla="val 50000"/>
            </a:avLst>
          </a:prstGeom>
          <a:solidFill>
            <a:srgbClr val="80808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440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vl2pPr algn="l" rtl="0" eaLnBrk="1" fontAlgn="base" hangingPunct="1">
        <a:spcBef>
          <a:spcPct val="0"/>
        </a:spcBef>
        <a:spcAft>
          <a:spcPct val="0"/>
        </a:spcAft>
        <a:defRPr kumimoji="1" sz="44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44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44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44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44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44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44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1" fontAlgn="base" hangingPunct="1">
        <a:spcBef>
          <a:spcPct val="20000"/>
        </a:spcBef>
        <a:spcAft>
          <a:spcPct val="0"/>
        </a:spcAft>
        <a:buClr>
          <a:srgbClr val="4D4D4D"/>
        </a:buClr>
        <a:buFont typeface="Arial" charset="0"/>
        <a:buChar char="▌"/>
        <a:defRPr kumimoji="1" sz="3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742950" indent="-285750" algn="l" rtl="0" eaLnBrk="1" fontAlgn="base" hangingPunct="1">
        <a:spcBef>
          <a:spcPct val="20000"/>
        </a:spcBef>
        <a:spcAft>
          <a:spcPct val="0"/>
        </a:spcAft>
        <a:buClr>
          <a:srgbClr val="4D4D4D"/>
        </a:buClr>
        <a:buFont typeface="Arial" charset="0"/>
        <a:buChar char="▌"/>
        <a:defRPr kumimoji="1" sz="28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rtl="0" eaLnBrk="1" fontAlgn="base" hangingPunct="1">
        <a:spcBef>
          <a:spcPct val="20000"/>
        </a:spcBef>
        <a:spcAft>
          <a:spcPct val="0"/>
        </a:spcAft>
        <a:buClr>
          <a:srgbClr val="4D4D4D"/>
        </a:buClr>
        <a:buFont typeface="Arial" charset="0"/>
        <a:buChar char="▌"/>
        <a:defRPr kumimoji="1" sz="24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4D4D4D"/>
        </a:buClr>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201504xx_MikadoMethod.pptx" TargetMode="External"/><Relationship Id="rId2" Type="http://schemas.openxmlformats.org/officeDocument/2006/relationships/hyperlink" Target="http://www.amazon.co.jp/dp/427405019X" TargetMode="External"/><Relationship Id="rId1" Type="http://schemas.openxmlformats.org/officeDocument/2006/relationships/slideLayout" Target="../slideLayouts/slideLayout2.xml"/><Relationship Id="rId4" Type="http://schemas.openxmlformats.org/officeDocument/2006/relationships/hyperlink" Target="http://www.amazon.co.jp/dp/4048676881/"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mikadomethod.wordpress.com/exercise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リファクタリングと</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t>Mikado Method</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4"/>
          </p:nvPr>
        </p:nvSpPr>
        <p:spPr/>
        <p:txBody>
          <a:bodyPr/>
          <a:lstStyle/>
          <a:p>
            <a:fld id="{0B5016F8-FD5A-422B-9FC8-BB39B45C7223}" type="slidenum">
              <a:rPr lang="en-US" altLang="ja-JP" smtClean="0">
                <a:latin typeface="メイリオ" panose="020B0604030504040204" pitchFamily="50" charset="-128"/>
                <a:ea typeface="メイリオ" panose="020B0604030504040204" pitchFamily="50" charset="-128"/>
                <a:cs typeface="メイリオ" panose="020B0604030504040204" pitchFamily="50" charset="-128"/>
              </a:rPr>
              <a:pPr/>
              <a:t>1</a:t>
            </a:fld>
            <a:endParaRPr lang="en-US" altLang="ja-JP">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サブタイトル 4"/>
          <p:cNvSpPr>
            <a:spLocks noGrp="1"/>
          </p:cNvSpPr>
          <p:nvPr>
            <p:ph type="subTitle" idx="1"/>
          </p:nvPr>
        </p:nvSpPr>
        <p:spPr/>
        <p:txBody>
          <a:bodyPr/>
          <a:lstStyle/>
          <a:p>
            <a:r>
              <a:rPr lang="ja-JP" altLang="en-US" dirty="0" smtClean="0"/>
              <a:t>高木 </a:t>
            </a:r>
            <a:r>
              <a:rPr lang="en-US" altLang="ja-JP" dirty="0" smtClean="0"/>
              <a:t>@</a:t>
            </a:r>
            <a:r>
              <a:rPr lang="en-US" altLang="ja-JP" dirty="0" err="1" smtClean="0"/>
              <a:t>oreshio</a:t>
            </a:r>
            <a:endParaRPr kumimoji="1" lang="ja-JP" altLang="en-US" dirty="0"/>
          </a:p>
        </p:txBody>
      </p:sp>
    </p:spTree>
    <p:extLst>
      <p:ext uri="{BB962C8B-B14F-4D97-AF65-F5344CB8AC3E}">
        <p14:creationId xmlns:p14="http://schemas.microsoft.com/office/powerpoint/2010/main" val="31791967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リファクタリングの判断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リファクタリングを実施するかどうかの判断</a:t>
            </a:r>
            <a:endParaRPr lang="en-US" altLang="ja-JP" dirty="0" smtClean="0"/>
          </a:p>
          <a:p>
            <a:pPr lvl="1"/>
            <a:r>
              <a:rPr lang="ja-JP" altLang="en-US" dirty="0" smtClean="0"/>
              <a:t>対象の規模（書き直す規模）</a:t>
            </a:r>
            <a:endParaRPr lang="en-US" altLang="ja-JP" dirty="0" smtClean="0"/>
          </a:p>
          <a:p>
            <a:pPr lvl="1"/>
            <a:r>
              <a:rPr lang="ja-JP" altLang="en-US" dirty="0" smtClean="0"/>
              <a:t>コスト</a:t>
            </a:r>
            <a:endParaRPr lang="en-US" altLang="ja-JP" dirty="0" smtClean="0"/>
          </a:p>
          <a:p>
            <a:pPr lvl="1"/>
            <a:r>
              <a:rPr lang="ja-JP" altLang="en-US" dirty="0" smtClean="0"/>
              <a:t>新規か派生か</a:t>
            </a:r>
            <a:endParaRPr lang="en-US" altLang="ja-JP" dirty="0" smtClean="0"/>
          </a:p>
          <a:p>
            <a:pPr lvl="1"/>
            <a:r>
              <a:rPr lang="ja-JP" altLang="en-US" dirty="0" smtClean="0"/>
              <a:t>求められる品質</a:t>
            </a:r>
            <a:endParaRPr lang="en-US" altLang="ja-JP" dirty="0" smtClean="0"/>
          </a:p>
          <a:p>
            <a:pPr lvl="2"/>
            <a:r>
              <a:rPr lang="en-US" altLang="ja-JP" dirty="0" smtClean="0"/>
              <a:t>QCD</a:t>
            </a:r>
            <a:r>
              <a:rPr lang="ja-JP" altLang="en-US" dirty="0" smtClean="0"/>
              <a:t>のどこに重きをおく組織、プロジェクトか</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10</a:t>
            </a:fld>
            <a:endParaRPr lang="en-US" altLang="ja-JP"/>
          </a:p>
        </p:txBody>
      </p:sp>
    </p:spTree>
    <p:extLst>
      <p:ext uri="{BB962C8B-B14F-4D97-AF65-F5344CB8AC3E}">
        <p14:creationId xmlns:p14="http://schemas.microsoft.com/office/powerpoint/2010/main" val="162658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リファクタリング実施の判断</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11</a:t>
            </a:fld>
            <a:endParaRPr lang="en-US" altLang="ja-JP"/>
          </a:p>
        </p:txBody>
      </p:sp>
      <p:graphicFrame>
        <p:nvGraphicFramePr>
          <p:cNvPr id="5" name="図表 4"/>
          <p:cNvGraphicFramePr/>
          <p:nvPr>
            <p:extLst>
              <p:ext uri="{D42A27DB-BD31-4B8C-83A1-F6EECF244321}">
                <p14:modId xmlns:p14="http://schemas.microsoft.com/office/powerpoint/2010/main" val="519932258"/>
              </p:ext>
            </p:extLst>
          </p:nvPr>
        </p:nvGraphicFramePr>
        <p:xfrm>
          <a:off x="1239190" y="1047750"/>
          <a:ext cx="6750570" cy="3483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122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小規模リファクタリング</a:t>
            </a:r>
            <a:endParaRPr lang="en-US" altLang="ja-JP" dirty="0" smtClean="0"/>
          </a:p>
          <a:p>
            <a:r>
              <a:rPr lang="ja-JP" altLang="en-US" dirty="0" smtClean="0"/>
              <a:t>中規模リファクタリング</a:t>
            </a:r>
            <a:endParaRPr lang="en-US" altLang="ja-JP" dirty="0" smtClean="0"/>
          </a:p>
          <a:p>
            <a:r>
              <a:rPr lang="ja-JP" altLang="en-US" dirty="0" smtClean="0"/>
              <a:t>大規模</a:t>
            </a:r>
            <a:r>
              <a:rPr lang="ja-JP" altLang="en-US" dirty="0"/>
              <a:t>リファクタリング</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12</a:t>
            </a:fld>
            <a:endParaRPr lang="en-US" altLang="ja-JP"/>
          </a:p>
        </p:txBody>
      </p:sp>
      <p:sp>
        <p:nvSpPr>
          <p:cNvPr id="5" name="テキスト ボックス 4"/>
          <p:cNvSpPr txBox="1"/>
          <p:nvPr/>
        </p:nvSpPr>
        <p:spPr>
          <a:xfrm>
            <a:off x="3880884" y="3768551"/>
            <a:ext cx="4258776" cy="923330"/>
          </a:xfrm>
          <a:prstGeom prst="rect">
            <a:avLst/>
          </a:prstGeom>
          <a:noFill/>
        </p:spPr>
        <p:txBody>
          <a:bodyPr wrap="square" rtlCol="0">
            <a:sp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余談</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こういう文字列を見たときに</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リファクタリングしたいな</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と感じたら、リファクタリング脳</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281483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小規模リファクタリング</a:t>
            </a:r>
            <a:endParaRPr kumimoji="1" lang="en-US" altLang="ja-JP" dirty="0" smtClean="0"/>
          </a:p>
          <a:p>
            <a:pPr lvl="1"/>
            <a:r>
              <a:rPr lang="ja-JP" altLang="en-US" dirty="0" smtClean="0"/>
              <a:t>メソッド名、変数名、クラス名</a:t>
            </a:r>
            <a:endParaRPr lang="en-US" altLang="ja-JP" dirty="0" smtClean="0"/>
          </a:p>
          <a:p>
            <a:pPr lvl="2"/>
            <a:r>
              <a:rPr lang="ja-JP" altLang="en-US" dirty="0"/>
              <a:t>名前重要</a:t>
            </a:r>
            <a:endParaRPr lang="en-US" altLang="ja-JP" dirty="0" smtClean="0"/>
          </a:p>
          <a:p>
            <a:pPr lvl="2"/>
            <a:r>
              <a:rPr lang="ja-JP" altLang="en-US" dirty="0" smtClean="0"/>
              <a:t>ツールで一発変換</a:t>
            </a:r>
            <a:endParaRPr lang="en-US" altLang="ja-JP" dirty="0" smtClean="0"/>
          </a:p>
          <a:p>
            <a:pPr lvl="1"/>
            <a:r>
              <a:rPr lang="ja-JP" altLang="en-US" dirty="0"/>
              <a:t>分岐の</a:t>
            </a:r>
            <a:r>
              <a:rPr lang="ja-JP" altLang="en-US" dirty="0" smtClean="0"/>
              <a:t>修正</a:t>
            </a:r>
            <a:endParaRPr lang="en-US" altLang="ja-JP" dirty="0" smtClean="0"/>
          </a:p>
          <a:p>
            <a:pPr lvl="2"/>
            <a:r>
              <a:rPr lang="ja-JP" altLang="en-US" dirty="0"/>
              <a:t>ネスト</a:t>
            </a:r>
            <a:r>
              <a:rPr lang="ja-JP" altLang="en-US" dirty="0" smtClean="0"/>
              <a:t>を</a:t>
            </a:r>
            <a:r>
              <a:rPr lang="ja-JP" altLang="en-US" dirty="0"/>
              <a:t>浅く</a:t>
            </a:r>
            <a:r>
              <a:rPr lang="ja-JP" altLang="en-US" dirty="0" smtClean="0"/>
              <a:t>する</a:t>
            </a:r>
            <a:endParaRPr lang="en-US" altLang="ja-JP" dirty="0" smtClean="0"/>
          </a:p>
          <a:p>
            <a:pPr lvl="1"/>
            <a:r>
              <a:rPr lang="en-US" altLang="ja-JP" dirty="0" err="1" smtClean="0"/>
              <a:t>UnitTest</a:t>
            </a:r>
            <a:r>
              <a:rPr lang="ja-JP" altLang="en-US" dirty="0" smtClean="0"/>
              <a:t>があれば怖くない</a:t>
            </a:r>
            <a:endParaRPr lang="en-US" altLang="ja-JP" dirty="0" smtClean="0"/>
          </a:p>
          <a:p>
            <a:pPr lvl="1"/>
            <a:r>
              <a:rPr lang="ja-JP" altLang="en-US" dirty="0" smtClean="0"/>
              <a:t>ボーイスカウトルール</a:t>
            </a:r>
            <a:endParaRPr lang="en-US" altLang="ja-JP" dirty="0" smtClean="0"/>
          </a:p>
          <a:p>
            <a:pPr lvl="2"/>
            <a:r>
              <a:rPr lang="en-US" altLang="ja-JP" dirty="0" smtClean="0"/>
              <a:t>Clean Code</a:t>
            </a:r>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13</a:t>
            </a:fld>
            <a:endParaRPr lang="en-US" altLang="ja-JP"/>
          </a:p>
        </p:txBody>
      </p:sp>
    </p:spTree>
    <p:extLst>
      <p:ext uri="{BB962C8B-B14F-4D97-AF65-F5344CB8AC3E}">
        <p14:creationId xmlns:p14="http://schemas.microsoft.com/office/powerpoint/2010/main" val="385049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lstStyle/>
          <a:p>
            <a:r>
              <a:rPr lang="ja-JP" altLang="en-US" dirty="0"/>
              <a:t>中</a:t>
            </a:r>
            <a:r>
              <a:rPr kumimoji="1" lang="ja-JP" altLang="en-US" dirty="0" smtClean="0"/>
              <a:t>規模リファクタリング</a:t>
            </a:r>
            <a:endParaRPr kumimoji="1" lang="en-US" altLang="ja-JP" dirty="0" smtClean="0"/>
          </a:p>
          <a:p>
            <a:pPr lvl="1"/>
            <a:r>
              <a:rPr lang="ja-JP" altLang="en-US" dirty="0" smtClean="0"/>
              <a:t>複数クラスを変更する</a:t>
            </a:r>
            <a:endParaRPr lang="en-US" altLang="ja-JP" dirty="0" smtClean="0"/>
          </a:p>
          <a:p>
            <a:pPr lvl="1"/>
            <a:r>
              <a:rPr lang="ja-JP" altLang="en-US" dirty="0" smtClean="0"/>
              <a:t>ちょっとした設計変更レベル</a:t>
            </a:r>
            <a:endParaRPr lang="en-US" altLang="ja-JP" dirty="0" smtClean="0"/>
          </a:p>
          <a:p>
            <a:pPr lvl="1"/>
            <a:r>
              <a:rPr lang="ja-JP" altLang="en-US" dirty="0"/>
              <a:t>機能追加をするために</a:t>
            </a:r>
            <a:r>
              <a:rPr lang="ja-JP" altLang="en-US" dirty="0" smtClean="0"/>
              <a:t>は</a:t>
            </a:r>
            <a:r>
              <a:rPr lang="ja-JP" altLang="en-US" dirty="0"/>
              <a:t>設計変更</a:t>
            </a:r>
            <a:r>
              <a:rPr lang="ja-JP" altLang="en-US" dirty="0" smtClean="0"/>
              <a:t>が必要</a:t>
            </a:r>
            <a:r>
              <a:rPr lang="en-US" altLang="ja-JP" dirty="0"/>
              <a:t>…</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14</a:t>
            </a:fld>
            <a:endParaRPr lang="en-US" altLang="ja-JP"/>
          </a:p>
        </p:txBody>
      </p:sp>
    </p:spTree>
    <p:extLst>
      <p:ext uri="{BB962C8B-B14F-4D97-AF65-F5344CB8AC3E}">
        <p14:creationId xmlns:p14="http://schemas.microsoft.com/office/powerpoint/2010/main" val="3871786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リファクタリングの規模</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smtClean="0"/>
              <a:t>大</a:t>
            </a:r>
            <a:r>
              <a:rPr kumimoji="1" lang="ja-JP" altLang="en-US" dirty="0" smtClean="0"/>
              <a:t>規模リファクタリング</a:t>
            </a:r>
            <a:endParaRPr kumimoji="1" lang="en-US" altLang="ja-JP" dirty="0" smtClean="0"/>
          </a:p>
          <a:p>
            <a:pPr lvl="1"/>
            <a:r>
              <a:rPr lang="ja-JP" altLang="en-US" dirty="0" smtClean="0"/>
              <a:t>あるモジュールすべて作り直し</a:t>
            </a:r>
            <a:endParaRPr lang="en-US" altLang="ja-JP" dirty="0" smtClean="0"/>
          </a:p>
          <a:p>
            <a:pPr lvl="2"/>
            <a:r>
              <a:rPr lang="ja-JP" altLang="en-US" dirty="0"/>
              <a:t>不具合</a:t>
            </a:r>
            <a:r>
              <a:rPr lang="ja-JP" altLang="en-US" dirty="0" smtClean="0"/>
              <a:t>が</a:t>
            </a:r>
            <a:r>
              <a:rPr lang="ja-JP" altLang="en-US" dirty="0"/>
              <a:t>偏在して</a:t>
            </a:r>
            <a:r>
              <a:rPr lang="ja-JP" altLang="en-US" dirty="0" smtClean="0"/>
              <a:t>いてどうしようもない</a:t>
            </a:r>
            <a:endParaRPr lang="en-US" altLang="ja-JP" dirty="0" smtClean="0"/>
          </a:p>
          <a:p>
            <a:pPr lvl="2"/>
            <a:r>
              <a:rPr lang="ja-JP" altLang="en-US" dirty="0"/>
              <a:t>重要な</a:t>
            </a:r>
            <a:r>
              <a:rPr lang="ja-JP" altLang="en-US" dirty="0" smtClean="0"/>
              <a:t>機能なのに機能追加をしにくい作りなので、該当モジュールがリスクでしかない</a:t>
            </a:r>
            <a:endParaRPr lang="en-US" altLang="ja-JP" dirty="0" smtClean="0"/>
          </a:p>
          <a:p>
            <a:pPr lvl="1"/>
            <a:r>
              <a:rPr lang="ja-JP" altLang="en-US" dirty="0" smtClean="0"/>
              <a:t>いま動いているものをすべてなくすので、決断が難しい</a:t>
            </a:r>
            <a:endParaRPr lang="en-US" altLang="ja-JP" dirty="0" smtClean="0"/>
          </a:p>
          <a:p>
            <a:pPr lvl="2"/>
            <a:r>
              <a:rPr lang="ja-JP" altLang="en-US" dirty="0"/>
              <a:t>動いているもの</a:t>
            </a:r>
            <a:r>
              <a:rPr lang="ja-JP" altLang="en-US" dirty="0" smtClean="0"/>
              <a:t>を</a:t>
            </a:r>
            <a:r>
              <a:rPr lang="ja-JP" altLang="en-US" dirty="0"/>
              <a:t>作り替えること</a:t>
            </a:r>
            <a:r>
              <a:rPr lang="ja-JP" altLang="en-US" dirty="0" smtClean="0"/>
              <a:t>自体がリスク</a:t>
            </a:r>
            <a:endParaRPr lang="en-US" altLang="ja-JP" dirty="0" smtClean="0"/>
          </a:p>
          <a:p>
            <a:pPr lvl="2"/>
            <a:r>
              <a:rPr lang="ja-JP" altLang="en-US" dirty="0" smtClean="0"/>
              <a:t>マネージメントの判断が難しい</a:t>
            </a:r>
            <a:endParaRPr lang="en-US" altLang="ja-JP" dirty="0" smtClean="0"/>
          </a:p>
          <a:p>
            <a:pPr lvl="2"/>
            <a:r>
              <a:rPr lang="ja-JP" altLang="en-US" dirty="0"/>
              <a:t>今</a:t>
            </a:r>
            <a:r>
              <a:rPr lang="ja-JP" altLang="en-US" dirty="0" smtClean="0"/>
              <a:t>ある</a:t>
            </a:r>
            <a:r>
              <a:rPr lang="ja-JP" altLang="en-US" dirty="0"/>
              <a:t>もの</a:t>
            </a:r>
            <a:r>
              <a:rPr lang="ja-JP" altLang="en-US" dirty="0" smtClean="0"/>
              <a:t>をメンテナンスしていくコスト＋リスク </a:t>
            </a:r>
            <a:r>
              <a:rPr lang="en-US" altLang="ja-JP" dirty="0" smtClean="0"/>
              <a:t>vs </a:t>
            </a:r>
            <a:r>
              <a:rPr lang="ja-JP" altLang="en-US" dirty="0" smtClean="0"/>
              <a:t>作り直すコスト＋リスク</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15</a:t>
            </a:fld>
            <a:endParaRPr lang="en-US" altLang="ja-JP"/>
          </a:p>
        </p:txBody>
      </p:sp>
    </p:spTree>
    <p:extLst>
      <p:ext uri="{BB962C8B-B14F-4D97-AF65-F5344CB8AC3E}">
        <p14:creationId xmlns:p14="http://schemas.microsoft.com/office/powerpoint/2010/main" val="1717537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リファクタリングのコスト</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コスト</a:t>
            </a:r>
            <a:endParaRPr kumimoji="1" lang="en-US" altLang="ja-JP" dirty="0" smtClean="0"/>
          </a:p>
          <a:p>
            <a:pPr lvl="1"/>
            <a:r>
              <a:rPr lang="ja-JP" altLang="en-US" dirty="0"/>
              <a:t>リファクタリング</a:t>
            </a:r>
            <a:r>
              <a:rPr lang="ja-JP" altLang="en-US" dirty="0" smtClean="0"/>
              <a:t>に</a:t>
            </a:r>
            <a:r>
              <a:rPr lang="ja-JP" altLang="en-US" dirty="0"/>
              <a:t>かかる</a:t>
            </a:r>
            <a:r>
              <a:rPr lang="ja-JP" altLang="en-US" dirty="0" smtClean="0"/>
              <a:t>時間</a:t>
            </a:r>
            <a:endParaRPr lang="en-US" altLang="ja-JP" dirty="0" smtClean="0"/>
          </a:p>
          <a:p>
            <a:pPr lvl="1"/>
            <a:r>
              <a:rPr kumimoji="1" lang="ja-JP" altLang="en-US" dirty="0"/>
              <a:t>テスト実施</a:t>
            </a:r>
            <a:r>
              <a:rPr kumimoji="1" lang="ja-JP" altLang="en-US" dirty="0" smtClean="0"/>
              <a:t>工数</a:t>
            </a:r>
            <a:endParaRPr kumimoji="1" lang="en-US" altLang="ja-JP" dirty="0" smtClean="0"/>
          </a:p>
          <a:p>
            <a:pPr lvl="2"/>
            <a:r>
              <a:rPr lang="ja-JP" altLang="en-US" dirty="0"/>
              <a:t>自動テスト</a:t>
            </a:r>
            <a:r>
              <a:rPr lang="ja-JP" altLang="en-US" dirty="0" smtClean="0"/>
              <a:t>があればこれが減る</a:t>
            </a:r>
            <a:endParaRPr kumimoji="1" lang="en-US" altLang="ja-JP" dirty="0" smtClean="0"/>
          </a:p>
          <a:p>
            <a:r>
              <a:rPr kumimoji="1" lang="ja-JP" altLang="en-US" dirty="0" smtClean="0"/>
              <a:t>リターン</a:t>
            </a:r>
            <a:endParaRPr kumimoji="1" lang="en-US" altLang="ja-JP" dirty="0" smtClean="0"/>
          </a:p>
          <a:p>
            <a:pPr lvl="1"/>
            <a:r>
              <a:rPr lang="ja-JP" altLang="en-US" dirty="0" smtClean="0"/>
              <a:t>次の機能</a:t>
            </a:r>
            <a:r>
              <a:rPr lang="ja-JP" altLang="en-US" dirty="0"/>
              <a:t>追加</a:t>
            </a:r>
            <a:r>
              <a:rPr lang="ja-JP" altLang="en-US" dirty="0" smtClean="0"/>
              <a:t>時に減る工数</a:t>
            </a:r>
            <a:endParaRPr lang="en-US" altLang="ja-JP" dirty="0" smtClean="0"/>
          </a:p>
          <a:p>
            <a:pPr lvl="2"/>
            <a:r>
              <a:rPr kumimoji="1" lang="ja-JP" altLang="en-US" dirty="0" smtClean="0"/>
              <a:t>↑</a:t>
            </a:r>
            <a:r>
              <a:rPr kumimoji="1" lang="en-US" altLang="ja-JP" dirty="0" smtClean="0"/>
              <a:t>×</a:t>
            </a:r>
            <a:r>
              <a:rPr kumimoji="1" lang="ja-JP" altLang="en-US" dirty="0" smtClean="0"/>
              <a:t>機能追加の回数（予測）</a:t>
            </a:r>
            <a:endParaRPr kumimoji="1" lang="en-US" altLang="ja-JP" dirty="0" smtClean="0"/>
          </a:p>
          <a:p>
            <a:pPr lvl="2"/>
            <a:r>
              <a:rPr lang="ja-JP" altLang="en-US" dirty="0" smtClean="0"/>
              <a:t>実装、設計の理解にかかる工数の減少量も含む</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16</a:t>
            </a:fld>
            <a:endParaRPr lang="en-US" altLang="ja-JP"/>
          </a:p>
        </p:txBody>
      </p:sp>
    </p:spTree>
    <p:extLst>
      <p:ext uri="{BB962C8B-B14F-4D97-AF65-F5344CB8AC3E}">
        <p14:creationId xmlns:p14="http://schemas.microsoft.com/office/powerpoint/2010/main" val="4313465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kumimoji="1" lang="en-US" altLang="ja-JP" dirty="0" smtClean="0"/>
              <a:t/>
            </a:r>
            <a:br>
              <a:rPr kumimoji="1" lang="en-US" altLang="ja-JP" dirty="0" smtClean="0"/>
            </a:br>
            <a:r>
              <a:rPr lang="ja-JP" altLang="en-US" dirty="0" smtClean="0"/>
              <a:t>（新規か派生か）</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kumimoji="1" lang="ja-JP" altLang="en-US" dirty="0" smtClean="0"/>
              <a:t>新規で作ったもの（作っている途中のもの）はリファクタリングしやすい</a:t>
            </a:r>
            <a:endParaRPr kumimoji="1" lang="en-US" altLang="ja-JP" dirty="0" smtClean="0"/>
          </a:p>
          <a:p>
            <a:pPr lvl="1"/>
            <a:r>
              <a:rPr lang="ja-JP" altLang="en-US" dirty="0" smtClean="0"/>
              <a:t>まだ顧客に出していないからデグレもない</a:t>
            </a:r>
            <a:endParaRPr lang="en-US" altLang="ja-JP" dirty="0" smtClean="0"/>
          </a:p>
          <a:p>
            <a:r>
              <a:rPr kumimoji="1" lang="ja-JP" altLang="en-US" dirty="0"/>
              <a:t>一度出荷した</a:t>
            </a:r>
            <a:r>
              <a:rPr kumimoji="1" lang="ja-JP" altLang="en-US" dirty="0" smtClean="0"/>
              <a:t>ものはリファクタリングしにくい</a:t>
            </a:r>
            <a:endParaRPr kumimoji="1" lang="en-US" altLang="ja-JP" dirty="0" smtClean="0"/>
          </a:p>
          <a:p>
            <a:pPr lvl="1"/>
            <a:r>
              <a:rPr lang="ja-JP" altLang="en-US" dirty="0"/>
              <a:t>デグレ</a:t>
            </a:r>
            <a:r>
              <a:rPr lang="ja-JP" altLang="en-US" dirty="0" smtClean="0"/>
              <a:t>の心配</a:t>
            </a:r>
            <a:endParaRPr lang="en-US" altLang="ja-JP" dirty="0" smtClean="0"/>
          </a:p>
          <a:p>
            <a:pPr lvl="1"/>
            <a:r>
              <a:rPr kumimoji="1" lang="ja-JP" altLang="en-US" dirty="0" smtClean="0"/>
              <a:t>自動テストがあると変わってくる</a:t>
            </a:r>
            <a:endParaRPr kumimoji="1" lang="en-US" altLang="ja-JP" dirty="0" smtClean="0"/>
          </a:p>
          <a:p>
            <a:pPr lvl="1"/>
            <a:r>
              <a:rPr lang="ja-JP" altLang="en-US" dirty="0"/>
              <a:t>規模にもよる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17</a:t>
            </a:fld>
            <a:endParaRPr lang="en-US" altLang="ja-JP"/>
          </a:p>
        </p:txBody>
      </p:sp>
    </p:spTree>
    <p:extLst>
      <p:ext uri="{BB962C8B-B14F-4D97-AF65-F5344CB8AC3E}">
        <p14:creationId xmlns:p14="http://schemas.microsoft.com/office/powerpoint/2010/main" val="1113653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r>
              <a:rPr lang="en-US" altLang="ja-JP" dirty="0"/>
              <a:t/>
            </a:r>
            <a:br>
              <a:rPr lang="en-US" altLang="ja-JP" dirty="0"/>
            </a:br>
            <a:r>
              <a:rPr lang="ja-JP" altLang="en-US" dirty="0" smtClean="0"/>
              <a:t>（求められる品質）</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絶対デグレはだめ！</a:t>
            </a:r>
            <a:endParaRPr kumimoji="1" lang="en-US" altLang="ja-JP" dirty="0" smtClean="0"/>
          </a:p>
          <a:p>
            <a:pPr lvl="1"/>
            <a:r>
              <a:rPr lang="ja-JP" altLang="en-US" dirty="0"/>
              <a:t>相当な</a:t>
            </a:r>
            <a:r>
              <a:rPr lang="ja-JP" altLang="en-US" dirty="0" smtClean="0"/>
              <a:t>覚悟と自動テストの整備がないと踏み切れない</a:t>
            </a:r>
            <a:endParaRPr lang="en-US" altLang="ja-JP" dirty="0" smtClean="0"/>
          </a:p>
          <a:p>
            <a:r>
              <a:rPr lang="ja-JP" altLang="en-US" dirty="0"/>
              <a:t>将来の品質</a:t>
            </a:r>
            <a:r>
              <a:rPr lang="ja-JP" altLang="en-US" dirty="0" smtClean="0"/>
              <a:t>向上、デリバリに価値を置く</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18</a:t>
            </a:fld>
            <a:endParaRPr lang="en-US" altLang="ja-JP"/>
          </a:p>
        </p:txBody>
      </p:sp>
    </p:spTree>
    <p:extLst>
      <p:ext uri="{BB962C8B-B14F-4D97-AF65-F5344CB8AC3E}">
        <p14:creationId xmlns:p14="http://schemas.microsoft.com/office/powerpoint/2010/main" val="1113653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リファクタリング実施の判断</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19</a:t>
            </a:fld>
            <a:endParaRPr lang="en-US" altLang="ja-JP"/>
          </a:p>
        </p:txBody>
      </p:sp>
      <p:graphicFrame>
        <p:nvGraphicFramePr>
          <p:cNvPr id="5" name="図表 4"/>
          <p:cNvGraphicFramePr/>
          <p:nvPr>
            <p:extLst>
              <p:ext uri="{D42A27DB-BD31-4B8C-83A1-F6EECF244321}">
                <p14:modId xmlns:p14="http://schemas.microsoft.com/office/powerpoint/2010/main" val="2625486888"/>
              </p:ext>
            </p:extLst>
          </p:nvPr>
        </p:nvGraphicFramePr>
        <p:xfrm>
          <a:off x="1239190" y="1047750"/>
          <a:ext cx="6750570" cy="3483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33275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Mikado Method</a:t>
            </a:r>
            <a:r>
              <a:rPr kumimoji="1" lang="ja-JP" altLang="en-US" dirty="0" smtClean="0"/>
              <a:t>について個人的興味があって調べたので、簡単に紹介します</a:t>
            </a:r>
            <a:endParaRPr kumimoji="1" lang="en-US" altLang="ja-JP" dirty="0" smtClean="0"/>
          </a:p>
          <a:p>
            <a:r>
              <a:rPr lang="en-US" altLang="ja-JP" dirty="0"/>
              <a:t>Mikado </a:t>
            </a:r>
            <a:r>
              <a:rPr lang="en-US" altLang="ja-JP" dirty="0" smtClean="0"/>
              <a:t>Method</a:t>
            </a:r>
            <a:r>
              <a:rPr lang="ja-JP" altLang="en-US" dirty="0" smtClean="0"/>
              <a:t>自体</a:t>
            </a:r>
            <a:r>
              <a:rPr lang="ja-JP" altLang="en-US" dirty="0" smtClean="0"/>
              <a:t>は</a:t>
            </a:r>
            <a:r>
              <a:rPr lang="ja-JP" altLang="en-US" dirty="0" smtClean="0"/>
              <a:t>とてもシンプル</a:t>
            </a:r>
            <a:r>
              <a:rPr lang="ja-JP" altLang="en-US" dirty="0" smtClean="0"/>
              <a:t>で</a:t>
            </a:r>
            <a:r>
              <a:rPr lang="ja-JP" altLang="en-US" dirty="0" smtClean="0"/>
              <a:t>内容がそれほど</a:t>
            </a:r>
            <a:r>
              <a:rPr lang="ja-JP" altLang="en-US" dirty="0" smtClean="0"/>
              <a:t>なく勉強会の</a:t>
            </a:r>
            <a:r>
              <a:rPr lang="ja-JP" altLang="en-US" b="1" dirty="0" smtClean="0">
                <a:solidFill>
                  <a:srgbClr val="FF0000"/>
                </a:solidFill>
              </a:rPr>
              <a:t>間</a:t>
            </a:r>
            <a:r>
              <a:rPr lang="ja-JP" altLang="en-US" b="1" dirty="0" smtClean="0">
                <a:solidFill>
                  <a:srgbClr val="FF0000"/>
                </a:solidFill>
              </a:rPr>
              <a:t>が持たない</a:t>
            </a:r>
            <a:r>
              <a:rPr lang="ja-JP" altLang="en-US" dirty="0" smtClean="0"/>
              <a:t>ので、</a:t>
            </a:r>
            <a:r>
              <a:rPr lang="en-US" altLang="ja-JP" dirty="0" smtClean="0"/>
              <a:t>Mikado</a:t>
            </a:r>
            <a:r>
              <a:rPr lang="ja-JP" altLang="en-US" dirty="0" smtClean="0"/>
              <a:t> </a:t>
            </a:r>
            <a:r>
              <a:rPr lang="en-US" altLang="ja-JP" dirty="0" smtClean="0"/>
              <a:t>Method</a:t>
            </a:r>
            <a:r>
              <a:rPr lang="ja-JP" altLang="en-US" dirty="0" smtClean="0"/>
              <a:t>のキーワードとなる</a:t>
            </a:r>
            <a:r>
              <a:rPr lang="ja-JP" altLang="en-US" b="1" dirty="0" smtClean="0">
                <a:solidFill>
                  <a:srgbClr val="FF0000"/>
                </a:solidFill>
              </a:rPr>
              <a:t>リファクタリング</a:t>
            </a:r>
            <a:r>
              <a:rPr lang="ja-JP" altLang="en-US" dirty="0" smtClean="0"/>
              <a:t>について思うところをまとめました</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a:t>
            </a:fld>
            <a:endParaRPr lang="en-US" altLang="ja-JP"/>
          </a:p>
        </p:txBody>
      </p:sp>
    </p:spTree>
    <p:extLst>
      <p:ext uri="{BB962C8B-B14F-4D97-AF65-F5344CB8AC3E}">
        <p14:creationId xmlns:p14="http://schemas.microsoft.com/office/powerpoint/2010/main" val="296392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smtClean="0"/>
              <a:t>Case 1</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smtClean="0"/>
              <a:t>派生開発</a:t>
            </a:r>
            <a:endParaRPr lang="en-US" altLang="ja-JP" dirty="0" smtClean="0"/>
          </a:p>
          <a:p>
            <a:pPr lvl="1"/>
            <a:r>
              <a:rPr lang="ja-JP" altLang="en-US" dirty="0"/>
              <a:t>コード品質</a:t>
            </a:r>
            <a:r>
              <a:rPr lang="ja-JP" altLang="en-US" dirty="0" smtClean="0"/>
              <a:t>は悪い（静的解析で問題になる）</a:t>
            </a:r>
            <a:endParaRPr lang="en-US" altLang="ja-JP" dirty="0" smtClean="0"/>
          </a:p>
          <a:p>
            <a:pPr lvl="1"/>
            <a:r>
              <a:rPr lang="en-US" altLang="ja-JP" dirty="0" err="1" smtClean="0"/>
              <a:t>UnitTest</a:t>
            </a:r>
            <a:r>
              <a:rPr lang="ja-JP" altLang="en-US" dirty="0" smtClean="0"/>
              <a:t>は最低限しかない</a:t>
            </a:r>
            <a:endParaRPr lang="en-US" altLang="ja-JP" dirty="0" smtClean="0"/>
          </a:p>
          <a:p>
            <a:pPr lvl="1"/>
            <a:r>
              <a:rPr lang="ja-JP" altLang="en-US" dirty="0"/>
              <a:t>それ</a:t>
            </a:r>
            <a:r>
              <a:rPr lang="ja-JP" altLang="en-US" dirty="0" smtClean="0"/>
              <a:t>ほど</a:t>
            </a:r>
            <a:r>
              <a:rPr lang="ja-JP" altLang="en-US" dirty="0"/>
              <a:t>使われていない</a:t>
            </a:r>
            <a:r>
              <a:rPr lang="ja-JP" altLang="en-US" dirty="0" smtClean="0"/>
              <a:t>機能</a:t>
            </a:r>
            <a:endParaRPr lang="en-US" altLang="ja-JP" dirty="0" smtClean="0"/>
          </a:p>
          <a:p>
            <a:pPr lvl="1"/>
            <a:r>
              <a:rPr lang="ja-JP" altLang="en-US" dirty="0" smtClean="0"/>
              <a:t>今後</a:t>
            </a:r>
            <a:r>
              <a:rPr lang="ja-JP" altLang="en-US" dirty="0"/>
              <a:t>機能追加</a:t>
            </a:r>
            <a:r>
              <a:rPr lang="ja-JP" altLang="en-US" dirty="0" smtClean="0"/>
              <a:t>も</a:t>
            </a:r>
            <a:r>
              <a:rPr lang="ja-JP" altLang="en-US" dirty="0"/>
              <a:t>ほとんどない</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20</a:t>
            </a:fld>
            <a:endParaRPr lang="en-US" altLang="ja-JP"/>
          </a:p>
        </p:txBody>
      </p:sp>
    </p:spTree>
    <p:extLst>
      <p:ext uri="{BB962C8B-B14F-4D97-AF65-F5344CB8AC3E}">
        <p14:creationId xmlns:p14="http://schemas.microsoft.com/office/powerpoint/2010/main" val="2677335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smtClean="0"/>
              <a:t>Case 2</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smtClean="0"/>
              <a:t>派生開発</a:t>
            </a:r>
            <a:endParaRPr lang="en-US" altLang="ja-JP" dirty="0" smtClean="0"/>
          </a:p>
          <a:p>
            <a:pPr lvl="1"/>
            <a:r>
              <a:rPr lang="ja-JP" altLang="en-US" dirty="0"/>
              <a:t>コード品質</a:t>
            </a:r>
            <a:r>
              <a:rPr lang="ja-JP" altLang="en-US" dirty="0" smtClean="0"/>
              <a:t>は悪くない</a:t>
            </a:r>
            <a:endParaRPr lang="en-US" altLang="ja-JP" dirty="0" smtClean="0"/>
          </a:p>
          <a:p>
            <a:pPr lvl="1"/>
            <a:r>
              <a:rPr lang="ja-JP" altLang="en-US" dirty="0" smtClean="0"/>
              <a:t>けどバグが出る</a:t>
            </a:r>
            <a:endParaRPr lang="en-US" altLang="ja-JP" dirty="0" smtClean="0"/>
          </a:p>
          <a:p>
            <a:pPr lvl="1"/>
            <a:r>
              <a:rPr lang="en-US" altLang="ja-JP" dirty="0" err="1" smtClean="0"/>
              <a:t>UnitTest</a:t>
            </a:r>
            <a:r>
              <a:rPr lang="ja-JP" altLang="en-US" dirty="0" smtClean="0"/>
              <a:t>は十分ある</a:t>
            </a:r>
            <a:endParaRPr lang="en-US" altLang="ja-JP" dirty="0" smtClean="0"/>
          </a:p>
          <a:p>
            <a:pPr lvl="1"/>
            <a:r>
              <a:rPr lang="ja-JP" altLang="en-US" dirty="0" smtClean="0"/>
              <a:t>良く</a:t>
            </a:r>
            <a:r>
              <a:rPr lang="ja-JP" altLang="en-US" dirty="0"/>
              <a:t>使われる</a:t>
            </a:r>
            <a:r>
              <a:rPr lang="ja-JP" altLang="en-US" dirty="0" smtClean="0"/>
              <a:t>機能、機能追加の頻度も多い</a:t>
            </a:r>
            <a:endParaRPr lang="en-US" altLang="ja-JP" dirty="0" smtClean="0"/>
          </a:p>
          <a:p>
            <a:pPr lvl="1"/>
            <a:r>
              <a:rPr lang="ja-JP" altLang="en-US" dirty="0"/>
              <a:t>機能追加</a:t>
            </a:r>
            <a:r>
              <a:rPr lang="ja-JP" altLang="en-US" dirty="0" smtClean="0"/>
              <a:t>の</a:t>
            </a:r>
            <a:r>
              <a:rPr lang="ja-JP" altLang="en-US" dirty="0"/>
              <a:t>コスト</a:t>
            </a:r>
            <a:r>
              <a:rPr lang="ja-JP" altLang="en-US" dirty="0" smtClean="0"/>
              <a:t>を</a:t>
            </a:r>
            <a:r>
              <a:rPr lang="ja-JP" altLang="en-US" dirty="0"/>
              <a:t>下げたい</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21</a:t>
            </a:fld>
            <a:endParaRPr lang="en-US" altLang="ja-JP"/>
          </a:p>
        </p:txBody>
      </p:sp>
    </p:spTree>
    <p:extLst>
      <p:ext uri="{BB962C8B-B14F-4D97-AF65-F5344CB8AC3E}">
        <p14:creationId xmlns:p14="http://schemas.microsoft.com/office/powerpoint/2010/main" val="9531627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リファクタリング実施の判断</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Case 3</a:t>
            </a:r>
          </a:p>
          <a:p>
            <a:pPr lvl="1"/>
            <a:r>
              <a:rPr lang="ja-JP" altLang="en-US" dirty="0" smtClean="0"/>
              <a:t>規模：複数クラスにまたがった</a:t>
            </a:r>
            <a:r>
              <a:rPr lang="en-US" altLang="ja-JP" dirty="0" smtClean="0"/>
              <a:t>1</a:t>
            </a:r>
            <a:r>
              <a:rPr lang="ja-JP" altLang="en-US" dirty="0" smtClean="0"/>
              <a:t>モジュール</a:t>
            </a:r>
            <a:endParaRPr lang="en-US" altLang="ja-JP" dirty="0" smtClean="0"/>
          </a:p>
          <a:p>
            <a:pPr lvl="1"/>
            <a:r>
              <a:rPr lang="ja-JP" altLang="en-US" dirty="0"/>
              <a:t>新規</a:t>
            </a:r>
            <a:r>
              <a:rPr lang="ja-JP" altLang="en-US" dirty="0" smtClean="0"/>
              <a:t>開発</a:t>
            </a:r>
            <a:endParaRPr lang="en-US" altLang="ja-JP" dirty="0" smtClean="0"/>
          </a:p>
          <a:p>
            <a:pPr lvl="1"/>
            <a:r>
              <a:rPr lang="ja-JP" altLang="en-US" dirty="0"/>
              <a:t>コード品質</a:t>
            </a:r>
            <a:r>
              <a:rPr lang="ja-JP" altLang="en-US" dirty="0" smtClean="0"/>
              <a:t>は悪い</a:t>
            </a:r>
            <a:endParaRPr lang="en-US" altLang="ja-JP" dirty="0" smtClean="0"/>
          </a:p>
          <a:p>
            <a:pPr lvl="2"/>
            <a:r>
              <a:rPr lang="ja-JP" altLang="en-US" dirty="0"/>
              <a:t>外注</a:t>
            </a:r>
            <a:r>
              <a:rPr lang="ja-JP" altLang="en-US" dirty="0" smtClean="0"/>
              <a:t>して作った</a:t>
            </a:r>
            <a:r>
              <a:rPr lang="ja-JP" altLang="en-US" dirty="0"/>
              <a:t>部分</a:t>
            </a:r>
            <a:r>
              <a:rPr lang="ja-JP" altLang="en-US" dirty="0" smtClean="0"/>
              <a:t>がひどい</a:t>
            </a:r>
            <a:endParaRPr lang="en-US" altLang="ja-JP" dirty="0" smtClean="0"/>
          </a:p>
          <a:p>
            <a:pPr lvl="1"/>
            <a:r>
              <a:rPr lang="ja-JP" altLang="en-US" dirty="0" smtClean="0"/>
              <a:t>あまり使われない機能</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22</a:t>
            </a:fld>
            <a:endParaRPr lang="en-US" altLang="ja-JP"/>
          </a:p>
        </p:txBody>
      </p:sp>
    </p:spTree>
    <p:extLst>
      <p:ext uri="{BB962C8B-B14F-4D97-AF65-F5344CB8AC3E}">
        <p14:creationId xmlns:p14="http://schemas.microsoft.com/office/powerpoint/2010/main" val="1005942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 参考書籍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hlinkClick r:id="rId2"/>
              </a:rPr>
              <a:t>新装版 リファクタリング</a:t>
            </a:r>
            <a:endParaRPr kumimoji="1" lang="en-US" altLang="ja-JP" dirty="0" smtClean="0"/>
          </a:p>
          <a:p>
            <a:pPr lvl="1"/>
            <a:r>
              <a:rPr lang="ja-JP" altLang="en-US" dirty="0" smtClean="0"/>
              <a:t>マーティンファウラーの名著</a:t>
            </a:r>
            <a:endParaRPr lang="en-US" altLang="ja-JP" dirty="0" smtClean="0"/>
          </a:p>
          <a:p>
            <a:r>
              <a:rPr kumimoji="1" lang="ja-JP" altLang="en-US" dirty="0" smtClean="0">
                <a:hlinkClick r:id="rId3" action="ppaction://hlinkpres?slideindex=1&amp;slidetitle="/>
              </a:rPr>
              <a:t>レガシーコード</a:t>
            </a:r>
            <a:r>
              <a:rPr kumimoji="1" lang="ja-JP" altLang="en-US" dirty="0">
                <a:hlinkClick r:id="rId3" action="ppaction://hlinkpres?slideindex=1&amp;slidetitle="/>
              </a:rPr>
              <a:t>改善</a:t>
            </a:r>
            <a:r>
              <a:rPr kumimoji="1" lang="ja-JP" altLang="en-US" dirty="0" smtClean="0">
                <a:hlinkClick r:id="rId3" action="ppaction://hlinkpres?slideindex=1&amp;slidetitle="/>
              </a:rPr>
              <a:t>ガイド</a:t>
            </a:r>
            <a:endParaRPr kumimoji="1" lang="en-US" altLang="ja-JP" dirty="0" smtClean="0"/>
          </a:p>
          <a:p>
            <a:r>
              <a:rPr kumimoji="1" lang="ja-JP" altLang="en-US" dirty="0" smtClean="0"/>
              <a:t>リーダブルコード</a:t>
            </a:r>
            <a:endParaRPr kumimoji="1" lang="en-US" altLang="ja-JP" dirty="0" smtClean="0"/>
          </a:p>
          <a:p>
            <a:r>
              <a:rPr lang="en-US" altLang="ja-JP" dirty="0">
                <a:hlinkClick r:id="rId4"/>
              </a:rPr>
              <a:t>Clean Code</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23</a:t>
            </a:fld>
            <a:endParaRPr lang="en-US" altLang="ja-JP"/>
          </a:p>
        </p:txBody>
      </p:sp>
    </p:spTree>
    <p:extLst>
      <p:ext uri="{BB962C8B-B14F-4D97-AF65-F5344CB8AC3E}">
        <p14:creationId xmlns:p14="http://schemas.microsoft.com/office/powerpoint/2010/main" val="42328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031308\Documents\社外活動\TEFDO\2015\201504_MikadoMethod\https---www.pakutaso.com-assets_c-2014-05-AXIS85_jinjyanokane500-thumb-1000xauto-454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758419"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en-US" altLang="ja-JP" dirty="0" smtClean="0">
                <a:solidFill>
                  <a:schemeClr val="bg1"/>
                </a:solidFill>
              </a:rPr>
              <a:t>Mikado Method</a:t>
            </a:r>
            <a:endParaRPr kumimoji="1" lang="ja-JP" alt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E40D5FAB-AA79-411B-B2EE-7BB51608A25E}" type="slidenum">
              <a:rPr lang="en-US" altLang="ja-JP" smtClean="0"/>
              <a:pPr/>
              <a:t>24</a:t>
            </a:fld>
            <a:endParaRPr lang="en-US" altLang="ja-JP"/>
          </a:p>
        </p:txBody>
      </p:sp>
    </p:spTree>
    <p:extLst>
      <p:ext uri="{BB962C8B-B14F-4D97-AF65-F5344CB8AC3E}">
        <p14:creationId xmlns:p14="http://schemas.microsoft.com/office/powerpoint/2010/main" val="3092694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idx="1"/>
          </p:nvPr>
        </p:nvSpPr>
        <p:spPr>
          <a:xfrm>
            <a:off x="457200" y="1200151"/>
            <a:ext cx="7793665" cy="2265669"/>
          </a:xfrm>
        </p:spPr>
        <p:txBody>
          <a:bodyPr>
            <a:normAutofit fontScale="92500" lnSpcReduction="20000"/>
          </a:bodyPr>
          <a:lstStyle/>
          <a:p>
            <a:r>
              <a:rPr kumimoji="1" lang="en-US" altLang="ja-JP" dirty="0" smtClean="0"/>
              <a:t>Mikado</a:t>
            </a:r>
            <a:r>
              <a:rPr lang="ja-JP" altLang="en-US" dirty="0"/>
              <a:t> </a:t>
            </a:r>
            <a:r>
              <a:rPr lang="en-US" altLang="ja-JP" dirty="0" smtClean="0"/>
              <a:t>= </a:t>
            </a:r>
            <a:r>
              <a:rPr lang="ja-JP" altLang="en-US" dirty="0" smtClean="0"/>
              <a:t>テーブルゲーム</a:t>
            </a:r>
            <a:endParaRPr lang="en-US" altLang="ja-JP" dirty="0" smtClean="0"/>
          </a:p>
          <a:p>
            <a:pPr lvl="1"/>
            <a:r>
              <a:rPr lang="ja-JP" altLang="en-US" dirty="0"/>
              <a:t>他</a:t>
            </a:r>
            <a:r>
              <a:rPr lang="ja-JP" altLang="en-US" dirty="0" smtClean="0"/>
              <a:t>の棒を動かさないように竹</a:t>
            </a:r>
            <a:r>
              <a:rPr lang="ja-JP" altLang="en-US" dirty="0" err="1" smtClean="0"/>
              <a:t>ひごを</a:t>
            </a:r>
            <a:r>
              <a:rPr lang="ja-JP" altLang="en-US" dirty="0" smtClean="0"/>
              <a:t>順に抜いていくゲーム</a:t>
            </a:r>
            <a:endParaRPr lang="en-US" altLang="ja-JP" dirty="0" smtClean="0"/>
          </a:p>
          <a:p>
            <a:pPr lvl="2"/>
            <a:r>
              <a:rPr kumimoji="1" lang="ja-JP" altLang="en-US" dirty="0" smtClean="0"/>
              <a:t>崩し将棋みたいなもの</a:t>
            </a:r>
            <a:endParaRPr kumimoji="1" lang="en-US" altLang="ja-JP" dirty="0" smtClean="0"/>
          </a:p>
          <a:p>
            <a:pPr lvl="2"/>
            <a:r>
              <a:rPr lang="ja-JP" altLang="en-US" dirty="0" smtClean="0"/>
              <a:t>ヨーロッパでポッキーは</a:t>
            </a:r>
            <a:r>
              <a:rPr kumimoji="1" lang="en-US" altLang="ja-JP" dirty="0" smtClean="0"/>
              <a:t>Mikado</a:t>
            </a:r>
            <a:r>
              <a:rPr kumimoji="1" lang="ja-JP" altLang="en-US" dirty="0" smtClean="0"/>
              <a:t>と名付けられている地域もある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25</a:t>
            </a:fld>
            <a:endParaRPr lang="en-US" altLang="ja-JP"/>
          </a:p>
        </p:txBody>
      </p:sp>
      <p:sp>
        <p:nvSpPr>
          <p:cNvPr id="5" name="テキスト ボックス 4"/>
          <p:cNvSpPr txBox="1"/>
          <p:nvPr/>
        </p:nvSpPr>
        <p:spPr>
          <a:xfrm>
            <a:off x="5996066" y="4103558"/>
            <a:ext cx="2638268"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出典：</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Wikipedia</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409" y="3465820"/>
            <a:ext cx="3514027" cy="1435964"/>
          </a:xfrm>
          <a:prstGeom prst="rect">
            <a:avLst/>
          </a:prstGeom>
        </p:spPr>
      </p:pic>
    </p:spTree>
    <p:extLst>
      <p:ext uri="{BB962C8B-B14F-4D97-AF65-F5344CB8AC3E}">
        <p14:creationId xmlns:p14="http://schemas.microsoft.com/office/powerpoint/2010/main" val="1670481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26</a:t>
            </a:fld>
            <a:endParaRPr lang="en-US" altLang="ja-JP"/>
          </a:p>
        </p:txBody>
      </p:sp>
      <p:sp>
        <p:nvSpPr>
          <p:cNvPr id="8" name="コンテンツ プレースホルダー 7"/>
          <p:cNvSpPr>
            <a:spLocks noGrp="1"/>
          </p:cNvSpPr>
          <p:nvPr>
            <p:ph idx="1"/>
          </p:nvPr>
        </p:nvSpPr>
        <p:spPr/>
        <p:txBody>
          <a:bodyPr/>
          <a:lstStyle/>
          <a:p>
            <a:r>
              <a:rPr lang="ja-JP" altLang="en-US" dirty="0"/>
              <a:t>付録</a:t>
            </a:r>
            <a:r>
              <a:rPr lang="ja-JP" altLang="en-US" dirty="0" smtClean="0"/>
              <a:t>も含めて</a:t>
            </a:r>
            <a:r>
              <a:rPr lang="en-US" altLang="ja-JP" dirty="0" smtClean="0"/>
              <a:t>200p</a:t>
            </a:r>
            <a:r>
              <a:rPr lang="ja-JP" altLang="en-US" dirty="0"/>
              <a:t>程度</a:t>
            </a:r>
            <a:endParaRPr kumimoji="1" lang="ja-JP" altLang="en-US" dirty="0"/>
          </a:p>
        </p:txBody>
      </p: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432" y="1433376"/>
            <a:ext cx="3112021" cy="2917520"/>
          </a:xfrm>
          <a:prstGeom prst="rect">
            <a:avLst/>
          </a:prstGeom>
        </p:spPr>
      </p:pic>
    </p:spTree>
    <p:extLst>
      <p:ext uri="{BB962C8B-B14F-4D97-AF65-F5344CB8AC3E}">
        <p14:creationId xmlns:p14="http://schemas.microsoft.com/office/powerpoint/2010/main" val="732687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endParaRPr kumimoji="1" lang="ja-JP" altLang="en-US" dirty="0"/>
          </a:p>
        </p:txBody>
      </p:sp>
      <p:sp>
        <p:nvSpPr>
          <p:cNvPr id="3" name="コンテンツ プレースホルダー 2"/>
          <p:cNvSpPr>
            <a:spLocks noGrp="1"/>
          </p:cNvSpPr>
          <p:nvPr>
            <p:ph sz="half" idx="1"/>
          </p:nvPr>
        </p:nvSpPr>
        <p:spPr/>
        <p:txBody>
          <a:bodyPr/>
          <a:lstStyle/>
          <a:p>
            <a:r>
              <a:rPr kumimoji="1" lang="en-US" altLang="ja-JP" sz="2400" dirty="0" smtClean="0"/>
              <a:t>The Basics of the Mikado Method</a:t>
            </a:r>
          </a:p>
          <a:p>
            <a:pPr lvl="1"/>
            <a:r>
              <a:rPr kumimoji="1" lang="en-US" altLang="ja-JP" sz="2000" dirty="0" smtClean="0"/>
              <a:t>Meet the Mikado Method</a:t>
            </a:r>
          </a:p>
          <a:p>
            <a:pPr lvl="1"/>
            <a:r>
              <a:rPr lang="en-US" altLang="ja-JP" sz="2000" dirty="0" smtClean="0"/>
              <a:t>Hello, Mikado Method!</a:t>
            </a:r>
          </a:p>
          <a:p>
            <a:pPr lvl="1"/>
            <a:r>
              <a:rPr kumimoji="1" lang="en-US" altLang="ja-JP" sz="2000" dirty="0" smtClean="0"/>
              <a:t>Goals, graphs, and guidelines</a:t>
            </a:r>
          </a:p>
          <a:p>
            <a:pPr lvl="1"/>
            <a:r>
              <a:rPr lang="en-US" altLang="ja-JP" sz="2000" dirty="0" smtClean="0"/>
              <a:t>Organizing your work</a:t>
            </a:r>
            <a:endParaRPr kumimoji="1" lang="ja-JP" altLang="en-US" sz="2000" dirty="0"/>
          </a:p>
        </p:txBody>
      </p:sp>
      <p:sp>
        <p:nvSpPr>
          <p:cNvPr id="4" name="コンテンツ プレースホルダー 3"/>
          <p:cNvSpPr>
            <a:spLocks noGrp="1"/>
          </p:cNvSpPr>
          <p:nvPr>
            <p:ph sz="half" idx="2"/>
          </p:nvPr>
        </p:nvSpPr>
        <p:spPr/>
        <p:txBody>
          <a:bodyPr/>
          <a:lstStyle/>
          <a:p>
            <a:r>
              <a:rPr kumimoji="1" lang="en-US" altLang="ja-JP" sz="2400" dirty="0" smtClean="0"/>
              <a:t>Principles and Patterns for improving</a:t>
            </a:r>
          </a:p>
          <a:p>
            <a:pPr lvl="1"/>
            <a:r>
              <a:rPr lang="en-US" altLang="ja-JP" sz="2000" dirty="0" smtClean="0"/>
              <a:t>Breaking up a monolith</a:t>
            </a:r>
          </a:p>
          <a:p>
            <a:pPr lvl="1"/>
            <a:r>
              <a:rPr kumimoji="1" lang="en-US" altLang="ja-JP" sz="2000" dirty="0" smtClean="0"/>
              <a:t>Emergent design</a:t>
            </a:r>
          </a:p>
          <a:p>
            <a:pPr lvl="1"/>
            <a:r>
              <a:rPr lang="en-US" altLang="ja-JP" sz="2000" dirty="0" smtClean="0"/>
              <a:t>Common restructuring patterns</a:t>
            </a:r>
          </a:p>
          <a:p>
            <a:pPr lvl="1"/>
            <a:r>
              <a:rPr kumimoji="1" lang="en-US" altLang="ja-JP" sz="2000" dirty="0" smtClean="0"/>
              <a:t>appendix</a:t>
            </a:r>
            <a:endParaRPr kumimoji="1" lang="ja-JP" altLang="en-US" sz="2000" dirty="0"/>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27</a:t>
            </a:fld>
            <a:endParaRPr lang="en-US" altLang="ja-JP"/>
          </a:p>
        </p:txBody>
      </p:sp>
      <p:sp>
        <p:nvSpPr>
          <p:cNvPr id="6" name="テキスト ボックス 5"/>
          <p:cNvSpPr txBox="1"/>
          <p:nvPr/>
        </p:nvSpPr>
        <p:spPr>
          <a:xfrm>
            <a:off x="494675" y="3388096"/>
            <a:ext cx="367259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 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の基本</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どういうところで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Mikado</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を使うべきか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ミカドゴール、グラフの使い方</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仕事での使い方</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5042621" y="3802766"/>
            <a:ext cx="3672591"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Mikado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Method</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を使った改善パターン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ちょっと具体例を挙げて説明する章</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9899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28</a:t>
            </a:fld>
            <a:endParaRPr lang="en-US" altLang="ja-JP"/>
          </a:p>
        </p:txBody>
      </p:sp>
      <p:sp>
        <p:nvSpPr>
          <p:cNvPr id="8" name="コンテンツ プレースホルダー 7"/>
          <p:cNvSpPr>
            <a:spLocks noGrp="1"/>
          </p:cNvSpPr>
          <p:nvPr>
            <p:ph idx="1"/>
          </p:nvPr>
        </p:nvSpPr>
        <p:spPr/>
        <p:txBody>
          <a:bodyPr>
            <a:normAutofit lnSpcReduction="10000"/>
          </a:bodyPr>
          <a:lstStyle/>
          <a:p>
            <a:r>
              <a:rPr kumimoji="1" lang="ja-JP" altLang="en-US" dirty="0" smtClean="0"/>
              <a:t>なぜ</a:t>
            </a:r>
            <a:r>
              <a:rPr kumimoji="1" lang="en-US" altLang="ja-JP" dirty="0" smtClean="0"/>
              <a:t>Mikado Method</a:t>
            </a:r>
            <a:r>
              <a:rPr kumimoji="1" lang="ja-JP" altLang="en-US" dirty="0" smtClean="0"/>
              <a:t>が必要か？</a:t>
            </a:r>
            <a:endParaRPr kumimoji="1" lang="en-US" altLang="ja-JP" dirty="0" smtClean="0"/>
          </a:p>
          <a:p>
            <a:pPr lvl="1"/>
            <a:r>
              <a:rPr lang="ja-JP" altLang="en-US" dirty="0" smtClean="0"/>
              <a:t>アジャイルな開発方法論（</a:t>
            </a:r>
            <a:r>
              <a:rPr lang="en-US" altLang="ja-JP" dirty="0" smtClean="0"/>
              <a:t>TDD/BDD</a:t>
            </a:r>
            <a:r>
              <a:rPr lang="ja-JP" altLang="en-US" dirty="0" smtClean="0"/>
              <a:t>）は、スクラッチ開発、リライトプロジェクト向けである</a:t>
            </a:r>
            <a:endParaRPr lang="en-US" altLang="ja-JP" dirty="0" smtClean="0"/>
          </a:p>
          <a:p>
            <a:pPr lvl="1"/>
            <a:r>
              <a:rPr kumimoji="1" lang="ja-JP" altLang="en-US" dirty="0"/>
              <a:t>ほとんど</a:t>
            </a:r>
            <a:r>
              <a:rPr kumimoji="1" lang="ja-JP" altLang="en-US" dirty="0" smtClean="0"/>
              <a:t>の</a:t>
            </a:r>
            <a:r>
              <a:rPr kumimoji="1" lang="ja-JP" altLang="en-US" dirty="0"/>
              <a:t>開発</a:t>
            </a:r>
            <a:r>
              <a:rPr kumimoji="1" lang="ja-JP" altLang="en-US" dirty="0" smtClean="0"/>
              <a:t>は</a:t>
            </a:r>
            <a:r>
              <a:rPr lang="ja-JP" altLang="en-US" dirty="0"/>
              <a:t>機能追加で</a:t>
            </a:r>
            <a:r>
              <a:rPr lang="ja-JP" altLang="en-US" dirty="0" smtClean="0"/>
              <a:t>あり、変更前のコードは汚かったり自動テストがなかったり（あったとしてもメンテナンスされていなかったり）</a:t>
            </a:r>
            <a:endParaRPr kumimoji="1" lang="ja-JP" altLang="en-US" dirty="0"/>
          </a:p>
        </p:txBody>
      </p:sp>
    </p:spTree>
    <p:extLst>
      <p:ext uri="{BB962C8B-B14F-4D97-AF65-F5344CB8AC3E}">
        <p14:creationId xmlns:p14="http://schemas.microsoft.com/office/powerpoint/2010/main" val="38658211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29</a:t>
            </a:fld>
            <a:endParaRPr lang="en-US" altLang="ja-JP"/>
          </a:p>
        </p:txBody>
      </p:sp>
      <p:sp>
        <p:nvSpPr>
          <p:cNvPr id="8" name="コンテンツ プレースホルダー 7"/>
          <p:cNvSpPr>
            <a:spLocks noGrp="1"/>
          </p:cNvSpPr>
          <p:nvPr>
            <p:ph idx="1"/>
          </p:nvPr>
        </p:nvSpPr>
        <p:spPr/>
        <p:txBody>
          <a:bodyPr/>
          <a:lstStyle/>
          <a:p>
            <a:r>
              <a:rPr kumimoji="1" lang="en-US" altLang="ja-JP" dirty="0" smtClean="0"/>
              <a:t>Greenfield</a:t>
            </a:r>
            <a:r>
              <a:rPr lang="ja-JP" altLang="en-US" dirty="0"/>
              <a:t> </a:t>
            </a:r>
            <a:r>
              <a:rPr lang="en-US" altLang="ja-JP" dirty="0" smtClean="0"/>
              <a:t>development</a:t>
            </a:r>
          </a:p>
          <a:p>
            <a:pPr lvl="1"/>
            <a:r>
              <a:rPr kumimoji="1" lang="ja-JP" altLang="en-US" dirty="0" smtClean="0"/>
              <a:t>スクラッチ開発やリライト開発</a:t>
            </a:r>
            <a:endParaRPr kumimoji="1" lang="en-US" altLang="ja-JP" dirty="0" smtClean="0"/>
          </a:p>
          <a:p>
            <a:pPr lvl="1"/>
            <a:r>
              <a:rPr lang="ja-JP" altLang="en-US" dirty="0"/>
              <a:t>ただし</a:t>
            </a:r>
            <a:r>
              <a:rPr lang="ja-JP" altLang="en-US" dirty="0" smtClean="0"/>
              <a:t>、グリーンであり続けるのは難しい</a:t>
            </a:r>
            <a:endParaRPr lang="en-US" altLang="ja-JP" dirty="0" smtClean="0"/>
          </a:p>
          <a:p>
            <a:r>
              <a:rPr kumimoji="1" lang="en-US" altLang="ja-JP" dirty="0" smtClean="0"/>
              <a:t>Brownfield</a:t>
            </a:r>
            <a:r>
              <a:rPr lang="ja-JP" altLang="en-US" dirty="0"/>
              <a:t> </a:t>
            </a:r>
            <a:r>
              <a:rPr lang="en-US" altLang="ja-JP" dirty="0" smtClean="0"/>
              <a:t>development</a:t>
            </a:r>
          </a:p>
          <a:p>
            <a:pPr lvl="1"/>
            <a:r>
              <a:rPr lang="ja-JP" altLang="en-US" dirty="0" smtClean="0"/>
              <a:t>ヒドラなコードに機能追加をしないといけない</a:t>
            </a:r>
            <a:endParaRPr kumimoji="1" lang="ja-JP" altLang="en-US" dirty="0"/>
          </a:p>
        </p:txBody>
      </p:sp>
    </p:spTree>
    <p:extLst>
      <p:ext uri="{BB962C8B-B14F-4D97-AF65-F5344CB8AC3E}">
        <p14:creationId xmlns:p14="http://schemas.microsoft.com/office/powerpoint/2010/main" val="42801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smtClean="0"/>
              <a:t>Mikado Method</a:t>
            </a:r>
            <a:r>
              <a:rPr kumimoji="1" lang="ja-JP" altLang="en-US" dirty="0" smtClean="0"/>
              <a:t>はシステムをリファクタリングする技術（として広まったもの）です</a:t>
            </a:r>
            <a:endParaRPr kumimoji="1" lang="en-US" altLang="ja-JP" dirty="0" smtClean="0"/>
          </a:p>
          <a:p>
            <a:r>
              <a:rPr kumimoji="1" lang="en-US" altLang="ja-JP" dirty="0" smtClean="0"/>
              <a:t>TEF</a:t>
            </a:r>
            <a:r>
              <a:rPr kumimoji="1" lang="ja-JP" altLang="en-US" dirty="0" smtClean="0"/>
              <a:t>道にあつまる、テスト、</a:t>
            </a:r>
            <a:r>
              <a:rPr kumimoji="1" lang="en-US" altLang="ja-JP" dirty="0" smtClean="0"/>
              <a:t>QA</a:t>
            </a:r>
            <a:r>
              <a:rPr kumimoji="1" lang="ja-JP" altLang="en-US" dirty="0" err="1" smtClean="0"/>
              <a:t>、</a:t>
            </a:r>
            <a:r>
              <a:rPr kumimoji="1" lang="ja-JP" altLang="en-US" dirty="0" smtClean="0"/>
              <a:t>マネージャには直接関連する技術ではないかもしれません</a:t>
            </a:r>
            <a:endParaRPr kumimoji="1" lang="en-US" altLang="ja-JP" dirty="0" smtClean="0"/>
          </a:p>
          <a:p>
            <a:pPr lvl="1"/>
            <a:r>
              <a:rPr kumimoji="1" lang="ja-JP" altLang="en-US" dirty="0" smtClean="0"/>
              <a:t>試行する過程を明確にする技術なので、リファクタリング以外にも使えるのではないかと個人的には思っています</a:t>
            </a:r>
            <a:endParaRPr kumimoji="1" lang="en-US" altLang="ja-JP" dirty="0" smtClean="0"/>
          </a:p>
          <a:p>
            <a:r>
              <a:rPr lang="ja-JP" altLang="en-US" dirty="0" smtClean="0"/>
              <a:t>ぜひ皆さんも、自分の仕事・作業に置き換えて、適用できないか想像しながら今日の勉強会を過ごしましょう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a:t>
            </a:fld>
            <a:endParaRPr lang="en-US" altLang="ja-JP"/>
          </a:p>
        </p:txBody>
      </p:sp>
    </p:spTree>
    <p:extLst>
      <p:ext uri="{BB962C8B-B14F-4D97-AF65-F5344CB8AC3E}">
        <p14:creationId xmlns:p14="http://schemas.microsoft.com/office/powerpoint/2010/main" val="24374648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a:t>
            </a:r>
            <a:r>
              <a:rPr lang="ja-JP" altLang="en-US" dirty="0"/>
              <a:t> </a:t>
            </a:r>
            <a:r>
              <a:rPr kumimoji="1" lang="en-US" altLang="ja-JP" dirty="0" smtClean="0"/>
              <a:t>Method</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30</a:t>
            </a:fld>
            <a:endParaRPr lang="en-US" altLang="ja-JP"/>
          </a:p>
        </p:txBody>
      </p:sp>
      <p:sp>
        <p:nvSpPr>
          <p:cNvPr id="8" name="コンテンツ プレースホルダー 7"/>
          <p:cNvSpPr>
            <a:spLocks noGrp="1"/>
          </p:cNvSpPr>
          <p:nvPr>
            <p:ph idx="1"/>
          </p:nvPr>
        </p:nvSpPr>
        <p:spPr/>
        <p:txBody>
          <a:bodyPr/>
          <a:lstStyle/>
          <a:p>
            <a:r>
              <a:rPr kumimoji="1" lang="en-US" altLang="ja-JP" sz="3600" b="1" dirty="0" smtClean="0">
                <a:solidFill>
                  <a:srgbClr val="FF0000"/>
                </a:solidFill>
              </a:rPr>
              <a:t>Mikado Method</a:t>
            </a:r>
            <a:endParaRPr kumimoji="1" lang="en-US" altLang="ja-JP" b="1" dirty="0" smtClean="0">
              <a:solidFill>
                <a:srgbClr val="FF0000"/>
              </a:solidFill>
            </a:endParaRPr>
          </a:p>
          <a:p>
            <a:pPr lvl="1"/>
            <a:r>
              <a:rPr lang="ja-JP" altLang="en-US" dirty="0"/>
              <a:t>システム</a:t>
            </a:r>
            <a:r>
              <a:rPr lang="ja-JP" altLang="en-US" dirty="0" smtClean="0"/>
              <a:t>をモーフィングする技術</a:t>
            </a:r>
            <a:endParaRPr lang="en-US" altLang="ja-JP" dirty="0" smtClean="0"/>
          </a:p>
          <a:p>
            <a:pPr lvl="1"/>
            <a:r>
              <a:rPr kumimoji="1" lang="en-US" altLang="ja-JP" dirty="0" smtClean="0"/>
              <a:t>Brownfield</a:t>
            </a:r>
            <a:r>
              <a:rPr kumimoji="1" lang="ja-JP" altLang="en-US" dirty="0" smtClean="0"/>
              <a:t>なシステムに適用すると効果的</a:t>
            </a:r>
            <a:endParaRPr kumimoji="1" lang="en-US" altLang="ja-JP" dirty="0" smtClean="0"/>
          </a:p>
          <a:p>
            <a:pPr lvl="1"/>
            <a:r>
              <a:rPr lang="ja-JP" altLang="en-US" dirty="0"/>
              <a:t>コードベース</a:t>
            </a:r>
            <a:r>
              <a:rPr lang="ja-JP" altLang="en-US" dirty="0" smtClean="0"/>
              <a:t>を</a:t>
            </a:r>
            <a:r>
              <a:rPr lang="ja-JP" altLang="en-US" dirty="0"/>
              <a:t>壊すこと</a:t>
            </a:r>
            <a:r>
              <a:rPr lang="ja-JP" altLang="en-US" dirty="0" smtClean="0"/>
              <a:t>なく、機能追加（ゴール）への道筋を探求しながら図示していく</a:t>
            </a:r>
            <a:endParaRPr lang="en-US" altLang="ja-JP" dirty="0" smtClean="0"/>
          </a:p>
        </p:txBody>
      </p:sp>
      <p:sp>
        <p:nvSpPr>
          <p:cNvPr id="5" name="テキスト ボックス 4"/>
          <p:cNvSpPr txBox="1"/>
          <p:nvPr/>
        </p:nvSpPr>
        <p:spPr>
          <a:xfrm>
            <a:off x="3552670" y="4103557"/>
            <a:ext cx="5216576"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モーフィング：ある形状から別の形状に徐々に（連続的に）変化させていくこと</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3509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kumimoji="1" lang="ja-JP" altLang="en-US" dirty="0" smtClean="0"/>
              <a:t>ゴールを決める</a:t>
            </a:r>
            <a:endParaRPr kumimoji="1" lang="en-US" altLang="ja-JP" dirty="0" smtClean="0"/>
          </a:p>
          <a:p>
            <a:r>
              <a:rPr lang="ja-JP" altLang="en-US" dirty="0"/>
              <a:t>ゴールに</a:t>
            </a:r>
            <a:r>
              <a:rPr lang="ja-JP" altLang="en-US" dirty="0" smtClean="0"/>
              <a:t>向かってコードを変える</a:t>
            </a:r>
            <a:r>
              <a:rPr lang="en-US" altLang="ja-JP" dirty="0"/>
              <a:t>(</a:t>
            </a:r>
            <a:r>
              <a:rPr lang="en-US" altLang="ja-JP" dirty="0" smtClean="0"/>
              <a:t>experiment</a:t>
            </a:r>
            <a:r>
              <a:rPr lang="en-US" altLang="ja-JP" dirty="0"/>
              <a:t>)</a:t>
            </a:r>
            <a:endParaRPr lang="en-US" altLang="ja-JP" dirty="0" smtClean="0"/>
          </a:p>
          <a:p>
            <a:r>
              <a:rPr kumimoji="1" lang="ja-JP" altLang="en-US" dirty="0" smtClean="0"/>
              <a:t>間違う・エラーになる</a:t>
            </a:r>
            <a:endParaRPr kumimoji="1" lang="en-US" altLang="ja-JP" dirty="0" smtClean="0"/>
          </a:p>
          <a:p>
            <a:pPr lvl="1"/>
            <a:r>
              <a:rPr lang="ja-JP" altLang="en-US" dirty="0"/>
              <a:t>間違った</a:t>
            </a:r>
            <a:r>
              <a:rPr lang="ja-JP" altLang="en-US" dirty="0" smtClean="0"/>
              <a:t>ところを解決策とともにメモする</a:t>
            </a:r>
            <a:endParaRPr lang="en-US" altLang="ja-JP" dirty="0" smtClean="0"/>
          </a:p>
          <a:p>
            <a:pPr marL="457200" lvl="1" indent="0">
              <a:buNone/>
            </a:pPr>
            <a:r>
              <a:rPr lang="en-US" altLang="ja-JP" dirty="0"/>
              <a:t> </a:t>
            </a:r>
            <a:r>
              <a:rPr lang="en-US" altLang="ja-JP" dirty="0" smtClean="0"/>
              <a:t> (</a:t>
            </a:r>
            <a:r>
              <a:rPr lang="ja-JP" altLang="en-US" dirty="0" smtClean="0"/>
              <a:t>グラフに書く</a:t>
            </a:r>
            <a:r>
              <a:rPr lang="en-US" altLang="ja-JP" dirty="0" smtClean="0"/>
              <a:t>, visualization</a:t>
            </a:r>
            <a:r>
              <a:rPr lang="en-US" altLang="ja-JP" dirty="0"/>
              <a:t>)</a:t>
            </a:r>
            <a:endParaRPr lang="en-US" altLang="ja-JP" dirty="0" smtClean="0"/>
          </a:p>
          <a:p>
            <a:r>
              <a:rPr lang="ja-JP" altLang="en-US" dirty="0"/>
              <a:t>変更前</a:t>
            </a:r>
            <a:r>
              <a:rPr lang="ja-JP" altLang="en-US" dirty="0" smtClean="0"/>
              <a:t>に</a:t>
            </a:r>
            <a:r>
              <a:rPr lang="ja-JP" altLang="en-US" dirty="0"/>
              <a:t>コードを</a:t>
            </a:r>
            <a:r>
              <a:rPr lang="ja-JP" altLang="en-US" dirty="0" smtClean="0"/>
              <a:t>戻す</a:t>
            </a:r>
            <a:r>
              <a:rPr lang="en-US" altLang="ja-JP" dirty="0" smtClean="0"/>
              <a:t>(undo, revert</a:t>
            </a:r>
            <a:r>
              <a:rPr lang="en-US" altLang="ja-JP" dirty="0"/>
              <a:t>)</a:t>
            </a:r>
            <a:endParaRPr lang="en-US" altLang="ja-JP" dirty="0" smtClean="0"/>
          </a:p>
          <a:p>
            <a:pPr lvl="1"/>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31</a:t>
            </a:fld>
            <a:endParaRPr lang="en-US" altLang="ja-JP"/>
          </a:p>
        </p:txBody>
      </p:sp>
    </p:spTree>
    <p:extLst>
      <p:ext uri="{BB962C8B-B14F-4D97-AF65-F5344CB8AC3E}">
        <p14:creationId xmlns:p14="http://schemas.microsoft.com/office/powerpoint/2010/main" val="38906061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32</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Goal</a:t>
            </a: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やること１</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２</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517163" y="1214205"/>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3028015" y="1956217"/>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4459576" y="121420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6" idx="0"/>
            <a:endCxn id="15" idx="4"/>
          </p:cNvCxnSpPr>
          <p:nvPr/>
        </p:nvCxnSpPr>
        <p:spPr>
          <a:xfrm rot="16200000" flipV="1">
            <a:off x="1735114" y="1656414"/>
            <a:ext cx="1034321" cy="134161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361545" y="2113614"/>
            <a:ext cx="292308" cy="116923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5" y="1810063"/>
            <a:ext cx="1536493" cy="1332251"/>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763813" y="627715"/>
            <a:ext cx="146154" cy="251085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8" name="曲線コネクタ 37"/>
          <p:cNvCxnSpPr>
            <a:stCxn id="16" idx="0"/>
            <a:endCxn id="17" idx="4"/>
          </p:cNvCxnSpPr>
          <p:nvPr/>
        </p:nvCxnSpPr>
        <p:spPr>
          <a:xfrm rot="5400000" flipH="1" flipV="1">
            <a:off x="4735020" y="1167361"/>
            <a:ext cx="146155" cy="1431561"/>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やること</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α</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693383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33</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機能追加</a:t>
            </a:r>
            <a:endPar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に機能追加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新しい</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を使っているところを修正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新規機能</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の実装</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に伴う修正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12826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34</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機能追加</a:t>
            </a:r>
            <a:endPar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に機能追加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新しい</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を使っているところを修正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新規機能</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の実装</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に伴う修正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1" name="乗算記号 20"/>
          <p:cNvSpPr/>
          <p:nvPr/>
        </p:nvSpPr>
        <p:spPr>
          <a:xfrm>
            <a:off x="1858782" y="1366047"/>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4180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17"/>
                                        </p:tgtEl>
                                        <p:attrNameLst>
                                          <p:attrName>style.color</p:attrName>
                                        </p:attrNameLst>
                                      </p:cBhvr>
                                      <p:by>
                                        <p:hsl h="7200000" s="0" l="0"/>
                                      </p:by>
                                    </p:animClr>
                                    <p:animClr clrSpc="hsl" dir="cw">
                                      <p:cBhvr>
                                        <p:cTn id="7" dur="500" fill="hold"/>
                                        <p:tgtEl>
                                          <p:spTgt spid="17"/>
                                        </p:tgtEl>
                                        <p:attrNameLst>
                                          <p:attrName>fillcolor</p:attrName>
                                        </p:attrNameLst>
                                      </p:cBhvr>
                                      <p:by>
                                        <p:hsl h="7200000" s="0" l="0"/>
                                      </p:by>
                                    </p:animClr>
                                    <p:animClr clrSpc="hsl" dir="cw">
                                      <p:cBhvr>
                                        <p:cTn id="8" dur="500" fill="hold"/>
                                        <p:tgtEl>
                                          <p:spTgt spid="17"/>
                                        </p:tgtEl>
                                        <p:attrNameLst>
                                          <p:attrName>stroke.color</p:attrName>
                                        </p:attrNameLst>
                                      </p:cBhvr>
                                      <p:by>
                                        <p:hsl h="7200000" s="0" l="0"/>
                                      </p:by>
                                    </p:animClr>
                                    <p:set>
                                      <p:cBhvr>
                                        <p:cTn id="9" dur="500" fill="hold"/>
                                        <p:tgtEl>
                                          <p:spTgt spid="17"/>
                                        </p:tgtEl>
                                        <p:attrNameLst>
                                          <p:attrName>fill.type</p:attrName>
                                        </p:attrNameLst>
                                      </p:cBhvr>
                                      <p:to>
                                        <p:strVal val="solid"/>
                                      </p:to>
                                    </p:set>
                                  </p:childTnLst>
                                </p:cTn>
                              </p:par>
                              <p:par>
                                <p:cTn id="10" presetID="21" presetClass="emph" presetSubtype="0" fill="hold" nodeType="withEffect">
                                  <p:stCondLst>
                                    <p:cond delay="0"/>
                                  </p:stCondLst>
                                  <p:childTnLst>
                                    <p:animClr clrSpc="hsl" dir="cw">
                                      <p:cBhvr override="childStyle">
                                        <p:cTn id="11" dur="500" fill="hold"/>
                                        <p:tgtEl>
                                          <p:spTgt spid="48"/>
                                        </p:tgtEl>
                                        <p:attrNameLst>
                                          <p:attrName>style.color</p:attrName>
                                        </p:attrNameLst>
                                      </p:cBhvr>
                                      <p:by>
                                        <p:hsl h="7200000" s="0" l="0"/>
                                      </p:by>
                                    </p:animClr>
                                    <p:animClr clrSpc="hsl" dir="cw">
                                      <p:cBhvr>
                                        <p:cTn id="12" dur="500" fill="hold"/>
                                        <p:tgtEl>
                                          <p:spTgt spid="48"/>
                                        </p:tgtEl>
                                        <p:attrNameLst>
                                          <p:attrName>fillcolor</p:attrName>
                                        </p:attrNameLst>
                                      </p:cBhvr>
                                      <p:by>
                                        <p:hsl h="7200000" s="0" l="0"/>
                                      </p:by>
                                    </p:animClr>
                                    <p:animClr clrSpc="hsl" dir="cw">
                                      <p:cBhvr>
                                        <p:cTn id="13" dur="500" fill="hold"/>
                                        <p:tgtEl>
                                          <p:spTgt spid="48"/>
                                        </p:tgtEl>
                                        <p:attrNameLst>
                                          <p:attrName>stroke.color</p:attrName>
                                        </p:attrNameLst>
                                      </p:cBhvr>
                                      <p:by>
                                        <p:hsl h="7200000" s="0" l="0"/>
                                      </p:by>
                                    </p:animClr>
                                    <p:set>
                                      <p:cBhvr>
                                        <p:cTn id="14" dur="500" fill="hold"/>
                                        <p:tgtEl>
                                          <p:spTgt spid="48"/>
                                        </p:tgtEl>
                                        <p:attrNameLst>
                                          <p:attrName>fill.type</p:attrName>
                                        </p:attrNameLst>
                                      </p:cBhvr>
                                      <p:to>
                                        <p:strVal val="solid"/>
                                      </p:to>
                                    </p:set>
                                  </p:childTnLst>
                                </p:cTn>
                              </p:par>
                              <p:par>
                                <p:cTn id="15" presetID="21" presetClass="emph" presetSubtype="0" fill="hold" nodeType="withEffect">
                                  <p:stCondLst>
                                    <p:cond delay="0"/>
                                  </p:stCondLst>
                                  <p:childTnLst>
                                    <p:animClr clrSpc="hsl" dir="cw">
                                      <p:cBhvr override="childStyle">
                                        <p:cTn id="16" dur="500" fill="hold"/>
                                        <p:tgtEl>
                                          <p:spTgt spid="7"/>
                                        </p:tgtEl>
                                        <p:attrNameLst>
                                          <p:attrName>style.color</p:attrName>
                                        </p:attrNameLst>
                                      </p:cBhvr>
                                      <p:by>
                                        <p:hsl h="7200000" s="0" l="0"/>
                                      </p:by>
                                    </p:animClr>
                                    <p:animClr clrSpc="hsl" dir="cw">
                                      <p:cBhvr>
                                        <p:cTn id="17" dur="500" fill="hold"/>
                                        <p:tgtEl>
                                          <p:spTgt spid="7"/>
                                        </p:tgtEl>
                                        <p:attrNameLst>
                                          <p:attrName>fillcolor</p:attrName>
                                        </p:attrNameLst>
                                      </p:cBhvr>
                                      <p:by>
                                        <p:hsl h="7200000" s="0" l="0"/>
                                      </p:by>
                                    </p:animClr>
                                    <p:animClr clrSpc="hsl" dir="cw">
                                      <p:cBhvr>
                                        <p:cTn id="18" dur="500" fill="hold"/>
                                        <p:tgtEl>
                                          <p:spTgt spid="7"/>
                                        </p:tgtEl>
                                        <p:attrNameLst>
                                          <p:attrName>stroke.color</p:attrName>
                                        </p:attrNameLst>
                                      </p:cBhvr>
                                      <p:by>
                                        <p:hsl h="7200000" s="0" l="0"/>
                                      </p:by>
                                    </p:animClr>
                                    <p:set>
                                      <p:cBhvr>
                                        <p:cTn id="19" dur="500" fill="hold"/>
                                        <p:tgtEl>
                                          <p:spTgt spid="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35</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機能追加</a:t>
            </a:r>
            <a:endPar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に機能追加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新しい</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を使っているところを修正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新規機能</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の実装</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に伴う修正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3" name="乗算記号 22"/>
          <p:cNvSpPr/>
          <p:nvPr/>
        </p:nvSpPr>
        <p:spPr>
          <a:xfrm>
            <a:off x="5239069" y="1929572"/>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3222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7"/>
                                        </p:tgtEl>
                                        <p:attrNameLst>
                                          <p:attrName>style.color</p:attrName>
                                        </p:attrNameLst>
                                      </p:cBhvr>
                                      <p:by>
                                        <p:hsl h="7200000" s="0" l="0"/>
                                      </p:by>
                                    </p:animClr>
                                    <p:animClr clrSpc="hsl" dir="cw">
                                      <p:cBhvr>
                                        <p:cTn id="7" dur="500" fill="hold"/>
                                        <p:tgtEl>
                                          <p:spTgt spid="7"/>
                                        </p:tgtEl>
                                        <p:attrNameLst>
                                          <p:attrName>fillcolor</p:attrName>
                                        </p:attrNameLst>
                                      </p:cBhvr>
                                      <p:by>
                                        <p:hsl h="7200000" s="0" l="0"/>
                                      </p:by>
                                    </p:animClr>
                                    <p:animClr clrSpc="hsl" dir="cw">
                                      <p:cBhvr>
                                        <p:cTn id="8" dur="500" fill="hold"/>
                                        <p:tgtEl>
                                          <p:spTgt spid="7"/>
                                        </p:tgtEl>
                                        <p:attrNameLst>
                                          <p:attrName>stroke.color</p:attrName>
                                        </p:attrNameLst>
                                      </p:cBhvr>
                                      <p:by>
                                        <p:hsl h="7200000" s="0" l="0"/>
                                      </p:by>
                                    </p:animClr>
                                    <p:set>
                                      <p:cBhvr>
                                        <p:cTn id="9" dur="500" fill="hold"/>
                                        <p:tgtEl>
                                          <p:spTgt spid="7"/>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48"/>
                                        </p:tgtEl>
                                        <p:attrNameLst>
                                          <p:attrName>style.color</p:attrName>
                                        </p:attrNameLst>
                                      </p:cBhvr>
                                      <p:by>
                                        <p:hsl h="7200000" s="0" l="0"/>
                                      </p:by>
                                    </p:animClr>
                                    <p:animClr clrSpc="hsl" dir="cw">
                                      <p:cBhvr>
                                        <p:cTn id="12" dur="500" fill="hold"/>
                                        <p:tgtEl>
                                          <p:spTgt spid="48"/>
                                        </p:tgtEl>
                                        <p:attrNameLst>
                                          <p:attrName>fillcolor</p:attrName>
                                        </p:attrNameLst>
                                      </p:cBhvr>
                                      <p:by>
                                        <p:hsl h="7200000" s="0" l="0"/>
                                      </p:by>
                                    </p:animClr>
                                    <p:animClr clrSpc="hsl" dir="cw">
                                      <p:cBhvr>
                                        <p:cTn id="13" dur="500" fill="hold"/>
                                        <p:tgtEl>
                                          <p:spTgt spid="48"/>
                                        </p:tgtEl>
                                        <p:attrNameLst>
                                          <p:attrName>stroke.color</p:attrName>
                                        </p:attrNameLst>
                                      </p:cBhvr>
                                      <p:by>
                                        <p:hsl h="7200000" s="0" l="0"/>
                                      </p:by>
                                    </p:animClr>
                                    <p:set>
                                      <p:cBhvr>
                                        <p:cTn id="14" dur="500" fill="hold"/>
                                        <p:tgtEl>
                                          <p:spTgt spid="48"/>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7"/>
                                        </p:tgtEl>
                                        <p:attrNameLst>
                                          <p:attrName>style.color</p:attrName>
                                        </p:attrNameLst>
                                      </p:cBhvr>
                                      <p:by>
                                        <p:hsl h="7200000" s="0" l="0"/>
                                      </p:by>
                                    </p:animClr>
                                    <p:animClr clrSpc="hsl" dir="cw">
                                      <p:cBhvr>
                                        <p:cTn id="17" dur="500" fill="hold"/>
                                        <p:tgtEl>
                                          <p:spTgt spid="17"/>
                                        </p:tgtEl>
                                        <p:attrNameLst>
                                          <p:attrName>fillcolor</p:attrName>
                                        </p:attrNameLst>
                                      </p:cBhvr>
                                      <p:by>
                                        <p:hsl h="7200000" s="0" l="0"/>
                                      </p:by>
                                    </p:animClr>
                                    <p:animClr clrSpc="hsl" dir="cw">
                                      <p:cBhvr>
                                        <p:cTn id="18" dur="500" fill="hold"/>
                                        <p:tgtEl>
                                          <p:spTgt spid="17"/>
                                        </p:tgtEl>
                                        <p:attrNameLst>
                                          <p:attrName>stroke.color</p:attrName>
                                        </p:attrNameLst>
                                      </p:cBhvr>
                                      <p:by>
                                        <p:hsl h="7200000" s="0" l="0"/>
                                      </p:by>
                                    </p:animClr>
                                    <p:set>
                                      <p:cBhvr>
                                        <p:cTn id="19" dur="500" fill="hold"/>
                                        <p:tgtEl>
                                          <p:spTgt spid="1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animBg="1"/>
      <p:bldP spid="4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の流れ</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36</a:t>
            </a:fld>
            <a:endParaRPr lang="en-US" altLang="ja-JP"/>
          </a:p>
        </p:txBody>
      </p:sp>
      <p:sp>
        <p:nvSpPr>
          <p:cNvPr id="5" name="円/楕円 4"/>
          <p:cNvSpPr/>
          <p:nvPr/>
        </p:nvSpPr>
        <p:spPr>
          <a:xfrm>
            <a:off x="1169235" y="3833734"/>
            <a:ext cx="2398425" cy="652073"/>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機能追加</a:t>
            </a:r>
            <a:endParaRPr kumimoji="1"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85878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に機能追加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円/楕円 6"/>
          <p:cNvSpPr/>
          <p:nvPr/>
        </p:nvSpPr>
        <p:spPr>
          <a:xfrm>
            <a:off x="5486402" y="2844384"/>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新しい</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を追加</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5400000" flipH="1" flipV="1">
            <a:off x="2449019" y="3359671"/>
            <a:ext cx="393492" cy="554636"/>
          </a:xfrm>
          <a:prstGeom prst="curvedConnector3">
            <a:avLst/>
          </a:prstGeom>
          <a:ln>
            <a:tailEnd type="arrow"/>
          </a:ln>
        </p:spPr>
        <p:style>
          <a:lnRef idx="1">
            <a:schemeClr val="dk1"/>
          </a:lnRef>
          <a:fillRef idx="0">
            <a:schemeClr val="dk1"/>
          </a:fillRef>
          <a:effectRef idx="0">
            <a:schemeClr val="dk1"/>
          </a:effectRef>
          <a:fontRef idx="minor">
            <a:schemeClr val="tx1"/>
          </a:fontRef>
        </p:style>
      </p:cxnSp>
      <p:cxnSp>
        <p:nvCxnSpPr>
          <p:cNvPr id="10" name="曲線コネクタ 9"/>
          <p:cNvCxnSpPr>
            <a:stCxn id="5" idx="0"/>
            <a:endCxn id="7" idx="4"/>
          </p:cNvCxnSpPr>
          <p:nvPr/>
        </p:nvCxnSpPr>
        <p:spPr>
          <a:xfrm rot="5400000" flipH="1" flipV="1">
            <a:off x="4262829" y="1545861"/>
            <a:ext cx="393492" cy="4182256"/>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5" name="円/楕円 14"/>
          <p:cNvSpPr/>
          <p:nvPr/>
        </p:nvSpPr>
        <p:spPr>
          <a:xfrm>
            <a:off x="239845"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円/楕円 15"/>
          <p:cNvSpPr/>
          <p:nvPr/>
        </p:nvSpPr>
        <p:spPr>
          <a:xfrm>
            <a:off x="2360956" y="2046157"/>
            <a:ext cx="287811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既存</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を使っているところを修正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円/楕円 16"/>
          <p:cNvSpPr/>
          <p:nvPr/>
        </p:nvSpPr>
        <p:spPr>
          <a:xfrm>
            <a:off x="5239069" y="1113022"/>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新規機能</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の実装</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16" idx="0"/>
            <a:endCxn id="37" idx="4"/>
          </p:cNvCxnSpPr>
          <p:nvPr/>
        </p:nvCxnSpPr>
        <p:spPr>
          <a:xfrm rot="5400000" flipH="1" flipV="1">
            <a:off x="3681965" y="1826929"/>
            <a:ext cx="337277" cy="101180"/>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5400000" flipH="1" flipV="1">
            <a:off x="3260363" y="2304736"/>
            <a:ext cx="202368" cy="876929"/>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5" name="曲線コネクタ 24"/>
          <p:cNvCxnSpPr>
            <a:stCxn id="7" idx="0"/>
            <a:endCxn id="48" idx="4"/>
          </p:cNvCxnSpPr>
          <p:nvPr/>
        </p:nvCxnSpPr>
        <p:spPr>
          <a:xfrm rot="5400000" flipH="1" flipV="1">
            <a:off x="6863623" y="2093002"/>
            <a:ext cx="438462" cy="106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8" name="曲線コネクタ 27"/>
          <p:cNvCxnSpPr>
            <a:stCxn id="6" idx="6"/>
            <a:endCxn id="17" idx="4"/>
          </p:cNvCxnSpPr>
          <p:nvPr/>
        </p:nvCxnSpPr>
        <p:spPr>
          <a:xfrm flipV="1">
            <a:off x="3987384" y="1708880"/>
            <a:ext cx="2315986" cy="1433433"/>
          </a:xfrm>
          <a:prstGeom prst="curvedConnector2">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16" idx="0"/>
            <a:endCxn id="15" idx="4"/>
          </p:cNvCxnSpPr>
          <p:nvPr/>
        </p:nvCxnSpPr>
        <p:spPr>
          <a:xfrm rot="16200000" flipV="1">
            <a:off x="2452772" y="698916"/>
            <a:ext cx="337277" cy="2357207"/>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48" name="円/楕円 47"/>
          <p:cNvSpPr/>
          <p:nvPr/>
        </p:nvSpPr>
        <p:spPr>
          <a:xfrm>
            <a:off x="6550705" y="1810063"/>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新規</a:t>
            </a: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I/F</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に伴う修正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円/楕円 36"/>
          <p:cNvSpPr/>
          <p:nvPr/>
        </p:nvSpPr>
        <p:spPr>
          <a:xfrm>
            <a:off x="2698232" y="111302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関連</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モジュール</a:t>
            </a:r>
            <a:r>
              <a:rPr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修正</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4" name="曲線コネクタ 43"/>
          <p:cNvCxnSpPr>
            <a:stCxn id="48" idx="0"/>
            <a:endCxn id="17" idx="5"/>
          </p:cNvCxnSpPr>
          <p:nvPr/>
        </p:nvCxnSpPr>
        <p:spPr>
          <a:xfrm rot="16200000" flipV="1">
            <a:off x="7241253" y="1436310"/>
            <a:ext cx="188445" cy="559062"/>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24" name="乗算記号 23"/>
          <p:cNvSpPr/>
          <p:nvPr/>
        </p:nvSpPr>
        <p:spPr>
          <a:xfrm>
            <a:off x="6835520" y="1113022"/>
            <a:ext cx="1064303" cy="108913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9712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6"/>
                                        </p:tgtEl>
                                        <p:attrNameLst>
                                          <p:attrName>style.color</p:attrName>
                                        </p:attrNameLst>
                                      </p:cBhvr>
                                      <p:by>
                                        <p:hsl h="7200000" s="0" l="0"/>
                                      </p:by>
                                    </p:animClr>
                                    <p:animClr clrSpc="hsl" dir="cw">
                                      <p:cBhvr>
                                        <p:cTn id="7" dur="500" fill="hold"/>
                                        <p:tgtEl>
                                          <p:spTgt spid="6"/>
                                        </p:tgtEl>
                                        <p:attrNameLst>
                                          <p:attrName>fillcolor</p:attrName>
                                        </p:attrNameLst>
                                      </p:cBhvr>
                                      <p:by>
                                        <p:hsl h="7200000" s="0" l="0"/>
                                      </p:by>
                                    </p:animClr>
                                    <p:animClr clrSpc="hsl" dir="cw">
                                      <p:cBhvr>
                                        <p:cTn id="8" dur="500" fill="hold"/>
                                        <p:tgtEl>
                                          <p:spTgt spid="6"/>
                                        </p:tgtEl>
                                        <p:attrNameLst>
                                          <p:attrName>stroke.color</p:attrName>
                                        </p:attrNameLst>
                                      </p:cBhvr>
                                      <p:by>
                                        <p:hsl h="7200000" s="0" l="0"/>
                                      </p:by>
                                    </p:animClr>
                                    <p:set>
                                      <p:cBhvr>
                                        <p:cTn id="9" dur="500" fill="hold"/>
                                        <p:tgtEl>
                                          <p:spTgt spid="6"/>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6"/>
                                        </p:tgtEl>
                                        <p:attrNameLst>
                                          <p:attrName>style.color</p:attrName>
                                        </p:attrNameLst>
                                      </p:cBhvr>
                                      <p:by>
                                        <p:hsl h="7200000" s="0" l="0"/>
                                      </p:by>
                                    </p:animClr>
                                    <p:animClr clrSpc="hsl" dir="cw">
                                      <p:cBhvr>
                                        <p:cTn id="12" dur="500" fill="hold"/>
                                        <p:tgtEl>
                                          <p:spTgt spid="16"/>
                                        </p:tgtEl>
                                        <p:attrNameLst>
                                          <p:attrName>fillcolor</p:attrName>
                                        </p:attrNameLst>
                                      </p:cBhvr>
                                      <p:by>
                                        <p:hsl h="7200000" s="0" l="0"/>
                                      </p:by>
                                    </p:animClr>
                                    <p:animClr clrSpc="hsl" dir="cw">
                                      <p:cBhvr>
                                        <p:cTn id="13" dur="500" fill="hold"/>
                                        <p:tgtEl>
                                          <p:spTgt spid="16"/>
                                        </p:tgtEl>
                                        <p:attrNameLst>
                                          <p:attrName>stroke.color</p:attrName>
                                        </p:attrNameLst>
                                      </p:cBhvr>
                                      <p:by>
                                        <p:hsl h="7200000" s="0" l="0"/>
                                      </p:by>
                                    </p:animClr>
                                    <p:set>
                                      <p:cBhvr>
                                        <p:cTn id="14" dur="500" fill="hold"/>
                                        <p:tgtEl>
                                          <p:spTgt spid="16"/>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7"/>
                                        </p:tgtEl>
                                        <p:attrNameLst>
                                          <p:attrName>style.color</p:attrName>
                                        </p:attrNameLst>
                                      </p:cBhvr>
                                      <p:by>
                                        <p:hsl h="7200000" s="0" l="0"/>
                                      </p:by>
                                    </p:animClr>
                                    <p:animClr clrSpc="hsl" dir="cw">
                                      <p:cBhvr>
                                        <p:cTn id="17" dur="500" fill="hold"/>
                                        <p:tgtEl>
                                          <p:spTgt spid="17"/>
                                        </p:tgtEl>
                                        <p:attrNameLst>
                                          <p:attrName>fillcolor</p:attrName>
                                        </p:attrNameLst>
                                      </p:cBhvr>
                                      <p:by>
                                        <p:hsl h="7200000" s="0" l="0"/>
                                      </p:by>
                                    </p:animClr>
                                    <p:animClr clrSpc="hsl" dir="cw">
                                      <p:cBhvr>
                                        <p:cTn id="18" dur="500" fill="hold"/>
                                        <p:tgtEl>
                                          <p:spTgt spid="17"/>
                                        </p:tgtEl>
                                        <p:attrNameLst>
                                          <p:attrName>stroke.color</p:attrName>
                                        </p:attrNameLst>
                                      </p:cBhvr>
                                      <p:by>
                                        <p:hsl h="7200000" s="0" l="0"/>
                                      </p:by>
                                    </p:animClr>
                                    <p:set>
                                      <p:cBhvr>
                                        <p:cTn id="19" dur="500" fill="hold"/>
                                        <p:tgtEl>
                                          <p:spTgt spid="17"/>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37"/>
                                        </p:tgtEl>
                                        <p:attrNameLst>
                                          <p:attrName>style.color</p:attrName>
                                        </p:attrNameLst>
                                      </p:cBhvr>
                                      <p:by>
                                        <p:hsl h="7200000" s="0" l="0"/>
                                      </p:by>
                                    </p:animClr>
                                    <p:animClr clrSpc="hsl" dir="cw">
                                      <p:cBhvr>
                                        <p:cTn id="22" dur="500" fill="hold"/>
                                        <p:tgtEl>
                                          <p:spTgt spid="37"/>
                                        </p:tgtEl>
                                        <p:attrNameLst>
                                          <p:attrName>fillcolor</p:attrName>
                                        </p:attrNameLst>
                                      </p:cBhvr>
                                      <p:by>
                                        <p:hsl h="7200000" s="0" l="0"/>
                                      </p:by>
                                    </p:animClr>
                                    <p:animClr clrSpc="hsl" dir="cw">
                                      <p:cBhvr>
                                        <p:cTn id="23" dur="500" fill="hold"/>
                                        <p:tgtEl>
                                          <p:spTgt spid="37"/>
                                        </p:tgtEl>
                                        <p:attrNameLst>
                                          <p:attrName>stroke.color</p:attrName>
                                        </p:attrNameLst>
                                      </p:cBhvr>
                                      <p:by>
                                        <p:hsl h="7200000" s="0" l="0"/>
                                      </p:by>
                                    </p:animClr>
                                    <p:set>
                                      <p:cBhvr>
                                        <p:cTn id="24" dur="500" fill="hold"/>
                                        <p:tgtEl>
                                          <p:spTgt spid="37"/>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15"/>
                                        </p:tgtEl>
                                        <p:attrNameLst>
                                          <p:attrName>style.color</p:attrName>
                                        </p:attrNameLst>
                                      </p:cBhvr>
                                      <p:by>
                                        <p:hsl h="7200000" s="0" l="0"/>
                                      </p:by>
                                    </p:animClr>
                                    <p:animClr clrSpc="hsl" dir="cw">
                                      <p:cBhvr>
                                        <p:cTn id="27" dur="500" fill="hold"/>
                                        <p:tgtEl>
                                          <p:spTgt spid="15"/>
                                        </p:tgtEl>
                                        <p:attrNameLst>
                                          <p:attrName>fillcolor</p:attrName>
                                        </p:attrNameLst>
                                      </p:cBhvr>
                                      <p:by>
                                        <p:hsl h="7200000" s="0" l="0"/>
                                      </p:by>
                                    </p:animClr>
                                    <p:animClr clrSpc="hsl" dir="cw">
                                      <p:cBhvr>
                                        <p:cTn id="28" dur="500" fill="hold"/>
                                        <p:tgtEl>
                                          <p:spTgt spid="15"/>
                                        </p:tgtEl>
                                        <p:attrNameLst>
                                          <p:attrName>stroke.color</p:attrName>
                                        </p:attrNameLst>
                                      </p:cBhvr>
                                      <p:by>
                                        <p:hsl h="7200000" s="0" l="0"/>
                                      </p:by>
                                    </p:animClr>
                                    <p:set>
                                      <p:cBhvr>
                                        <p:cTn id="2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6" grpId="0" animBg="1"/>
      <p:bldP spid="17" grpId="0" animBg="1"/>
      <p:bldP spid="3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FizzBuzz</a:t>
            </a:r>
            <a:r>
              <a:rPr kumimoji="1" lang="ja-JP" altLang="en-US" dirty="0" smtClean="0"/>
              <a:t>問題</a:t>
            </a:r>
            <a:endParaRPr kumimoji="1" lang="ja-JP" altLang="en-US" dirty="0"/>
          </a:p>
        </p:txBody>
      </p:sp>
      <p:sp>
        <p:nvSpPr>
          <p:cNvPr id="3" name="コンテンツ プレースホルダー 2"/>
          <p:cNvSpPr>
            <a:spLocks noGrp="1"/>
          </p:cNvSpPr>
          <p:nvPr>
            <p:ph idx="1"/>
          </p:nvPr>
        </p:nvSpPr>
        <p:spPr/>
        <p:txBody>
          <a:bodyPr/>
          <a:lstStyle/>
          <a:p>
            <a:r>
              <a:rPr lang="en-US" altLang="ja-JP" dirty="0"/>
              <a:t>1</a:t>
            </a:r>
            <a:r>
              <a:rPr lang="ja-JP" altLang="en-US" dirty="0"/>
              <a:t>から</a:t>
            </a:r>
            <a:r>
              <a:rPr lang="en-US" altLang="ja-JP" dirty="0"/>
              <a:t>100</a:t>
            </a:r>
            <a:r>
              <a:rPr lang="ja-JP" altLang="en-US" dirty="0" err="1"/>
              <a:t>までの</a:t>
            </a:r>
            <a:r>
              <a:rPr lang="ja-JP" altLang="en-US" dirty="0"/>
              <a:t>数をプリントするプログラムを書け。ただし</a:t>
            </a:r>
            <a:r>
              <a:rPr lang="en-US" altLang="ja-JP" dirty="0"/>
              <a:t>3</a:t>
            </a:r>
            <a:r>
              <a:rPr lang="ja-JP" altLang="en-US" dirty="0"/>
              <a:t>の倍数のときは数の代わりに「</a:t>
            </a:r>
            <a:r>
              <a:rPr lang="en-US" altLang="ja-JP" dirty="0"/>
              <a:t>Fizz</a:t>
            </a:r>
            <a:r>
              <a:rPr lang="ja-JP" altLang="en-US" dirty="0"/>
              <a:t>」と、</a:t>
            </a:r>
            <a:r>
              <a:rPr lang="en-US" altLang="ja-JP" dirty="0"/>
              <a:t>5</a:t>
            </a:r>
            <a:r>
              <a:rPr lang="ja-JP" altLang="en-US" dirty="0"/>
              <a:t>の倍数のときは「</a:t>
            </a:r>
            <a:r>
              <a:rPr lang="en-US" altLang="ja-JP" dirty="0"/>
              <a:t>Buzz</a:t>
            </a:r>
            <a:r>
              <a:rPr lang="ja-JP" altLang="en-US" dirty="0"/>
              <a:t>」とプリントし、</a:t>
            </a:r>
            <a:r>
              <a:rPr lang="en-US" altLang="ja-JP" dirty="0"/>
              <a:t>3</a:t>
            </a:r>
            <a:r>
              <a:rPr lang="ja-JP" altLang="en-US" dirty="0"/>
              <a:t>と</a:t>
            </a:r>
            <a:r>
              <a:rPr lang="en-US" altLang="ja-JP" dirty="0"/>
              <a:t>5</a:t>
            </a:r>
            <a:r>
              <a:rPr lang="ja-JP" altLang="en-US" dirty="0"/>
              <a:t>両方の倍数の場合には「</a:t>
            </a:r>
            <a:r>
              <a:rPr lang="en-US" altLang="ja-JP" dirty="0" err="1"/>
              <a:t>FizzBuzz</a:t>
            </a:r>
            <a:r>
              <a:rPr lang="ja-JP" altLang="en-US" dirty="0"/>
              <a:t>」とプリントすること。</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37</a:t>
            </a:fld>
            <a:endParaRPr lang="en-US" altLang="ja-JP"/>
          </a:p>
        </p:txBody>
      </p:sp>
    </p:spTree>
    <p:extLst>
      <p:ext uri="{BB962C8B-B14F-4D97-AF65-F5344CB8AC3E}">
        <p14:creationId xmlns:p14="http://schemas.microsoft.com/office/powerpoint/2010/main" val="18501206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FizzBuzz</a:t>
            </a:r>
            <a:r>
              <a:rPr kumimoji="1" lang="ja-JP" altLang="en-US" dirty="0" smtClean="0"/>
              <a:t>問題をリファクタ</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38</a:t>
            </a:fld>
            <a:endParaRPr lang="en-US" altLang="ja-JP"/>
          </a:p>
        </p:txBody>
      </p:sp>
      <p:sp>
        <p:nvSpPr>
          <p:cNvPr id="5" name="円/楕円 4"/>
          <p:cNvSpPr/>
          <p:nvPr/>
        </p:nvSpPr>
        <p:spPr>
          <a:xfrm>
            <a:off x="1169233" y="3833734"/>
            <a:ext cx="3976143" cy="1025345"/>
          </a:xfrm>
          <a:prstGeom prst="ellipse">
            <a:avLst/>
          </a:prstGeom>
          <a:ln w="127000" cmpd="dbl">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FizzBuzz</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KazukiUeda</a:t>
            </a:r>
            <a:r>
              <a:rPr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に出力を変えたい</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1722000" y="3046621"/>
            <a:ext cx="2128603"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出力文字列を変える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9" name="曲線コネクタ 8"/>
          <p:cNvCxnSpPr>
            <a:stCxn id="5" idx="0"/>
            <a:endCxn id="6" idx="4"/>
          </p:cNvCxnSpPr>
          <p:nvPr/>
        </p:nvCxnSpPr>
        <p:spPr>
          <a:xfrm rot="16200000" flipV="1">
            <a:off x="2876177" y="3552605"/>
            <a:ext cx="191254" cy="371003"/>
          </a:xfrm>
          <a:prstGeom prst="curvedConnector3">
            <a:avLst/>
          </a:prstGeom>
          <a:ln>
            <a:tailEnd type="arrow"/>
          </a:ln>
        </p:spPr>
        <p:style>
          <a:lnRef idx="1">
            <a:schemeClr val="dk1"/>
          </a:lnRef>
          <a:fillRef idx="0">
            <a:schemeClr val="dk1"/>
          </a:fillRef>
          <a:effectRef idx="0">
            <a:schemeClr val="dk1"/>
          </a:effectRef>
          <a:fontRef idx="minor">
            <a:schemeClr val="tx1"/>
          </a:fontRef>
        </p:style>
      </p:cxnSp>
      <p:sp>
        <p:nvSpPr>
          <p:cNvPr id="16" name="円/楕円 15"/>
          <p:cNvSpPr/>
          <p:nvPr/>
        </p:nvSpPr>
        <p:spPr>
          <a:xfrm>
            <a:off x="-7689" y="2179675"/>
            <a:ext cx="3519376" cy="685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プログラムコード上の文字列を直接変える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8" name="曲線コネクタ 17"/>
          <p:cNvCxnSpPr>
            <a:stCxn id="46" idx="1"/>
            <a:endCxn id="37" idx="4"/>
          </p:cNvCxnSpPr>
          <p:nvPr/>
        </p:nvCxnSpPr>
        <p:spPr>
          <a:xfrm rot="16200000" flipV="1">
            <a:off x="4227444" y="1990982"/>
            <a:ext cx="249719" cy="355078"/>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2" name="曲線コネクタ 21"/>
          <p:cNvCxnSpPr>
            <a:stCxn id="6" idx="0"/>
            <a:endCxn id="16" idx="4"/>
          </p:cNvCxnSpPr>
          <p:nvPr/>
        </p:nvCxnSpPr>
        <p:spPr>
          <a:xfrm rot="16200000" flipV="1">
            <a:off x="2178633" y="2438951"/>
            <a:ext cx="181036" cy="1034303"/>
          </a:xfrm>
          <a:prstGeom prst="curved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35" name="曲線コネクタ 34"/>
          <p:cNvCxnSpPr>
            <a:stCxn id="46" idx="6"/>
            <a:endCxn id="52" idx="4"/>
          </p:cNvCxnSpPr>
          <p:nvPr/>
        </p:nvCxnSpPr>
        <p:spPr>
          <a:xfrm flipV="1">
            <a:off x="7028121" y="1900269"/>
            <a:ext cx="732035" cy="667620"/>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37" name="円/楕円 36"/>
          <p:cNvSpPr/>
          <p:nvPr/>
        </p:nvSpPr>
        <p:spPr>
          <a:xfrm>
            <a:off x="2971804" y="1447802"/>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プログラム起動時の引数</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で切り替え</a:t>
            </a:r>
            <a:endPar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円/楕円 45"/>
          <p:cNvSpPr/>
          <p:nvPr/>
        </p:nvSpPr>
        <p:spPr>
          <a:xfrm>
            <a:off x="4101205" y="2179675"/>
            <a:ext cx="2926916" cy="7764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出力文字列を外から設定できるようにする</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7" name="曲線コネクタ 46"/>
          <p:cNvCxnSpPr>
            <a:stCxn id="6" idx="6"/>
            <a:endCxn id="46" idx="4"/>
          </p:cNvCxnSpPr>
          <p:nvPr/>
        </p:nvCxnSpPr>
        <p:spPr>
          <a:xfrm flipV="1">
            <a:off x="3850603" y="2956102"/>
            <a:ext cx="1714060" cy="388449"/>
          </a:xfrm>
          <a:prstGeom prst="curvedConnector2">
            <a:avLst/>
          </a:prstGeom>
          <a:ln>
            <a:tailEnd type="arrow"/>
          </a:ln>
        </p:spPr>
        <p:style>
          <a:lnRef idx="1">
            <a:schemeClr val="dk1"/>
          </a:lnRef>
          <a:fillRef idx="0">
            <a:schemeClr val="dk1"/>
          </a:fillRef>
          <a:effectRef idx="0">
            <a:schemeClr val="dk1"/>
          </a:effectRef>
          <a:fontRef idx="minor">
            <a:schemeClr val="tx1"/>
          </a:fontRef>
        </p:style>
      </p:cxnSp>
      <p:sp>
        <p:nvSpPr>
          <p:cNvPr id="52" name="円/楕円 51"/>
          <p:cNvSpPr/>
          <p:nvPr/>
        </p:nvSpPr>
        <p:spPr>
          <a:xfrm>
            <a:off x="6557196" y="1304410"/>
            <a:ext cx="2405920" cy="5958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設定</a:t>
            </a:r>
            <a:r>
              <a:rPr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ファイルで切り替え</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テキスト ボックス 53"/>
          <p:cNvSpPr txBox="1"/>
          <p:nvPr/>
        </p:nvSpPr>
        <p:spPr>
          <a:xfrm>
            <a:off x="95693" y="1275907"/>
            <a:ext cx="4079071" cy="261610"/>
          </a:xfrm>
          <a:prstGeom prst="rect">
            <a:avLst/>
          </a:prstGeom>
          <a:noFill/>
        </p:spPr>
        <p:txBody>
          <a:bodyPr wrap="square" rtlCol="0">
            <a:spAutoFit/>
          </a:bodyPr>
          <a:lstStyle/>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./FuzzBuzz.exe Fizz Buzz </a:t>
            </a:r>
            <a:r>
              <a:rPr kumimoji="1"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FizzBuzz</a:t>
            </a:r>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 </a:t>
            </a:r>
            <a:endParaRPr kumimoji="1" lang="ja-JP" altLang="en-US" sz="1100" dirty="0">
              <a:latin typeface="Courier New" panose="02070309020205020404" pitchFamily="49" charset="0"/>
              <a:cs typeface="Courier New" panose="02070309020205020404" pitchFamily="49" charset="0"/>
            </a:endParaRPr>
          </a:p>
        </p:txBody>
      </p:sp>
      <p:sp>
        <p:nvSpPr>
          <p:cNvPr id="59" name="テキスト ボックス 58"/>
          <p:cNvSpPr txBox="1"/>
          <p:nvPr/>
        </p:nvSpPr>
        <p:spPr>
          <a:xfrm>
            <a:off x="6617156" y="2958416"/>
            <a:ext cx="2345960" cy="1107996"/>
          </a:xfrm>
          <a:prstGeom prst="rect">
            <a:avLst/>
          </a:prstGeom>
          <a:noFill/>
        </p:spPr>
        <p:txBody>
          <a:bodyPr wrap="square" rtlCol="0">
            <a:spAutoFit/>
          </a:bodyPr>
          <a:lstStyle/>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./FuzzBuzz.exe ueda.ini</a:t>
            </a:r>
          </a:p>
          <a:p>
            <a:endParaRPr lang="en-US" altLang="ja-JP" sz="1100" dirty="0">
              <a:latin typeface="Courier New" panose="02070309020205020404" pitchFamily="49" charset="0"/>
              <a:ea typeface="Segoe UI Symbol" panose="020B0502040204020203" pitchFamily="34" charset="0"/>
              <a:cs typeface="Courier New" panose="02070309020205020404" pitchFamily="49" charset="0"/>
            </a:endParaRPr>
          </a:p>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ueda.ini</a:t>
            </a:r>
          </a:p>
          <a:p>
            <a:r>
              <a:rPr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3=Ueda</a:t>
            </a:r>
          </a:p>
          <a:p>
            <a:r>
              <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5=</a:t>
            </a:r>
            <a:r>
              <a:rPr kumimoji="1"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Kazuki</a:t>
            </a:r>
            <a:endParaRPr kumimoji="1" lang="en-US" altLang="ja-JP" sz="1100" dirty="0" smtClean="0">
              <a:latin typeface="Courier New" panose="02070309020205020404" pitchFamily="49" charset="0"/>
              <a:ea typeface="Segoe UI Symbol" panose="020B0502040204020203" pitchFamily="34" charset="0"/>
              <a:cs typeface="Courier New" panose="02070309020205020404" pitchFamily="49" charset="0"/>
            </a:endParaRPr>
          </a:p>
          <a:p>
            <a:r>
              <a:rPr lang="en-US" altLang="ja-JP" sz="1100" dirty="0" smtClean="0">
                <a:latin typeface="Courier New" panose="02070309020205020404" pitchFamily="49" charset="0"/>
                <a:ea typeface="Segoe UI Symbol" panose="020B0502040204020203" pitchFamily="34" charset="0"/>
                <a:cs typeface="Courier New" panose="02070309020205020404" pitchFamily="49" charset="0"/>
              </a:rPr>
              <a:t>35=</a:t>
            </a:r>
            <a:r>
              <a:rPr lang="en-US" altLang="ja-JP" sz="1100" dirty="0" err="1" smtClean="0">
                <a:latin typeface="Courier New" panose="02070309020205020404" pitchFamily="49" charset="0"/>
                <a:ea typeface="Segoe UI Symbol" panose="020B0502040204020203" pitchFamily="34" charset="0"/>
                <a:cs typeface="Courier New" panose="02070309020205020404" pitchFamily="49" charset="0"/>
              </a:rPr>
              <a:t>UedaKazuki</a:t>
            </a:r>
            <a:endParaRPr kumimoji="1" lang="ja-JP"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68600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err="1"/>
              <a:t>u</a:t>
            </a:r>
            <a:r>
              <a:rPr kumimoji="1" lang="en-US" altLang="ja-JP" dirty="0" err="1" smtClean="0"/>
              <a:t>ndo</a:t>
            </a:r>
            <a:r>
              <a:rPr lang="en-US" altLang="ja-JP" dirty="0" err="1" smtClean="0"/>
              <a:t>,revert</a:t>
            </a:r>
            <a:r>
              <a:rPr lang="ja-JP" altLang="en-US" dirty="0" smtClean="0"/>
              <a:t>が大事</a:t>
            </a:r>
            <a:endParaRPr lang="en-US" altLang="ja-JP" dirty="0" smtClean="0"/>
          </a:p>
          <a:p>
            <a:pPr lvl="1"/>
            <a:r>
              <a:rPr kumimoji="1" lang="ja-JP" altLang="en-US" dirty="0" smtClean="0"/>
              <a:t>いつでもコードは最初に戻せる</a:t>
            </a:r>
            <a:endParaRPr kumimoji="1" lang="en-US" altLang="ja-JP" dirty="0" smtClean="0"/>
          </a:p>
          <a:p>
            <a:pPr lvl="1"/>
            <a:r>
              <a:rPr lang="ja-JP" altLang="en-US" dirty="0"/>
              <a:t>戻す勇気</a:t>
            </a:r>
            <a:r>
              <a:rPr lang="ja-JP" altLang="en-US" dirty="0" smtClean="0"/>
              <a:t>が大事</a:t>
            </a:r>
            <a:endParaRPr lang="en-US" altLang="ja-JP" dirty="0" smtClean="0"/>
          </a:p>
          <a:p>
            <a:pPr lvl="1"/>
            <a:r>
              <a:rPr kumimoji="1" lang="ja-JP" altLang="en-US" dirty="0"/>
              <a:t>戻して</a:t>
            </a:r>
            <a:r>
              <a:rPr kumimoji="1" lang="ja-JP" altLang="en-US" dirty="0" smtClean="0"/>
              <a:t>もグラフが残る</a:t>
            </a:r>
            <a:endParaRPr kumimoji="1" lang="en-US" altLang="ja-JP" dirty="0" smtClean="0"/>
          </a:p>
          <a:p>
            <a:pPr lvl="2"/>
            <a:r>
              <a:rPr lang="ja-JP" altLang="en-US" dirty="0"/>
              <a:t>最初より</a:t>
            </a:r>
            <a:r>
              <a:rPr lang="ja-JP" altLang="en-US" dirty="0" smtClean="0"/>
              <a:t>も知見が残る</a:t>
            </a:r>
            <a:endParaRPr lang="en-US" altLang="ja-JP" dirty="0" smtClean="0"/>
          </a:p>
          <a:p>
            <a:pPr lvl="1"/>
            <a:r>
              <a:rPr kumimoji="1" lang="ja-JP" altLang="en-US" dirty="0"/>
              <a:t>試行の</a:t>
            </a:r>
            <a:r>
              <a:rPr kumimoji="1" lang="ja-JP" altLang="en-US" dirty="0" smtClean="0"/>
              <a:t>まま</a:t>
            </a:r>
            <a:r>
              <a:rPr kumimoji="1" lang="ja-JP" altLang="en-US" dirty="0"/>
              <a:t>製品コードに</a:t>
            </a:r>
            <a:r>
              <a:rPr kumimoji="1" lang="ja-JP" altLang="en-US" dirty="0" smtClean="0"/>
              <a:t>しない</a:t>
            </a:r>
            <a:endParaRPr kumimoji="1" lang="en-US" altLang="ja-JP" dirty="0" smtClean="0"/>
          </a:p>
          <a:p>
            <a:pPr lvl="2"/>
            <a:r>
              <a:rPr lang="ja-JP" altLang="en-US" dirty="0"/>
              <a:t>お試しコード</a:t>
            </a:r>
            <a:r>
              <a:rPr lang="ja-JP" altLang="en-US" dirty="0" smtClean="0"/>
              <a:t>は大概汚い</a:t>
            </a:r>
            <a:endParaRPr lang="en-US" altLang="ja-JP" dirty="0" smtClean="0"/>
          </a:p>
          <a:p>
            <a:pPr lvl="2"/>
            <a:r>
              <a:rPr kumimoji="1" lang="ja-JP" altLang="en-US" dirty="0" smtClean="0"/>
              <a:t>「でもせっかく動いているし</a:t>
            </a:r>
            <a:r>
              <a:rPr kumimoji="1" lang="en-US" altLang="ja-JP" dirty="0" smtClean="0"/>
              <a:t>…</a:t>
            </a:r>
            <a:r>
              <a:rPr kumimoji="1" lang="ja-JP" altLang="en-US" dirty="0" smtClean="0"/>
              <a:t>」の誘惑を捨てる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39</a:t>
            </a:fld>
            <a:endParaRPr lang="en-US" altLang="ja-JP"/>
          </a:p>
        </p:txBody>
      </p:sp>
    </p:spTree>
    <p:extLst>
      <p:ext uri="{BB962C8B-B14F-4D97-AF65-F5344CB8AC3E}">
        <p14:creationId xmlns:p14="http://schemas.microsoft.com/office/powerpoint/2010/main" val="1164395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Outline</a:t>
            </a:r>
            <a:endParaRPr kumimoji="1" lang="ja-JP" altLang="en-US" dirty="0"/>
          </a:p>
        </p:txBody>
      </p:sp>
      <p:sp>
        <p:nvSpPr>
          <p:cNvPr id="3" name="コンテンツ プレースホルダー 2"/>
          <p:cNvSpPr>
            <a:spLocks noGrp="1"/>
          </p:cNvSpPr>
          <p:nvPr>
            <p:ph sz="half" idx="1"/>
          </p:nvPr>
        </p:nvSpPr>
        <p:spPr/>
        <p:txBody>
          <a:bodyPr/>
          <a:lstStyle/>
          <a:p>
            <a:r>
              <a:rPr kumimoji="1" lang="ja-JP" altLang="en-US" dirty="0" smtClean="0"/>
              <a:t>リファクタリング</a:t>
            </a:r>
            <a:endParaRPr kumimoji="1" lang="en-US" altLang="ja-JP" dirty="0" smtClean="0"/>
          </a:p>
          <a:p>
            <a:pPr lvl="1"/>
            <a:r>
              <a:rPr lang="ja-JP" altLang="en-US" dirty="0"/>
              <a:t>できない</a:t>
            </a:r>
            <a:r>
              <a:rPr lang="ja-JP" altLang="en-US" dirty="0" smtClean="0"/>
              <a:t>理由</a:t>
            </a:r>
            <a:endParaRPr lang="en-US" altLang="ja-JP" dirty="0" smtClean="0"/>
          </a:p>
          <a:p>
            <a:pPr lvl="1"/>
            <a:r>
              <a:rPr lang="ja-JP" altLang="en-US" dirty="0" smtClean="0"/>
              <a:t>リファクタリング実施の判断</a:t>
            </a:r>
            <a:endParaRPr lang="en-US" altLang="ja-JP" dirty="0" smtClean="0"/>
          </a:p>
          <a:p>
            <a:pPr lvl="2"/>
            <a:r>
              <a:rPr lang="ja-JP" altLang="en-US" dirty="0"/>
              <a:t>規模</a:t>
            </a:r>
            <a:endParaRPr lang="en-US" altLang="ja-JP" dirty="0" smtClean="0"/>
          </a:p>
          <a:p>
            <a:pPr lvl="2"/>
            <a:r>
              <a:rPr lang="ja-JP" altLang="en-US" dirty="0" smtClean="0"/>
              <a:t>コスト</a:t>
            </a:r>
            <a:endParaRPr lang="en-US" altLang="ja-JP" dirty="0" smtClean="0"/>
          </a:p>
          <a:p>
            <a:pPr lvl="2"/>
            <a:r>
              <a:rPr lang="ja-JP" altLang="en-US" dirty="0" smtClean="0"/>
              <a:t>新規</a:t>
            </a:r>
            <a:r>
              <a:rPr lang="en-US" altLang="ja-JP" dirty="0" smtClean="0"/>
              <a:t>or</a:t>
            </a:r>
            <a:r>
              <a:rPr lang="ja-JP" altLang="en-US" dirty="0" smtClean="0"/>
              <a:t>派生</a:t>
            </a:r>
            <a:endParaRPr lang="en-US" altLang="ja-JP" dirty="0" smtClean="0"/>
          </a:p>
          <a:p>
            <a:pPr lvl="2"/>
            <a:r>
              <a:rPr lang="ja-JP" altLang="en-US" dirty="0" smtClean="0"/>
              <a:t>品質（</a:t>
            </a:r>
            <a:r>
              <a:rPr lang="en-US" altLang="ja-JP" dirty="0" smtClean="0"/>
              <a:t>QCD</a:t>
            </a:r>
            <a:r>
              <a:rPr lang="ja-JP" altLang="en-US" dirty="0" smtClean="0"/>
              <a:t>）</a:t>
            </a:r>
            <a:endParaRPr lang="en-US" altLang="ja-JP" dirty="0"/>
          </a:p>
        </p:txBody>
      </p:sp>
      <p:sp>
        <p:nvSpPr>
          <p:cNvPr id="4" name="コンテンツ プレースホルダー 3"/>
          <p:cNvSpPr>
            <a:spLocks noGrp="1"/>
          </p:cNvSpPr>
          <p:nvPr>
            <p:ph sz="half" idx="2"/>
          </p:nvPr>
        </p:nvSpPr>
        <p:spPr/>
        <p:txBody>
          <a:bodyPr/>
          <a:lstStyle/>
          <a:p>
            <a:r>
              <a:rPr kumimoji="1" lang="en-US" altLang="ja-JP" dirty="0" smtClean="0"/>
              <a:t>Mikado Method</a:t>
            </a:r>
          </a:p>
          <a:p>
            <a:pPr lvl="1"/>
            <a:r>
              <a:rPr lang="ja-JP" altLang="en-US" dirty="0"/>
              <a:t>本の</a:t>
            </a:r>
            <a:r>
              <a:rPr lang="ja-JP" altLang="en-US" dirty="0" smtClean="0"/>
              <a:t>紹介</a:t>
            </a:r>
            <a:endParaRPr lang="en-US" altLang="ja-JP" dirty="0" smtClean="0"/>
          </a:p>
          <a:p>
            <a:pPr lvl="1"/>
            <a:r>
              <a:rPr kumimoji="1" lang="ja-JP" altLang="en-US" dirty="0" smtClean="0"/>
              <a:t>概説</a:t>
            </a:r>
            <a:endParaRPr kumimoji="1" lang="en-US" altLang="ja-JP" dirty="0" smtClean="0"/>
          </a:p>
          <a:p>
            <a:pPr lvl="2"/>
            <a:r>
              <a:rPr lang="ja-JP" altLang="en-US" dirty="0" smtClean="0"/>
              <a:t>書き方</a:t>
            </a:r>
            <a:endParaRPr lang="en-US" altLang="ja-JP" dirty="0" smtClean="0"/>
          </a:p>
          <a:p>
            <a:pPr lvl="2"/>
            <a:r>
              <a:rPr kumimoji="1" lang="ja-JP" altLang="en-US" dirty="0"/>
              <a:t>コツ</a:t>
            </a:r>
          </a:p>
        </p:txBody>
      </p:sp>
      <p:sp>
        <p:nvSpPr>
          <p:cNvPr id="5" name="スライド番号プレースホルダー 4"/>
          <p:cNvSpPr>
            <a:spLocks noGrp="1"/>
          </p:cNvSpPr>
          <p:nvPr>
            <p:ph type="sldNum" sz="quarter" idx="12"/>
          </p:nvPr>
        </p:nvSpPr>
        <p:spPr/>
        <p:txBody>
          <a:bodyPr/>
          <a:lstStyle/>
          <a:p>
            <a:fld id="{24B74864-DF1B-4CC2-A2A4-F1A9CB679ECA}" type="slidenum">
              <a:rPr lang="en-US" altLang="ja-JP" smtClean="0"/>
              <a:pPr/>
              <a:t>4</a:t>
            </a:fld>
            <a:endParaRPr lang="en-US" altLang="ja-JP"/>
          </a:p>
        </p:txBody>
      </p:sp>
    </p:spTree>
    <p:extLst>
      <p:ext uri="{BB962C8B-B14F-4D97-AF65-F5344CB8AC3E}">
        <p14:creationId xmlns:p14="http://schemas.microsoft.com/office/powerpoint/2010/main" val="3922822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のコツ</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グラフ</a:t>
            </a:r>
            <a:r>
              <a:rPr lang="en-US" altLang="ja-JP" dirty="0" smtClean="0"/>
              <a:t>(Mikado Graph)</a:t>
            </a:r>
            <a:endParaRPr kumimoji="1" lang="en-US" altLang="ja-JP" dirty="0" smtClean="0"/>
          </a:p>
          <a:p>
            <a:pPr lvl="1"/>
            <a:r>
              <a:rPr lang="ja-JP" altLang="en-US" dirty="0" smtClean="0"/>
              <a:t>ゴール：テクニカルゴール</a:t>
            </a:r>
            <a:r>
              <a:rPr lang="en-US" altLang="ja-JP" dirty="0" smtClean="0"/>
              <a:t>or</a:t>
            </a:r>
            <a:r>
              <a:rPr lang="ja-JP" altLang="en-US" dirty="0" smtClean="0"/>
              <a:t>ビジネスゴール</a:t>
            </a:r>
            <a:endParaRPr lang="en-US" altLang="ja-JP" dirty="0" smtClean="0"/>
          </a:p>
          <a:p>
            <a:pPr lvl="1"/>
            <a:r>
              <a:rPr kumimoji="1" lang="ja-JP" altLang="en-US" dirty="0"/>
              <a:t>前提</a:t>
            </a:r>
            <a:r>
              <a:rPr kumimoji="1" lang="ja-JP" altLang="en-US" dirty="0" smtClean="0"/>
              <a:t>条件</a:t>
            </a:r>
            <a:r>
              <a:rPr kumimoji="1" lang="en-US" altLang="ja-JP" dirty="0" smtClean="0"/>
              <a:t>(prerequisite)</a:t>
            </a:r>
            <a:r>
              <a:rPr kumimoji="1" lang="ja-JP" altLang="en-US" dirty="0" smtClean="0"/>
              <a:t>を明確に</a:t>
            </a:r>
            <a:endParaRPr kumimoji="1" lang="en-US" altLang="ja-JP" dirty="0" smtClean="0"/>
          </a:p>
          <a:p>
            <a:pPr lvl="1"/>
            <a:r>
              <a:rPr lang="ja-JP" altLang="en-US" dirty="0"/>
              <a:t>シンプル</a:t>
            </a:r>
            <a:r>
              <a:rPr lang="ja-JP" altLang="en-US" dirty="0" smtClean="0"/>
              <a:t>に</a:t>
            </a:r>
            <a:endParaRPr lang="en-US" altLang="ja-JP" dirty="0" smtClean="0"/>
          </a:p>
          <a:p>
            <a:pPr lvl="1"/>
            <a:r>
              <a:rPr lang="en-US" altLang="ja-JP" dirty="0"/>
              <a:t>v</a:t>
            </a:r>
            <a:r>
              <a:rPr kumimoji="1" lang="en-US" altLang="ja-JP" dirty="0" smtClean="0"/>
              <a:t>isible</a:t>
            </a:r>
            <a:endParaRPr kumimoji="1" lang="en-US" altLang="ja-JP" dirty="0" smtClean="0"/>
          </a:p>
          <a:p>
            <a:pPr lvl="1"/>
            <a:r>
              <a:rPr lang="en-US" altLang="ja-JP" dirty="0"/>
              <a:t>i</a:t>
            </a:r>
            <a:r>
              <a:rPr lang="en-US" altLang="ja-JP" dirty="0" smtClean="0"/>
              <a:t>terate</a:t>
            </a:r>
            <a:r>
              <a:rPr lang="en-US" altLang="ja-JP" dirty="0" smtClean="0"/>
              <a:t>, increment, and evolve</a:t>
            </a:r>
          </a:p>
          <a:p>
            <a:pPr lvl="1"/>
            <a:r>
              <a:rPr kumimoji="1" lang="ja-JP" altLang="en-US" dirty="0"/>
              <a:t>やった</a:t>
            </a:r>
            <a:r>
              <a:rPr kumimoji="1" lang="ja-JP" altLang="en-US" dirty="0" smtClean="0"/>
              <a:t>こと（間違ったところ）を思い出す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40</a:t>
            </a:fld>
            <a:endParaRPr lang="en-US" altLang="ja-JP"/>
          </a:p>
        </p:txBody>
      </p:sp>
    </p:spTree>
    <p:extLst>
      <p:ext uri="{BB962C8B-B14F-4D97-AF65-F5344CB8AC3E}">
        <p14:creationId xmlns:p14="http://schemas.microsoft.com/office/powerpoint/2010/main" val="16417151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Excercises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https://mikadomethod.wordpress.com/exercises</a:t>
            </a:r>
            <a:r>
              <a:rPr lang="en-US" altLang="ja-JP" dirty="0" smtClean="0">
                <a:hlinkClick r:id="rId2"/>
              </a:rPr>
              <a:t>/</a:t>
            </a:r>
            <a:endParaRPr lang="en-US" altLang="ja-JP" dirty="0" smtClean="0"/>
          </a:p>
          <a:p>
            <a:pPr lvl="1"/>
            <a:r>
              <a:rPr kumimoji="1" lang="en-US" altLang="ja-JP" dirty="0" err="1" smtClean="0"/>
              <a:t>Github</a:t>
            </a:r>
            <a:r>
              <a:rPr kumimoji="1" lang="ja-JP" altLang="en-US" dirty="0" smtClean="0"/>
              <a:t>に練習用コードとお題があります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41</a:t>
            </a:fld>
            <a:endParaRPr lang="en-US" altLang="ja-JP"/>
          </a:p>
        </p:txBody>
      </p:sp>
    </p:spTree>
    <p:extLst>
      <p:ext uri="{BB962C8B-B14F-4D97-AF65-F5344CB8AC3E}">
        <p14:creationId xmlns:p14="http://schemas.microsoft.com/office/powerpoint/2010/main" val="1384245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Mikado Method</a:t>
            </a:r>
            <a:r>
              <a:rPr kumimoji="1" lang="ja-JP" altLang="en-US" dirty="0" smtClean="0"/>
              <a:t>適用範囲</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42</a:t>
            </a:fld>
            <a:endParaRPr lang="en-US" altLang="ja-JP"/>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291713869"/>
              </p:ext>
            </p:extLst>
          </p:nvPr>
        </p:nvGraphicFramePr>
        <p:xfrm>
          <a:off x="457200" y="1200150"/>
          <a:ext cx="8229600" cy="3409950"/>
        </p:xfrm>
        <a:graphic>
          <a:graphicData uri="http://schemas.openxmlformats.org/drawingml/2006/table">
            <a:tbl>
              <a:tblPr firstRow="1" bandRow="1">
                <a:tableStyleId>{21E4AEA4-8DFA-4A89-87EB-49C32662AFE0}</a:tableStyleId>
              </a:tblPr>
              <a:tblGrid>
                <a:gridCol w="1671403"/>
                <a:gridCol w="2158584"/>
                <a:gridCol w="2203554"/>
                <a:gridCol w="2196059"/>
              </a:tblGrid>
              <a:tr h="278130">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Problem</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size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Single developer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Pair</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pPr algn="ctr"/>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Team or group</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Small-scale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Graph</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Goal as an agreement,</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and graph as a to-do list.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Not applicable.</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80010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Medium-scale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for practice, to get a better idea.</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Same as for a single developer(&lt;-).</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method to communicate</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what you’ve done, and how, to your team.</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r h="1531620">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Large-scale problems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Use the Mikado Method to split up the complexity and scope into manageable pies.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Let the co-driver manage the graph and the strategy so the programmer can</a:t>
                      </a:r>
                      <a:r>
                        <a:rPr kumimoji="1" lang="en-US" altLang="ja-JP" sz="1200" baseline="0" dirty="0" smtClean="0">
                          <a:latin typeface="メイリオ" panose="020B0604030504040204" pitchFamily="50" charset="-128"/>
                          <a:ea typeface="メイリオ" panose="020B0604030504040204" pitchFamily="50" charset="-128"/>
                          <a:cs typeface="メイリオ" panose="020B0604030504040204" pitchFamily="50" charset="-128"/>
                        </a:rPr>
                        <a:t> focus on the code details.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c>
                  <a:txBody>
                    <a:bodyPr/>
                    <a:lstStyle/>
                    <a:p>
                      <a:r>
                        <a:rPr kumimoji="1"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Visualize scope and state with your team and stake-holders to agree on the goal and to share the workload among the team members.</a:t>
                      </a:r>
                      <a:endParaRPr kumimoji="1"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a:txBody>
                  <a:tcPr marT="34290" marB="34290"/>
                </a:tc>
              </a:tr>
            </a:tbl>
          </a:graphicData>
        </a:graphic>
      </p:graphicFrame>
      <p:grpSp>
        <p:nvGrpSpPr>
          <p:cNvPr id="18" name="グループ化 17"/>
          <p:cNvGrpSpPr/>
          <p:nvPr/>
        </p:nvGrpSpPr>
        <p:grpSpPr>
          <a:xfrm>
            <a:off x="2653260" y="1427813"/>
            <a:ext cx="5461418" cy="3057216"/>
            <a:chOff x="2653260" y="1903750"/>
            <a:chExt cx="5461418" cy="4076289"/>
          </a:xfrm>
        </p:grpSpPr>
        <p:sp>
          <p:nvSpPr>
            <p:cNvPr id="9" name="テキスト ボックス 8"/>
            <p:cNvSpPr txBox="1"/>
            <p:nvPr/>
          </p:nvSpPr>
          <p:spPr>
            <a:xfrm>
              <a:off x="2653260"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0" name="テキスト ボックス 9"/>
            <p:cNvSpPr txBox="1"/>
            <p:nvPr/>
          </p:nvSpPr>
          <p:spPr>
            <a:xfrm>
              <a:off x="4784361" y="190375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1" name="テキスト ボックス 10"/>
            <p:cNvSpPr txBox="1"/>
            <p:nvPr/>
          </p:nvSpPr>
          <p:spPr>
            <a:xfrm>
              <a:off x="6897975" y="1903750"/>
              <a:ext cx="1214203" cy="1600439"/>
            </a:xfrm>
            <a:prstGeom prst="rect">
              <a:avLst/>
            </a:prstGeom>
            <a:noFill/>
          </p:spPr>
          <p:txBody>
            <a:bodyPr wrap="square" rtlCol="0">
              <a:spAutoFit/>
            </a:bodyPr>
            <a:lstStyle/>
            <a:p>
              <a:r>
                <a:rPr lang="en-US" altLang="ja-JP" sz="7200" b="1" dirty="0" smtClean="0">
                  <a:solidFill>
                    <a:srgbClr val="FF0000"/>
                  </a:solidFill>
                </a:rPr>
                <a:t>×</a:t>
              </a:r>
              <a:endParaRPr kumimoji="1" lang="ja-JP" altLang="en-US" sz="7200" b="1" dirty="0">
                <a:solidFill>
                  <a:srgbClr val="FF0000"/>
                </a:solidFill>
              </a:endParaRPr>
            </a:p>
          </p:txBody>
        </p:sp>
        <p:sp>
          <p:nvSpPr>
            <p:cNvPr id="12" name="テキスト ボックス 11"/>
            <p:cNvSpPr txBox="1"/>
            <p:nvPr/>
          </p:nvSpPr>
          <p:spPr>
            <a:xfrm>
              <a:off x="2655760"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3" name="テキスト ボックス 12"/>
            <p:cNvSpPr txBox="1"/>
            <p:nvPr/>
          </p:nvSpPr>
          <p:spPr>
            <a:xfrm>
              <a:off x="4786861"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4" name="テキスト ボックス 13"/>
            <p:cNvSpPr txBox="1"/>
            <p:nvPr/>
          </p:nvSpPr>
          <p:spPr>
            <a:xfrm>
              <a:off x="6900475" y="3000519"/>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5" name="テキスト ボックス 14"/>
            <p:cNvSpPr txBox="1"/>
            <p:nvPr/>
          </p:nvSpPr>
          <p:spPr>
            <a:xfrm>
              <a:off x="2655760"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6" name="テキスト ボックス 15"/>
            <p:cNvSpPr txBox="1"/>
            <p:nvPr/>
          </p:nvSpPr>
          <p:spPr>
            <a:xfrm>
              <a:off x="4786861"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sp>
          <p:nvSpPr>
            <p:cNvPr id="17" name="テキスト ボックス 16"/>
            <p:cNvSpPr txBox="1"/>
            <p:nvPr/>
          </p:nvSpPr>
          <p:spPr>
            <a:xfrm>
              <a:off x="6900475" y="4379600"/>
              <a:ext cx="1214203" cy="1600439"/>
            </a:xfrm>
            <a:prstGeom prst="rect">
              <a:avLst/>
            </a:prstGeom>
            <a:noFill/>
          </p:spPr>
          <p:txBody>
            <a:bodyPr wrap="square" rtlCol="0">
              <a:spAutoFit/>
            </a:bodyPr>
            <a:lstStyle/>
            <a:p>
              <a:r>
                <a:rPr lang="ja-JP" altLang="en-US" sz="7200" b="1" dirty="0">
                  <a:solidFill>
                    <a:srgbClr val="FF0000"/>
                  </a:solidFill>
                </a:rPr>
                <a:t>○</a:t>
              </a:r>
              <a:endParaRPr kumimoji="1" lang="ja-JP" altLang="en-US" sz="7200" b="1" dirty="0">
                <a:solidFill>
                  <a:srgbClr val="FF0000"/>
                </a:solidFill>
              </a:endParaRPr>
            </a:p>
          </p:txBody>
        </p:sp>
      </p:grpSp>
    </p:spTree>
    <p:extLst>
      <p:ext uri="{BB962C8B-B14F-4D97-AF65-F5344CB8AC3E}">
        <p14:creationId xmlns:p14="http://schemas.microsoft.com/office/powerpoint/2010/main" val="257580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en-US" altLang="ja-JP" dirty="0" smtClean="0"/>
              <a:t>Mikado Method</a:t>
            </a:r>
            <a:r>
              <a:rPr kumimoji="1" lang="ja-JP" altLang="en-US" dirty="0" smtClean="0"/>
              <a:t>は</a:t>
            </a:r>
            <a:r>
              <a:rPr kumimoji="1" lang="en-US" altLang="ja-JP" dirty="0" smtClean="0"/>
              <a:t>”</a:t>
            </a:r>
            <a:r>
              <a:rPr kumimoji="1" lang="ja-JP" altLang="en-US" dirty="0" smtClean="0"/>
              <a:t>大規模リファクタリング</a:t>
            </a:r>
            <a:r>
              <a:rPr lang="ja-JP" altLang="en-US" dirty="0" smtClean="0"/>
              <a:t>の～“と言われることが多いが、実際の適用範囲はもっとある（と高木は思っている）</a:t>
            </a:r>
            <a:endParaRPr lang="en-US" altLang="ja-JP" dirty="0" smtClean="0"/>
          </a:p>
          <a:p>
            <a:pPr lvl="1"/>
            <a:r>
              <a:rPr kumimoji="1" lang="ja-JP" altLang="en-US" dirty="0"/>
              <a:t>機能</a:t>
            </a:r>
            <a:r>
              <a:rPr kumimoji="1" lang="ja-JP" altLang="en-US" dirty="0" smtClean="0"/>
              <a:t>追加</a:t>
            </a:r>
            <a:endParaRPr kumimoji="1" lang="en-US" altLang="ja-JP" dirty="0" smtClean="0"/>
          </a:p>
          <a:p>
            <a:pPr lvl="1"/>
            <a:r>
              <a:rPr lang="ja-JP" altLang="en-US" dirty="0" smtClean="0"/>
              <a:t>中規模リファクタリング</a:t>
            </a:r>
            <a:endParaRPr lang="en-US" altLang="ja-JP" dirty="0" smtClean="0"/>
          </a:p>
          <a:p>
            <a:pPr lvl="1"/>
            <a:r>
              <a:rPr lang="ja-JP" altLang="en-US" dirty="0"/>
              <a:t>コーディング以外</a:t>
            </a:r>
            <a:r>
              <a:rPr lang="ja-JP" altLang="en-US" dirty="0" smtClean="0"/>
              <a:t>のフェーズ</a:t>
            </a:r>
            <a:r>
              <a:rPr lang="ja-JP" altLang="en-US" dirty="0"/>
              <a:t>に</a:t>
            </a:r>
            <a:r>
              <a:rPr lang="ja-JP" altLang="en-US" dirty="0" smtClean="0"/>
              <a:t>も</a:t>
            </a:r>
            <a:endParaRPr lang="en-US" altLang="ja-JP" dirty="0" smtClean="0"/>
          </a:p>
          <a:p>
            <a:pPr lvl="2"/>
            <a:r>
              <a:rPr lang="ja-JP" altLang="en-US" dirty="0"/>
              <a:t>バグ再現手順</a:t>
            </a:r>
            <a:r>
              <a:rPr lang="ja-JP" altLang="en-US" dirty="0" smtClean="0"/>
              <a:t>の</a:t>
            </a:r>
            <a:r>
              <a:rPr lang="ja-JP" altLang="en-US" dirty="0"/>
              <a:t>導出</a:t>
            </a:r>
            <a:endParaRPr lang="en-US" altLang="ja-JP" dirty="0" smtClean="0"/>
          </a:p>
          <a:p>
            <a:r>
              <a:rPr kumimoji="1" lang="ja-JP" altLang="en-US" dirty="0" smtClean="0"/>
              <a:t>簡単に使えるやり方なので、まずは試してみましょう</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43</a:t>
            </a:fld>
            <a:endParaRPr lang="en-US" altLang="ja-JP"/>
          </a:p>
        </p:txBody>
      </p:sp>
    </p:spTree>
    <p:extLst>
      <p:ext uri="{BB962C8B-B14F-4D97-AF65-F5344CB8AC3E}">
        <p14:creationId xmlns:p14="http://schemas.microsoft.com/office/powerpoint/2010/main" val="284970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095999"/>
          </a:xfrm>
          <a:prstGeom prst="rect">
            <a:avLst/>
          </a:prstGeom>
        </p:spPr>
      </p:pic>
      <p:sp>
        <p:nvSpPr>
          <p:cNvPr id="2" name="タイトル 1"/>
          <p:cNvSpPr>
            <a:spLocks noGrp="1"/>
          </p:cNvSpPr>
          <p:nvPr>
            <p:ph type="title"/>
          </p:nvPr>
        </p:nvSpPr>
        <p:spPr>
          <a:xfrm>
            <a:off x="456499" y="4049455"/>
            <a:ext cx="5795445" cy="947847"/>
          </a:xfrm>
        </p:spPr>
        <p:txBody>
          <a:bodyPr/>
          <a:lstStyle/>
          <a:p>
            <a:r>
              <a:rPr kumimoji="1" lang="ja-JP" altLang="en-US" dirty="0" smtClean="0">
                <a:solidFill>
                  <a:schemeClr val="bg1"/>
                </a:solidFill>
              </a:rPr>
              <a:t>リファクタリング</a:t>
            </a:r>
            <a:endParaRPr kumimoji="1" lang="ja-JP" altLang="en-US" dirty="0">
              <a:solidFill>
                <a:schemeClr val="bg1"/>
              </a:solidFill>
            </a:endParaRPr>
          </a:p>
        </p:txBody>
      </p:sp>
      <p:sp>
        <p:nvSpPr>
          <p:cNvPr id="4" name="スライド番号プレースホルダー 3"/>
          <p:cNvSpPr>
            <a:spLocks noGrp="1"/>
          </p:cNvSpPr>
          <p:nvPr>
            <p:ph type="sldNum" sz="quarter" idx="12"/>
          </p:nvPr>
        </p:nvSpPr>
        <p:spPr/>
        <p:txBody>
          <a:bodyPr/>
          <a:lstStyle/>
          <a:p>
            <a:fld id="{E40D5FAB-AA79-411B-B2EE-7BB51608A25E}" type="slidenum">
              <a:rPr lang="en-US" altLang="ja-JP" smtClean="0"/>
              <a:pPr/>
              <a:t>5</a:t>
            </a:fld>
            <a:endParaRPr lang="en-US" altLang="ja-JP"/>
          </a:p>
        </p:txBody>
      </p:sp>
    </p:spTree>
    <p:extLst>
      <p:ext uri="{BB962C8B-B14F-4D97-AF65-F5344CB8AC3E}">
        <p14:creationId xmlns:p14="http://schemas.microsoft.com/office/powerpoint/2010/main" val="3007917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リファクタリング</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dirty="0" smtClean="0"/>
              <a:t>「</a:t>
            </a:r>
            <a:r>
              <a:rPr kumimoji="1" lang="ja-JP" altLang="en-US" dirty="0" smtClean="0"/>
              <a:t>壊れていないものを修理するな」</a:t>
            </a:r>
            <a:endParaRPr kumimoji="1" lang="en-US" altLang="ja-JP" dirty="0" smtClean="0"/>
          </a:p>
          <a:p>
            <a:pPr lvl="1"/>
            <a:r>
              <a:rPr lang="ja-JP" altLang="en-US" dirty="0"/>
              <a:t>余計</a:t>
            </a:r>
            <a:r>
              <a:rPr lang="ja-JP" altLang="en-US" dirty="0" smtClean="0"/>
              <a:t>な</a:t>
            </a:r>
            <a:r>
              <a:rPr lang="ja-JP" altLang="en-US" dirty="0"/>
              <a:t>修正</a:t>
            </a:r>
            <a:r>
              <a:rPr lang="ja-JP" altLang="en-US" dirty="0" smtClean="0"/>
              <a:t>をしたおかげで別のバグが出た、という経験則</a:t>
            </a:r>
            <a:endParaRPr kumimoji="1" lang="en-US" altLang="ja-JP" dirty="0" smtClean="0"/>
          </a:p>
          <a:p>
            <a:r>
              <a:rPr lang="ja-JP" altLang="en-US" dirty="0"/>
              <a:t>将来に負債を残さない</a:t>
            </a:r>
            <a:endParaRPr lang="en-US" altLang="ja-JP" dirty="0"/>
          </a:p>
          <a:p>
            <a:pPr lvl="1"/>
            <a:r>
              <a:rPr lang="ja-JP" altLang="en-US" dirty="0"/>
              <a:t>機能追加しやすい作りが、将来的なコスト削減になる</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6</a:t>
            </a:fld>
            <a:endParaRPr lang="en-US" altLang="ja-JP"/>
          </a:p>
        </p:txBody>
      </p:sp>
    </p:spTree>
    <p:extLst>
      <p:ext uri="{BB962C8B-B14F-4D97-AF65-F5344CB8AC3E}">
        <p14:creationId xmlns:p14="http://schemas.microsoft.com/office/powerpoint/2010/main" val="1251745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リファクタリング</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dirty="0" smtClean="0"/>
              <a:t>ウォーターフォール</a:t>
            </a:r>
            <a:r>
              <a:rPr lang="ja-JP" altLang="en-US" dirty="0" smtClean="0"/>
              <a:t>開発</a:t>
            </a:r>
            <a:endParaRPr lang="en-US" altLang="ja-JP" dirty="0" smtClean="0"/>
          </a:p>
          <a:p>
            <a:pPr lvl="1"/>
            <a:r>
              <a:rPr lang="ja-JP" altLang="en-US" dirty="0"/>
              <a:t>実装</a:t>
            </a:r>
            <a:r>
              <a:rPr lang="ja-JP" altLang="en-US" dirty="0" smtClean="0"/>
              <a:t>が最後</a:t>
            </a:r>
            <a:r>
              <a:rPr lang="ja-JP" altLang="en-US" dirty="0"/>
              <a:t>（テストの直前）</a:t>
            </a:r>
            <a:r>
              <a:rPr lang="ja-JP" altLang="en-US" dirty="0" smtClean="0"/>
              <a:t>なので作り直すプロセスがない（想定されていない</a:t>
            </a:r>
            <a:r>
              <a:rPr lang="ja-JP" altLang="en-US" dirty="0" smtClean="0"/>
              <a:t>）</a:t>
            </a:r>
            <a:endParaRPr lang="en-US" altLang="ja-JP" dirty="0" smtClean="0"/>
          </a:p>
          <a:p>
            <a:r>
              <a:rPr lang="ja-JP" altLang="en-US" dirty="0"/>
              <a:t>インクリメンタル開発</a:t>
            </a:r>
            <a:r>
              <a:rPr lang="ja-JP" altLang="en-US" dirty="0" smtClean="0"/>
              <a:t>へ</a:t>
            </a:r>
            <a:endParaRPr lang="en-US" altLang="ja-JP" dirty="0" smtClean="0"/>
          </a:p>
          <a:p>
            <a:pPr lvl="1"/>
            <a:r>
              <a:rPr lang="ja-JP" altLang="en-US" dirty="0"/>
              <a:t>機能追加</a:t>
            </a:r>
            <a:r>
              <a:rPr lang="ja-JP" altLang="en-US" dirty="0" smtClean="0"/>
              <a:t>の</a:t>
            </a:r>
            <a:r>
              <a:rPr lang="ja-JP" altLang="en-US" dirty="0"/>
              <a:t>たび</a:t>
            </a:r>
            <a:r>
              <a:rPr lang="ja-JP" altLang="en-US" dirty="0" smtClean="0"/>
              <a:t>に</a:t>
            </a:r>
            <a:r>
              <a:rPr lang="ja-JP" altLang="en-US" dirty="0"/>
              <a:t>リファクタリング</a:t>
            </a:r>
            <a:r>
              <a:rPr lang="ja-JP" altLang="en-US" dirty="0" smtClean="0"/>
              <a:t>のチャンスがやってくる</a:t>
            </a:r>
            <a:endParaRPr lang="en-US" altLang="ja-JP" dirty="0" smtClean="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7</a:t>
            </a:fld>
            <a:endParaRPr lang="en-US" altLang="ja-JP"/>
          </a:p>
        </p:txBody>
      </p:sp>
    </p:spTree>
    <p:extLst>
      <p:ext uri="{BB962C8B-B14F-4D97-AF65-F5344CB8AC3E}">
        <p14:creationId xmlns:p14="http://schemas.microsoft.com/office/powerpoint/2010/main" val="2364003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リファクタリング</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dirty="0" smtClean="0"/>
              <a:t>テスト</a:t>
            </a:r>
            <a:r>
              <a:rPr kumimoji="1" lang="ja-JP" altLang="en-US" dirty="0" smtClean="0"/>
              <a:t>がない（仕様がない）</a:t>
            </a:r>
            <a:endParaRPr kumimoji="1" lang="en-US" altLang="ja-JP" dirty="0" smtClean="0"/>
          </a:p>
          <a:p>
            <a:pPr lvl="1"/>
            <a:r>
              <a:rPr lang="ja-JP" altLang="en-US" dirty="0"/>
              <a:t>できている</a:t>
            </a:r>
            <a:r>
              <a:rPr lang="ja-JP" altLang="en-US" dirty="0" smtClean="0"/>
              <a:t>もの、動いているものが</a:t>
            </a:r>
            <a:r>
              <a:rPr lang="ja-JP" altLang="en-US" dirty="0" smtClean="0"/>
              <a:t>すべて</a:t>
            </a:r>
            <a:endParaRPr lang="en-US" altLang="ja-JP" dirty="0" smtClean="0"/>
          </a:p>
          <a:p>
            <a:r>
              <a:rPr lang="en-US" altLang="ja-JP" dirty="0" err="1"/>
              <a:t>UnitTest</a:t>
            </a:r>
            <a:r>
              <a:rPr lang="ja-JP" altLang="en-US" dirty="0"/>
              <a:t>の台頭</a:t>
            </a:r>
            <a:endParaRPr lang="en-US" altLang="ja-JP" dirty="0"/>
          </a:p>
          <a:p>
            <a:pPr lvl="1"/>
            <a:r>
              <a:rPr lang="ja-JP" altLang="en-US" dirty="0"/>
              <a:t>テストを書くのが当たり前に</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8</a:t>
            </a:fld>
            <a:endParaRPr lang="en-US" altLang="ja-JP"/>
          </a:p>
        </p:txBody>
      </p:sp>
    </p:spTree>
    <p:extLst>
      <p:ext uri="{BB962C8B-B14F-4D97-AF65-F5344CB8AC3E}">
        <p14:creationId xmlns:p14="http://schemas.microsoft.com/office/powerpoint/2010/main" val="127338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リファクタリング</a:t>
            </a:r>
            <a:endParaRPr kumimoji="1" lang="ja-JP" altLang="en-US" sz="3600" dirty="0"/>
          </a:p>
        </p:txBody>
      </p:sp>
      <p:sp>
        <p:nvSpPr>
          <p:cNvPr id="3" name="コンテンツ プレースホルダー 2"/>
          <p:cNvSpPr>
            <a:spLocks noGrp="1"/>
          </p:cNvSpPr>
          <p:nvPr>
            <p:ph idx="1"/>
          </p:nvPr>
        </p:nvSpPr>
        <p:spPr>
          <a:xfrm>
            <a:off x="457200" y="1200151"/>
            <a:ext cx="8229600" cy="3690826"/>
          </a:xfrm>
        </p:spPr>
        <p:txBody>
          <a:bodyPr>
            <a:normAutofit/>
          </a:bodyPr>
          <a:lstStyle/>
          <a:p>
            <a:r>
              <a:rPr kumimoji="1" lang="ja-JP" altLang="en-US" dirty="0" smtClean="0"/>
              <a:t>統合</a:t>
            </a:r>
            <a:r>
              <a:rPr kumimoji="1" lang="ja-JP" altLang="en-US" dirty="0" smtClean="0"/>
              <a:t>開発</a:t>
            </a:r>
            <a:r>
              <a:rPr kumimoji="1" lang="ja-JP" altLang="en-US" dirty="0" smtClean="0"/>
              <a:t>環境の充実</a:t>
            </a:r>
            <a:endParaRPr kumimoji="1" lang="en-US" altLang="ja-JP" dirty="0" smtClean="0"/>
          </a:p>
          <a:p>
            <a:pPr lvl="1"/>
            <a:r>
              <a:rPr kumimoji="1" lang="en-US" altLang="ja-JP" dirty="0" err="1" smtClean="0"/>
              <a:t>VisualStudio</a:t>
            </a:r>
            <a:endParaRPr kumimoji="1" lang="en-US" altLang="ja-JP" dirty="0" smtClean="0"/>
          </a:p>
          <a:p>
            <a:pPr lvl="1"/>
            <a:r>
              <a:rPr lang="en-US" altLang="ja-JP" dirty="0" err="1" smtClean="0"/>
              <a:t>InteliJ</a:t>
            </a:r>
            <a:endParaRPr lang="en-US" altLang="ja-JP" dirty="0" smtClean="0"/>
          </a:p>
          <a:p>
            <a:pPr lvl="1"/>
            <a:r>
              <a:rPr kumimoji="1" lang="en-US" altLang="ja-JP" dirty="0"/>
              <a:t>Eclipse</a:t>
            </a:r>
            <a:endParaRPr kumimoji="1" lang="ja-JP" altLang="en-US" dirty="0"/>
          </a:p>
        </p:txBody>
      </p:sp>
      <p:sp>
        <p:nvSpPr>
          <p:cNvPr id="4" name="スライド番号プレースホルダー 3"/>
          <p:cNvSpPr>
            <a:spLocks noGrp="1"/>
          </p:cNvSpPr>
          <p:nvPr>
            <p:ph type="sldNum" sz="quarter" idx="12"/>
          </p:nvPr>
        </p:nvSpPr>
        <p:spPr/>
        <p:txBody>
          <a:bodyPr/>
          <a:lstStyle/>
          <a:p>
            <a:fld id="{F2ABB7F2-980E-433E-9BE7-F0F93143FBA9}" type="slidenum">
              <a:rPr lang="en-US" altLang="ja-JP" smtClean="0"/>
              <a:pPr/>
              <a:t>9</a:t>
            </a:fld>
            <a:endParaRPr lang="en-US" altLang="ja-JP"/>
          </a:p>
        </p:txBody>
      </p:sp>
    </p:spTree>
    <p:extLst>
      <p:ext uri="{BB962C8B-B14F-4D97-AF65-F5344CB8AC3E}">
        <p14:creationId xmlns:p14="http://schemas.microsoft.com/office/powerpoint/2010/main" val="1809902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design003">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design003</Template>
  <TotalTime>6528</TotalTime>
  <Words>1725</Words>
  <Application>Microsoft Office PowerPoint</Application>
  <PresentationFormat>画面に合わせる (16:9)</PresentationFormat>
  <Paragraphs>345</Paragraphs>
  <Slides>43</Slides>
  <Notes>0</Notes>
  <HiddenSlides>0</HiddenSlides>
  <MMClips>0</MMClips>
  <ScaleCrop>false</ScaleCrop>
  <HeadingPairs>
    <vt:vector size="4" baseType="variant">
      <vt:variant>
        <vt:lpstr>テーマ</vt:lpstr>
      </vt:variant>
      <vt:variant>
        <vt:i4>1</vt:i4>
      </vt:variant>
      <vt:variant>
        <vt:lpstr>スライド タイトル</vt:lpstr>
      </vt:variant>
      <vt:variant>
        <vt:i4>43</vt:i4>
      </vt:variant>
    </vt:vector>
  </HeadingPairs>
  <TitlesOfParts>
    <vt:vector size="44" baseType="lpstr">
      <vt:lpstr>design003</vt:lpstr>
      <vt:lpstr>リファクタリングと Mikado Method</vt:lpstr>
      <vt:lpstr>はじめに</vt:lpstr>
      <vt:lpstr>はじめに</vt:lpstr>
      <vt:lpstr>Outline</vt:lpstr>
      <vt:lpstr>リファクタリング</vt:lpstr>
      <vt:lpstr>リファクタリング</vt:lpstr>
      <vt:lpstr>リファクタリング</vt:lpstr>
      <vt:lpstr>リファクタリング</vt:lpstr>
      <vt:lpstr>リファクタリング</vt:lpstr>
      <vt:lpstr>リファクタリングの判断</vt:lpstr>
      <vt:lpstr>リファクタリング実施の判断</vt:lpstr>
      <vt:lpstr>リファクタリングの規模</vt:lpstr>
      <vt:lpstr>リファクタリングの規模</vt:lpstr>
      <vt:lpstr>リファクタリングの規模</vt:lpstr>
      <vt:lpstr>リファクタリングの規模</vt:lpstr>
      <vt:lpstr>リファクタリングのコスト</vt:lpstr>
      <vt:lpstr>リファクタリング （新規か派生か）</vt:lpstr>
      <vt:lpstr>リファクタリング （求められる品質）</vt:lpstr>
      <vt:lpstr>リファクタリング実施の判断</vt:lpstr>
      <vt:lpstr>リファクタリング実施の判断</vt:lpstr>
      <vt:lpstr>リファクタリング実施の判断</vt:lpstr>
      <vt:lpstr>リファクタリング実施の判断</vt:lpstr>
      <vt:lpstr>リファクタリング 参考書籍</vt:lpstr>
      <vt:lpstr>Mikado Method</vt:lpstr>
      <vt:lpstr>Mikado Method</vt:lpstr>
      <vt:lpstr>Mikado Method</vt:lpstr>
      <vt:lpstr>Mikado Method</vt:lpstr>
      <vt:lpstr>Mikado Method</vt:lpstr>
      <vt:lpstr>Mikado Method</vt:lpstr>
      <vt:lpstr>Mikado Method</vt:lpstr>
      <vt:lpstr>Mikado Methodの流れ</vt:lpstr>
      <vt:lpstr>Mikado Methodの流れ</vt:lpstr>
      <vt:lpstr>Mikado Methodの流れ</vt:lpstr>
      <vt:lpstr>Mikado Methodの流れ</vt:lpstr>
      <vt:lpstr>Mikado Methodの流れ</vt:lpstr>
      <vt:lpstr>Mikado Methodの流れ</vt:lpstr>
      <vt:lpstr>FizzBuzz問題</vt:lpstr>
      <vt:lpstr>FizzBuzz問題をリファクタ</vt:lpstr>
      <vt:lpstr>Mikado Methodのコツ</vt:lpstr>
      <vt:lpstr>Mikado Methodのコツ</vt:lpstr>
      <vt:lpstr>Excercises</vt:lpstr>
      <vt:lpstr>Mikado Method適用範囲</vt:lpstr>
      <vt:lpstr>まとめ</vt:lpstr>
    </vt:vector>
  </TitlesOfParts>
  <Company>Tokyo Electron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S.A.C. 2nd GIG </dc:title>
  <dc:creator>たかぎ</dc:creator>
  <cp:lastModifiedBy>たかぎ</cp:lastModifiedBy>
  <cp:revision>72</cp:revision>
  <dcterms:created xsi:type="dcterms:W3CDTF">2015-02-24T08:36:08Z</dcterms:created>
  <dcterms:modified xsi:type="dcterms:W3CDTF">2015-04-27T09:57:22Z</dcterms:modified>
</cp:coreProperties>
</file>