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3" r:id="rId6"/>
    <p:sldId id="260" r:id="rId7"/>
    <p:sldId id="261" r:id="rId8"/>
    <p:sldId id="262" r:id="rId9"/>
    <p:sldId id="265" r:id="rId10"/>
    <p:sldId id="266" r:id="rId11"/>
    <p:sldId id="271" r:id="rId12"/>
    <p:sldId id="270" r:id="rId13"/>
    <p:sldId id="272" r:id="rId14"/>
    <p:sldId id="275" r:id="rId15"/>
    <p:sldId id="267" r:id="rId16"/>
    <p:sldId id="268" r:id="rId17"/>
    <p:sldId id="269" r:id="rId18"/>
    <p:sldId id="276" r:id="rId19"/>
    <p:sldId id="264" r:id="rId20"/>
    <p:sldId id="274" r:id="rId21"/>
    <p:sldId id="273"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45" autoAdjust="0"/>
  </p:normalViewPr>
  <p:slideViewPr>
    <p:cSldViewPr>
      <p:cViewPr varScale="1">
        <p:scale>
          <a:sx n="61" d="100"/>
          <a:sy n="61" d="100"/>
        </p:scale>
        <p:origin x="-16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6B602-522B-429C-8001-B521AE23D0DB}" type="datetimeFigureOut">
              <a:rPr kumimoji="1" lang="ja-JP" altLang="en-US" smtClean="0"/>
              <a:t>2016/12/26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FB50E-CE1D-46D1-AB37-36F1C0055E4D}" type="slidenum">
              <a:rPr kumimoji="1" lang="ja-JP" altLang="en-US" smtClean="0"/>
              <a:t>‹#›</a:t>
            </a:fld>
            <a:endParaRPr kumimoji="1" lang="ja-JP" altLang="en-US"/>
          </a:p>
        </p:txBody>
      </p:sp>
    </p:spTree>
    <p:extLst>
      <p:ext uri="{BB962C8B-B14F-4D97-AF65-F5344CB8AC3E}">
        <p14:creationId xmlns:p14="http://schemas.microsoft.com/office/powerpoint/2010/main" val="34368517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・生産性の向上＝集中力を上げること</a:t>
            </a:r>
            <a:endParaRPr kumimoji="1" lang="en-US" altLang="ja-JP" dirty="0" smtClean="0"/>
          </a:p>
          <a:p>
            <a:r>
              <a:rPr kumimoji="1" lang="ja-JP" altLang="en-US" dirty="0" smtClean="0"/>
              <a:t>（著者は集中力の大切さを大きく語っている）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3BFB50E-CE1D-46D1-AB37-36F1C0055E4D}" type="slidenum">
              <a:rPr kumimoji="1" lang="ja-JP" altLang="en-US" smtClean="0"/>
              <a:t>10</a:t>
            </a:fld>
            <a:endParaRPr kumimoji="1" lang="ja-JP" altLang="en-US"/>
          </a:p>
        </p:txBody>
      </p:sp>
    </p:spTree>
    <p:extLst>
      <p:ext uri="{BB962C8B-B14F-4D97-AF65-F5344CB8AC3E}">
        <p14:creationId xmlns:p14="http://schemas.microsoft.com/office/powerpoint/2010/main" val="104843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トマトの形のタイマーを使っていたことが期限</a:t>
            </a:r>
            <a:endParaRPr kumimoji="1" lang="en-US" altLang="ja-JP" dirty="0" smtClean="0"/>
          </a:p>
          <a:p>
            <a:r>
              <a:rPr kumimoji="1" lang="ja-JP" altLang="en-US" dirty="0" smtClean="0"/>
              <a:t>トマト＝（イタリア語で）ポモドーロ</a:t>
            </a:r>
            <a:endParaRPr kumimoji="1" lang="ja-JP" altLang="en-US" dirty="0"/>
          </a:p>
        </p:txBody>
      </p:sp>
      <p:sp>
        <p:nvSpPr>
          <p:cNvPr id="4" name="スライド番号プレースホルダー 3"/>
          <p:cNvSpPr>
            <a:spLocks noGrp="1"/>
          </p:cNvSpPr>
          <p:nvPr>
            <p:ph type="sldNum" sz="quarter" idx="10"/>
          </p:nvPr>
        </p:nvSpPr>
        <p:spPr/>
        <p:txBody>
          <a:bodyPr/>
          <a:lstStyle/>
          <a:p>
            <a:fld id="{93BFB50E-CE1D-46D1-AB37-36F1C0055E4D}" type="slidenum">
              <a:rPr kumimoji="1" lang="ja-JP" altLang="en-US" smtClean="0"/>
              <a:t>12</a:t>
            </a:fld>
            <a:endParaRPr kumimoji="1" lang="ja-JP" altLang="en-US"/>
          </a:p>
        </p:txBody>
      </p:sp>
    </p:spTree>
    <p:extLst>
      <p:ext uri="{BB962C8B-B14F-4D97-AF65-F5344CB8AC3E}">
        <p14:creationId xmlns:p14="http://schemas.microsoft.com/office/powerpoint/2010/main" val="104843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BFB50E-CE1D-46D1-AB37-36F1C0055E4D}" type="slidenum">
              <a:rPr kumimoji="1" lang="ja-JP" altLang="en-US" smtClean="0"/>
              <a:t>15</a:t>
            </a:fld>
            <a:endParaRPr kumimoji="1" lang="ja-JP" altLang="en-US"/>
          </a:p>
        </p:txBody>
      </p:sp>
    </p:spTree>
    <p:extLst>
      <p:ext uri="{BB962C8B-B14F-4D97-AF65-F5344CB8AC3E}">
        <p14:creationId xmlns:p14="http://schemas.microsoft.com/office/powerpoint/2010/main" val="104843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BFB50E-CE1D-46D1-AB37-36F1C0055E4D}" type="slidenum">
              <a:rPr kumimoji="1" lang="ja-JP" altLang="en-US" smtClean="0"/>
              <a:t>16</a:t>
            </a:fld>
            <a:endParaRPr kumimoji="1" lang="ja-JP" altLang="en-US"/>
          </a:p>
        </p:txBody>
      </p:sp>
    </p:spTree>
    <p:extLst>
      <p:ext uri="{BB962C8B-B14F-4D97-AF65-F5344CB8AC3E}">
        <p14:creationId xmlns:p14="http://schemas.microsoft.com/office/powerpoint/2010/main" val="104843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BFB50E-CE1D-46D1-AB37-36F1C0055E4D}" type="slidenum">
              <a:rPr kumimoji="1" lang="ja-JP" altLang="en-US" smtClean="0"/>
              <a:t>17</a:t>
            </a:fld>
            <a:endParaRPr kumimoji="1" lang="ja-JP" altLang="en-US"/>
          </a:p>
        </p:txBody>
      </p:sp>
    </p:spTree>
    <p:extLst>
      <p:ext uri="{BB962C8B-B14F-4D97-AF65-F5344CB8AC3E}">
        <p14:creationId xmlns:p14="http://schemas.microsoft.com/office/powerpoint/2010/main" val="104843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A7DEBD0-F746-4D98-B33A-1D7FE9A91CF1}" type="datetimeFigureOut">
              <a:rPr kumimoji="1" lang="ja-JP" altLang="en-US" smtClean="0"/>
              <a:t>2016/12/26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08BCCA-E04B-484F-8384-956D0D7FC16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A7DEBD0-F746-4D98-B33A-1D7FE9A91CF1}" type="datetimeFigureOut">
              <a:rPr kumimoji="1" lang="ja-JP" altLang="en-US" smtClean="0"/>
              <a:t>2016/12/26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008BCCA-E04B-484F-8384-956D0D7FC16D}"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mpleprogramm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jp/dp/4822251551/" TargetMode="External"/><Relationship Id="rId2" Type="http://schemas.openxmlformats.org/officeDocument/2006/relationships/hyperlink" Target="https://www.amazon.com/dp/1617292397/"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SOFT SKILLS</a:t>
            </a:r>
            <a:endParaRPr kumimoji="1" lang="ja-JP" altLang="en-US" dirty="0"/>
          </a:p>
        </p:txBody>
      </p:sp>
    </p:spTree>
    <p:extLst>
      <p:ext uri="{BB962C8B-B14F-4D97-AF65-F5344CB8AC3E}">
        <p14:creationId xmlns:p14="http://schemas.microsoft.com/office/powerpoint/2010/main" val="2366590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4</a:t>
            </a:r>
            <a:r>
              <a:rPr kumimoji="1" lang="ja-JP" altLang="en-US" dirty="0" smtClean="0"/>
              <a:t>部 生産性を高めよう</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すべては集中から始まる</a:t>
            </a:r>
            <a:endParaRPr kumimoji="1" lang="en-US" altLang="ja-JP" dirty="0" smtClean="0"/>
          </a:p>
          <a:p>
            <a:pPr lvl="1"/>
            <a:r>
              <a:rPr lang="ja-JP" altLang="en-US" dirty="0"/>
              <a:t>集中して</a:t>
            </a:r>
            <a:r>
              <a:rPr lang="ja-JP" altLang="en-US" dirty="0" smtClean="0"/>
              <a:t>いる</a:t>
            </a:r>
            <a:r>
              <a:rPr lang="ja-JP" altLang="en-US" dirty="0"/>
              <a:t>時間</a:t>
            </a:r>
            <a:r>
              <a:rPr lang="ja-JP" altLang="en-US" dirty="0" smtClean="0"/>
              <a:t>を増やす</a:t>
            </a:r>
            <a:endParaRPr lang="en-US" altLang="ja-JP" dirty="0" smtClean="0"/>
          </a:p>
          <a:p>
            <a:pPr lvl="1"/>
            <a:r>
              <a:rPr lang="ja-JP" altLang="en-US" dirty="0" smtClean="0"/>
              <a:t>「ゾーン」に入る</a:t>
            </a:r>
            <a:endParaRPr lang="en-US" altLang="ja-JP" dirty="0" smtClean="0"/>
          </a:p>
          <a:p>
            <a:r>
              <a:rPr lang="ja-JP" altLang="en-US" dirty="0"/>
              <a:t>割り込み</a:t>
            </a:r>
            <a:r>
              <a:rPr lang="ja-JP" altLang="en-US" dirty="0" smtClean="0"/>
              <a:t>を</a:t>
            </a:r>
            <a:r>
              <a:rPr lang="ja-JP" altLang="en-US" dirty="0"/>
              <a:t>どうする</a:t>
            </a:r>
            <a:r>
              <a:rPr lang="ja-JP" altLang="en-US" dirty="0" smtClean="0"/>
              <a:t>か？</a:t>
            </a:r>
            <a:endParaRPr lang="en-US" altLang="ja-JP" dirty="0" smtClean="0"/>
          </a:p>
          <a:p>
            <a:pPr lvl="1"/>
            <a:r>
              <a:rPr lang="ja-JP" altLang="en-US" dirty="0"/>
              <a:t>電話</a:t>
            </a:r>
            <a:r>
              <a:rPr lang="ja-JP" altLang="en-US" dirty="0" smtClean="0"/>
              <a:t>を鳴らさない</a:t>
            </a:r>
            <a:endParaRPr lang="en-US" altLang="ja-JP" dirty="0" smtClean="0"/>
          </a:p>
          <a:p>
            <a:pPr lvl="1"/>
            <a:r>
              <a:rPr lang="ja-JP" altLang="en-US" dirty="0"/>
              <a:t>メール</a:t>
            </a:r>
            <a:r>
              <a:rPr lang="ja-JP" altLang="en-US" dirty="0" smtClean="0"/>
              <a:t>を</a:t>
            </a:r>
            <a:r>
              <a:rPr lang="ja-JP" altLang="en-US" dirty="0"/>
              <a:t>見る時間</a:t>
            </a:r>
            <a:r>
              <a:rPr lang="ja-JP" altLang="en-US" dirty="0" smtClean="0"/>
              <a:t>をあらかじめ決めておく</a:t>
            </a:r>
            <a:endParaRPr lang="en-US" altLang="ja-JP" dirty="0" smtClean="0"/>
          </a:p>
          <a:p>
            <a:r>
              <a:rPr lang="ja-JP" altLang="en-US" b="1" dirty="0" smtClean="0">
                <a:solidFill>
                  <a:srgbClr val="FF0000"/>
                </a:solidFill>
              </a:rPr>
              <a:t>ポモドーロテクニック</a:t>
            </a:r>
            <a:endParaRPr lang="en-US" altLang="ja-JP" b="1" dirty="0" smtClean="0">
              <a:solidFill>
                <a:srgbClr val="FF0000"/>
              </a:solidFill>
            </a:endParaRPr>
          </a:p>
          <a:p>
            <a:r>
              <a:rPr lang="ja-JP" altLang="en-US" b="1" dirty="0" smtClean="0">
                <a:solidFill>
                  <a:srgbClr val="FF0000"/>
                </a:solidFill>
              </a:rPr>
              <a:t>クォータ</a:t>
            </a:r>
            <a:r>
              <a:rPr lang="ja-JP" altLang="en-US" b="1" dirty="0">
                <a:solidFill>
                  <a:srgbClr val="FF0000"/>
                </a:solidFill>
              </a:rPr>
              <a:t>システム</a:t>
            </a:r>
            <a:endParaRPr lang="en-US" altLang="ja-JP" b="1" dirty="0" smtClean="0">
              <a:solidFill>
                <a:srgbClr val="FF0000"/>
              </a:solidFill>
            </a:endParaRPr>
          </a:p>
          <a:p>
            <a:r>
              <a:rPr lang="ja-JP" altLang="en-US" dirty="0" smtClean="0"/>
              <a:t>休暇と休憩</a:t>
            </a:r>
            <a:endParaRPr lang="en-US" altLang="ja-JP" dirty="0" smtClean="0"/>
          </a:p>
          <a:p>
            <a:r>
              <a:rPr lang="ja-JP" altLang="en-US" dirty="0" smtClean="0"/>
              <a:t>マルチタスク、やっていいこと、悪いこと</a:t>
            </a:r>
            <a:endParaRPr lang="en-US" altLang="ja-JP" dirty="0" smtClean="0"/>
          </a:p>
          <a:p>
            <a:r>
              <a:rPr kumimoji="1" lang="ja-JP" altLang="en-US" dirty="0"/>
              <a:t>時間</a:t>
            </a:r>
            <a:r>
              <a:rPr kumimoji="1" lang="ja-JP" altLang="en-US" dirty="0" smtClean="0"/>
              <a:t>を</a:t>
            </a:r>
            <a:r>
              <a:rPr kumimoji="1" lang="ja-JP" altLang="en-US" dirty="0"/>
              <a:t>浪費</a:t>
            </a:r>
            <a:r>
              <a:rPr kumimoji="1" lang="ja-JP" altLang="en-US" dirty="0" smtClean="0"/>
              <a:t>するメカニズム</a:t>
            </a:r>
            <a:endParaRPr kumimoji="1" lang="en-US" altLang="ja-JP" dirty="0" smtClean="0"/>
          </a:p>
          <a:p>
            <a:r>
              <a:rPr lang="ja-JP" altLang="en-US" dirty="0"/>
              <a:t>ルーチン</a:t>
            </a:r>
            <a:r>
              <a:rPr lang="ja-JP" altLang="en-US" dirty="0" smtClean="0"/>
              <a:t>を持つ、習慣を作る</a:t>
            </a:r>
            <a:endParaRPr lang="en-US" altLang="ja-JP" dirty="0" smtClean="0"/>
          </a:p>
          <a:p>
            <a:r>
              <a:rPr kumimoji="1" lang="ja-JP" altLang="en-US" dirty="0"/>
              <a:t>どんなこと</a:t>
            </a:r>
            <a:r>
              <a:rPr kumimoji="1" lang="ja-JP" altLang="en-US" dirty="0" smtClean="0"/>
              <a:t>でも、しないよりした方がまし（⇔行動を拒否してしまう）</a:t>
            </a:r>
            <a:endParaRPr kumimoji="1" lang="en-US" altLang="ja-JP" dirty="0" smtClean="0"/>
          </a:p>
          <a:p>
            <a:endParaRPr kumimoji="1" lang="ja-JP" altLang="en-US" dirty="0"/>
          </a:p>
        </p:txBody>
      </p:sp>
    </p:spTree>
    <p:extLst>
      <p:ext uri="{BB962C8B-B14F-4D97-AF65-F5344CB8AC3E}">
        <p14:creationId xmlns:p14="http://schemas.microsoft.com/office/powerpoint/2010/main" val="8386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a:t>
            </a:r>
            <a:endParaRPr kumimoji="1" lang="ja-JP" altLang="en-US" dirty="0"/>
          </a:p>
        </p:txBody>
      </p:sp>
      <p:sp>
        <p:nvSpPr>
          <p:cNvPr id="3" name="コンテンツ プレースホルダー 2"/>
          <p:cNvSpPr>
            <a:spLocks noGrp="1"/>
          </p:cNvSpPr>
          <p:nvPr>
            <p:ph idx="1"/>
          </p:nvPr>
        </p:nvSpPr>
        <p:spPr/>
        <p:txBody>
          <a:bodyPr/>
          <a:lstStyle/>
          <a:p>
            <a:r>
              <a:rPr lang="ja-JP" altLang="en-US" dirty="0"/>
              <a:t>散漫</a:t>
            </a:r>
            <a:r>
              <a:rPr kumimoji="1" lang="ja-JP" altLang="en-US" dirty="0" smtClean="0"/>
              <a:t>の逆</a:t>
            </a:r>
            <a:endParaRPr kumimoji="1" lang="en-US" altLang="ja-JP" dirty="0" smtClean="0"/>
          </a:p>
          <a:p>
            <a:r>
              <a:rPr kumimoji="1" lang="ja-JP" altLang="en-US" dirty="0" smtClean="0"/>
              <a:t>割り込みによって簡単に壊れる</a:t>
            </a:r>
            <a:endParaRPr kumimoji="1" lang="en-US" altLang="ja-JP" dirty="0" smtClean="0"/>
          </a:p>
          <a:p>
            <a:r>
              <a:rPr lang="ja-JP" altLang="en-US" dirty="0" smtClean="0"/>
              <a:t>最近「集中した」ことを覚えていますか？</a:t>
            </a:r>
            <a:endParaRPr lang="en-US" altLang="ja-JP" dirty="0" smtClean="0"/>
          </a:p>
          <a:p>
            <a:r>
              <a:rPr kumimoji="1" lang="ja-JP" altLang="en-US" dirty="0" smtClean="0"/>
              <a:t>普段何気なしに仕事をしていると、ほとんどの時間、集中とは逆のモードで仕事に向かっている</a:t>
            </a:r>
            <a:endParaRPr kumimoji="1" lang="en-US" altLang="ja-JP" dirty="0" smtClean="0"/>
          </a:p>
          <a:p>
            <a:r>
              <a:rPr lang="ja-JP" altLang="en-US" dirty="0"/>
              <a:t>集中すること</a:t>
            </a:r>
            <a:r>
              <a:rPr lang="ja-JP" altLang="en-US" dirty="0" smtClean="0"/>
              <a:t>で</a:t>
            </a:r>
            <a:r>
              <a:rPr lang="ja-JP" altLang="en-US" dirty="0"/>
              <a:t>生産性</a:t>
            </a:r>
            <a:r>
              <a:rPr lang="ja-JP" altLang="en-US" dirty="0" smtClean="0"/>
              <a:t>が上がる</a:t>
            </a:r>
            <a:endParaRPr lang="en-US" altLang="ja-JP" dirty="0" smtClean="0"/>
          </a:p>
          <a:p>
            <a:r>
              <a:rPr kumimoji="1" lang="ja-JP" altLang="en-US" dirty="0"/>
              <a:t>逆に言う</a:t>
            </a:r>
            <a:r>
              <a:rPr kumimoji="1" lang="ja-JP" altLang="en-US" dirty="0" smtClean="0"/>
              <a:t>と、集中しないと生産性は上がらない</a:t>
            </a:r>
            <a:endParaRPr kumimoji="1" lang="en-US" altLang="ja-JP" dirty="0" smtClean="0"/>
          </a:p>
          <a:p>
            <a:r>
              <a:rPr lang="en-US" altLang="ja-JP" dirty="0" smtClean="0"/>
              <a:t>5</a:t>
            </a:r>
            <a:r>
              <a:rPr lang="ja-JP" altLang="en-US" dirty="0" smtClean="0"/>
              <a:t>～</a:t>
            </a:r>
            <a:r>
              <a:rPr lang="en-US" altLang="ja-JP" dirty="0" smtClean="0"/>
              <a:t>10</a:t>
            </a:r>
            <a:r>
              <a:rPr lang="ja-JP" altLang="en-US" dirty="0" smtClean="0"/>
              <a:t>分集中することも難しい、慣れないうちはつかれる</a:t>
            </a:r>
            <a:endParaRPr kumimoji="1" lang="ja-JP" altLang="en-US" dirty="0"/>
          </a:p>
        </p:txBody>
      </p:sp>
    </p:spTree>
    <p:extLst>
      <p:ext uri="{BB962C8B-B14F-4D97-AF65-F5344CB8AC3E}">
        <p14:creationId xmlns:p14="http://schemas.microsoft.com/office/powerpoint/2010/main" val="82914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ポモドーロ</a:t>
            </a:r>
            <a:r>
              <a:rPr lang="ja-JP" altLang="en-US" dirty="0"/>
              <a:t>テクニック</a:t>
            </a:r>
            <a:endParaRPr kumimoji="1" lang="ja-JP" altLang="en-US" dirty="0"/>
          </a:p>
        </p:txBody>
      </p:sp>
      <p:sp>
        <p:nvSpPr>
          <p:cNvPr id="3" name="コンテンツ プレースホルダー 2"/>
          <p:cNvSpPr>
            <a:spLocks noGrp="1"/>
          </p:cNvSpPr>
          <p:nvPr>
            <p:ph idx="1"/>
          </p:nvPr>
        </p:nvSpPr>
        <p:spPr>
          <a:xfrm>
            <a:off x="457200" y="1600200"/>
            <a:ext cx="8229600" cy="3412976"/>
          </a:xfrm>
        </p:spPr>
        <p:txBody>
          <a:bodyPr>
            <a:normAutofit fontScale="92500" lnSpcReduction="10000"/>
          </a:bodyPr>
          <a:lstStyle/>
          <a:p>
            <a:r>
              <a:rPr lang="ja-JP" altLang="en-US" dirty="0"/>
              <a:t>基本</a:t>
            </a:r>
            <a:r>
              <a:rPr lang="ja-JP" altLang="en-US" dirty="0" smtClean="0"/>
              <a:t>は</a:t>
            </a:r>
            <a:r>
              <a:rPr lang="ja-JP" altLang="en-US" dirty="0"/>
              <a:t>、</a:t>
            </a:r>
            <a:r>
              <a:rPr kumimoji="1" lang="en-US" altLang="ja-JP" dirty="0" smtClean="0"/>
              <a:t>25</a:t>
            </a:r>
            <a:r>
              <a:rPr kumimoji="1" lang="ja-JP" altLang="en-US" dirty="0" smtClean="0"/>
              <a:t>分集中し</a:t>
            </a:r>
            <a:r>
              <a:rPr kumimoji="1" lang="en-US" altLang="ja-JP" dirty="0" smtClean="0"/>
              <a:t>5</a:t>
            </a:r>
            <a:r>
              <a:rPr kumimoji="1" lang="ja-JP" altLang="en-US" dirty="0" smtClean="0"/>
              <a:t>分休憩</a:t>
            </a:r>
            <a:endParaRPr kumimoji="1" lang="en-US" altLang="ja-JP" dirty="0" smtClean="0"/>
          </a:p>
          <a:p>
            <a:r>
              <a:rPr lang="ja-JP" altLang="en-US" dirty="0"/>
              <a:t>これ</a:t>
            </a:r>
            <a:r>
              <a:rPr lang="ja-JP" altLang="en-US" dirty="0" smtClean="0"/>
              <a:t>を繰りかえす</a:t>
            </a:r>
            <a:endParaRPr lang="en-US" altLang="ja-JP" dirty="0" smtClean="0"/>
          </a:p>
          <a:p>
            <a:r>
              <a:rPr kumimoji="1" lang="ja-JP" altLang="en-US" dirty="0" smtClean="0"/>
              <a:t>タイマー（ポモドーロタイマー）があると便利</a:t>
            </a:r>
            <a:endParaRPr kumimoji="1" lang="en-US" altLang="ja-JP" dirty="0" smtClean="0"/>
          </a:p>
          <a:p>
            <a:r>
              <a:rPr kumimoji="1" lang="en-US" altLang="ja-JP" dirty="0" smtClean="0"/>
              <a:t>1</a:t>
            </a:r>
            <a:r>
              <a:rPr kumimoji="1" lang="ja-JP" altLang="en-US" dirty="0" smtClean="0"/>
              <a:t>単位を</a:t>
            </a:r>
            <a:r>
              <a:rPr kumimoji="1" lang="en-US" altLang="ja-JP" dirty="0" smtClean="0"/>
              <a:t>1</a:t>
            </a:r>
            <a:r>
              <a:rPr kumimoji="1" lang="ja-JP" altLang="en-US" dirty="0" smtClean="0"/>
              <a:t>ポモドーロと呼ぶ</a:t>
            </a:r>
            <a:endParaRPr kumimoji="1" lang="en-US" altLang="ja-JP" dirty="0" smtClean="0"/>
          </a:p>
          <a:p>
            <a:r>
              <a:rPr lang="en-US" altLang="ja-JP" dirty="0"/>
              <a:t>4</a:t>
            </a:r>
            <a:r>
              <a:rPr lang="ja-JP" altLang="en-US" dirty="0" smtClean="0"/>
              <a:t>ポモドーロごとに、少し長い休憩を取る</a:t>
            </a:r>
            <a:endParaRPr lang="en-US" altLang="ja-JP" dirty="0" smtClean="0"/>
          </a:p>
          <a:p>
            <a:r>
              <a:rPr kumimoji="1" lang="ja-JP" altLang="en-US" dirty="0"/>
              <a:t>タスク</a:t>
            </a:r>
            <a:r>
              <a:rPr kumimoji="1" lang="ja-JP" altLang="en-US" dirty="0" smtClean="0"/>
              <a:t>が</a:t>
            </a:r>
            <a:r>
              <a:rPr kumimoji="1" lang="ja-JP" altLang="en-US" dirty="0"/>
              <a:t>早く終わってしまった場合</a:t>
            </a:r>
            <a:r>
              <a:rPr kumimoji="1" lang="ja-JP" altLang="en-US" dirty="0" smtClean="0"/>
              <a:t>は、余った時間を学習に充ててもいいし、次のタスクに移ってもいい</a:t>
            </a:r>
            <a:endParaRPr kumimoji="1" lang="en-US" altLang="ja-JP" dirty="0" smtClean="0"/>
          </a:p>
          <a:p>
            <a:r>
              <a:rPr lang="ja-JP" altLang="en-US" dirty="0" smtClean="0"/>
              <a:t>きちんと</a:t>
            </a:r>
            <a:r>
              <a:rPr lang="ja-JP" altLang="en-US" dirty="0"/>
              <a:t>記録に残して</a:t>
            </a:r>
            <a:r>
              <a:rPr lang="ja-JP" altLang="en-US" dirty="0" smtClean="0"/>
              <a:t>おけば、</a:t>
            </a:r>
            <a:r>
              <a:rPr lang="en-US" altLang="ja-JP" dirty="0" smtClean="0"/>
              <a:t>1</a:t>
            </a:r>
            <a:r>
              <a:rPr lang="ja-JP" altLang="en-US" dirty="0" smtClean="0"/>
              <a:t>日、</a:t>
            </a:r>
            <a:r>
              <a:rPr lang="en-US" altLang="ja-JP" dirty="0" smtClean="0"/>
              <a:t>1</a:t>
            </a:r>
            <a:r>
              <a:rPr lang="ja-JP" altLang="en-US" dirty="0" smtClean="0"/>
              <a:t>週間、どのくらいのポモドーロを消費できたかがわかるので、次の仕事の見積もりがしやすくなる</a:t>
            </a:r>
            <a:endParaRPr kumimoji="1" lang="ja-JP" altLang="en-US" dirty="0"/>
          </a:p>
        </p:txBody>
      </p:sp>
      <p:sp>
        <p:nvSpPr>
          <p:cNvPr id="4" name="テキスト ボックス 3"/>
          <p:cNvSpPr txBox="1"/>
          <p:nvPr/>
        </p:nvSpPr>
        <p:spPr>
          <a:xfrm>
            <a:off x="1331640" y="5013176"/>
            <a:ext cx="7128792"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smtClean="0"/>
              <a:t>ポモドーロテクニックの本当の力は、作業量を見積もり、トラッキングするためのツールとして使った</a:t>
            </a:r>
            <a:r>
              <a:rPr lang="ja-JP" altLang="en-US" dirty="0"/>
              <a:t>とき</a:t>
            </a:r>
            <a:r>
              <a:rPr lang="ja-JP" altLang="en-US" dirty="0" smtClean="0"/>
              <a:t>に現れる。</a:t>
            </a:r>
            <a:r>
              <a:rPr lang="en-US" altLang="ja-JP" dirty="0" smtClean="0"/>
              <a:t>1</a:t>
            </a:r>
            <a:r>
              <a:rPr lang="ja-JP" altLang="en-US" dirty="0" smtClean="0"/>
              <a:t>日に実行したポモドーロの数を数え、</a:t>
            </a:r>
            <a:r>
              <a:rPr lang="en-US" altLang="ja-JP" dirty="0" smtClean="0"/>
              <a:t>1</a:t>
            </a:r>
            <a:r>
              <a:rPr lang="ja-JP" altLang="en-US" dirty="0" smtClean="0"/>
              <a:t>日に何個のポモドーロを達成するかという目標を設定する。すると突然、</a:t>
            </a:r>
            <a:r>
              <a:rPr lang="en-US" altLang="ja-JP" dirty="0" smtClean="0"/>
              <a:t>1</a:t>
            </a:r>
            <a:r>
              <a:rPr lang="ja-JP" altLang="en-US" dirty="0" smtClean="0"/>
              <a:t>日にどれくらい一所懸命仕事をしたか、自分の本当の能力はどれだけかを正確に測れるようになる。</a:t>
            </a:r>
            <a:endParaRPr kumimoji="1" lang="ja-JP" altLang="en-US" dirty="0"/>
          </a:p>
        </p:txBody>
      </p:sp>
      <p:pic>
        <p:nvPicPr>
          <p:cNvPr id="2052" name="Picture 4" descr="https://images-na.ssl-images-amazon.com/images/I/61nv2-MmrsL._SL10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951209"/>
            <a:ext cx="2753717" cy="231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19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クオータシステム</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毎週実行されるさまざまなタスクをリストアップ</a:t>
            </a:r>
            <a:endParaRPr kumimoji="1" lang="en-US" altLang="ja-JP" dirty="0" smtClean="0"/>
          </a:p>
          <a:p>
            <a:pPr lvl="1"/>
            <a:r>
              <a:rPr kumimoji="1" lang="ja-JP" altLang="en-US" dirty="0" smtClean="0"/>
              <a:t>ジムに行く</a:t>
            </a:r>
            <a:endParaRPr kumimoji="1" lang="en-US" altLang="ja-JP" dirty="0" smtClean="0"/>
          </a:p>
          <a:p>
            <a:pPr lvl="1"/>
            <a:r>
              <a:rPr lang="ja-JP" altLang="en-US" dirty="0"/>
              <a:t>進捗</a:t>
            </a:r>
            <a:r>
              <a:rPr lang="ja-JP" altLang="en-US" dirty="0" smtClean="0"/>
              <a:t>をまとめる</a:t>
            </a:r>
            <a:endParaRPr lang="en-US" altLang="ja-JP" dirty="0" smtClean="0"/>
          </a:p>
          <a:p>
            <a:pPr lvl="1"/>
            <a:r>
              <a:rPr kumimoji="1" lang="ja-JP" altLang="en-US" dirty="0"/>
              <a:t>本</a:t>
            </a:r>
            <a:r>
              <a:rPr kumimoji="1" lang="ja-JP" altLang="en-US" dirty="0" smtClean="0"/>
              <a:t>を読み進める</a:t>
            </a:r>
            <a:endParaRPr kumimoji="1" lang="en-US" altLang="ja-JP" dirty="0" smtClean="0"/>
          </a:p>
          <a:p>
            <a:pPr lvl="1"/>
            <a:r>
              <a:rPr lang="ja-JP" altLang="en-US" dirty="0" smtClean="0"/>
              <a:t>新しい</a:t>
            </a:r>
            <a:r>
              <a:rPr lang="ja-JP" altLang="en-US" dirty="0"/>
              <a:t>言語</a:t>
            </a:r>
            <a:r>
              <a:rPr lang="ja-JP" altLang="en-US" dirty="0" smtClean="0"/>
              <a:t>を学ぶ、ツールを作る</a:t>
            </a:r>
            <a:endParaRPr lang="en-US" altLang="ja-JP" dirty="0" smtClean="0"/>
          </a:p>
          <a:p>
            <a:r>
              <a:rPr kumimoji="1" lang="en-US" altLang="ja-JP" dirty="0" smtClean="0"/>
              <a:t>1</a:t>
            </a:r>
            <a:r>
              <a:rPr kumimoji="1" lang="ja-JP" altLang="en-US" dirty="0" smtClean="0"/>
              <a:t>週間に実行するクォータ（割り当て、ノルマ）を設定する。少し具体的に。</a:t>
            </a:r>
            <a:endParaRPr kumimoji="1" lang="en-US" altLang="ja-JP" dirty="0" smtClean="0"/>
          </a:p>
          <a:p>
            <a:pPr lvl="1"/>
            <a:r>
              <a:rPr kumimoji="1" lang="ja-JP" altLang="en-US" dirty="0" smtClean="0"/>
              <a:t>ジムに</a:t>
            </a:r>
            <a:r>
              <a:rPr kumimoji="1" lang="en-US" altLang="ja-JP" dirty="0" smtClean="0"/>
              <a:t>2</a:t>
            </a:r>
            <a:r>
              <a:rPr kumimoji="1" lang="ja-JP" altLang="en-US" dirty="0" smtClean="0"/>
              <a:t>回いく</a:t>
            </a:r>
            <a:endParaRPr kumimoji="1" lang="en-US" altLang="ja-JP" dirty="0" smtClean="0"/>
          </a:p>
          <a:p>
            <a:pPr lvl="1"/>
            <a:r>
              <a:rPr lang="en-US" altLang="ja-JP" dirty="0"/>
              <a:t>1</a:t>
            </a:r>
            <a:r>
              <a:rPr lang="ja-JP" altLang="en-US" dirty="0" smtClean="0"/>
              <a:t>回進捗をまとめる（週末までに）</a:t>
            </a:r>
            <a:endParaRPr lang="en-US" altLang="ja-JP" dirty="0" smtClean="0"/>
          </a:p>
          <a:p>
            <a:pPr lvl="1"/>
            <a:r>
              <a:rPr kumimoji="1" lang="ja-JP" altLang="en-US" dirty="0"/>
              <a:t>技術書</a:t>
            </a:r>
            <a:r>
              <a:rPr kumimoji="1" lang="ja-JP" altLang="en-US" dirty="0" smtClean="0"/>
              <a:t>を合計</a:t>
            </a:r>
            <a:r>
              <a:rPr lang="en-US" altLang="ja-JP" dirty="0"/>
              <a:t>1</a:t>
            </a:r>
            <a:r>
              <a:rPr lang="ja-JP" altLang="en-US" dirty="0" smtClean="0"/>
              <a:t>時間読む</a:t>
            </a:r>
            <a:endParaRPr lang="en-US" altLang="ja-JP" dirty="0" smtClean="0"/>
          </a:p>
          <a:p>
            <a:pPr lvl="1"/>
            <a:r>
              <a:rPr kumimoji="1" lang="ja-JP" altLang="en-US" dirty="0"/>
              <a:t>自分</a:t>
            </a:r>
            <a:r>
              <a:rPr kumimoji="1" lang="ja-JP" altLang="en-US" dirty="0" smtClean="0"/>
              <a:t>の作業向上ツールについて</a:t>
            </a:r>
            <a:r>
              <a:rPr kumimoji="1" lang="en-US" altLang="ja-JP" dirty="0" smtClean="0"/>
              <a:t>1</a:t>
            </a:r>
            <a:r>
              <a:rPr kumimoji="1" lang="ja-JP" altLang="en-US" dirty="0" smtClean="0"/>
              <a:t>時間考えたり作ったりする</a:t>
            </a:r>
            <a:endParaRPr kumimoji="1" lang="en-US" altLang="ja-JP" dirty="0" smtClean="0"/>
          </a:p>
          <a:p>
            <a:r>
              <a:rPr lang="ja-JP" altLang="en-US" dirty="0"/>
              <a:t>自分</a:t>
            </a:r>
            <a:r>
              <a:rPr lang="ja-JP" altLang="en-US" dirty="0" smtClean="0"/>
              <a:t>がすると決めたことをする以外に選択肢を残さない</a:t>
            </a:r>
            <a:endParaRPr lang="en-US" altLang="ja-JP" dirty="0" smtClean="0"/>
          </a:p>
          <a:p>
            <a:r>
              <a:rPr kumimoji="1" lang="ja-JP" altLang="en-US" dirty="0"/>
              <a:t>例外</a:t>
            </a:r>
            <a:r>
              <a:rPr kumimoji="1" lang="ja-JP" altLang="en-US" dirty="0" smtClean="0"/>
              <a:t>を許さない</a:t>
            </a:r>
            <a:endParaRPr kumimoji="1" lang="en-US" altLang="ja-JP" dirty="0" smtClean="0"/>
          </a:p>
          <a:p>
            <a:r>
              <a:rPr lang="ja-JP" altLang="en-US" dirty="0"/>
              <a:t>維持可能</a:t>
            </a:r>
            <a:r>
              <a:rPr lang="ja-JP" altLang="en-US" dirty="0" smtClean="0"/>
              <a:t>なクォータにする</a:t>
            </a:r>
            <a:endParaRPr kumimoji="1" lang="ja-JP" altLang="en-US" dirty="0"/>
          </a:p>
        </p:txBody>
      </p:sp>
    </p:spTree>
    <p:extLst>
      <p:ext uri="{BB962C8B-B14F-4D97-AF65-F5344CB8AC3E}">
        <p14:creationId xmlns:p14="http://schemas.microsoft.com/office/powerpoint/2010/main" val="271541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クォータシステムのルール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反復可能なタスクを選ぶ</a:t>
            </a:r>
            <a:endParaRPr kumimoji="1" lang="en-US" altLang="ja-JP" dirty="0" smtClean="0"/>
          </a:p>
          <a:p>
            <a:r>
              <a:rPr lang="ja-JP" altLang="en-US" dirty="0"/>
              <a:t>タスク</a:t>
            </a:r>
            <a:r>
              <a:rPr lang="ja-JP" altLang="en-US" dirty="0" smtClean="0"/>
              <a:t>を</a:t>
            </a:r>
            <a:r>
              <a:rPr lang="ja-JP" altLang="en-US" dirty="0"/>
              <a:t>実行しなければ</a:t>
            </a:r>
            <a:r>
              <a:rPr lang="ja-JP" altLang="en-US" dirty="0" smtClean="0"/>
              <a:t>ならない</a:t>
            </a:r>
            <a:r>
              <a:rPr lang="ja-JP" altLang="en-US" dirty="0"/>
              <a:t>期間</a:t>
            </a:r>
            <a:r>
              <a:rPr lang="ja-JP" altLang="en-US" dirty="0" smtClean="0"/>
              <a:t>を決める</a:t>
            </a:r>
            <a:endParaRPr lang="en-US" altLang="ja-JP" dirty="0" smtClean="0"/>
          </a:p>
          <a:p>
            <a:r>
              <a:rPr kumimoji="1" lang="ja-JP" altLang="en-US" dirty="0"/>
              <a:t>その期間</a:t>
            </a:r>
            <a:r>
              <a:rPr kumimoji="1" lang="ja-JP" altLang="en-US" dirty="0" smtClean="0"/>
              <a:t>に</a:t>
            </a:r>
            <a:r>
              <a:rPr kumimoji="1" lang="ja-JP" altLang="en-US" dirty="0"/>
              <a:t>タスク</a:t>
            </a:r>
            <a:r>
              <a:rPr kumimoji="1" lang="ja-JP" altLang="en-US" dirty="0" smtClean="0"/>
              <a:t>を何回</a:t>
            </a:r>
            <a:r>
              <a:rPr kumimoji="1" lang="ja-JP" altLang="en-US" dirty="0"/>
              <a:t>実行</a:t>
            </a:r>
            <a:r>
              <a:rPr kumimoji="1" lang="ja-JP" altLang="en-US" dirty="0" smtClean="0"/>
              <a:t>し</a:t>
            </a:r>
            <a:r>
              <a:rPr kumimoji="1" lang="ja-JP" altLang="en-US" dirty="0"/>
              <a:t>なければならないか</a:t>
            </a:r>
            <a:r>
              <a:rPr kumimoji="1" lang="ja-JP" altLang="en-US" dirty="0" smtClean="0"/>
              <a:t>を決める</a:t>
            </a:r>
            <a:endParaRPr kumimoji="1" lang="en-US" altLang="ja-JP" dirty="0" smtClean="0"/>
          </a:p>
          <a:p>
            <a:r>
              <a:rPr lang="ja-JP" altLang="en-US" dirty="0"/>
              <a:t>コミット</a:t>
            </a:r>
            <a:r>
              <a:rPr lang="ja-JP" altLang="en-US" dirty="0" smtClean="0"/>
              <a:t>する。クォータを必ず達成するように厳格にコミットする</a:t>
            </a:r>
            <a:endParaRPr lang="en-US" altLang="ja-JP" dirty="0" smtClean="0"/>
          </a:p>
          <a:p>
            <a:r>
              <a:rPr kumimoji="1" lang="ja-JP" altLang="en-US" dirty="0"/>
              <a:t>調整</a:t>
            </a:r>
            <a:r>
              <a:rPr kumimoji="1" lang="ja-JP" altLang="en-US" dirty="0" smtClean="0"/>
              <a:t>する。クォータが高すぎたり低すぎたりする場合、期間中にはクォータをいじらない</a:t>
            </a:r>
            <a:endParaRPr kumimoji="1" lang="ja-JP" altLang="en-US" dirty="0"/>
          </a:p>
        </p:txBody>
      </p:sp>
      <p:sp>
        <p:nvSpPr>
          <p:cNvPr id="4" name="テキスト ボックス 3"/>
          <p:cNvSpPr txBox="1"/>
          <p:nvPr/>
        </p:nvSpPr>
        <p:spPr>
          <a:xfrm>
            <a:off x="1043608" y="4653136"/>
            <a:ext cx="7128792"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smtClean="0"/>
              <a:t>長期的な生産性が問題になるとき、私たちの大半が直面する問題は、安定したペースを維持することだ。クォータシステムは、あらかじめたどっていくべき道を用意し、判断を不要にすることによって、意志の弱さを克服しやすくしてもいる。クォータという形で義務にすることによって判断を取り除けば、意志の弱さに負けることがなくなる。</a:t>
            </a:r>
            <a:endParaRPr kumimoji="1" lang="en-US" altLang="ja-JP" dirty="0" smtClean="0"/>
          </a:p>
          <a:p>
            <a:r>
              <a:rPr lang="ja-JP" altLang="en-US" dirty="0" smtClean="0"/>
              <a:t>⇒参考</a:t>
            </a:r>
            <a:r>
              <a:rPr lang="en-US" altLang="ja-JP" dirty="0" smtClean="0"/>
              <a:t>『</a:t>
            </a:r>
            <a:r>
              <a:rPr lang="ja-JP" altLang="en-US" dirty="0" smtClean="0"/>
              <a:t>スタンフォードの自分を変える教室</a:t>
            </a:r>
            <a:r>
              <a:rPr lang="en-US" altLang="ja-JP" dirty="0" smtClean="0"/>
              <a:t>』</a:t>
            </a:r>
            <a:endParaRPr kumimoji="1" lang="ja-JP" altLang="en-US" dirty="0"/>
          </a:p>
        </p:txBody>
      </p:sp>
    </p:spTree>
    <p:extLst>
      <p:ext uri="{BB962C8B-B14F-4D97-AF65-F5344CB8AC3E}">
        <p14:creationId xmlns:p14="http://schemas.microsoft.com/office/powerpoint/2010/main" val="2317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5</a:t>
            </a:r>
            <a:r>
              <a:rPr kumimoji="1" lang="ja-JP" altLang="en-US" dirty="0" smtClean="0"/>
              <a:t>部 お金に強くなろう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給料をどのように運用するか</a:t>
            </a:r>
            <a:endParaRPr kumimoji="1" lang="en-US" altLang="ja-JP" dirty="0" smtClean="0"/>
          </a:p>
          <a:p>
            <a:r>
              <a:rPr lang="ja-JP" altLang="en-US" dirty="0" smtClean="0"/>
              <a:t>オプション取引</a:t>
            </a:r>
            <a:endParaRPr lang="en-US" altLang="ja-JP" dirty="0" smtClean="0"/>
          </a:p>
          <a:p>
            <a:r>
              <a:rPr lang="ja-JP" altLang="en-US" dirty="0" smtClean="0"/>
              <a:t>不動産</a:t>
            </a:r>
            <a:r>
              <a:rPr lang="ja-JP" altLang="en-US" dirty="0"/>
              <a:t>投資</a:t>
            </a:r>
            <a:r>
              <a:rPr lang="ja-JP" altLang="en-US" dirty="0" smtClean="0"/>
              <a:t>の</a:t>
            </a:r>
            <a:r>
              <a:rPr lang="ja-JP" altLang="en-US" dirty="0"/>
              <a:t>基礎</a:t>
            </a:r>
            <a:endParaRPr kumimoji="1" lang="en-US" altLang="ja-JP" dirty="0" smtClean="0"/>
          </a:p>
          <a:p>
            <a:r>
              <a:rPr kumimoji="1" lang="ja-JP" altLang="en-US" dirty="0" smtClean="0"/>
              <a:t>引退計画を本当に理解できているのか</a:t>
            </a:r>
            <a:endParaRPr kumimoji="1" lang="en-US" altLang="ja-JP" dirty="0" smtClean="0"/>
          </a:p>
          <a:p>
            <a:r>
              <a:rPr lang="ja-JP" altLang="en-US" dirty="0"/>
              <a:t>借金</a:t>
            </a:r>
            <a:r>
              <a:rPr lang="ja-JP" altLang="en-US" dirty="0" smtClean="0"/>
              <a:t>の危険性</a:t>
            </a:r>
            <a:endParaRPr lang="en-US" altLang="ja-JP" dirty="0" smtClean="0"/>
          </a:p>
          <a:p>
            <a:pPr lvl="1"/>
            <a:r>
              <a:rPr kumimoji="1" lang="ja-JP" altLang="en-US" dirty="0" smtClean="0"/>
              <a:t>（これ、アメリカがローン大国だから言っているのか）</a:t>
            </a:r>
            <a:endParaRPr kumimoji="1" lang="en-US" altLang="ja-JP" dirty="0" smtClean="0"/>
          </a:p>
          <a:p>
            <a:endParaRPr kumimoji="1" lang="ja-JP" altLang="en-US" dirty="0"/>
          </a:p>
        </p:txBody>
      </p:sp>
    </p:spTree>
    <p:extLst>
      <p:ext uri="{BB962C8B-B14F-4D97-AF65-F5344CB8AC3E}">
        <p14:creationId xmlns:p14="http://schemas.microsoft.com/office/powerpoint/2010/main" val="228443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6</a:t>
            </a:r>
            <a:r>
              <a:rPr kumimoji="1" lang="ja-JP" altLang="en-US" dirty="0" smtClean="0"/>
              <a:t>部 やっぱり、体が大事</a:t>
            </a:r>
            <a:endParaRPr kumimoji="1" lang="ja-JP" altLang="en-US" dirty="0"/>
          </a:p>
        </p:txBody>
      </p:sp>
      <p:sp>
        <p:nvSpPr>
          <p:cNvPr id="3" name="コンテンツ プレースホルダー 2"/>
          <p:cNvSpPr>
            <a:spLocks noGrp="1"/>
          </p:cNvSpPr>
          <p:nvPr>
            <p:ph idx="1"/>
          </p:nvPr>
        </p:nvSpPr>
        <p:spPr/>
        <p:txBody>
          <a:bodyPr/>
          <a:lstStyle/>
          <a:p>
            <a:r>
              <a:rPr lang="ja-JP" altLang="en-US" dirty="0"/>
              <a:t>健康</a:t>
            </a:r>
            <a:r>
              <a:rPr lang="ja-JP" altLang="en-US" dirty="0" smtClean="0"/>
              <a:t>を</a:t>
            </a:r>
            <a:r>
              <a:rPr lang="ja-JP" altLang="en-US" dirty="0"/>
              <a:t>ハック</a:t>
            </a:r>
            <a:r>
              <a:rPr lang="ja-JP" altLang="en-US" dirty="0" smtClean="0"/>
              <a:t>する</a:t>
            </a:r>
            <a:endParaRPr lang="en-US" altLang="ja-JP" dirty="0" smtClean="0"/>
          </a:p>
          <a:p>
            <a:r>
              <a:rPr kumimoji="1" lang="ja-JP" altLang="en-US" dirty="0" smtClean="0"/>
              <a:t>フィットネス、カロリー計算、エクササイズ</a:t>
            </a:r>
            <a:endParaRPr kumimoji="1" lang="en-US" altLang="ja-JP" dirty="0" smtClean="0"/>
          </a:p>
          <a:p>
            <a:r>
              <a:rPr lang="ja-JP" altLang="en-US" dirty="0" smtClean="0"/>
              <a:t>モチベーション、筋肉</a:t>
            </a:r>
            <a:r>
              <a:rPr lang="en-US" altLang="ja-JP" dirty="0" smtClean="0"/>
              <a:t>…</a:t>
            </a:r>
          </a:p>
          <a:p>
            <a:r>
              <a:rPr kumimoji="1" lang="ja-JP" altLang="en-US" dirty="0" smtClean="0"/>
              <a:t>ランニング</a:t>
            </a:r>
            <a:endParaRPr kumimoji="1" lang="en-US" altLang="ja-JP" dirty="0" smtClean="0"/>
          </a:p>
          <a:p>
            <a:r>
              <a:rPr lang="ja-JP" altLang="en-US" dirty="0"/>
              <a:t>フィットネス</a:t>
            </a:r>
            <a:r>
              <a:rPr lang="ja-JP" altLang="en-US" dirty="0" smtClean="0"/>
              <a:t>系</a:t>
            </a:r>
            <a:r>
              <a:rPr lang="ja-JP" altLang="en-US" dirty="0"/>
              <a:t>ガシェット</a:t>
            </a:r>
            <a:endParaRPr kumimoji="1" lang="en-US" altLang="ja-JP" dirty="0" smtClean="0"/>
          </a:p>
          <a:p>
            <a:endParaRPr kumimoji="1" lang="ja-JP" altLang="en-US" dirty="0"/>
          </a:p>
        </p:txBody>
      </p:sp>
    </p:spTree>
    <p:extLst>
      <p:ext uri="{BB962C8B-B14F-4D97-AF65-F5344CB8AC3E}">
        <p14:creationId xmlns:p14="http://schemas.microsoft.com/office/powerpoint/2010/main" val="376195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7</a:t>
            </a:r>
            <a:r>
              <a:rPr kumimoji="1" lang="ja-JP" altLang="en-US" dirty="0" smtClean="0"/>
              <a:t>部 負けない心を鍛えよう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心の健康＝体の健康</a:t>
            </a:r>
            <a:endParaRPr kumimoji="1" lang="en-US" altLang="ja-JP" dirty="0" smtClean="0"/>
          </a:p>
          <a:p>
            <a:r>
              <a:rPr lang="ja-JP" altLang="en-US" dirty="0"/>
              <a:t>プラス</a:t>
            </a:r>
            <a:r>
              <a:rPr lang="ja-JP" altLang="en-US" dirty="0" smtClean="0"/>
              <a:t>思考、プラスの態度</a:t>
            </a:r>
            <a:endParaRPr lang="en-US" altLang="ja-JP" dirty="0" smtClean="0"/>
          </a:p>
          <a:p>
            <a:r>
              <a:rPr kumimoji="1" lang="ja-JP" altLang="en-US" dirty="0"/>
              <a:t>プラス</a:t>
            </a:r>
            <a:r>
              <a:rPr kumimoji="1" lang="ja-JP" altLang="en-US" dirty="0" smtClean="0"/>
              <a:t>の</a:t>
            </a:r>
            <a:r>
              <a:rPr kumimoji="1" lang="ja-JP" altLang="en-US" dirty="0"/>
              <a:t>自己イメージ</a:t>
            </a:r>
            <a:r>
              <a:rPr kumimoji="1" lang="ja-JP" altLang="en-US" dirty="0" smtClean="0"/>
              <a:t>を築く：脳をプログラミングする</a:t>
            </a:r>
            <a:endParaRPr kumimoji="1" lang="en-US" altLang="ja-JP" dirty="0" smtClean="0"/>
          </a:p>
          <a:p>
            <a:r>
              <a:rPr lang="ja-JP" altLang="en-US" dirty="0"/>
              <a:t>失敗</a:t>
            </a:r>
            <a:r>
              <a:rPr lang="ja-JP" altLang="en-US" dirty="0" smtClean="0"/>
              <a:t>に正面からぶつかれ</a:t>
            </a:r>
            <a:endParaRPr lang="en-US" altLang="ja-JP" dirty="0" smtClean="0"/>
          </a:p>
          <a:p>
            <a:pPr lvl="1"/>
            <a:r>
              <a:rPr kumimoji="1" lang="ja-JP" altLang="en-US" dirty="0"/>
              <a:t>失敗</a:t>
            </a:r>
            <a:r>
              <a:rPr kumimoji="1" lang="ja-JP" altLang="en-US" dirty="0" smtClean="0"/>
              <a:t>から学ぶ、成功に到達するために必要不可欠なステップだと思う</a:t>
            </a:r>
            <a:endParaRPr kumimoji="1" lang="en-US" altLang="ja-JP" dirty="0" smtClean="0"/>
          </a:p>
          <a:p>
            <a:endParaRPr kumimoji="1" lang="ja-JP" altLang="en-US" dirty="0"/>
          </a:p>
        </p:txBody>
      </p:sp>
    </p:spTree>
    <p:extLst>
      <p:ext uri="{BB962C8B-B14F-4D97-AF65-F5344CB8AC3E}">
        <p14:creationId xmlns:p14="http://schemas.microsoft.com/office/powerpoint/2010/main" val="350316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解説（まつもとゆきひろ）</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「好きなことをして生きていく」ことを望む気持ちは分かるが、「好きなこと」以外にもなさねばならないことはたくさんある</a:t>
            </a:r>
            <a:endParaRPr lang="en-US" altLang="ja-JP" dirty="0" smtClean="0"/>
          </a:p>
          <a:p>
            <a:pPr lvl="1"/>
            <a:r>
              <a:rPr kumimoji="1" lang="ja-JP" altLang="en-US" dirty="0" smtClean="0"/>
              <a:t>「好きなこと」だけをしても、安定性、持続性に欠ける</a:t>
            </a:r>
            <a:endParaRPr kumimoji="1" lang="en-US" altLang="ja-JP" dirty="0" smtClean="0"/>
          </a:p>
          <a:p>
            <a:pPr lvl="1"/>
            <a:r>
              <a:rPr lang="ja-JP" altLang="en-US" dirty="0"/>
              <a:t>ほとんど</a:t>
            </a:r>
            <a:r>
              <a:rPr lang="ja-JP" altLang="en-US" dirty="0" smtClean="0"/>
              <a:t>の</a:t>
            </a:r>
            <a:r>
              <a:rPr lang="ja-JP" altLang="en-US" dirty="0"/>
              <a:t>技術</a:t>
            </a:r>
            <a:r>
              <a:rPr lang="ja-JP" altLang="en-US" dirty="0" smtClean="0"/>
              <a:t>は技術単体では価値がない。技術について学ぶだけでは意味がなく、それをアウトプットして初めて価値が生まれる。</a:t>
            </a:r>
            <a:endParaRPr lang="en-US" altLang="ja-JP" dirty="0" smtClean="0"/>
          </a:p>
          <a:p>
            <a:pPr lvl="2"/>
            <a:r>
              <a:rPr kumimoji="1" lang="ja-JP" altLang="en-US" dirty="0" smtClean="0"/>
              <a:t>技術以外の能力が必要になる</a:t>
            </a:r>
            <a:endParaRPr kumimoji="1" lang="en-US" altLang="ja-JP" dirty="0" smtClean="0"/>
          </a:p>
          <a:p>
            <a:pPr lvl="3"/>
            <a:r>
              <a:rPr lang="ja-JP" altLang="en-US" dirty="0"/>
              <a:t>文章：作文能力</a:t>
            </a:r>
            <a:endParaRPr lang="en-US" altLang="ja-JP" dirty="0"/>
          </a:p>
          <a:p>
            <a:pPr lvl="3"/>
            <a:r>
              <a:rPr lang="ja-JP" altLang="en-US" dirty="0"/>
              <a:t>ソフトウェア：問題分析能力</a:t>
            </a:r>
            <a:endParaRPr lang="en-US" altLang="ja-JP" dirty="0"/>
          </a:p>
          <a:p>
            <a:pPr lvl="3"/>
            <a:r>
              <a:rPr kumimoji="1" lang="ja-JP" altLang="en-US" dirty="0" smtClean="0"/>
              <a:t>問題を解決するために役立つかを見極めるパターン認識能力、想像力</a:t>
            </a:r>
            <a:endParaRPr kumimoji="1" lang="en-US" altLang="ja-JP" dirty="0" smtClean="0"/>
          </a:p>
          <a:p>
            <a:r>
              <a:rPr lang="ja-JP" altLang="en-US" dirty="0" smtClean="0"/>
              <a:t>「嫌儲」という言葉があるくらい成功やお金について素直に語ることはタブー視される</a:t>
            </a:r>
            <a:endParaRPr lang="en-US" altLang="ja-JP" dirty="0" smtClean="0"/>
          </a:p>
          <a:p>
            <a:pPr lvl="1"/>
            <a:r>
              <a:rPr kumimoji="1" lang="ja-JP" altLang="en-US" dirty="0" smtClean="0"/>
              <a:t>もっと成功に貪欲になってもいいのではないか？</a:t>
            </a:r>
            <a:endParaRPr kumimoji="1" lang="ja-JP" altLang="en-US" dirty="0"/>
          </a:p>
        </p:txBody>
      </p:sp>
    </p:spTree>
    <p:extLst>
      <p:ext uri="{BB962C8B-B14F-4D97-AF65-F5344CB8AC3E}">
        <p14:creationId xmlns:p14="http://schemas.microsoft.com/office/powerpoint/2010/main" val="708286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2" y="1600200"/>
            <a:ext cx="8712968" cy="4876800"/>
          </a:xfrm>
        </p:spPr>
        <p:txBody>
          <a:bodyPr>
            <a:normAutofit/>
          </a:bodyPr>
          <a:lstStyle/>
          <a:p>
            <a:r>
              <a:rPr kumimoji="1" lang="ja-JP" altLang="en-US" dirty="0" smtClean="0"/>
              <a:t>「技術者」は技術がなければ生きていけないが、技術だけがあっても生きてはいけない</a:t>
            </a:r>
            <a:endParaRPr kumimoji="1" lang="en-US" altLang="ja-JP" dirty="0" smtClean="0"/>
          </a:p>
          <a:p>
            <a:pPr marL="0" indent="0">
              <a:buNone/>
            </a:pPr>
            <a:r>
              <a:rPr lang="ja-JP" altLang="en-US" dirty="0"/>
              <a:t> </a:t>
            </a:r>
            <a:r>
              <a:rPr lang="ja-JP" altLang="en-US" dirty="0" smtClean="0"/>
              <a:t> </a:t>
            </a:r>
            <a:r>
              <a:rPr kumimoji="1" lang="ja-JP" altLang="en-US" dirty="0" smtClean="0"/>
              <a:t>（「生きていけない」は言い過ぎだけど、技術以外でも学べばより生きやすくなることが沢山あるのでは？）</a:t>
            </a:r>
            <a:endParaRPr kumimoji="1" lang="en-US" altLang="ja-JP" dirty="0" smtClean="0"/>
          </a:p>
          <a:p>
            <a:pPr lvl="1"/>
            <a:r>
              <a:rPr lang="ja-JP" altLang="en-US" dirty="0"/>
              <a:t>お金の</a:t>
            </a:r>
            <a:r>
              <a:rPr lang="ja-JP" altLang="en-US" dirty="0" smtClean="0"/>
              <a:t>稼ぎ方、自分の売り込み方</a:t>
            </a:r>
            <a:endParaRPr lang="en-US" altLang="ja-JP" dirty="0" smtClean="0"/>
          </a:p>
          <a:p>
            <a:pPr lvl="1"/>
            <a:r>
              <a:rPr kumimoji="1" lang="ja-JP" altLang="en-US" dirty="0"/>
              <a:t>キャリア</a:t>
            </a:r>
            <a:r>
              <a:rPr kumimoji="1" lang="ja-JP" altLang="en-US" dirty="0" smtClean="0"/>
              <a:t>の作り方、</a:t>
            </a:r>
            <a:r>
              <a:rPr lang="ja-JP" altLang="en-US" dirty="0" smtClean="0"/>
              <a:t>セルフマネジメント</a:t>
            </a:r>
            <a:endParaRPr lang="en-US" altLang="ja-JP" dirty="0" smtClean="0"/>
          </a:p>
          <a:p>
            <a:pPr lvl="1"/>
            <a:r>
              <a:rPr kumimoji="1" lang="ja-JP" altLang="en-US" dirty="0" smtClean="0"/>
              <a:t>メンタル</a:t>
            </a:r>
            <a:r>
              <a:rPr lang="ja-JP" altLang="en-US" dirty="0" smtClean="0"/>
              <a:t>、集中力、健康維持</a:t>
            </a:r>
            <a:endParaRPr lang="en-US" altLang="ja-JP" dirty="0" smtClean="0"/>
          </a:p>
          <a:p>
            <a:r>
              <a:rPr lang="ja-JP" altLang="en-US" dirty="0" smtClean="0"/>
              <a:t>生産性、集中力の部分は参考になる</a:t>
            </a:r>
            <a:endParaRPr lang="en-US" altLang="ja-JP" dirty="0" smtClean="0"/>
          </a:p>
          <a:p>
            <a:pPr lvl="1"/>
            <a:r>
              <a:rPr lang="ja-JP" altLang="en-US" dirty="0" smtClean="0"/>
              <a:t>ポモドーロテクニック、やってみたい</a:t>
            </a:r>
            <a:endParaRPr lang="en-US" altLang="ja-JP" dirty="0" smtClean="0"/>
          </a:p>
          <a:p>
            <a:r>
              <a:rPr kumimoji="1" lang="ja-JP" altLang="en-US" dirty="0"/>
              <a:t>本書</a:t>
            </a:r>
            <a:r>
              <a:rPr kumimoji="1" lang="ja-JP" altLang="en-US" dirty="0" smtClean="0"/>
              <a:t>は面白いけど、役に立たない情報もある</a:t>
            </a:r>
            <a:endParaRPr kumimoji="1" lang="en-US" altLang="ja-JP" dirty="0" smtClean="0"/>
          </a:p>
          <a:p>
            <a:pPr lvl="1"/>
            <a:r>
              <a:rPr lang="ja-JP" altLang="en-US" dirty="0" smtClean="0"/>
              <a:t>アメリカ</a:t>
            </a:r>
            <a:r>
              <a:rPr lang="ja-JP" altLang="en-US" dirty="0"/>
              <a:t>在住</a:t>
            </a:r>
            <a:r>
              <a:rPr lang="ja-JP" altLang="en-US" dirty="0" smtClean="0"/>
              <a:t>で、独立心があって、上昇志向の強いエンジニア向け</a:t>
            </a:r>
            <a:endParaRPr kumimoji="1" lang="ja-JP" altLang="en-US" dirty="0"/>
          </a:p>
        </p:txBody>
      </p:sp>
    </p:spTree>
    <p:extLst>
      <p:ext uri="{BB962C8B-B14F-4D97-AF65-F5344CB8AC3E}">
        <p14:creationId xmlns:p14="http://schemas.microsoft.com/office/powerpoint/2010/main" val="351363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本の内容紹介なので、資料は公開しません。</a:t>
            </a:r>
            <a:endParaRPr kumimoji="1" lang="ja-JP" altLang="en-US" dirty="0"/>
          </a:p>
        </p:txBody>
      </p:sp>
    </p:spTree>
    <p:extLst>
      <p:ext uri="{BB962C8B-B14F-4D97-AF65-F5344CB8AC3E}">
        <p14:creationId xmlns:p14="http://schemas.microsoft.com/office/powerpoint/2010/main" val="829930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76995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最近気になる本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会議でスマートに見せる</a:t>
            </a:r>
            <a:r>
              <a:rPr kumimoji="1" lang="en-US" altLang="ja-JP" dirty="0" smtClean="0"/>
              <a:t>100</a:t>
            </a:r>
            <a:r>
              <a:rPr kumimoji="1" lang="ja-JP" altLang="en-US" dirty="0" smtClean="0"/>
              <a:t>の方法</a:t>
            </a:r>
            <a:endParaRPr kumimoji="1" lang="en-US" altLang="ja-JP" dirty="0" smtClean="0"/>
          </a:p>
          <a:p>
            <a:pPr lvl="1"/>
            <a:r>
              <a:rPr lang="ja-JP" altLang="en-US" dirty="0" smtClean="0"/>
              <a:t>話題の本、ウケ狙い</a:t>
            </a:r>
            <a:endParaRPr lang="en-US" altLang="ja-JP" dirty="0" smtClean="0"/>
          </a:p>
          <a:p>
            <a:r>
              <a:rPr kumimoji="1" lang="ja-JP" altLang="en-US" dirty="0" smtClean="0"/>
              <a:t>新装版 達人プログラマー</a:t>
            </a:r>
            <a:endParaRPr kumimoji="1" lang="en-US" altLang="ja-JP" dirty="0" smtClean="0"/>
          </a:p>
          <a:p>
            <a:pPr lvl="1"/>
            <a:r>
              <a:rPr kumimoji="1" lang="ja-JP" altLang="en-US" dirty="0" smtClean="0"/>
              <a:t>読んでいなかったので、これを機に</a:t>
            </a:r>
            <a:endParaRPr kumimoji="1" lang="en-US" altLang="ja-JP" dirty="0" smtClean="0"/>
          </a:p>
          <a:p>
            <a:r>
              <a:rPr lang="en-US" altLang="ja-JP" dirty="0" smtClean="0"/>
              <a:t>Fearless</a:t>
            </a:r>
            <a:r>
              <a:rPr lang="ja-JP" altLang="en-US" dirty="0" smtClean="0"/>
              <a:t> </a:t>
            </a:r>
            <a:r>
              <a:rPr lang="en-US" altLang="ja-JP" dirty="0" smtClean="0"/>
              <a:t>Change</a:t>
            </a:r>
          </a:p>
          <a:p>
            <a:pPr lvl="1"/>
            <a:r>
              <a:rPr kumimoji="1" lang="ja-JP" altLang="en-US" dirty="0" smtClean="0"/>
              <a:t>チーム、組織のあるある集</a:t>
            </a:r>
            <a:endParaRPr kumimoji="1" lang="en-US" altLang="ja-JP" dirty="0" smtClean="0"/>
          </a:p>
          <a:p>
            <a:pPr lvl="1"/>
            <a:r>
              <a:rPr kumimoji="1" lang="ja-JP" altLang="en-US" dirty="0" smtClean="0"/>
              <a:t>おススメ</a:t>
            </a:r>
            <a:endParaRPr kumimoji="1" lang="en-US" altLang="ja-JP" dirty="0" smtClean="0"/>
          </a:p>
          <a:p>
            <a:r>
              <a:rPr lang="ja-JP" altLang="en-US" dirty="0" smtClean="0"/>
              <a:t>レガシーソフトウェア改善ガイド</a:t>
            </a:r>
            <a:endParaRPr kumimoji="1" lang="ja-JP" altLang="en-US" dirty="0"/>
          </a:p>
        </p:txBody>
      </p:sp>
      <p:pic>
        <p:nvPicPr>
          <p:cNvPr id="3074" name="Picture 2" descr="https://images-na.ssl-images-amazon.com/images/I/41QoaVcKuqL._SX347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620688"/>
            <a:ext cx="1872208" cy="26768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na.ssl-images-amazon.com/images/I/51aDNpMj8hL._SX35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993278"/>
            <a:ext cx="1676400" cy="23764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images-na.ssl-images-amazon.com/images/I/51qBqrsnM6L._SX351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318" y="3904834"/>
            <a:ext cx="1681162" cy="23764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mages-na.ssl-images-amazon.com/images/I/51cVqNqnYjL._SX394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4431020"/>
            <a:ext cx="1800200" cy="226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10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著者  ：</a:t>
            </a:r>
            <a:r>
              <a:rPr kumimoji="1" lang="en-US" altLang="ja-JP" dirty="0" smtClean="0"/>
              <a:t>John </a:t>
            </a:r>
            <a:r>
              <a:rPr kumimoji="1" lang="en-US" altLang="ja-JP" dirty="0" err="1" smtClean="0"/>
              <a:t>Sonmez</a:t>
            </a:r>
            <a:r>
              <a:rPr kumimoji="1" lang="ja-JP" altLang="en-US" dirty="0" smtClean="0"/>
              <a:t>（ジョン・ソンメズ）</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元ソフトウェア開発者 </a:t>
            </a:r>
            <a:r>
              <a:rPr lang="en-US" altLang="ja-JP" dirty="0" smtClean="0"/>
              <a:t>33</a:t>
            </a:r>
            <a:r>
              <a:rPr lang="ja-JP" altLang="en-US" dirty="0" smtClean="0"/>
              <a:t>歳でアーリーリタイア</a:t>
            </a:r>
            <a:endParaRPr lang="en-US" altLang="ja-JP" dirty="0" smtClean="0"/>
          </a:p>
          <a:p>
            <a:r>
              <a:rPr lang="ja-JP" altLang="en-US" dirty="0" smtClean="0"/>
              <a:t>ブログが有名</a:t>
            </a:r>
            <a:endParaRPr lang="en-US" altLang="ja-JP" dirty="0" smtClean="0"/>
          </a:p>
          <a:p>
            <a:pPr lvl="1"/>
            <a:r>
              <a:rPr lang="en-US" altLang="ja-JP" dirty="0">
                <a:hlinkClick r:id="rId2"/>
              </a:rPr>
              <a:t>https://simpleprogrammer.com</a:t>
            </a:r>
            <a:r>
              <a:rPr lang="en-US" altLang="ja-JP" dirty="0" smtClean="0">
                <a:hlinkClick r:id="rId2"/>
              </a:rPr>
              <a:t>/</a:t>
            </a:r>
            <a:endParaRPr lang="en-US" altLang="ja-JP" dirty="0" smtClean="0"/>
          </a:p>
          <a:p>
            <a:pPr lvl="1"/>
            <a:r>
              <a:rPr kumimoji="1" lang="en-US" altLang="ja-JP" dirty="0" smtClean="0"/>
              <a:t>1</a:t>
            </a:r>
            <a:r>
              <a:rPr kumimoji="1" lang="ja-JP" altLang="en-US" dirty="0" smtClean="0"/>
              <a:t>コラムが短いので、気軽に読める</a:t>
            </a:r>
            <a:endParaRPr kumimoji="1" lang="en-US" altLang="ja-JP" dirty="0" smtClean="0"/>
          </a:p>
          <a:p>
            <a:pPr lvl="1"/>
            <a:r>
              <a:rPr kumimoji="1" lang="ja-JP" altLang="en-US" dirty="0" smtClean="0"/>
              <a:t>英語の勉強にもなる</a:t>
            </a:r>
            <a:endParaRPr kumimoji="1" lang="en-US" altLang="ja-JP" dirty="0" smtClean="0"/>
          </a:p>
          <a:p>
            <a:pPr lvl="1"/>
            <a:r>
              <a:rPr kumimoji="1" lang="ja-JP" altLang="en-US" dirty="0" smtClean="0"/>
              <a:t>（ただ、最近広告が多い</a:t>
            </a:r>
            <a:r>
              <a:rPr kumimoji="1" lang="en-US" altLang="ja-JP" dirty="0" smtClean="0"/>
              <a:t>…</a:t>
            </a:r>
            <a:r>
              <a:rPr kumimoji="1" lang="ja-JP" altLang="en-US" dirty="0" smtClean="0"/>
              <a:t>）</a:t>
            </a:r>
            <a:endParaRPr kumimoji="1" lang="en-US" altLang="ja-JP" dirty="0" smtClean="0"/>
          </a:p>
          <a:p>
            <a:r>
              <a:rPr lang="ja-JP" altLang="en-US" dirty="0" smtClean="0"/>
              <a:t>ビデオや</a:t>
            </a:r>
            <a:r>
              <a:rPr lang="en-US" altLang="ja-JP" dirty="0" smtClean="0"/>
              <a:t>Podcast</a:t>
            </a:r>
            <a:r>
              <a:rPr lang="ja-JP" altLang="en-US" dirty="0" smtClean="0"/>
              <a:t>でプログラマ向けのさまざまな講座を配信している</a:t>
            </a:r>
            <a:endParaRPr kumimoji="1" lang="ja-JP" altLang="en-US" dirty="0"/>
          </a:p>
        </p:txBody>
      </p:sp>
      <p:pic>
        <p:nvPicPr>
          <p:cNvPr id="1026" name="Picture 2" descr="https://spzone-simpleprogrammer.netdna-ssl.com/wp-content/uploads/2016/11/Software-Developer-Gifts-Christmas-List-1020x5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395684"/>
            <a:ext cx="4392488" cy="241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1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原著</a:t>
            </a:r>
            <a:endParaRPr kumimoji="1" lang="en-US" altLang="ja-JP" dirty="0" smtClean="0"/>
          </a:p>
          <a:p>
            <a:pPr lvl="1"/>
            <a:r>
              <a:rPr lang="en-US" altLang="ja-JP" dirty="0">
                <a:hlinkClick r:id="rId2"/>
              </a:rPr>
              <a:t>https://www.amazon.com/dp/1617292397</a:t>
            </a:r>
            <a:r>
              <a:rPr lang="en-US" altLang="ja-JP" dirty="0" smtClean="0">
                <a:hlinkClick r:id="rId2"/>
              </a:rPr>
              <a:t>/</a:t>
            </a:r>
            <a:endParaRPr lang="en-US" altLang="ja-JP" dirty="0" smtClean="0"/>
          </a:p>
          <a:p>
            <a:pPr lvl="1"/>
            <a:r>
              <a:rPr kumimoji="1" lang="en-US" altLang="ja-JP" dirty="0" smtClean="0"/>
              <a:t>amazon.com  </a:t>
            </a:r>
            <a:r>
              <a:rPr kumimoji="1" lang="ja-JP" altLang="en-US" dirty="0" smtClean="0"/>
              <a:t>☆</a:t>
            </a:r>
            <a:r>
              <a:rPr kumimoji="1" lang="en-US" altLang="ja-JP" dirty="0" smtClean="0"/>
              <a:t>4.8</a:t>
            </a:r>
          </a:p>
          <a:p>
            <a:pPr lvl="1"/>
            <a:endParaRPr lang="en-US" altLang="ja-JP" dirty="0"/>
          </a:p>
          <a:p>
            <a:r>
              <a:rPr lang="ja-JP" altLang="en-US" dirty="0" smtClean="0"/>
              <a:t>訳書</a:t>
            </a:r>
            <a:endParaRPr lang="en-US" altLang="ja-JP" dirty="0" smtClean="0"/>
          </a:p>
          <a:p>
            <a:pPr lvl="1"/>
            <a:r>
              <a:rPr lang="en-US" altLang="ja-JP" dirty="0">
                <a:hlinkClick r:id="rId3"/>
              </a:rPr>
              <a:t>https://www.amazon.co.jp/dp/4822251551</a:t>
            </a:r>
            <a:r>
              <a:rPr lang="en-US" altLang="ja-JP" dirty="0" smtClean="0">
                <a:hlinkClick r:id="rId3"/>
              </a:rPr>
              <a:t>/</a:t>
            </a:r>
            <a:endParaRPr lang="en-US" altLang="ja-JP" dirty="0" smtClean="0"/>
          </a:p>
          <a:p>
            <a:pPr lvl="1"/>
            <a:r>
              <a:rPr kumimoji="1" lang="en-US" altLang="ja-JP" dirty="0" smtClean="0"/>
              <a:t>amazon.co.jp </a:t>
            </a:r>
            <a:r>
              <a:rPr kumimoji="1" lang="ja-JP" altLang="en-US" dirty="0" smtClean="0"/>
              <a:t>☆</a:t>
            </a:r>
            <a:r>
              <a:rPr kumimoji="1" lang="en-US" altLang="ja-JP" dirty="0" smtClean="0"/>
              <a:t>4.3</a:t>
            </a:r>
          </a:p>
          <a:p>
            <a:pPr lvl="1"/>
            <a:endParaRPr lang="en-US" altLang="ja-JP" dirty="0"/>
          </a:p>
          <a:p>
            <a:r>
              <a:rPr kumimoji="1" lang="ja-JP" altLang="en-US" dirty="0" smtClean="0"/>
              <a:t>前述のブログのコラムを章立てして集めた本</a:t>
            </a:r>
            <a:endParaRPr kumimoji="1" lang="en-US" altLang="ja-JP" dirty="0" smtClean="0"/>
          </a:p>
          <a:p>
            <a:pPr lvl="1"/>
            <a:r>
              <a:rPr lang="ja-JP" altLang="en-US" dirty="0" smtClean="0"/>
              <a:t>もちろん構成は見直しているだろうが</a:t>
            </a:r>
            <a:endParaRPr lang="en-US" altLang="ja-JP" dirty="0" smtClean="0"/>
          </a:p>
          <a:p>
            <a:endParaRPr kumimoji="1" lang="ja-JP" altLang="en-US" dirty="0"/>
          </a:p>
        </p:txBody>
      </p:sp>
      <p:pic>
        <p:nvPicPr>
          <p:cNvPr id="1026" name="Picture 2" descr="https://images-na.ssl-images-amazon.com/images/I/51WiLueukSL._SX396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836712"/>
            <a:ext cx="1722997" cy="2160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dyjeO1dzL._SX350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045" y="3462960"/>
            <a:ext cx="1800200" cy="255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90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本について </a:t>
            </a:r>
            <a:r>
              <a:rPr kumimoji="1" lang="ja-JP" altLang="en-US" sz="2800" dirty="0" smtClean="0"/>
              <a:t>（まつも</a:t>
            </a:r>
            <a:r>
              <a:rPr lang="ja-JP" altLang="en-US" sz="2800" dirty="0"/>
              <a:t>と</a:t>
            </a:r>
            <a:r>
              <a:rPr kumimoji="1" lang="ja-JP" altLang="en-US" sz="2800" dirty="0" smtClean="0"/>
              <a:t>ゆきひろ解説より）</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あまり</a:t>
            </a:r>
            <a:r>
              <a:rPr lang="en-US" altLang="ja-JP" dirty="0" smtClean="0"/>
              <a:t>”</a:t>
            </a:r>
            <a:r>
              <a:rPr lang="ja-JP" altLang="en-US" dirty="0" smtClean="0"/>
              <a:t>ソフトウェア開発</a:t>
            </a:r>
            <a:r>
              <a:rPr lang="en-US" altLang="ja-JP" dirty="0" smtClean="0"/>
              <a:t>”</a:t>
            </a:r>
            <a:r>
              <a:rPr lang="ja-JP" altLang="en-US" dirty="0" smtClean="0"/>
              <a:t>について書かれていない</a:t>
            </a:r>
            <a:endParaRPr lang="en-US" altLang="ja-JP" dirty="0" smtClean="0"/>
          </a:p>
          <a:p>
            <a:r>
              <a:rPr lang="en-US" altLang="ja-JP" dirty="0" smtClean="0"/>
              <a:t>“</a:t>
            </a:r>
            <a:r>
              <a:rPr lang="ja-JP" altLang="en-US" dirty="0" smtClean="0"/>
              <a:t>ソフトウェア開発者</a:t>
            </a:r>
            <a:r>
              <a:rPr lang="en-US" altLang="ja-JP" dirty="0" smtClean="0"/>
              <a:t>”</a:t>
            </a:r>
            <a:r>
              <a:rPr lang="ja-JP" altLang="en-US" dirty="0" smtClean="0"/>
              <a:t>について書かれている</a:t>
            </a:r>
            <a:endParaRPr lang="en-US" altLang="ja-JP" dirty="0" smtClean="0"/>
          </a:p>
          <a:p>
            <a:pPr lvl="1"/>
            <a:r>
              <a:rPr lang="ja-JP" altLang="en-US" dirty="0" smtClean="0"/>
              <a:t>あくまでも、アメリカのソフトウェア産業での成功方法への解説</a:t>
            </a:r>
            <a:endParaRPr lang="en-US" altLang="ja-JP" dirty="0" smtClean="0"/>
          </a:p>
          <a:p>
            <a:pPr lvl="1"/>
            <a:r>
              <a:rPr lang="ja-JP" altLang="en-US" dirty="0"/>
              <a:t>日本</a:t>
            </a:r>
            <a:r>
              <a:rPr lang="ja-JP" altLang="en-US" dirty="0" smtClean="0"/>
              <a:t>の</a:t>
            </a:r>
            <a:r>
              <a:rPr lang="ja-JP" altLang="en-US" dirty="0"/>
              <a:t>ソフトウェア</a:t>
            </a:r>
            <a:r>
              <a:rPr lang="ja-JP" altLang="en-US" dirty="0" smtClean="0"/>
              <a:t>開発者にすべてがあてはまるわけではない</a:t>
            </a:r>
            <a:endParaRPr lang="en-US" altLang="ja-JP" dirty="0" smtClean="0"/>
          </a:p>
          <a:p>
            <a:pPr lvl="1"/>
            <a:endParaRPr lang="en-US" altLang="ja-JP" dirty="0" smtClean="0"/>
          </a:p>
          <a:p>
            <a:endParaRPr kumimoji="1" lang="ja-JP" altLang="en-US" dirty="0"/>
          </a:p>
        </p:txBody>
      </p:sp>
    </p:spTree>
    <p:extLst>
      <p:ext uri="{BB962C8B-B14F-4D97-AF65-F5344CB8AC3E}">
        <p14:creationId xmlns:p14="http://schemas.microsoft.com/office/powerpoint/2010/main" val="322767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章立て</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200" dirty="0" smtClean="0">
                <a:solidFill>
                  <a:schemeClr val="tx1">
                    <a:lumMod val="75000"/>
                    <a:lumOff val="25000"/>
                  </a:schemeClr>
                </a:solidFill>
              </a:rPr>
              <a:t>第</a:t>
            </a:r>
            <a:r>
              <a:rPr kumimoji="1" lang="en-US" altLang="ja-JP" sz="3200" dirty="0" smtClean="0">
                <a:solidFill>
                  <a:schemeClr val="tx1">
                    <a:lumMod val="75000"/>
                    <a:lumOff val="25000"/>
                  </a:schemeClr>
                </a:solidFill>
              </a:rPr>
              <a:t>1</a:t>
            </a:r>
            <a:r>
              <a:rPr kumimoji="1" lang="ja-JP" altLang="en-US" sz="3200" dirty="0" smtClean="0">
                <a:solidFill>
                  <a:schemeClr val="tx1">
                    <a:lumMod val="75000"/>
                    <a:lumOff val="25000"/>
                  </a:schemeClr>
                </a:solidFill>
              </a:rPr>
              <a:t>部</a:t>
            </a:r>
            <a:r>
              <a:rPr kumimoji="1" lang="en-US" altLang="ja-JP" sz="3200" dirty="0" smtClean="0">
                <a:solidFill>
                  <a:schemeClr val="tx1">
                    <a:lumMod val="75000"/>
                    <a:lumOff val="25000"/>
                  </a:schemeClr>
                </a:solidFill>
              </a:rPr>
              <a:t>	</a:t>
            </a:r>
            <a:r>
              <a:rPr kumimoji="1" lang="ja-JP" altLang="en-US" dirty="0" smtClean="0"/>
              <a:t>キャリアを築こう</a:t>
            </a:r>
            <a:endParaRPr kumimoji="1" lang="en-US" altLang="ja-JP" dirty="0" smtClean="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2</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自分を売り込め</a:t>
            </a:r>
            <a:endParaRPr lang="en-US" altLang="ja-JP" dirty="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3</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学ぶことを学ぼう</a:t>
            </a:r>
            <a:endParaRPr lang="en-US" altLang="ja-JP" dirty="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4</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生産性を高めよう</a:t>
            </a:r>
            <a:endParaRPr lang="en-US" altLang="ja-JP" dirty="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5</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お金に強くなろう</a:t>
            </a:r>
            <a:endParaRPr lang="en-US" altLang="ja-JP" dirty="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6</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やっぱり、体が大事</a:t>
            </a:r>
            <a:endParaRPr lang="en-US" altLang="ja-JP" dirty="0"/>
          </a:p>
          <a:p>
            <a:pPr marL="0" indent="0">
              <a:buNone/>
            </a:pPr>
            <a:r>
              <a:rPr lang="ja-JP" altLang="en-US" sz="3200" dirty="0" smtClean="0">
                <a:solidFill>
                  <a:schemeClr val="tx1">
                    <a:lumMod val="75000"/>
                    <a:lumOff val="25000"/>
                  </a:schemeClr>
                </a:solidFill>
              </a:rPr>
              <a:t>第</a:t>
            </a:r>
            <a:r>
              <a:rPr lang="en-US" altLang="ja-JP" sz="3200" dirty="0" smtClean="0">
                <a:solidFill>
                  <a:schemeClr val="tx1">
                    <a:lumMod val="75000"/>
                    <a:lumOff val="25000"/>
                  </a:schemeClr>
                </a:solidFill>
              </a:rPr>
              <a:t>7</a:t>
            </a:r>
            <a:r>
              <a:rPr lang="ja-JP" altLang="en-US" sz="3200" dirty="0">
                <a:solidFill>
                  <a:schemeClr val="tx1">
                    <a:lumMod val="75000"/>
                    <a:lumOff val="25000"/>
                  </a:schemeClr>
                </a:solidFill>
              </a:rPr>
              <a:t>部</a:t>
            </a:r>
            <a:r>
              <a:rPr lang="en-US" altLang="ja-JP" sz="3200" dirty="0">
                <a:solidFill>
                  <a:schemeClr val="tx1">
                    <a:lumMod val="75000"/>
                    <a:lumOff val="25000"/>
                  </a:schemeClr>
                </a:solidFill>
              </a:rPr>
              <a:t>	</a:t>
            </a:r>
            <a:r>
              <a:rPr lang="ja-JP" altLang="en-US" dirty="0" smtClean="0"/>
              <a:t>負けない心を鍛えよう</a:t>
            </a:r>
            <a:endParaRPr lang="en-US" altLang="ja-JP" dirty="0"/>
          </a:p>
        </p:txBody>
      </p:sp>
    </p:spTree>
    <p:extLst>
      <p:ext uri="{BB962C8B-B14F-4D97-AF65-F5344CB8AC3E}">
        <p14:creationId xmlns:p14="http://schemas.microsoft.com/office/powerpoint/2010/main" val="3728992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lang="ja-JP" altLang="en-US" dirty="0"/>
              <a:t>部</a:t>
            </a:r>
            <a:r>
              <a:rPr kumimoji="1" lang="ja-JP" altLang="en-US" dirty="0" smtClean="0"/>
              <a:t> キャリアを築こう</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社交術</a:t>
            </a:r>
            <a:endParaRPr kumimoji="1" lang="en-US" altLang="ja-JP" dirty="0" smtClean="0"/>
          </a:p>
          <a:p>
            <a:r>
              <a:rPr lang="ja-JP" altLang="en-US" dirty="0" smtClean="0"/>
              <a:t>面接、履歴書</a:t>
            </a:r>
            <a:endParaRPr lang="en-US" altLang="ja-JP" dirty="0" smtClean="0"/>
          </a:p>
          <a:p>
            <a:r>
              <a:rPr kumimoji="1" lang="ja-JP" altLang="en-US" dirty="0"/>
              <a:t>雇用形態</a:t>
            </a:r>
            <a:r>
              <a:rPr kumimoji="1" lang="ja-JP" altLang="en-US" dirty="0" smtClean="0"/>
              <a:t>を</a:t>
            </a:r>
            <a:r>
              <a:rPr kumimoji="1" lang="ja-JP" altLang="en-US" dirty="0"/>
              <a:t>理解</a:t>
            </a:r>
            <a:r>
              <a:rPr kumimoji="1" lang="ja-JP" altLang="en-US" dirty="0" smtClean="0"/>
              <a:t>する</a:t>
            </a:r>
            <a:endParaRPr kumimoji="1" lang="en-US" altLang="ja-JP" dirty="0" smtClean="0"/>
          </a:p>
          <a:p>
            <a:r>
              <a:rPr lang="ja-JP" altLang="en-US" dirty="0"/>
              <a:t>プロである</a:t>
            </a:r>
            <a:r>
              <a:rPr lang="ja-JP" altLang="en-US" dirty="0" smtClean="0"/>
              <a:t>こと</a:t>
            </a:r>
            <a:endParaRPr lang="en-US" altLang="ja-JP" dirty="0" smtClean="0"/>
          </a:p>
          <a:p>
            <a:r>
              <a:rPr kumimoji="1" lang="ja-JP" altLang="en-US" dirty="0"/>
              <a:t>仕事</a:t>
            </a:r>
            <a:r>
              <a:rPr kumimoji="1" lang="ja-JP" altLang="en-US" dirty="0" smtClean="0"/>
              <a:t>の辞め方</a:t>
            </a:r>
            <a:endParaRPr kumimoji="1" lang="en-US" altLang="ja-JP" dirty="0" smtClean="0"/>
          </a:p>
          <a:p>
            <a:r>
              <a:rPr lang="ja-JP" altLang="en-US" dirty="0"/>
              <a:t>独立</a:t>
            </a:r>
            <a:r>
              <a:rPr lang="ja-JP" altLang="en-US" dirty="0" smtClean="0"/>
              <a:t>する</a:t>
            </a:r>
            <a:endParaRPr lang="en-US" altLang="ja-JP" dirty="0" smtClean="0"/>
          </a:p>
          <a:p>
            <a:r>
              <a:rPr kumimoji="1" lang="ja-JP" altLang="en-US" dirty="0" smtClean="0"/>
              <a:t>スタートアップ起業</a:t>
            </a:r>
            <a:endParaRPr kumimoji="1" lang="en-US" altLang="ja-JP" dirty="0" smtClean="0"/>
          </a:p>
          <a:p>
            <a:r>
              <a:rPr lang="ja-JP" altLang="en-US" dirty="0"/>
              <a:t>テクノロジーに</a:t>
            </a:r>
            <a:r>
              <a:rPr lang="ja-JP" altLang="en-US" dirty="0" smtClean="0"/>
              <a:t>対して</a:t>
            </a:r>
            <a:r>
              <a:rPr lang="ja-JP" altLang="en-US" dirty="0"/>
              <a:t>頑</a:t>
            </a:r>
            <a:r>
              <a:rPr lang="ja-JP" altLang="en-US" dirty="0" smtClean="0"/>
              <a:t>なな</a:t>
            </a:r>
            <a:r>
              <a:rPr lang="ja-JP" altLang="en-US" dirty="0"/>
              <a:t>態度</a:t>
            </a:r>
            <a:r>
              <a:rPr lang="ja-JP" altLang="en-US" dirty="0" smtClean="0"/>
              <a:t>を</a:t>
            </a:r>
            <a:r>
              <a:rPr lang="ja-JP" altLang="en-US" dirty="0"/>
              <a:t>取る</a:t>
            </a:r>
            <a:r>
              <a:rPr lang="ja-JP" altLang="en-US" dirty="0" smtClean="0"/>
              <a:t>な</a:t>
            </a:r>
            <a:endParaRPr lang="en-US" altLang="ja-JP" dirty="0" smtClean="0"/>
          </a:p>
          <a:p>
            <a:pPr lvl="1"/>
            <a:r>
              <a:rPr kumimoji="1" lang="ja-JP" altLang="en-US" dirty="0" smtClean="0"/>
              <a:t>みんなテクノロジーに対して宗教的になっている</a:t>
            </a:r>
            <a:endParaRPr kumimoji="1" lang="en-US" altLang="ja-JP" dirty="0" smtClean="0"/>
          </a:p>
          <a:p>
            <a:pPr lvl="2"/>
            <a:r>
              <a:rPr lang="en-US" altLang="ja-JP" dirty="0"/>
              <a:t>Windows </a:t>
            </a:r>
            <a:r>
              <a:rPr lang="en-US" altLang="ja-JP" dirty="0" smtClean="0"/>
              <a:t>– Mac</a:t>
            </a:r>
          </a:p>
          <a:p>
            <a:pPr lvl="2"/>
            <a:r>
              <a:rPr kumimoji="1" lang="ja-JP" altLang="en-US" dirty="0" smtClean="0"/>
              <a:t>プログラム言語</a:t>
            </a:r>
            <a:endParaRPr kumimoji="1" lang="en-US" altLang="ja-JP" dirty="0" smtClean="0"/>
          </a:p>
          <a:p>
            <a:pPr lvl="2"/>
            <a:r>
              <a:rPr lang="en-US" altLang="ja-JP" dirty="0" smtClean="0"/>
              <a:t>vi , </a:t>
            </a:r>
            <a:r>
              <a:rPr lang="en-US" altLang="ja-JP" dirty="0" err="1" smtClean="0"/>
              <a:t>emacs</a:t>
            </a:r>
            <a:endParaRPr kumimoji="1" lang="ja-JP" altLang="en-US" dirty="0"/>
          </a:p>
        </p:txBody>
      </p:sp>
    </p:spTree>
    <p:extLst>
      <p:ext uri="{BB962C8B-B14F-4D97-AF65-F5344CB8AC3E}">
        <p14:creationId xmlns:p14="http://schemas.microsoft.com/office/powerpoint/2010/main" val="13917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2</a:t>
            </a:r>
            <a:r>
              <a:rPr kumimoji="1" lang="ja-JP" altLang="en-US" dirty="0" smtClean="0"/>
              <a:t>部 自分を売り込め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ブログの作り方</a:t>
            </a:r>
            <a:endParaRPr kumimoji="1" lang="en-US" altLang="ja-JP" dirty="0" smtClean="0"/>
          </a:p>
          <a:p>
            <a:pPr lvl="1"/>
            <a:r>
              <a:rPr lang="ja-JP" altLang="en-US" dirty="0"/>
              <a:t>ひきつけるよう</a:t>
            </a:r>
            <a:r>
              <a:rPr lang="ja-JP" altLang="en-US" dirty="0" smtClean="0"/>
              <a:t>な本や</a:t>
            </a:r>
            <a:r>
              <a:rPr lang="ja-JP" altLang="en-US" dirty="0"/>
              <a:t>記事</a:t>
            </a:r>
            <a:r>
              <a:rPr lang="ja-JP" altLang="en-US" dirty="0" smtClean="0"/>
              <a:t>を</a:t>
            </a:r>
            <a:r>
              <a:rPr lang="ja-JP" altLang="en-US" dirty="0"/>
              <a:t>書く</a:t>
            </a:r>
            <a:endParaRPr kumimoji="1" lang="en-US" altLang="ja-JP" dirty="0" smtClean="0"/>
          </a:p>
          <a:p>
            <a:r>
              <a:rPr lang="ja-JP" altLang="en-US" dirty="0"/>
              <a:t>ソーシャルメディア</a:t>
            </a:r>
            <a:r>
              <a:rPr lang="ja-JP" altLang="en-US" dirty="0" smtClean="0"/>
              <a:t>の使い方</a:t>
            </a:r>
            <a:endParaRPr lang="en-US" altLang="ja-JP" dirty="0" smtClean="0"/>
          </a:p>
          <a:p>
            <a:r>
              <a:rPr kumimoji="1" lang="ja-JP" altLang="en-US" dirty="0" smtClean="0"/>
              <a:t>講演、プレゼンテーション</a:t>
            </a:r>
            <a:endParaRPr kumimoji="1" lang="ja-JP" altLang="en-US" dirty="0"/>
          </a:p>
        </p:txBody>
      </p:sp>
    </p:spTree>
    <p:extLst>
      <p:ext uri="{BB962C8B-B14F-4D97-AF65-F5344CB8AC3E}">
        <p14:creationId xmlns:p14="http://schemas.microsoft.com/office/powerpoint/2010/main" val="15030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3</a:t>
            </a:r>
            <a:r>
              <a:rPr kumimoji="1" lang="ja-JP" altLang="en-US" dirty="0" smtClean="0"/>
              <a:t>部 学ぶことを学ぼう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学び方を学ぶ：独学の方法</a:t>
            </a:r>
            <a:endParaRPr lang="en-US" altLang="ja-JP" dirty="0" smtClean="0"/>
          </a:p>
          <a:p>
            <a:r>
              <a:rPr lang="ja-JP" altLang="en-US" dirty="0" smtClean="0"/>
              <a:t>メンターを探す（ヨーダを見つける）</a:t>
            </a:r>
            <a:endParaRPr lang="en-US" altLang="ja-JP" dirty="0" smtClean="0"/>
          </a:p>
          <a:p>
            <a:r>
              <a:rPr kumimoji="1" lang="ja-JP" altLang="en-US" dirty="0"/>
              <a:t>弟子</a:t>
            </a:r>
            <a:r>
              <a:rPr kumimoji="1" lang="ja-JP" altLang="en-US" dirty="0" smtClean="0"/>
              <a:t>をとる（ヨーダになる）</a:t>
            </a:r>
            <a:endParaRPr kumimoji="1" lang="en-US" altLang="ja-JP" dirty="0" smtClean="0"/>
          </a:p>
          <a:p>
            <a:pPr lvl="1"/>
            <a:r>
              <a:rPr lang="ja-JP" altLang="en-US" dirty="0" smtClean="0"/>
              <a:t>教える：学びたいなら教えよう</a:t>
            </a:r>
            <a:endParaRPr lang="en-US" altLang="ja-JP" dirty="0" smtClean="0"/>
          </a:p>
          <a:p>
            <a:r>
              <a:rPr kumimoji="1" lang="ja-JP" altLang="en-US" dirty="0"/>
              <a:t>知識の中</a:t>
            </a:r>
            <a:r>
              <a:rPr kumimoji="1" lang="ja-JP" altLang="en-US" dirty="0" smtClean="0"/>
              <a:t>の</a:t>
            </a:r>
            <a:r>
              <a:rPr kumimoji="1" lang="ja-JP" altLang="en-US" dirty="0"/>
              <a:t>隙間</a:t>
            </a:r>
            <a:r>
              <a:rPr kumimoji="1" lang="ja-JP" altLang="en-US" dirty="0" smtClean="0"/>
              <a:t>を見つける</a:t>
            </a:r>
            <a:endParaRPr kumimoji="1" lang="en-US" altLang="ja-JP" dirty="0" smtClean="0"/>
          </a:p>
          <a:p>
            <a:pPr lvl="1"/>
            <a:r>
              <a:rPr lang="ja-JP" altLang="en-US" dirty="0" smtClean="0"/>
              <a:t>もっとも時間を使っているのはどこか？</a:t>
            </a:r>
            <a:endParaRPr lang="en-US" altLang="ja-JP" dirty="0" smtClean="0"/>
          </a:p>
          <a:p>
            <a:pPr lvl="1"/>
            <a:r>
              <a:rPr kumimoji="1" lang="ja-JP" altLang="en-US" dirty="0"/>
              <a:t>改善できるはず</a:t>
            </a:r>
            <a:r>
              <a:rPr kumimoji="1" lang="ja-JP" altLang="en-US" dirty="0" smtClean="0"/>
              <a:t>の</a:t>
            </a:r>
            <a:r>
              <a:rPr kumimoji="1" lang="ja-JP" altLang="en-US" dirty="0"/>
              <a:t>繰り返し</a:t>
            </a:r>
            <a:r>
              <a:rPr kumimoji="1" lang="ja-JP" altLang="en-US" dirty="0" smtClean="0"/>
              <a:t>作業</a:t>
            </a:r>
            <a:endParaRPr kumimoji="1" lang="en-US" altLang="ja-JP" dirty="0" smtClean="0"/>
          </a:p>
          <a:p>
            <a:pPr lvl="1"/>
            <a:r>
              <a:rPr lang="ja-JP" altLang="en-US" dirty="0"/>
              <a:t>完全</a:t>
            </a:r>
            <a:r>
              <a:rPr lang="ja-JP" altLang="en-US" dirty="0" smtClean="0"/>
              <a:t>に</a:t>
            </a:r>
            <a:r>
              <a:rPr lang="ja-JP" altLang="en-US" dirty="0"/>
              <a:t>理解できていると</a:t>
            </a:r>
            <a:r>
              <a:rPr lang="ja-JP" altLang="en-US" dirty="0" smtClean="0"/>
              <a:t>は言えない</a:t>
            </a:r>
            <a:r>
              <a:rPr lang="ja-JP" altLang="en-US" dirty="0"/>
              <a:t>事項</a:t>
            </a:r>
            <a:endParaRPr kumimoji="1" lang="ja-JP" altLang="en-US" dirty="0"/>
          </a:p>
        </p:txBody>
      </p:sp>
    </p:spTree>
    <p:extLst>
      <p:ext uri="{BB962C8B-B14F-4D97-AF65-F5344CB8AC3E}">
        <p14:creationId xmlns:p14="http://schemas.microsoft.com/office/powerpoint/2010/main" val="30512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12125</TotalTime>
  <Words>1360</Words>
  <Application>Microsoft Office PowerPoint</Application>
  <PresentationFormat>画面に合わせる (4:3)</PresentationFormat>
  <Paragraphs>173</Paragraphs>
  <Slides>21</Slides>
  <Notes>5</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クラリティ</vt:lpstr>
      <vt:lpstr>SOFT SKILLS</vt:lpstr>
      <vt:lpstr>注意</vt:lpstr>
      <vt:lpstr>著者  ：John Sonmez（ジョン・ソンメズ）</vt:lpstr>
      <vt:lpstr>本について</vt:lpstr>
      <vt:lpstr>本について （まつもとゆきひろ解説より）</vt:lpstr>
      <vt:lpstr>章立て</vt:lpstr>
      <vt:lpstr>第1部 キャリアを築こう</vt:lpstr>
      <vt:lpstr>第2部 自分を売り込め</vt:lpstr>
      <vt:lpstr>第3部 学ぶことを学ぼう</vt:lpstr>
      <vt:lpstr>第4部 生産性を高めよう</vt:lpstr>
      <vt:lpstr>集中</vt:lpstr>
      <vt:lpstr>ポモドーロテクニック</vt:lpstr>
      <vt:lpstr>クオータシステム</vt:lpstr>
      <vt:lpstr>クォータシステムのルール</vt:lpstr>
      <vt:lpstr>第5部 お金に強くなろう</vt:lpstr>
      <vt:lpstr>第6部 やっぱり、体が大事</vt:lpstr>
      <vt:lpstr>第7部 負けない心を鍛えよう</vt:lpstr>
      <vt:lpstr>解説（まつもとゆきひろ）</vt:lpstr>
      <vt:lpstr>まとめ</vt:lpstr>
      <vt:lpstr>おまけ</vt:lpstr>
      <vt:lpstr>最近気になる本</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TKG</dc:creator>
  <cp:lastModifiedBy>TKG</cp:lastModifiedBy>
  <cp:revision>21</cp:revision>
  <dcterms:created xsi:type="dcterms:W3CDTF">2016-12-08T01:20:06Z</dcterms:created>
  <dcterms:modified xsi:type="dcterms:W3CDTF">2016-12-26T02:34:28Z</dcterms:modified>
</cp:coreProperties>
</file>