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223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853357" y="1329167"/>
            <a:ext cx="8912678" cy="401222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12000">
                <a:latin typeface="TeXGyreTermes"/>
                <a:cs typeface="TeXGyreTermes"/>
              </a:rPr>
              <a:t>BiggMann++</a:t>
            </a:r>
            <a:br>
              <a:rPr lang="en-US" sz="12000">
                <a:latin typeface="TeXGyreTermes"/>
                <a:cs typeface="TeXGyreTermes"/>
              </a:rPr>
            </a:br>
            <a:endParaRPr sz="12000"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01426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38124" y="203199"/>
            <a:ext cx="11212875" cy="1192624"/>
          </a:xfrm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Software Design–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 Parametrization of Boundary Conditions </a:t>
            </a:r>
            <a:endParaRPr sz="3600">
              <a:latin typeface="TeXGyreTermes"/>
              <a:cs typeface="TeXGyreTermes"/>
            </a:endParaRPr>
          </a:p>
        </p:txBody>
      </p:sp>
      <p:sp>
        <p:nvSpPr>
          <p:cNvPr id="9078734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1998" y="799510"/>
            <a:ext cx="10515600" cy="4800600"/>
          </a:xfrm>
        </p:spPr>
        <p:txBody>
          <a:bodyPr/>
          <a:lstStyle/>
          <a:p>
            <a:pPr marL="457200" lvl="1" indent="0" algn="just">
              <a:buFont typeface="Wingdings"/>
              <a:buNone/>
              <a:defRPr/>
            </a:pPr>
            <a:endParaRPr>
              <a:latin typeface="TeXGyreTermes"/>
              <a:cs typeface="TeXGyreTermes"/>
            </a:endParaRPr>
          </a:p>
          <a:p>
            <a:pPr lvl="1" algn="just">
              <a:buFont typeface="Wingdings"/>
              <a:buChar char="§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Dirichlet and Neumann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buFont typeface="Wingdings"/>
              <a:buChar char="§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 Boundary Conditions can be uniform for all nodes or vary with each node</a:t>
            </a:r>
            <a:endParaRPr>
              <a:latin typeface="TeXGyreTermes"/>
              <a:cs typeface="TeXGyreTermes"/>
            </a:endParaRPr>
          </a:p>
          <a:p>
            <a:pPr lvl="1" algn="just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 Boundary values can be expressed as a scalar or a lambda of the nodal coordinates</a:t>
            </a:r>
            <a:endParaRPr>
              <a:latin typeface="TeXGyreTermes"/>
              <a:cs typeface="TeXGyreTermes"/>
            </a:endParaRPr>
          </a:p>
          <a:p>
            <a:pPr lvl="1" algn="just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Interpolation between two values of the same BC type at edge nodes</a:t>
            </a:r>
            <a:endParaRPr>
              <a:latin typeface="TeXGyreTermes"/>
              <a:cs typeface="TeXGyreTermes"/>
            </a:endParaRPr>
          </a:p>
          <a:p>
            <a:pPr lvl="1" algn="just">
              <a:buFont typeface="Wingdings"/>
              <a:buChar char="§"/>
              <a:defRPr/>
            </a:pPr>
            <a:endParaRPr>
              <a:latin typeface="TeXGyreTermes"/>
              <a:cs typeface="TeXGyreTermes"/>
            </a:endParaRPr>
          </a:p>
          <a:p>
            <a:pPr marL="457200" lvl="1" indent="0" algn="just">
              <a:buFont typeface="Wingdings"/>
              <a:buNone/>
              <a:defRPr/>
            </a:pPr>
            <a:endParaRPr>
              <a:latin typeface="TeXGyreTermes"/>
              <a:cs typeface="TeXGyreTermes"/>
            </a:endParaRPr>
          </a:p>
        </p:txBody>
      </p:sp>
      <p:pic>
        <p:nvPicPr>
          <p:cNvPr id="19347421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95548" y="3128962"/>
            <a:ext cx="6915150" cy="2819399"/>
          </a:xfrm>
          <a:prstGeom prst="rect">
            <a:avLst/>
          </a:prstGeom>
        </p:spPr>
      </p:pic>
      <p:sp>
        <p:nvSpPr>
          <p:cNvPr id="1834946863" name=""/>
          <p:cNvSpPr txBox="1"/>
          <p:nvPr/>
        </p:nvSpPr>
        <p:spPr bwMode="auto">
          <a:xfrm flipH="0" flipV="0">
            <a:off x="1586073" y="6125578"/>
            <a:ext cx="8867452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TeXGyreTermes"/>
                <a:cs typeface="TeXGyreTermes"/>
              </a:rPr>
              <a:t>Snippet from the boundary conditions setting for the Back boundary of a parallelepiped </a:t>
            </a:r>
            <a:endParaRPr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39539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38124" y="203199"/>
            <a:ext cx="11212875" cy="1192624"/>
          </a:xfrm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Curvilinear Mesh Generation</a:t>
            </a:r>
            <a:endParaRPr sz="3600">
              <a:latin typeface="TeXGyreTermes"/>
              <a:cs typeface="TeXGyreTermes"/>
            </a:endParaRPr>
          </a:p>
        </p:txBody>
      </p:sp>
      <p:sp>
        <p:nvSpPr>
          <p:cNvPr id="18189266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1999" y="1128712"/>
            <a:ext cx="10515600" cy="4800600"/>
          </a:xfrm>
        </p:spPr>
        <p:txBody>
          <a:bodyPr/>
          <a:lstStyle/>
          <a:p>
            <a:pPr lvl="1" algn="just">
              <a:buFont typeface="Wingdings"/>
              <a:buChar char="§"/>
              <a:defRPr/>
            </a:pPr>
            <a:endParaRPr>
              <a:latin typeface="TeXGyreTermes"/>
              <a:cs typeface="TeXGyreTermes"/>
            </a:endParaRPr>
          </a:p>
          <a:p>
            <a:pPr marL="457200" lvl="1" indent="0" algn="just">
              <a:buFont typeface="Wingdings"/>
              <a:buNone/>
              <a:defRPr/>
            </a:pPr>
            <a:endParaRPr>
              <a:latin typeface="TeXGyreTermes"/>
              <a:cs typeface="TeXGyreTermes"/>
            </a:endParaRPr>
          </a:p>
        </p:txBody>
      </p:sp>
      <p:pic>
        <p:nvPicPr>
          <p:cNvPr id="5863727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09075" y="1613354"/>
            <a:ext cx="3222374" cy="1455484"/>
          </a:xfrm>
          <a:prstGeom prst="rect">
            <a:avLst/>
          </a:prstGeom>
        </p:spPr>
      </p:pic>
      <p:sp>
        <p:nvSpPr>
          <p:cNvPr id="1522278422" name=""/>
          <p:cNvSpPr txBox="1"/>
          <p:nvPr/>
        </p:nvSpPr>
        <p:spPr bwMode="auto">
          <a:xfrm flipH="0" flipV="0">
            <a:off x="1040174" y="1186274"/>
            <a:ext cx="1051704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TeXGyreTermes"/>
                <a:cs typeface="TeXGyreTermes"/>
              </a:rPr>
              <a:t>The equation solved for the generation of a curvilinear mesh is expressed as follows : </a:t>
            </a:r>
            <a:endParaRPr sz="2200">
              <a:latin typeface="TeXGyreTermes"/>
              <a:cs typeface="TeXGyreTermes"/>
            </a:endParaRPr>
          </a:p>
        </p:txBody>
      </p:sp>
      <p:sp>
        <p:nvSpPr>
          <p:cNvPr id="231887865" name=""/>
          <p:cNvSpPr txBox="1"/>
          <p:nvPr/>
        </p:nvSpPr>
        <p:spPr bwMode="auto">
          <a:xfrm flipH="0" flipV="0">
            <a:off x="1240198" y="3176587"/>
            <a:ext cx="1053791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TeXGyreTermes"/>
                <a:cs typeface="TeXGyreTermes"/>
              </a:rPr>
              <a:t>After some routine mathematical manipulations:</a:t>
            </a:r>
            <a:endParaRPr sz="2200">
              <a:latin typeface="TeXGyreTermes"/>
              <a:cs typeface="TeXGyreTermes"/>
            </a:endParaRPr>
          </a:p>
        </p:txBody>
      </p:sp>
      <p:pic>
        <p:nvPicPr>
          <p:cNvPr id="11745663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86250" y="3737264"/>
            <a:ext cx="2888024" cy="682335"/>
          </a:xfrm>
          <a:prstGeom prst="rect">
            <a:avLst/>
          </a:prstGeom>
        </p:spPr>
      </p:pic>
      <p:sp>
        <p:nvSpPr>
          <p:cNvPr id="972926502" name=""/>
          <p:cNvSpPr txBox="1"/>
          <p:nvPr/>
        </p:nvSpPr>
        <p:spPr bwMode="auto">
          <a:xfrm flipH="0" flipV="0">
            <a:off x="1287823" y="4419599"/>
            <a:ext cx="10607038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TeXGyreTermes"/>
                <a:cs typeface="TeXGyreTermes"/>
              </a:rPr>
              <a:t>g</a:t>
            </a:r>
            <a:r>
              <a:rPr sz="2200" baseline="-25000">
                <a:latin typeface="TeXGyreTermes"/>
                <a:cs typeface="TeXGyreTermes"/>
              </a:rPr>
              <a:t>ij</a:t>
            </a:r>
            <a:r>
              <a:rPr sz="2200">
                <a:latin typeface="TeXGyreTermes"/>
                <a:cs typeface="TeXGyreTermes"/>
              </a:rPr>
              <a:t> is the covariant tensor and g</a:t>
            </a:r>
            <a:r>
              <a:rPr sz="2200" baseline="30000">
                <a:latin typeface="TeXGyreTermes"/>
                <a:cs typeface="TeXGyreTermes"/>
              </a:rPr>
              <a:t>ij</a:t>
            </a:r>
            <a:r>
              <a:rPr sz="2200">
                <a:latin typeface="TeXGyreTermes"/>
                <a:cs typeface="TeXGyreTermes"/>
              </a:rPr>
              <a:t> is the contravariant tensor that quantify how the natural coordinate system changes over the parametric and vice versa.</a:t>
            </a:r>
            <a:endParaRPr sz="2200">
              <a:latin typeface="TeXGyreTermes"/>
              <a:cs typeface="TeXGyreTermes"/>
            </a:endParaRPr>
          </a:p>
        </p:txBody>
      </p:sp>
      <p:pic>
        <p:nvPicPr>
          <p:cNvPr id="16751417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58499" y="5443537"/>
            <a:ext cx="5572125" cy="48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649115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1098575" cy="1325562"/>
          </a:xfrm>
        </p:spPr>
        <p:txBody>
          <a:bodyPr/>
          <a:lstStyle/>
          <a:p>
            <a:pPr>
              <a:defRPr/>
            </a:pPr>
            <a:r>
              <a:rPr sz="3600">
                <a:latin typeface="TeXGyreTermes"/>
                <a:cs typeface="TeXGyreTermes"/>
              </a:rPr>
              <a:t>Linear Algebra – Differentiation at arbitrarily spaced curvilinear grids</a:t>
            </a:r>
            <a:endParaRPr sz="3600">
              <a:latin typeface="TeXGyreTermes"/>
              <a:cs typeface="TeXGyreTermes"/>
            </a:endParaRPr>
          </a:p>
        </p:txBody>
      </p:sp>
      <p:sp>
        <p:nvSpPr>
          <p:cNvPr id="175997403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515600" cy="49041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sz="2400">
                <a:latin typeface="TeXGyreTermes"/>
                <a:cs typeface="TeXGyreTermes"/>
              </a:rPr>
              <a:t>Numerical Differentiation with accuracy up to 6th order</a:t>
            </a: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r>
              <a:rPr sz="2400">
                <a:latin typeface="TeXGyreTermes"/>
                <a:cs typeface="TeXGyreTermes"/>
              </a:rPr>
              <a:t>Get number of points needed for input order accuracy (Hard-coded). For example:</a:t>
            </a:r>
            <a:endParaRPr sz="2400"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TeXGyreTermes"/>
                <a:cs typeface="TeXGyreTermes"/>
              </a:rPr>
              <a:t>	Derivative Order 1, Error Order 2 : </a:t>
            </a:r>
            <a:endParaRPr sz="2400"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TeXGyreTermes"/>
                <a:cs typeface="TeXGyreTermes"/>
              </a:rPr>
              <a:t>		points(+)-&gt;2</a:t>
            </a:r>
            <a:endParaRPr sz="2400"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TeXGyreTermes"/>
                <a:cs typeface="TeXGyreTermes"/>
              </a:rPr>
              <a:t>	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+mn-ea"/>
                <a:cs typeface="TeXGyreTermes"/>
              </a:rPr>
              <a:t>points(-)-&gt;2</a:t>
            </a:r>
            <a:endParaRPr sz="2400"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TeXGyreTermes"/>
                <a:cs typeface="TeXGyreTermes"/>
              </a:rPr>
              <a:t>	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points(+-)-&gt;1</a:t>
            </a:r>
            <a:endParaRPr sz="2400"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r>
              <a:rPr sz="2400">
                <a:latin typeface="TeXGyreTermes"/>
                <a:cs typeface="TeXGyreTermes"/>
              </a:rPr>
              <a:t>For each node get the neighbor graph and check if it has sufficient number nodes .</a:t>
            </a:r>
            <a:endParaRPr sz="2000">
              <a:latin typeface="TeXGyreTermes"/>
              <a:cs typeface="TeXGyreTermes"/>
            </a:endParaRPr>
          </a:p>
          <a:p>
            <a:pPr>
              <a:defRPr/>
            </a:pP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r>
              <a:rPr sz="2400">
                <a:latin typeface="TeXGyreTermes"/>
                <a:cs typeface="TeXGyreTermes"/>
              </a:rPr>
              <a:t>Get the coordinates (in any coordinate system) of the qualified neighbours</a:t>
            </a: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r>
              <a:rPr sz="2400">
                <a:latin typeface="TeXGyreTermes"/>
                <a:cs typeface="TeXGyreTermes"/>
              </a:rPr>
              <a:t>Get the weights for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+mn-ea"/>
                <a:cs typeface="TeXGyreTermes"/>
              </a:rPr>
              <a:t>arbitrarily </a:t>
            </a:r>
            <a:r>
              <a:rPr sz="2400">
                <a:latin typeface="TeXGyreTermes"/>
                <a:cs typeface="TeXGyreTermes"/>
              </a:rPr>
              <a:t>space points </a:t>
            </a:r>
            <a:endParaRPr sz="2400"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8165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Numerical Vector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111062337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std::vector&lt;T&gt;  template container class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Deference traits to operate between different types (ptr, smart ptr, stack objects)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Operates only on numerical data types (double, unsigned, short etc.)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Operators : =,==, !=, []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Norms : L1, L2, LInf, Lp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Iterators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Operations : add, subtract, dotProduct, crossProduct, 						   deepCopy, scale, sum, magnitude, average, normalize,               		     	   distance, angle, fillRandom, variance, covariance,	 			   	   	   correlation, standardDeviation</a:t>
            </a:r>
            <a:endParaRPr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22680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9907949" cy="706849"/>
          </a:xfrm>
        </p:spPr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Numerical Vector</a:t>
            </a:r>
            <a:endParaRPr>
              <a:latin typeface="TeXGyreTermes"/>
              <a:cs typeface="TeXGyreTermes"/>
            </a:endParaRPr>
          </a:p>
        </p:txBody>
      </p:sp>
      <p:pic>
        <p:nvPicPr>
          <p:cNvPr id="17591796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48349" y="1829529"/>
            <a:ext cx="6288449" cy="3315727"/>
          </a:xfrm>
          <a:prstGeom prst="rect">
            <a:avLst/>
          </a:prstGeom>
        </p:spPr>
      </p:pic>
      <p:pic>
        <p:nvPicPr>
          <p:cNvPr id="17989587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102" y="1829529"/>
            <a:ext cx="5739072" cy="3338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0058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Numerical Matrix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115689520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NumericalVector&lt;T&gt;  template container class</a:t>
            </a:r>
            <a:endParaRPr sz="2800"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Deference traits to operate between different types (ptr, smart ptr, stack objects)</a:t>
            </a:r>
            <a:endParaRPr sz="2800"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Operates only on numerical data types (double, unsigned, short etc.)</a:t>
            </a:r>
            <a:endParaRPr sz="2800"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Operators : =,==, !=, []</a:t>
            </a:r>
            <a:endParaRPr sz="2800"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Norms : L1, L2, LInf, Lp</a:t>
            </a:r>
            <a:endParaRPr sz="2800"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Operations : add, subtract, matrixMultiply, vectorMultiply,    					   vectorMultiplyPartial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Export to .m file </a:t>
            </a:r>
            <a:endParaRPr sz="2800"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8172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Numerical Matrix</a:t>
            </a:r>
            <a:endParaRPr>
              <a:latin typeface="TeXGyreTermes"/>
              <a:cs typeface="TeXGyreTermes"/>
            </a:endParaRPr>
          </a:p>
        </p:txBody>
      </p:sp>
      <p:pic>
        <p:nvPicPr>
          <p:cNvPr id="74523958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533524" y="1354042"/>
            <a:ext cx="9003074" cy="2274635"/>
          </a:xfrm>
          <a:prstGeom prst="rect">
            <a:avLst/>
          </a:prstGeom>
        </p:spPr>
      </p:pic>
      <p:pic>
        <p:nvPicPr>
          <p:cNvPr id="7805695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90837" y="3529012"/>
            <a:ext cx="6745649" cy="2949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9813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Solvers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67590981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Stationary</a:t>
            </a: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LUP</a:t>
            </a: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Cholesky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+mn-ea"/>
                <a:cs typeface="TeXGyreTermes"/>
              </a:rPr>
              <a:t>Block Iterative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with multi-thread vector operations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+mn-ea"/>
                <a:cs typeface="TeXGyreTermes"/>
              </a:rPr>
              <a:t>Conjugate Gradient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 </a:t>
            </a:r>
            <a:endParaRPr sz="24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Point Iterative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Jacobi</a:t>
            </a:r>
            <a:endParaRPr sz="24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Parallel Jacobi (Multithread &amp; CUDA)</a:t>
            </a:r>
            <a:endParaRPr sz="24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SOR</a:t>
            </a:r>
            <a:endParaRPr sz="24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Gauss Seidel</a:t>
            </a:r>
            <a:endParaRPr sz="24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3977795" name="Title 1"/>
          <p:cNvSpPr>
            <a:spLocks noGrp="1"/>
          </p:cNvSpPr>
          <p:nvPr>
            <p:ph type="title"/>
          </p:nvPr>
        </p:nvSpPr>
        <p:spPr bwMode="auto">
          <a:xfrm>
            <a:off x="838199" y="27780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Eigendecomposition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852648514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077118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>
                <a:latin typeface="TeXGyreTermes"/>
                <a:cs typeface="TeXGyreTermes"/>
              </a:rPr>
              <a:t>QR Decomposition with Householder Transformation</a:t>
            </a:r>
            <a:endParaRPr sz="20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000">
                <a:latin typeface="TeXGyreTermes"/>
                <a:cs typeface="TeXGyreTermes"/>
              </a:rPr>
              <a:t>Industry standard algorithm for every type of matrix (LAPACK, MATLAB, SciPy)</a:t>
            </a:r>
            <a:endParaRPr sz="20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000">
                <a:latin typeface="TeXGyreTermes"/>
                <a:cs typeface="TeXGyreTermes"/>
              </a:rPr>
              <a:t>Expensive but very powerful method</a:t>
            </a:r>
            <a:endParaRPr sz="20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000">
                <a:latin typeface="TeXGyreTermes"/>
                <a:cs typeface="TeXGyreTermes"/>
              </a:rPr>
              <a:t>Can be as used as a “precondtioner” for iterative eigendecompostion methods </a:t>
            </a:r>
            <a:endParaRPr>
              <a:latin typeface="TeXGyreTermes"/>
              <a:cs typeface="TeXGyreTermes"/>
            </a:endParaRPr>
          </a:p>
        </p:txBody>
      </p:sp>
      <p:pic>
        <p:nvPicPr>
          <p:cNvPr id="19328349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30824" y="2742509"/>
            <a:ext cx="7000875" cy="3505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1247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Eigendecomposition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21000685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Lanczos Iteration</a:t>
            </a: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Fast Krylov-subspace method</a:t>
            </a: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Finds some eigenvalues of the matrix</a:t>
            </a: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Can be optimized by applying an approximate of an eigenvector as initial solution (from a QR iteration)</a:t>
            </a:r>
            <a:endParaRPr>
              <a:latin typeface="TeXGyreTermes"/>
              <a:cs typeface="TeXGyreTermes"/>
            </a:endParaRPr>
          </a:p>
          <a:p>
            <a:pPr marL="457200" lvl="1" indent="0">
              <a:buFont typeface="Wingdings"/>
              <a:buNone/>
              <a:defRPr/>
            </a:pP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Power Method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Finds the most dominant eigenvalue of the matrix</a:t>
            </a: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Very fast</a:t>
            </a:r>
            <a:endParaRPr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7553461" name="Title 1"/>
          <p:cNvSpPr>
            <a:spLocks noGrp="1"/>
          </p:cNvSpPr>
          <p:nvPr>
            <p:ph type="title"/>
          </p:nvPr>
        </p:nvSpPr>
        <p:spPr bwMode="auto">
          <a:xfrm>
            <a:off x="838198" y="282347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BiggMann ++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7326227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607910"/>
            <a:ext cx="10515600" cy="48764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C++ open source software for complete highly customizable physics simulations from mesh generation to post process</a:t>
            </a:r>
            <a:r>
              <a:rPr>
                <a:latin typeface="TeXGyreTermes"/>
                <a:cs typeface="TeXGyreTermes"/>
              </a:rPr>
              <a:t>.</a:t>
            </a:r>
            <a:endParaRPr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endParaRPr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TeXGyreTermes"/>
                <a:cs typeface="TeXGyreTermes"/>
              </a:rPr>
              <a:t>Features : </a:t>
            </a:r>
            <a:endParaRPr baseline="-25000"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Curvilinear Mesh Generation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Arbitrarily </a:t>
            </a:r>
            <a:r>
              <a:rPr>
                <a:latin typeface="TeXGyreTermes"/>
                <a:cs typeface="TeXGyreTermes"/>
              </a:rPr>
              <a:t>spaced Finite Difference Schemes (up to 6th order accuracy)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High Performance Computing (multi-thread / CUDA matrix / vector operations, </a:t>
            </a:r>
            <a:r>
              <a:rPr strike="sngStrike">
                <a:latin typeface="TeXGyreTermes"/>
                <a:cs typeface="TeXGyreTermes"/>
              </a:rPr>
              <a:t>sparse matrix operations</a:t>
            </a:r>
            <a:r>
              <a:rPr strike="noStrike">
                <a:latin typeface="TeXGyreTermes"/>
                <a:cs typeface="TeXGyreTermes"/>
              </a:rPr>
              <a:t> (to be announced</a:t>
            </a:r>
            <a:r>
              <a:rPr>
                <a:latin typeface="TeXGyreTermes"/>
                <a:cs typeface="TeXGyreTermes"/>
              </a:rPr>
              <a:t>)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tools (direct &amp; iterative solvers, matrix eigendecomposition, statistical utility etc</a:t>
            </a:r>
            <a:r>
              <a:rPr>
                <a:latin typeface="TeXGyreTermes"/>
                <a:cs typeface="TeXGyreTermes"/>
              </a:rPr>
              <a:t>)</a:t>
            </a:r>
            <a:endParaRPr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7575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Threading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95861039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20232465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069000" y="2125154"/>
            <a:ext cx="6656024" cy="4609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374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Linear Algebra – Threading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164266460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All CPU operations of vectorized data structures are performed by executeParallelJob and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+mn-ea"/>
                <a:cs typeface="TeXGyreTermes"/>
              </a:rPr>
              <a:t>executeParallelJobWithReduction</a:t>
            </a:r>
            <a:endParaRPr>
              <a:latin typeface="TeXGyreTermes"/>
              <a:cs typeface="TeXGyreTermes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Each thread executes the operations for a specific number of rows</a:t>
            </a:r>
            <a:endParaRPr sz="28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eXGyreTermes"/>
                <a:ea typeface="Arial"/>
                <a:cs typeface="TeXGyreTermes"/>
              </a:rPr>
              <a:t>Block size (rows operated by thread) tries to align with the cache line size, in order to be cache friendly</a:t>
            </a:r>
            <a:endParaRPr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39763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38123" y="203198"/>
            <a:ext cx="11212875" cy="1192623"/>
          </a:xfrm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Results</a:t>
            </a:r>
            <a:endParaRPr sz="3600">
              <a:latin typeface="TeXGyreTermes"/>
              <a:cs typeface="TeXGyreTermes"/>
            </a:endParaRPr>
          </a:p>
        </p:txBody>
      </p:sp>
      <p:pic>
        <p:nvPicPr>
          <p:cNvPr id="209600336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-495300" y="1595849"/>
            <a:ext cx="4313719" cy="4143374"/>
          </a:xfrm>
          <a:prstGeom prst="rect">
            <a:avLst/>
          </a:prstGeom>
        </p:spPr>
      </p:pic>
      <p:sp>
        <p:nvSpPr>
          <p:cNvPr id="1076830449" name="Content Placeholder 2"/>
          <p:cNvSpPr>
            <a:spLocks noGrp="1"/>
          </p:cNvSpPr>
          <p:nvPr/>
        </p:nvSpPr>
        <p:spPr bwMode="auto">
          <a:xfrm>
            <a:off x="838199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>
              <a:latin typeface="TeXGyreTermes"/>
              <a:cs typeface="TeXGyreTermes"/>
            </a:endParaRPr>
          </a:p>
        </p:txBody>
      </p:sp>
      <p:pic>
        <p:nvPicPr>
          <p:cNvPr id="3990904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46367" y="2083325"/>
            <a:ext cx="3806202" cy="3655899"/>
          </a:xfrm>
          <a:prstGeom prst="rect">
            <a:avLst/>
          </a:prstGeom>
        </p:spPr>
      </p:pic>
      <p:pic>
        <p:nvPicPr>
          <p:cNvPr id="8438812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07525" y="1012824"/>
            <a:ext cx="5239268" cy="5032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140111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38123" y="203198"/>
            <a:ext cx="11212875" cy="1192623"/>
          </a:xfrm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Results</a:t>
            </a:r>
            <a:endParaRPr sz="3600">
              <a:latin typeface="TeXGyreTermes"/>
              <a:cs typeface="TeXGyreTermes"/>
            </a:endParaRPr>
          </a:p>
        </p:txBody>
      </p:sp>
      <p:pic>
        <p:nvPicPr>
          <p:cNvPr id="15891579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483874" y="1395822"/>
            <a:ext cx="4657774" cy="4473843"/>
          </a:xfrm>
          <a:prstGeom prst="rect">
            <a:avLst/>
          </a:prstGeom>
        </p:spPr>
      </p:pic>
      <p:pic>
        <p:nvPicPr>
          <p:cNvPr id="6669761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00955" y="1452974"/>
            <a:ext cx="7629930" cy="3914362"/>
          </a:xfrm>
          <a:prstGeom prst="rect">
            <a:avLst/>
          </a:prstGeom>
        </p:spPr>
      </p:pic>
      <p:pic>
        <p:nvPicPr>
          <p:cNvPr id="18019476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895474" y="1348315"/>
            <a:ext cx="8934449" cy="4361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127634" name="Title 1"/>
          <p:cNvSpPr>
            <a:spLocks noGrp="1"/>
          </p:cNvSpPr>
          <p:nvPr>
            <p:ph type="title"/>
          </p:nvPr>
        </p:nvSpPr>
        <p:spPr bwMode="auto">
          <a:xfrm>
            <a:off x="736146" y="-263298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Motivation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204532793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36146" y="711198"/>
            <a:ext cx="10515600" cy="54566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sz="2400">
                <a:latin typeface="TeXGyreTermes"/>
                <a:cs typeface="TeXGyreTermes"/>
              </a:rPr>
              <a:t>Initially a personal drive to learn more about the art of Computational Mechanics from the cryptic mathematical notations to memory adress pointers.</a:t>
            </a: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r>
              <a:rPr sz="2400">
                <a:latin typeface="TeXGyreTermes"/>
                <a:cs typeface="TeXGyreTermes"/>
              </a:rPr>
              <a:t>Leisure time activity. I am 30 and I got bored of pc games. </a:t>
            </a: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r>
              <a:rPr sz="2400">
                <a:latin typeface="TeXGyreTermes"/>
                <a:cs typeface="TeXGyreTermes"/>
              </a:rPr>
              <a:t>Fulfillment of my intrinsic need to express, explore and create. It is an </a:t>
            </a:r>
            <a:r>
              <a:rPr sz="2400">
                <a:latin typeface="TeXGyreTermes"/>
                <a:cs typeface="TeXGyreTermes"/>
              </a:rPr>
              <a:t>(almost) cost free physics sandbox. Computational mechanics are the poor man’s experiment.</a:t>
            </a: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r>
              <a:rPr sz="2400">
                <a:latin typeface="TeXGyreTermes"/>
                <a:cs typeface="TeXGyreTermes"/>
              </a:rPr>
              <a:t>Serotonin boost from: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400">
                <a:latin typeface="TeXGyreTermes"/>
                <a:cs typeface="TeXGyreTermes"/>
              </a:rPr>
              <a:t>Watching my GPU filled with numerical matrices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400">
                <a:latin typeface="TeXGyreTermes"/>
                <a:cs typeface="TeXGyreTermes"/>
              </a:rPr>
              <a:t>Watching the CPU being 100% occupied as i commanded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400">
                <a:latin typeface="TeXGyreTermes"/>
                <a:cs typeface="TeXGyreTermes"/>
              </a:rPr>
              <a:t>RAM overflow due to bad coding or huge matrices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400">
                <a:latin typeface="TeXGyreTermes"/>
                <a:cs typeface="TeXGyreTermes"/>
              </a:rPr>
              <a:t>Convergence to correct solution and other computational small thrills.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endParaRPr sz="2400">
              <a:latin typeface="TeXGyreTermes"/>
              <a:cs typeface="TeXGyreTermes"/>
            </a:endParaRPr>
          </a:p>
          <a:p>
            <a:pPr lvl="0">
              <a:defRPr/>
            </a:pPr>
            <a:r>
              <a:rPr sz="2400">
                <a:latin typeface="TeXGyreTermes"/>
                <a:cs typeface="TeXGyreTermes"/>
              </a:rPr>
              <a:t>Serotonin Draaaaaaiiiiinage 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400">
                <a:latin typeface="TeXGyreTermes"/>
                <a:cs typeface="TeXGyreTermes"/>
              </a:rPr>
              <a:t>SIGSEV</a:t>
            </a:r>
            <a:endParaRPr sz="2400"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 sz="2400">
                <a:latin typeface="TeXGyreTermes"/>
                <a:cs typeface="TeXGyreTermes"/>
              </a:rPr>
              <a:t>Deadlines</a:t>
            </a:r>
            <a:endParaRPr sz="2400">
              <a:latin typeface="TeXGyreTermes"/>
              <a:cs typeface="TeXGyreTermes"/>
            </a:endParaRPr>
          </a:p>
          <a:p>
            <a:pPr>
              <a:defRPr/>
            </a:pPr>
            <a:endParaRPr sz="2400"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756630" name="Title 1"/>
          <p:cNvSpPr>
            <a:spLocks noGrp="1"/>
          </p:cNvSpPr>
          <p:nvPr>
            <p:ph type="title"/>
          </p:nvPr>
        </p:nvSpPr>
        <p:spPr bwMode="auto">
          <a:xfrm>
            <a:off x="783771" y="51026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Software Design– Core Ideas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6773165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76589"/>
            <a:ext cx="10515600" cy="46960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2200">
                <a:latin typeface="TeXGyreTermes"/>
                <a:cs typeface="TeXGyreTermes"/>
              </a:rPr>
              <a:t>Complete avoidance of external libraries (only std)</a:t>
            </a:r>
            <a:endParaRPr sz="2200"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r>
              <a:rPr sz="2200">
                <a:latin typeface="TeXGyreTermes"/>
                <a:cs typeface="TeXGyreTermes"/>
              </a:rPr>
              <a:t>Parametrize what is parametrizable with ease.</a:t>
            </a: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r>
              <a:rPr sz="2200">
                <a:latin typeface="TeXGyreTermes"/>
                <a:cs typeface="TeXGyreTermes"/>
              </a:rPr>
              <a:t>Conceive and programm valid mathematical abstractions behind the physics/engineering cases</a:t>
            </a:r>
            <a:endParaRPr/>
          </a:p>
          <a:p>
            <a:pPr>
              <a:defRPr/>
            </a:pP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r>
              <a:rPr sz="2200">
                <a:latin typeface="TeXGyreTermes"/>
                <a:cs typeface="TeXGyreTermes"/>
              </a:rPr>
              <a:t>Complete simulation solution the user from mesh generation to ParaView ready result data</a:t>
            </a:r>
            <a:endParaRPr sz="2200"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r>
              <a:rPr sz="2200">
                <a:latin typeface="TeXGyreTermes"/>
                <a:cs typeface="TeXGyreTermes"/>
              </a:rPr>
              <a:t>Clear and descriptive  naming</a:t>
            </a:r>
            <a:endParaRPr sz="2200">
              <a:latin typeface="TeXGyreTermes"/>
              <a:cs typeface="TeXGyreTermes"/>
            </a:endParaRPr>
          </a:p>
          <a:p>
            <a:pPr marL="0" indent="0">
              <a:buFont typeface="Arial"/>
              <a:buNone/>
              <a:defRPr/>
            </a:pP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r>
              <a:rPr sz="2200">
                <a:latin typeface="TeXGyreTermes"/>
                <a:cs typeface="TeXGyreTermes"/>
              </a:rPr>
              <a:t>OOP principles to avoid code repetition and boost maintainability. Main target is to avoid ifs and extensive case consideration (FD schemes, matrix storage formats etc)</a:t>
            </a: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r>
              <a:rPr sz="2200">
                <a:latin typeface="TeXGyreTermes"/>
                <a:cs typeface="TeXGyreTermes"/>
              </a:rPr>
              <a:t>Cache friendly data storage for frequently accessed objects and numerical data structures </a:t>
            </a:r>
            <a:endParaRPr sz="2200"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352700" name="Title 1"/>
          <p:cNvSpPr>
            <a:spLocks noGrp="1"/>
          </p:cNvSpPr>
          <p:nvPr>
            <p:ph type="title"/>
          </p:nvPr>
        </p:nvSpPr>
        <p:spPr bwMode="auto">
          <a:xfrm>
            <a:off x="783771" y="51026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Software Design– Core Ideas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377020016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376589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Avoidance of clustered “master classes”</a:t>
            </a:r>
            <a:r>
              <a:rPr sz="2200"/>
              <a:t>. </a:t>
            </a:r>
            <a:r>
              <a:rPr sz="2200">
                <a:latin typeface="TeXGyreTermes"/>
                <a:cs typeface="TeXGyreTermes"/>
              </a:rPr>
              <a:t>Each class and function should perform only one task</a:t>
            </a:r>
            <a:endParaRPr sz="2200"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Wide usage of enums to describe Directions, Positions, CoordinateTypes etc. Great and intuitive dictionary keys!</a:t>
            </a: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2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Consistent node identification combined with the iso-parametric curves of the mesh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lead to a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 an intuitive and robust description of the nodal relations with </a:t>
            </a:r>
            <a:r>
              <a:rPr lang="en-US" sz="2200" b="0" i="1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O(1)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complexity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.</a:t>
            </a: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  <p:pic>
        <p:nvPicPr>
          <p:cNvPr id="15721646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09292" y="4129086"/>
            <a:ext cx="9211415" cy="1815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922430" name="Title 1"/>
          <p:cNvSpPr>
            <a:spLocks noGrp="1"/>
          </p:cNvSpPr>
          <p:nvPr>
            <p:ph type="title"/>
          </p:nvPr>
        </p:nvSpPr>
        <p:spPr bwMode="auto">
          <a:xfrm>
            <a:off x="783771" y="51026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Software Design– Mathematical Application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104883370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83771" y="1158874"/>
            <a:ext cx="10515600" cy="48764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600">
                <a:latin typeface="TeXGyreTermes"/>
                <a:cs typeface="TeXGyreTermes"/>
              </a:rPr>
              <a:t>Aim of the software is to solve the generalized second order PDE for a scalar or vector field.</a:t>
            </a:r>
            <a:endParaRPr sz="26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 marL="457200" lvl="1" indent="0">
              <a:buFont typeface="Wingdings"/>
              <a:buNone/>
              <a:defRPr/>
            </a:pPr>
            <a:endParaRPr>
              <a:latin typeface="TeXGyreTermes"/>
              <a:cs typeface="TeXGyreTermes"/>
            </a:endParaRPr>
          </a:p>
        </p:txBody>
      </p:sp>
      <p:pic>
        <p:nvPicPr>
          <p:cNvPr id="20998924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505074" y="1935966"/>
            <a:ext cx="6193199" cy="1183470"/>
          </a:xfrm>
          <a:prstGeom prst="rect">
            <a:avLst/>
          </a:prstGeom>
        </p:spPr>
      </p:pic>
      <p:sp>
        <p:nvSpPr>
          <p:cNvPr id="898110582" name=""/>
          <p:cNvSpPr txBox="1"/>
          <p:nvPr/>
        </p:nvSpPr>
        <p:spPr bwMode="auto">
          <a:xfrm flipH="0" flipV="0">
            <a:off x="512061" y="3733799"/>
            <a:ext cx="1143956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 algn="just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It can can be applied to a domain with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up to 4 dimensions (any combination of an orthonormal coordinate system (1-2-3) plus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time.)</a:t>
            </a:r>
            <a:r>
              <a:rPr sz="2400" b="0" i="0" u="none" strike="noStrike" cap="none" spc="0">
                <a:solidFill>
                  <a:schemeClr val="tx1"/>
                </a:solidFill>
                <a:latin typeface="TeXGyreTermes"/>
                <a:cs typeface="TeXGyreTermes"/>
              </a:rPr>
              <a:t> Space and dimensions are used in an abstract way and can represent anything from physical space to frequencies (up to 3 +1)</a:t>
            </a:r>
            <a:endParaRPr sz="24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  <a:p>
            <a:pPr algn="just">
              <a:defRPr/>
            </a:pPr>
            <a:endParaRPr sz="2400" b="0" i="0" u="none" strike="noStrike" cap="none" spc="0">
              <a:solidFill>
                <a:schemeClr val="tx1"/>
              </a:solidFill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025670" name="Title 1"/>
          <p:cNvSpPr>
            <a:spLocks noGrp="1"/>
          </p:cNvSpPr>
          <p:nvPr>
            <p:ph type="title"/>
          </p:nvPr>
        </p:nvSpPr>
        <p:spPr bwMode="auto">
          <a:xfrm>
            <a:off x="783771" y="51026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latin typeface="TeXGyreTermes"/>
                <a:cs typeface="TeXGyreTermes"/>
              </a:rPr>
              <a:t>Software Design– Mathematical Application</a:t>
            </a:r>
            <a:endParaRPr>
              <a:latin typeface="TeXGyreTermes"/>
              <a:cs typeface="TeXGyreTermes"/>
            </a:endParaRPr>
          </a:p>
        </p:txBody>
      </p:sp>
      <p:sp>
        <p:nvSpPr>
          <p:cNvPr id="5811602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83771" y="1158874"/>
            <a:ext cx="11210153" cy="48764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1" algn="just">
              <a:defRPr/>
            </a:pPr>
            <a:endParaRPr sz="2400">
              <a:latin typeface="TeXGyreTermes"/>
              <a:cs typeface="TeXGyreTermes"/>
            </a:endParaRPr>
          </a:p>
          <a:p>
            <a:pPr lvl="1" algn="just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With some proper manipulation almost all other transport / conservation laws can be abstractly viewed as child classes of the generalized second order equation.</a:t>
            </a: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 algn="just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The main idea behind the design is to be as physics agnostic as possible. The main mathematical essence of the general equation is inherited to each child class that represents a transport equation and  more specifications are added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if needed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.</a:t>
            </a: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endParaRPr sz="2400"/>
          </a:p>
          <a:p>
            <a:pPr lvl="1" algn="just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Various DOF specifications for scalar and vector fields(Temperature, velocity, position,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UnknownScalarVariable, UnknownVectorFieldVariableComponentI etc)</a:t>
            </a: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endParaRPr lang="en-US"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5727817" name="Title 1"/>
          <p:cNvSpPr>
            <a:spLocks noGrp="1"/>
          </p:cNvSpPr>
          <p:nvPr>
            <p:ph type="title"/>
          </p:nvPr>
        </p:nvSpPr>
        <p:spPr bwMode="auto">
          <a:xfrm>
            <a:off x="783771" y="51026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Software Design–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 Data access</a:t>
            </a:r>
            <a:endParaRPr sz="4400">
              <a:latin typeface="TeXGyreTermes"/>
              <a:cs typeface="TeXGyreTermes"/>
            </a:endParaRPr>
          </a:p>
        </p:txBody>
      </p:sp>
      <p:sp>
        <p:nvSpPr>
          <p:cNvPr id="56644492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92449" y="1158874"/>
            <a:ext cx="12172950" cy="53994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sz="2200">
                <a:latin typeface="TeXGyreTermes"/>
                <a:cs typeface="TeXGyreTermes"/>
              </a:rPr>
              <a:t>MATLAB / Scipy (wannabe) user experience through carefully designed containers of </a:t>
            </a:r>
            <a:r>
              <a:rPr sz="2200">
                <a:latin typeface="TeXGyreTermes"/>
                <a:cs typeface="TeXGyreTermes"/>
              </a:rPr>
              <a:t>std::vector</a:t>
            </a:r>
            <a:r>
              <a:rPr sz="2200">
                <a:latin typeface="TeXGyreTermes"/>
                <a:cs typeface="TeXGyreTermes"/>
              </a:rPr>
              <a:t>.</a:t>
            </a:r>
            <a:endParaRPr sz="2200">
              <a:latin typeface="TeXGyreTermes"/>
              <a:cs typeface="TeXGyreTermes"/>
            </a:endParaRPr>
          </a:p>
          <a:p>
            <a:pPr lvl="1">
              <a:defRPr/>
            </a:pPr>
            <a:r>
              <a:rPr sz="2200" b="1">
                <a:latin typeface="TeXGyreTermes"/>
                <a:cs typeface="TeXGyreTermes"/>
              </a:rPr>
              <a:t>Easily access and operate</a:t>
            </a:r>
            <a:r>
              <a:rPr sz="2200">
                <a:latin typeface="TeXGyreTermes"/>
                <a:cs typeface="TeXGyreTermes"/>
              </a:rPr>
              <a:t> on matrices and vectors </a:t>
            </a:r>
            <a:r>
              <a:rPr sz="2200">
                <a:latin typeface="TeXGyreTermes"/>
                <a:cs typeface="TeXGyreTermes"/>
              </a:rPr>
              <a:t>in element or in full data structure level.</a:t>
            </a:r>
            <a:endParaRPr sz="2200">
              <a:latin typeface="TeXGyreTermes"/>
              <a:cs typeface="TeXGyreTermes"/>
            </a:endParaRPr>
          </a:p>
          <a:p>
            <a:pPr lvl="1">
              <a:defRPr/>
            </a:pPr>
            <a:r>
              <a:rPr sz="2200">
                <a:latin typeface="TeXGyreTermes"/>
                <a:cs typeface="TeXGyreTermes"/>
              </a:rPr>
              <a:t>Set the available threads for each operation</a:t>
            </a:r>
            <a:r>
              <a:rPr sz="2200">
                <a:latin typeface="TeXGyreTermes"/>
                <a:cs typeface="TeXGyreTermes"/>
              </a:rPr>
              <a:t>.</a:t>
            </a:r>
            <a:endParaRPr sz="2200">
              <a:latin typeface="TeXGyreTermes"/>
              <a:cs typeface="TeXGyreTermes"/>
            </a:endParaRPr>
          </a:p>
          <a:p>
            <a:pPr lvl="1">
              <a:defRPr/>
            </a:pPr>
            <a:endParaRPr>
              <a:latin typeface="TeXGyreTermes"/>
              <a:cs typeface="TeXGyreTermes"/>
            </a:endParaRPr>
          </a:p>
          <a:p>
            <a:pPr lvl="1">
              <a:defRPr/>
            </a:pP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endParaRPr>
              <a:latin typeface="TeXGyreTermes"/>
              <a:cs typeface="TeXGyreTermes"/>
            </a:endParaRPr>
          </a:p>
        </p:txBody>
      </p:sp>
      <p:pic>
        <p:nvPicPr>
          <p:cNvPr id="21381470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88746" y="4721065"/>
            <a:ext cx="6934199" cy="1419224"/>
          </a:xfrm>
          <a:prstGeom prst="rect">
            <a:avLst/>
          </a:prstGeom>
        </p:spPr>
      </p:pic>
      <p:pic>
        <p:nvPicPr>
          <p:cNvPr id="9570636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07908" y="2819399"/>
            <a:ext cx="4905374" cy="1638299"/>
          </a:xfrm>
          <a:prstGeom prst="rect">
            <a:avLst/>
          </a:prstGeom>
        </p:spPr>
      </p:pic>
      <p:sp>
        <p:nvSpPr>
          <p:cNvPr id="519793792" name=""/>
          <p:cNvSpPr txBox="1"/>
          <p:nvPr/>
        </p:nvSpPr>
        <p:spPr bwMode="auto">
          <a:xfrm flipH="0" flipV="0">
            <a:off x="3568686" y="6192254"/>
            <a:ext cx="4945768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TeXGyreTermes"/>
                <a:cs typeface="TeXGyreTermes"/>
              </a:rPr>
              <a:t>Snippets from LUP and Conjugate Gradient Solvers</a:t>
            </a:r>
            <a:endParaRPr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151238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192624"/>
          </a:xfrm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Software Design–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TeXGyreTermes"/>
                <a:ea typeface="TeXGyreTermes"/>
                <a:cs typeface="TeXGyreTermes"/>
              </a:rPr>
              <a:t> Parametrization of Model Parameters </a:t>
            </a:r>
            <a:endParaRPr sz="3600">
              <a:latin typeface="TeXGyreTermes"/>
              <a:cs typeface="TeXGyreTermes"/>
            </a:endParaRPr>
          </a:p>
        </p:txBody>
      </p:sp>
      <p:sp>
        <p:nvSpPr>
          <p:cNvPr id="19366986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205325"/>
            <a:ext cx="10515600" cy="5362574"/>
          </a:xfrm>
        </p:spPr>
        <p:txBody>
          <a:bodyPr/>
          <a:lstStyle/>
          <a:p>
            <a:pPr marL="457200" lvl="1" indent="0">
              <a:buFont typeface="Wingdings"/>
              <a:buNone/>
              <a:defRPr/>
            </a:pP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Properties can be uniform for all nodes or vary with each node</a:t>
            </a:r>
            <a:endParaRPr>
              <a:latin typeface="TeXGyreTermes"/>
              <a:cs typeface="TeXGyreTermes"/>
            </a:endParaRPr>
          </a:p>
          <a:p>
            <a:pPr marL="457200" lvl="1" indent="0">
              <a:buFont typeface="Wingdings"/>
              <a:buNone/>
              <a:defRPr/>
            </a:pPr>
            <a:endParaRPr>
              <a:latin typeface="TeXGyreTermes"/>
              <a:cs typeface="TeXGyreTermes"/>
            </a:endParaRPr>
          </a:p>
          <a:p>
            <a:pPr lvl="1">
              <a:buFont typeface="Wingdings"/>
              <a:buChar char="§"/>
              <a:defRPr/>
            </a:pPr>
            <a:r>
              <a:rPr>
                <a:latin typeface="TeXGyreTermes"/>
                <a:cs typeface="TeXGyreTermes"/>
              </a:rPr>
              <a:t>Constants ,where possible, are expressed in matrix/vector/scalar forms (isotropic-anisotropic, non-homogenous etc. host medium properties)</a:t>
            </a:r>
            <a:endParaRPr>
              <a:latin typeface="TeXGyreTermes"/>
              <a:cs typeface="TeXGyreTermes"/>
            </a:endParaRPr>
          </a:p>
        </p:txBody>
      </p:sp>
      <p:pic>
        <p:nvPicPr>
          <p:cNvPr id="5266535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545216" y="3262725"/>
            <a:ext cx="8684493" cy="2686049"/>
          </a:xfrm>
          <a:prstGeom prst="rect">
            <a:avLst/>
          </a:prstGeom>
        </p:spPr>
      </p:pic>
      <p:sp>
        <p:nvSpPr>
          <p:cNvPr id="1021279030" name=""/>
          <p:cNvSpPr txBox="1"/>
          <p:nvPr/>
        </p:nvSpPr>
        <p:spPr bwMode="auto">
          <a:xfrm flipH="0" flipV="0">
            <a:off x="1545216" y="6125579"/>
            <a:ext cx="8824253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TeXGyreTermes"/>
                <a:cs typeface="TeXGyreTermes"/>
              </a:rPr>
              <a:t>Snippet from non-symmetric and anisotropic properties assignement during mesh generation</a:t>
            </a:r>
            <a:endParaRPr>
              <a:latin typeface="TeXGyreTermes"/>
              <a:cs typeface="TeXGyreTer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2023-09-15T12:47:49Z</dcterms:modified>
  <cp:category/>
  <cp:contentStatus/>
  <cp:version/>
</cp:coreProperties>
</file>