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71" r:id="rId4"/>
    <p:sldId id="259" r:id="rId5"/>
    <p:sldId id="260" r:id="rId6"/>
    <p:sldId id="261" r:id="rId7"/>
    <p:sldId id="277" r:id="rId8"/>
    <p:sldId id="278" r:id="rId9"/>
    <p:sldId id="280" r:id="rId10"/>
    <p:sldId id="285" r:id="rId11"/>
    <p:sldId id="288" r:id="rId12"/>
    <p:sldId id="289" r:id="rId13"/>
    <p:sldId id="279" r:id="rId14"/>
    <p:sldId id="290" r:id="rId15"/>
    <p:sldId id="284" r:id="rId16"/>
    <p:sldId id="281" r:id="rId17"/>
    <p:sldId id="286" r:id="rId18"/>
    <p:sldId id="282" r:id="rId19"/>
    <p:sldId id="291" r:id="rId20"/>
    <p:sldId id="292" r:id="rId21"/>
    <p:sldId id="262" r:id="rId22"/>
    <p:sldId id="275" r:id="rId23"/>
    <p:sldId id="293" r:id="rId24"/>
    <p:sldId id="272"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Isolated Words Recognition </a:t>
            </a:r>
            <a:r>
              <a:rPr lang="en-US" dirty="0" smtClean="0"/>
              <a:t>in Speech Signal Processing</a:t>
            </a:r>
            <a:r>
              <a:rPr lang="en-US" i="1" dirty="0" smtClean="0"/>
              <a:t> </a:t>
            </a:r>
            <a:endParaRPr lang="en-US" dirty="0"/>
          </a:p>
        </p:txBody>
      </p:sp>
      <p:sp>
        <p:nvSpPr>
          <p:cNvPr id="3" name="Content Placeholder 2"/>
          <p:cNvSpPr>
            <a:spLocks noGrp="1"/>
          </p:cNvSpPr>
          <p:nvPr>
            <p:ph idx="1"/>
          </p:nvPr>
        </p:nvSpPr>
        <p:spPr>
          <a:xfrm>
            <a:off x="810000" y="2531380"/>
            <a:ext cx="10554574" cy="3636511"/>
          </a:xfrm>
        </p:spPr>
        <p:txBody>
          <a:bodyPr>
            <a:normAutofit fontScale="62500" lnSpcReduction="20000"/>
          </a:bodyPr>
          <a:lstStyle/>
          <a:p>
            <a:r>
              <a:rPr lang="en-US" sz="3200" b="1" dirty="0" smtClean="0"/>
              <a:t>Submitted By</a:t>
            </a:r>
            <a:r>
              <a:rPr lang="en-US" sz="3200" dirty="0" smtClean="0"/>
              <a:t>:</a:t>
            </a:r>
          </a:p>
          <a:p>
            <a:pPr marL="0" indent="0">
              <a:buNone/>
            </a:pPr>
            <a:r>
              <a:rPr lang="en-US" sz="2800" dirty="0" smtClean="0"/>
              <a:t>     Rahul Khanna</a:t>
            </a:r>
          </a:p>
          <a:p>
            <a:pPr marL="0" indent="0">
              <a:buNone/>
            </a:pPr>
            <a:r>
              <a:rPr lang="en-US" sz="2800" dirty="0" smtClean="0"/>
              <a:t>     13BEC0700</a:t>
            </a:r>
          </a:p>
          <a:p>
            <a:pPr marL="0" indent="0">
              <a:buNone/>
            </a:pPr>
            <a:r>
              <a:rPr lang="en-US" sz="2800" dirty="0" smtClean="0"/>
              <a:t>      </a:t>
            </a:r>
            <a:endParaRPr lang="en-US" sz="2800" dirty="0"/>
          </a:p>
          <a:p>
            <a:pPr marL="0" indent="0">
              <a:buNone/>
            </a:pPr>
            <a:endParaRPr lang="en-US" sz="2800" dirty="0" smtClean="0"/>
          </a:p>
          <a:p>
            <a:r>
              <a:rPr lang="en-US" sz="3200" b="1" dirty="0" smtClean="0"/>
              <a:t>Project Guide:</a:t>
            </a:r>
            <a:endParaRPr lang="en-US" sz="3200" b="1" dirty="0" smtClean="0"/>
          </a:p>
          <a:p>
            <a:pPr marL="0" indent="0">
              <a:buNone/>
            </a:pPr>
            <a:r>
              <a:rPr lang="en-US" sz="2800" dirty="0" smtClean="0"/>
              <a:t>     Prof. </a:t>
            </a:r>
            <a:r>
              <a:rPr lang="en-US" sz="2800" dirty="0" err="1" smtClean="0"/>
              <a:t>Kalaivani</a:t>
            </a:r>
            <a:r>
              <a:rPr lang="en-US" sz="2800" dirty="0" smtClean="0"/>
              <a:t> </a:t>
            </a:r>
            <a:r>
              <a:rPr lang="en-US" sz="2800" dirty="0"/>
              <a:t>S</a:t>
            </a:r>
            <a:r>
              <a:rPr lang="en-US" dirty="0" smtClean="0"/>
              <a:t>.</a:t>
            </a:r>
            <a:r>
              <a:rPr lang="en-IN" dirty="0"/>
              <a:t> </a:t>
            </a:r>
            <a:endParaRPr lang="en-IN" dirty="0" smtClean="0"/>
          </a:p>
          <a:p>
            <a:pPr marL="0" indent="0">
              <a:buNone/>
            </a:pPr>
            <a:r>
              <a:rPr lang="en-IN" sz="2400" dirty="0" smtClean="0"/>
              <a:t> </a:t>
            </a:r>
            <a:r>
              <a:rPr lang="en-IN" sz="2400" dirty="0" smtClean="0"/>
              <a:t>     </a:t>
            </a:r>
            <a:r>
              <a:rPr lang="en-IN" sz="2900" dirty="0" smtClean="0"/>
              <a:t>Associate </a:t>
            </a:r>
            <a:r>
              <a:rPr lang="en-IN" sz="2900" dirty="0" smtClean="0"/>
              <a:t>Professor</a:t>
            </a:r>
          </a:p>
          <a:p>
            <a:pPr marL="0" indent="0">
              <a:buNone/>
            </a:pPr>
            <a:r>
              <a:rPr lang="en-IN" sz="2900" dirty="0"/>
              <a:t> </a:t>
            </a:r>
            <a:r>
              <a:rPr lang="en-IN" sz="2900" dirty="0" smtClean="0"/>
              <a:t>    </a:t>
            </a:r>
            <a:r>
              <a:rPr lang="en-IN" sz="2900" dirty="0" smtClean="0"/>
              <a:t>Department </a:t>
            </a:r>
            <a:r>
              <a:rPr lang="en-IN" sz="2900" dirty="0" smtClean="0"/>
              <a:t>of Communication Engineering</a:t>
            </a:r>
            <a:endParaRPr lang="en-IN" sz="2900" dirty="0"/>
          </a:p>
          <a:p>
            <a:pPr marL="0" indent="0">
              <a:buNone/>
            </a:pPr>
            <a:r>
              <a:rPr lang="en-IN" sz="2900" dirty="0"/>
              <a:t> </a:t>
            </a:r>
            <a:r>
              <a:rPr lang="en-IN" sz="2900" dirty="0" smtClean="0"/>
              <a:t>    </a:t>
            </a:r>
            <a:r>
              <a:rPr lang="en-IN" sz="2900" dirty="0" smtClean="0"/>
              <a:t>VIT </a:t>
            </a:r>
            <a:r>
              <a:rPr lang="en-IN" sz="2900" dirty="0" smtClean="0"/>
              <a:t>University</a:t>
            </a:r>
          </a:p>
          <a:p>
            <a:pPr marL="0" indent="0">
              <a:buNone/>
            </a:pPr>
            <a:endParaRPr lang="en-US" dirty="0" smtClean="0"/>
          </a:p>
        </p:txBody>
      </p:sp>
    </p:spTree>
    <p:extLst>
      <p:ext uri="{BB962C8B-B14F-4D97-AF65-F5344CB8AC3E}">
        <p14:creationId xmlns:p14="http://schemas.microsoft.com/office/powerpoint/2010/main" val="174546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935" y="189611"/>
            <a:ext cx="10571998" cy="970450"/>
          </a:xfrm>
        </p:spPr>
        <p:txBody>
          <a:bodyPr/>
          <a:lstStyle/>
          <a:p>
            <a:r>
              <a:rPr lang="en-US" sz="3200" dirty="0" smtClean="0"/>
              <a:t>Adaptive Time Frequency Masking:  SNR estimation</a:t>
            </a:r>
            <a:endParaRPr lang="en-US" sz="3200" dirty="0"/>
          </a:p>
        </p:txBody>
      </p:sp>
      <p:sp>
        <p:nvSpPr>
          <p:cNvPr id="3" name="Content Placeholder 2"/>
          <p:cNvSpPr>
            <a:spLocks noGrp="1"/>
          </p:cNvSpPr>
          <p:nvPr>
            <p:ph idx="1"/>
          </p:nvPr>
        </p:nvSpPr>
        <p:spPr>
          <a:xfrm>
            <a:off x="342195" y="1694253"/>
            <a:ext cx="8917716" cy="3636511"/>
          </a:xfrm>
        </p:spPr>
        <p:txBody>
          <a:bodyPr/>
          <a:lstStyle/>
          <a:p>
            <a:pPr marL="0" indent="0" algn="just">
              <a:buNone/>
            </a:pPr>
            <a:r>
              <a:rPr lang="en-US" dirty="0"/>
              <a:t>This step calculates the SNR of speech signal. SNR is the measure to calculate the amount of noise present in speech signal. But, the non-uniformity of speech signal creates problem to calculate SNR. So, SNR of speech signal is calculated by dividing the total speech and noise signals in speech. Also, present of short time energy in silent frame is called as noise and that noise signals have low STE than speech </a:t>
            </a:r>
            <a:r>
              <a:rPr lang="en-US" dirty="0" smtClean="0"/>
              <a:t>signals. </a:t>
            </a:r>
            <a:r>
              <a:rPr lang="en-US" dirty="0"/>
              <a:t>So, calculating the noise from low STE frames and speech from higher STE frames, SNR is estimated. </a:t>
            </a:r>
          </a:p>
        </p:txBody>
      </p:sp>
      <p:pic>
        <p:nvPicPr>
          <p:cNvPr id="3074" name="Picture 40" descr="C:\Users\RAHU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8546" y="4890386"/>
            <a:ext cx="2369713" cy="33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8551581" y="5683981"/>
            <a:ext cx="2150768"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smtClean="0">
                <a:ea typeface="Calibri" panose="020F0502020204030204" pitchFamily="34" charset="0"/>
                <a:cs typeface="Times New Roman" panose="02020603050405020304" pitchFamily="18" charset="0"/>
              </a:rPr>
              <a:t>ESNR of speech signal</a:t>
            </a: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2064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Adaptive Time Frequency Masking:  </a:t>
            </a:r>
            <a:r>
              <a:rPr lang="en-US" sz="3200" i="1" dirty="0"/>
              <a:t>Time Frequency </a:t>
            </a:r>
            <a:r>
              <a:rPr lang="en-US" sz="3200" i="1" dirty="0" smtClean="0"/>
              <a:t>																Masking</a:t>
            </a:r>
            <a:endParaRPr lang="en-US" sz="3200" dirty="0"/>
          </a:p>
        </p:txBody>
      </p:sp>
      <p:sp>
        <p:nvSpPr>
          <p:cNvPr id="3" name="Content Placeholder 2"/>
          <p:cNvSpPr>
            <a:spLocks noGrp="1"/>
          </p:cNvSpPr>
          <p:nvPr>
            <p:ph idx="1"/>
          </p:nvPr>
        </p:nvSpPr>
        <p:spPr>
          <a:xfrm>
            <a:off x="316436" y="2157894"/>
            <a:ext cx="6857096" cy="2272438"/>
          </a:xfrm>
        </p:spPr>
        <p:txBody>
          <a:bodyPr>
            <a:normAutofit/>
          </a:bodyPr>
          <a:lstStyle/>
          <a:p>
            <a:pPr marL="0" indent="0" algn="just">
              <a:buNone/>
            </a:pPr>
            <a:r>
              <a:rPr lang="en-US" dirty="0"/>
              <a:t>In this step the mask is created and is applied on the frame. </a:t>
            </a:r>
            <a:r>
              <a:rPr lang="en-US" dirty="0" smtClean="0"/>
              <a:t>ESNR calculated is used to get the threshold value for the mask. This mask is applied on the frame.</a:t>
            </a:r>
            <a:endParaRPr lang="en-US" dirty="0"/>
          </a:p>
        </p:txBody>
      </p:sp>
      <p:pic>
        <p:nvPicPr>
          <p:cNvPr id="7170" name="Picture 43" descr="C:\Users\RAHU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2400" y="2949262"/>
            <a:ext cx="3331516" cy="2563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8062175" y="5722618"/>
            <a:ext cx="3155329" cy="549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t>Time frequency masked output of </a:t>
            </a:r>
            <a:r>
              <a:rPr lang="en-US" sz="1400" b="1" dirty="0" smtClean="0"/>
              <a:t>72th frame </a:t>
            </a:r>
            <a:r>
              <a:rPr lang="en-US" sz="1400" b="1" dirty="0"/>
              <a:t>of input </a:t>
            </a:r>
            <a:r>
              <a:rPr lang="en-US" sz="1400" b="1" dirty="0" smtClean="0"/>
              <a:t>signal</a:t>
            </a:r>
            <a:endParaRPr lang="en-US" sz="11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4531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19" y="344157"/>
            <a:ext cx="11025685" cy="970450"/>
          </a:xfrm>
        </p:spPr>
        <p:txBody>
          <a:bodyPr/>
          <a:lstStyle/>
          <a:p>
            <a:r>
              <a:rPr lang="en-US" sz="3200" dirty="0"/>
              <a:t>Adaptive Time Frequency Masking</a:t>
            </a:r>
            <a:r>
              <a:rPr lang="en-US" sz="3200"/>
              <a:t>:  </a:t>
            </a:r>
            <a:r>
              <a:rPr lang="en-US" sz="3200" i="1" smtClean="0"/>
              <a:t>Mean Smoothing 															   Filtering </a:t>
            </a:r>
            <a:endParaRPr lang="en-US" sz="3200" dirty="0"/>
          </a:p>
        </p:txBody>
      </p:sp>
      <p:sp>
        <p:nvSpPr>
          <p:cNvPr id="3" name="Content Placeholder 2"/>
          <p:cNvSpPr>
            <a:spLocks noGrp="1"/>
          </p:cNvSpPr>
          <p:nvPr>
            <p:ph idx="1"/>
          </p:nvPr>
        </p:nvSpPr>
        <p:spPr>
          <a:xfrm>
            <a:off x="462194" y="1314607"/>
            <a:ext cx="7896195" cy="3815983"/>
          </a:xfrm>
        </p:spPr>
        <p:txBody>
          <a:bodyPr/>
          <a:lstStyle/>
          <a:p>
            <a:pPr marL="0" indent="0" algn="just">
              <a:buNone/>
            </a:pPr>
            <a:r>
              <a:rPr lang="en-US" dirty="0"/>
              <a:t>Since the noise power of AWGN keeps on changing from frame to frame. So to remove this instant variation, mean smoothing filter is to adaptive time frequency masked map. Average of 3 frequency frame are calculated</a:t>
            </a:r>
            <a:endParaRPr lang="en-US" b="1" dirty="0"/>
          </a:p>
        </p:txBody>
      </p:sp>
      <p:sp>
        <p:nvSpPr>
          <p:cNvPr id="6" name="Content Placeholder 2"/>
          <p:cNvSpPr txBox="1">
            <a:spLocks/>
          </p:cNvSpPr>
          <p:nvPr/>
        </p:nvSpPr>
        <p:spPr>
          <a:xfrm>
            <a:off x="957258" y="3923824"/>
            <a:ext cx="10043252" cy="252982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b="1" dirty="0"/>
          </a:p>
        </p:txBody>
      </p:sp>
      <p:pic>
        <p:nvPicPr>
          <p:cNvPr id="8194" name="Picture 42" descr="C:\Users\RAHU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528" y="3412902"/>
            <a:ext cx="3358576" cy="265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p:cNvSpPr/>
          <p:nvPr/>
        </p:nvSpPr>
        <p:spPr>
          <a:xfrm>
            <a:off x="8358391" y="6250656"/>
            <a:ext cx="3155329" cy="549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t>Mean smoothed masked output of </a:t>
            </a:r>
            <a:r>
              <a:rPr lang="en-US" sz="1400" b="1" dirty="0" smtClean="0"/>
              <a:t>72th frame </a:t>
            </a:r>
            <a:r>
              <a:rPr lang="en-US" sz="1400" b="1" dirty="0"/>
              <a:t>of input signal</a:t>
            </a:r>
            <a:endParaRPr lang="en-US" sz="11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5860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Hilbert Huang Transform</a:t>
            </a:r>
            <a:endParaRPr lang="en-US" dirty="0"/>
          </a:p>
        </p:txBody>
      </p:sp>
      <p:sp>
        <p:nvSpPr>
          <p:cNvPr id="3" name="Content Placeholder 2"/>
          <p:cNvSpPr>
            <a:spLocks noGrp="1"/>
          </p:cNvSpPr>
          <p:nvPr>
            <p:ph idx="1"/>
          </p:nvPr>
        </p:nvSpPr>
        <p:spPr/>
        <p:txBody>
          <a:bodyPr/>
          <a:lstStyle/>
          <a:p>
            <a:pPr marL="0" indent="0">
              <a:buNone/>
            </a:pPr>
            <a:r>
              <a:rPr lang="en-US" dirty="0" smtClean="0"/>
              <a:t>This method is used to replace FFT. HHT resolves problem by using technique called Empirical Mode Decomposition, which is use to find all the intrinsic mode functions in that signal. </a:t>
            </a:r>
          </a:p>
          <a:p>
            <a:pPr marL="0" indent="0">
              <a:buNone/>
            </a:pPr>
            <a:r>
              <a:rPr lang="en-US" dirty="0" smtClean="0"/>
              <a:t>Spectrum is achieved by calculating FFT, followed by Hilbert transform, of all IMFs and then combining them. Steps included are:</a:t>
            </a:r>
          </a:p>
          <a:p>
            <a:pPr>
              <a:buAutoNum type="arabicParenR"/>
            </a:pPr>
            <a:r>
              <a:rPr lang="en-US" i="1" dirty="0" smtClean="0"/>
              <a:t>Empirical </a:t>
            </a:r>
            <a:r>
              <a:rPr lang="en-US" i="1" dirty="0"/>
              <a:t>Mode Decomposition </a:t>
            </a:r>
            <a:r>
              <a:rPr lang="en-US" i="1" dirty="0" smtClean="0"/>
              <a:t>process</a:t>
            </a:r>
          </a:p>
          <a:p>
            <a:pPr>
              <a:buAutoNum type="arabicParenR"/>
            </a:pPr>
            <a:r>
              <a:rPr lang="en-US" i="1" dirty="0"/>
              <a:t>Amplitude and frequency extraction</a:t>
            </a:r>
            <a:endParaRPr lang="en-US" dirty="0" smtClean="0"/>
          </a:p>
        </p:txBody>
      </p:sp>
    </p:spTree>
    <p:extLst>
      <p:ext uri="{BB962C8B-B14F-4D97-AF65-F5344CB8AC3E}">
        <p14:creationId xmlns:p14="http://schemas.microsoft.com/office/powerpoint/2010/main" val="1604722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88" y="1619165"/>
            <a:ext cx="10571998" cy="970450"/>
          </a:xfrm>
        </p:spPr>
        <p:txBody>
          <a:bodyPr/>
          <a:lstStyle/>
          <a:p>
            <a:r>
              <a:rPr lang="en-US" dirty="0"/>
              <a:t>Hilbert Huang Transform: </a:t>
            </a:r>
            <a:r>
              <a:rPr lang="en-US" i="1" dirty="0"/>
              <a:t>Empirical Mode 														</a:t>
            </a:r>
            <a:r>
              <a:rPr lang="en-US" i="1" dirty="0" smtClean="0"/>
              <a:t>Decomposition</a:t>
            </a:r>
            <a:r>
              <a:rPr lang="en-US" i="1" dirty="0"/>
              <a:t/>
            </a:r>
            <a:br>
              <a:rPr lang="en-US" i="1" dirty="0"/>
            </a:br>
            <a:endParaRPr lang="en-US" dirty="0"/>
          </a:p>
        </p:txBody>
      </p:sp>
      <p:sp>
        <p:nvSpPr>
          <p:cNvPr id="3" name="Content Placeholder 2"/>
          <p:cNvSpPr>
            <a:spLocks noGrp="1"/>
          </p:cNvSpPr>
          <p:nvPr>
            <p:ph idx="1"/>
          </p:nvPr>
        </p:nvSpPr>
        <p:spPr/>
        <p:txBody>
          <a:bodyPr/>
          <a:lstStyle/>
          <a:p>
            <a:pPr marL="0" indent="0" algn="just">
              <a:buNone/>
            </a:pPr>
            <a:r>
              <a:rPr lang="en-US" dirty="0"/>
              <a:t>T</a:t>
            </a:r>
            <a:r>
              <a:rPr lang="en-US" dirty="0" smtClean="0"/>
              <a:t>his step is to find all the intrinsic mode functions of the signal. The  extracted IMFs should have  two properties , i.e.</a:t>
            </a:r>
          </a:p>
          <a:p>
            <a:pPr marL="0" indent="0" algn="just">
              <a:buNone/>
            </a:pPr>
            <a:r>
              <a:rPr lang="en-US" dirty="0" smtClean="0"/>
              <a:t>1)Difference of number of zero crossing and peaks should be </a:t>
            </a:r>
            <a:r>
              <a:rPr lang="en-US" dirty="0" err="1" smtClean="0"/>
              <a:t>atmost</a:t>
            </a:r>
            <a:r>
              <a:rPr lang="en-US" dirty="0" smtClean="0"/>
              <a:t> one </a:t>
            </a:r>
          </a:p>
          <a:p>
            <a:pPr marL="0" indent="0" algn="just">
              <a:buNone/>
            </a:pPr>
            <a:r>
              <a:rPr lang="en-US" dirty="0" smtClean="0"/>
              <a:t>2) Mean value envelope of local maxima and local minima should be zero</a:t>
            </a:r>
            <a:endParaRPr lang="en-US" dirty="0" smtClean="0"/>
          </a:p>
        </p:txBody>
      </p:sp>
    </p:spTree>
    <p:extLst>
      <p:ext uri="{BB962C8B-B14F-4D97-AF65-F5344CB8AC3E}">
        <p14:creationId xmlns:p14="http://schemas.microsoft.com/office/powerpoint/2010/main" val="208036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436" y="575976"/>
            <a:ext cx="10571998" cy="970450"/>
          </a:xfrm>
        </p:spPr>
        <p:txBody>
          <a:bodyPr/>
          <a:lstStyle/>
          <a:p>
            <a:r>
              <a:rPr lang="en-US" dirty="0"/>
              <a:t>Hilbert Huang Transform: </a:t>
            </a:r>
            <a:r>
              <a:rPr lang="en-US" i="1" dirty="0"/>
              <a:t>Amplitude and </a:t>
            </a:r>
            <a:r>
              <a:rPr lang="en-US" i="1" dirty="0" smtClean="0"/>
              <a:t>												frequency </a:t>
            </a:r>
            <a:r>
              <a:rPr lang="en-US" i="1" dirty="0"/>
              <a:t>extraction</a:t>
            </a:r>
            <a:endParaRPr lang="en-US" dirty="0"/>
          </a:p>
        </p:txBody>
      </p:sp>
      <p:sp>
        <p:nvSpPr>
          <p:cNvPr id="3" name="Content Placeholder 2"/>
          <p:cNvSpPr>
            <a:spLocks noGrp="1"/>
          </p:cNvSpPr>
          <p:nvPr>
            <p:ph idx="1"/>
          </p:nvPr>
        </p:nvSpPr>
        <p:spPr>
          <a:xfrm>
            <a:off x="141668" y="2067741"/>
            <a:ext cx="6446779" cy="3636511"/>
          </a:xfrm>
        </p:spPr>
        <p:txBody>
          <a:bodyPr/>
          <a:lstStyle/>
          <a:p>
            <a:pPr marL="0" indent="0" algn="just">
              <a:buNone/>
            </a:pPr>
            <a:r>
              <a:rPr lang="en-US" dirty="0"/>
              <a:t>It is a step to find frequency domain data of the signal  . The Hilbert transform of the signal   is computed to form an analytical signal. In this analytical signal,   is the real part and Hilbert transform computed is the imaginary part. Since the signal is non stationary, the discrete cosine transform of the analytical signal is calculated. The resultant signal is the required amplitude spectrum of the input speech signal.</a:t>
            </a:r>
            <a:endParaRPr lang="en-US" dirty="0"/>
          </a:p>
        </p:txBody>
      </p:sp>
      <p:sp>
        <p:nvSpPr>
          <p:cNvPr id="5" name="Rounded Rectangle 4"/>
          <p:cNvSpPr/>
          <p:nvPr/>
        </p:nvSpPr>
        <p:spPr>
          <a:xfrm>
            <a:off x="8221498" y="5980315"/>
            <a:ext cx="3200400" cy="484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t>Frequency domain representation of </a:t>
            </a:r>
            <a:r>
              <a:rPr lang="en-US" sz="1400" b="1" dirty="0" smtClean="0"/>
              <a:t>72th frame input </a:t>
            </a:r>
            <a:r>
              <a:rPr lang="en-US" sz="1400" b="1" dirty="0"/>
              <a:t>signal</a:t>
            </a:r>
            <a:endParaRPr lang="en-US" sz="1100" b="1" dirty="0">
              <a:effectLst/>
              <a:ea typeface="Calibri" panose="020F0502020204030204" pitchFamily="34" charset="0"/>
              <a:cs typeface="Times New Roman" panose="02020603050405020304" pitchFamily="18" charset="0"/>
            </a:endParaRPr>
          </a:p>
        </p:txBody>
      </p:sp>
      <p:pic>
        <p:nvPicPr>
          <p:cNvPr id="6153" name="Picture 44" descr="C:\Users\RAHU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159" y="2704564"/>
            <a:ext cx="3560479" cy="2848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571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MFCC</a:t>
            </a:r>
            <a:endParaRPr lang="en-US" dirty="0"/>
          </a:p>
        </p:txBody>
      </p:sp>
      <p:sp>
        <p:nvSpPr>
          <p:cNvPr id="3" name="Content Placeholder 2"/>
          <p:cNvSpPr>
            <a:spLocks noGrp="1"/>
          </p:cNvSpPr>
          <p:nvPr>
            <p:ph idx="1"/>
          </p:nvPr>
        </p:nvSpPr>
        <p:spPr>
          <a:xfrm>
            <a:off x="252042" y="1295009"/>
            <a:ext cx="10554574" cy="3636511"/>
          </a:xfrm>
        </p:spPr>
        <p:txBody>
          <a:bodyPr/>
          <a:lstStyle/>
          <a:p>
            <a:pPr marL="0" indent="0">
              <a:buNone/>
            </a:pPr>
            <a:r>
              <a:rPr lang="en-US" dirty="0"/>
              <a:t>The acoustic model used in this paper uses the MFCC model and 12 MFCC features are extracted from speech signal. MFCC uses the 20 overlapped warped triangular shaped filters. In </a:t>
            </a:r>
            <a:r>
              <a:rPr lang="en-US" dirty="0" err="1"/>
              <a:t>mel</a:t>
            </a:r>
            <a:r>
              <a:rPr lang="en-US" dirty="0"/>
              <a:t> scale these filters are equally spaced. Since the relation between </a:t>
            </a:r>
            <a:r>
              <a:rPr lang="en-US" dirty="0" err="1"/>
              <a:t>mel</a:t>
            </a:r>
            <a:r>
              <a:rPr lang="en-US" dirty="0"/>
              <a:t> and frequency scale is non- linear, these filters are termed as warped filters</a:t>
            </a:r>
            <a:r>
              <a:rPr lang="en-US" dirty="0" smtClean="0"/>
              <a:t>.</a:t>
            </a:r>
          </a:p>
          <a:p>
            <a:pPr marL="0" indent="0">
              <a:buNone/>
            </a:pPr>
            <a:endParaRPr lang="en-US" dirty="0"/>
          </a:p>
        </p:txBody>
      </p:sp>
      <p:pic>
        <p:nvPicPr>
          <p:cNvPr id="4" name="Picture 3" descr="C:\Users\RAHUL\Desktop\mel.PNG"/>
          <p:cNvPicPr/>
          <p:nvPr/>
        </p:nvPicPr>
        <p:blipFill>
          <a:blip r:embed="rId2">
            <a:extLst>
              <a:ext uri="{28A0092B-C50C-407E-A947-70E740481C1C}">
                <a14:useLocalDpi xmlns:a14="http://schemas.microsoft.com/office/drawing/2010/main" val="0"/>
              </a:ext>
            </a:extLst>
          </a:blip>
          <a:srcRect/>
          <a:stretch>
            <a:fillRect/>
          </a:stretch>
        </p:blipFill>
        <p:spPr bwMode="auto">
          <a:xfrm>
            <a:off x="942841" y="3610262"/>
            <a:ext cx="3049610" cy="1050802"/>
          </a:xfrm>
          <a:prstGeom prst="rect">
            <a:avLst/>
          </a:prstGeom>
          <a:noFill/>
          <a:ln>
            <a:noFill/>
          </a:ln>
        </p:spPr>
      </p:pic>
      <p:sp>
        <p:nvSpPr>
          <p:cNvPr id="5" name="Rounded Rectangle 4"/>
          <p:cNvSpPr/>
          <p:nvPr/>
        </p:nvSpPr>
        <p:spPr>
          <a:xfrm>
            <a:off x="998648" y="4824298"/>
            <a:ext cx="2993803" cy="456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smtClean="0">
                <a:ea typeface="Calibri" panose="020F0502020204030204" pitchFamily="34" charset="0"/>
                <a:cs typeface="Times New Roman" panose="02020603050405020304" pitchFamily="18" charset="0"/>
              </a:rPr>
              <a:t>Relationship between </a:t>
            </a:r>
            <a:r>
              <a:rPr lang="en-US" sz="1400" b="1" dirty="0" err="1" smtClean="0">
                <a:ea typeface="Calibri" panose="020F0502020204030204" pitchFamily="34" charset="0"/>
                <a:cs typeface="Times New Roman" panose="02020603050405020304" pitchFamily="18" charset="0"/>
              </a:rPr>
              <a:t>mel</a:t>
            </a:r>
            <a:r>
              <a:rPr lang="en-US" sz="1400" b="1" dirty="0" smtClean="0">
                <a:ea typeface="Calibri" panose="020F0502020204030204" pitchFamily="34" charset="0"/>
                <a:cs typeface="Times New Roman" panose="02020603050405020304" pitchFamily="18" charset="0"/>
              </a:rPr>
              <a:t> and frequency domain</a:t>
            </a:r>
            <a:endParaRPr lang="en-US" sz="1100" dirty="0">
              <a:effectLst/>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610262"/>
            <a:ext cx="4620277" cy="2274598"/>
          </a:xfrm>
          <a:prstGeom prst="rect">
            <a:avLst/>
          </a:prstGeom>
        </p:spPr>
      </p:pic>
      <p:sp>
        <p:nvSpPr>
          <p:cNvPr id="7" name="Rounded Rectangle 6"/>
          <p:cNvSpPr/>
          <p:nvPr/>
        </p:nvSpPr>
        <p:spPr>
          <a:xfrm>
            <a:off x="7582960" y="6027313"/>
            <a:ext cx="1646353" cy="354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smtClean="0">
                <a:ea typeface="Calibri" panose="020F0502020204030204" pitchFamily="34" charset="0"/>
                <a:cs typeface="Times New Roman" panose="02020603050405020304" pitchFamily="18" charset="0"/>
              </a:rPr>
              <a:t>Mel filter bank</a:t>
            </a: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6896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MFCC </a:t>
            </a:r>
            <a:r>
              <a:rPr lang="en-US" dirty="0" smtClean="0"/>
              <a:t>process</a:t>
            </a:r>
            <a:endParaRPr lang="en-US" dirty="0"/>
          </a:p>
        </p:txBody>
      </p:sp>
      <p:sp>
        <p:nvSpPr>
          <p:cNvPr id="3" name="Content Placeholder 2"/>
          <p:cNvSpPr>
            <a:spLocks noGrp="1"/>
          </p:cNvSpPr>
          <p:nvPr>
            <p:ph idx="1"/>
          </p:nvPr>
        </p:nvSpPr>
        <p:spPr>
          <a:xfrm>
            <a:off x="161888" y="2446986"/>
            <a:ext cx="7681345" cy="2117766"/>
          </a:xfrm>
        </p:spPr>
        <p:txBody>
          <a:bodyPr>
            <a:normAutofit/>
          </a:bodyPr>
          <a:lstStyle/>
          <a:p>
            <a:pPr marL="0" lvl="0" indent="0" algn="just">
              <a:buNone/>
            </a:pPr>
            <a:r>
              <a:rPr lang="en-US" dirty="0"/>
              <a:t>The frequency domain data is passed through the warped triangular </a:t>
            </a:r>
            <a:r>
              <a:rPr lang="en-US" dirty="0" smtClean="0"/>
              <a:t>filters. </a:t>
            </a:r>
            <a:r>
              <a:rPr lang="en-US" dirty="0"/>
              <a:t>The output of every filter is summed and from those, first 12 coefficients are only considered. To compute the dynamic features, the delta and delta </a:t>
            </a:r>
            <a:r>
              <a:rPr lang="en-US" dirty="0" err="1"/>
              <a:t>delta</a:t>
            </a:r>
            <a:r>
              <a:rPr lang="en-US" dirty="0"/>
              <a:t> of those 12 coefficients is calculated. Also, their respective energies are also calculated. Thus, total 39 features are calculated from every frame</a:t>
            </a:r>
            <a:endParaRPr lang="en-US" dirty="0"/>
          </a:p>
        </p:txBody>
      </p:sp>
      <p:sp>
        <p:nvSpPr>
          <p:cNvPr id="5" name="Rounded Rectangle 4"/>
          <p:cNvSpPr/>
          <p:nvPr/>
        </p:nvSpPr>
        <p:spPr>
          <a:xfrm>
            <a:off x="8538695" y="5036729"/>
            <a:ext cx="3219718" cy="354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400" b="1" dirty="0"/>
              <a:t>MFCC </a:t>
            </a:r>
            <a:r>
              <a:rPr lang="en-US" sz="1400" b="1" dirty="0" smtClean="0"/>
              <a:t>of 72th frame </a:t>
            </a:r>
            <a:r>
              <a:rPr lang="en-US" sz="1400" b="1" dirty="0"/>
              <a:t>of input signal</a:t>
            </a:r>
            <a:endParaRPr lang="en-US" sz="1100" b="1" dirty="0">
              <a:effectLst/>
              <a:ea typeface="Calibri" panose="020F0502020204030204" pitchFamily="34" charset="0"/>
              <a:cs typeface="Times New Roman" panose="02020603050405020304" pitchFamily="18" charset="0"/>
            </a:endParaRPr>
          </a:p>
        </p:txBody>
      </p:sp>
      <p:pic>
        <p:nvPicPr>
          <p:cNvPr id="9218" name="Picture 45" descr="C:\Users\RAHU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479" y="2104019"/>
            <a:ext cx="3708615" cy="265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4398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Quantization</a:t>
            </a:r>
            <a:endParaRPr lang="en-US" dirty="0"/>
          </a:p>
        </p:txBody>
      </p:sp>
      <p:sp>
        <p:nvSpPr>
          <p:cNvPr id="3" name="Content Placeholder 2"/>
          <p:cNvSpPr>
            <a:spLocks noGrp="1"/>
          </p:cNvSpPr>
          <p:nvPr>
            <p:ph idx="1"/>
          </p:nvPr>
        </p:nvSpPr>
        <p:spPr>
          <a:xfrm>
            <a:off x="252041" y="2060620"/>
            <a:ext cx="10554574" cy="2162561"/>
          </a:xfrm>
        </p:spPr>
        <p:txBody>
          <a:bodyPr>
            <a:normAutofit/>
          </a:bodyPr>
          <a:lstStyle/>
          <a:p>
            <a:pPr marL="0" indent="0">
              <a:buNone/>
            </a:pPr>
            <a:r>
              <a:rPr lang="en-US" dirty="0"/>
              <a:t>From here onwards all the calculations are computed without graphical reference. From, here the system is divided into two sub-systems, one with LBG Algorithm and other without it.</a:t>
            </a:r>
          </a:p>
          <a:p>
            <a:pPr marL="0" indent="0">
              <a:buNone/>
            </a:pPr>
            <a:r>
              <a:rPr lang="en-US" dirty="0"/>
              <a:t>After extracting the MFCC features, for one sub-system LBG Algorithm is implemented on the extracted features, to map the data to form </a:t>
            </a:r>
            <a:r>
              <a:rPr lang="en-US" dirty="0" smtClean="0"/>
              <a:t>codebook. It is similar to k-mean algorithm.</a:t>
            </a:r>
            <a:endParaRPr lang="en-US" dirty="0"/>
          </a:p>
        </p:txBody>
      </p:sp>
    </p:spTree>
    <p:extLst>
      <p:ext uri="{BB962C8B-B14F-4D97-AF65-F5344CB8AC3E}">
        <p14:creationId xmlns:p14="http://schemas.microsoft.com/office/powerpoint/2010/main" val="1401620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a:xfrm>
            <a:off x="470983" y="1616980"/>
            <a:ext cx="10554574" cy="3636511"/>
          </a:xfrm>
        </p:spPr>
        <p:txBody>
          <a:bodyPr/>
          <a:lstStyle/>
          <a:p>
            <a:pPr marL="0" indent="0">
              <a:buNone/>
            </a:pPr>
            <a:r>
              <a:rPr lang="en-US" dirty="0"/>
              <a:t>During training of the system, the data collected is stored in the database with the English number it belongs to. This data is stored in the form of cell in the MATLAB. And, during testing phase the data is taken from the database to compute the decision making part.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075" y="4340180"/>
            <a:ext cx="2056330" cy="1101606"/>
          </a:xfrm>
          <a:prstGeom prst="rect">
            <a:avLst/>
          </a:prstGeom>
        </p:spPr>
      </p:pic>
      <p:sp>
        <p:nvSpPr>
          <p:cNvPr id="5" name="Rounded Rectangle 4"/>
          <p:cNvSpPr/>
          <p:nvPr/>
        </p:nvSpPr>
        <p:spPr>
          <a:xfrm>
            <a:off x="9429074" y="5512136"/>
            <a:ext cx="1838708" cy="465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smtClean="0">
                <a:effectLst/>
                <a:ea typeface="Calibri" panose="020F0502020204030204" pitchFamily="34" charset="0"/>
                <a:cs typeface="Times New Roman" panose="02020603050405020304" pitchFamily="18" charset="0"/>
              </a:rPr>
              <a:t>Database created </a:t>
            </a:r>
            <a:endParaRPr lang="en-US"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8930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CURRENT </a:t>
            </a:r>
            <a:r>
              <a:rPr lang="en-IN" dirty="0" smtClean="0"/>
              <a:t>STATUS</a:t>
            </a:r>
            <a:endParaRPr lang="en-US" dirty="0"/>
          </a:p>
        </p:txBody>
      </p:sp>
      <p:sp>
        <p:nvSpPr>
          <p:cNvPr id="3" name="Content Placeholder 2"/>
          <p:cNvSpPr>
            <a:spLocks noGrp="1"/>
          </p:cNvSpPr>
          <p:nvPr>
            <p:ph idx="1"/>
          </p:nvPr>
        </p:nvSpPr>
        <p:spPr>
          <a:xfrm>
            <a:off x="112915" y="2415639"/>
            <a:ext cx="7951801" cy="3636511"/>
          </a:xfrm>
        </p:spPr>
        <p:txBody>
          <a:bodyPr>
            <a:normAutofit fontScale="92500" lnSpcReduction="10000"/>
          </a:bodyPr>
          <a:lstStyle/>
          <a:p>
            <a:pPr marL="0" indent="0" algn="just">
              <a:buNone/>
            </a:pPr>
            <a:r>
              <a:rPr lang="en-US" dirty="0" smtClean="0"/>
              <a:t>Speech signal </a:t>
            </a:r>
            <a:r>
              <a:rPr lang="en-US" dirty="0"/>
              <a:t>processing includes the acquisition, manipulation, storage, transfer and output of </a:t>
            </a:r>
            <a:r>
              <a:rPr lang="en-US" dirty="0" smtClean="0"/>
              <a:t>speech signals. Various </a:t>
            </a:r>
            <a:r>
              <a:rPr lang="en-US" dirty="0"/>
              <a:t>methodologies and </a:t>
            </a:r>
            <a:r>
              <a:rPr lang="en-US" dirty="0" smtClean="0"/>
              <a:t>technologies are developed to recognize the speech signal. </a:t>
            </a:r>
          </a:p>
          <a:p>
            <a:pPr marL="0" indent="0" algn="just">
              <a:buNone/>
            </a:pPr>
            <a:r>
              <a:rPr lang="en-US" dirty="0" smtClean="0"/>
              <a:t>The major influencing steps in speech recognition are the feature extractions and </a:t>
            </a:r>
            <a:r>
              <a:rPr lang="en-US" dirty="0" smtClean="0"/>
              <a:t>decision making steps</a:t>
            </a:r>
            <a:r>
              <a:rPr lang="en-US" dirty="0" smtClean="0"/>
              <a:t>.</a:t>
            </a:r>
          </a:p>
          <a:p>
            <a:pPr marL="0" indent="0" algn="just">
              <a:buNone/>
            </a:pPr>
            <a:r>
              <a:rPr lang="en-US" dirty="0" smtClean="0"/>
              <a:t>Some </a:t>
            </a:r>
            <a:r>
              <a:rPr lang="en-US" dirty="0"/>
              <a:t>of commonly used feature extraction techniques are </a:t>
            </a:r>
            <a:r>
              <a:rPr lang="en-US" dirty="0" smtClean="0"/>
              <a:t>Relative </a:t>
            </a:r>
            <a:r>
              <a:rPr lang="en-US" dirty="0"/>
              <a:t>Spectra Filtering of Log Domain Coefficients PLP (RASTA-PLP), </a:t>
            </a:r>
            <a:r>
              <a:rPr lang="en-US" dirty="0" smtClean="0"/>
              <a:t>Linear </a:t>
            </a:r>
            <a:r>
              <a:rPr lang="en-US" dirty="0"/>
              <a:t>Predictive </a:t>
            </a:r>
            <a:r>
              <a:rPr lang="en-US" dirty="0" err="1"/>
              <a:t>Cepstral</a:t>
            </a:r>
            <a:r>
              <a:rPr lang="en-US" dirty="0"/>
              <a:t> Coefficients (LPCC), Mel-Frequency </a:t>
            </a:r>
            <a:r>
              <a:rPr lang="en-US" dirty="0" err="1"/>
              <a:t>Cepstral</a:t>
            </a:r>
            <a:r>
              <a:rPr lang="en-US" dirty="0"/>
              <a:t> Coefficients (MFCC) </a:t>
            </a:r>
            <a:r>
              <a:rPr lang="en-US" dirty="0" smtClean="0"/>
              <a:t>, etc.</a:t>
            </a:r>
          </a:p>
          <a:p>
            <a:pPr marL="0" indent="0" algn="just">
              <a:buNone/>
            </a:pPr>
            <a:r>
              <a:rPr lang="en-US" dirty="0"/>
              <a:t>Some </a:t>
            </a:r>
            <a:r>
              <a:rPr lang="en-US" dirty="0" smtClean="0"/>
              <a:t>commonly </a:t>
            </a:r>
            <a:r>
              <a:rPr lang="en-US" dirty="0" smtClean="0"/>
              <a:t>used decision making and mapping </a:t>
            </a:r>
            <a:r>
              <a:rPr lang="en-US" dirty="0"/>
              <a:t>algorithms are Hidden Markov Model (HMM), Gaussian Mixture Model (GMM), Dynamic Time Warping (DTW), Decision </a:t>
            </a:r>
            <a:r>
              <a:rPr lang="en-US" dirty="0" smtClean="0"/>
              <a:t>Tress, </a:t>
            </a:r>
            <a:r>
              <a:rPr lang="en-US" dirty="0" smtClean="0"/>
              <a:t>Artificial </a:t>
            </a:r>
            <a:r>
              <a:rPr lang="en-US" dirty="0" smtClean="0"/>
              <a:t>Neural Networks, Deep Neural Networks, etc.</a:t>
            </a:r>
          </a:p>
          <a:p>
            <a:pPr marL="0" indent="0" algn="just">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1844" y="2785519"/>
            <a:ext cx="1819275" cy="2535801"/>
          </a:xfrm>
          <a:prstGeom prst="rect">
            <a:avLst/>
          </a:prstGeom>
        </p:spPr>
      </p:pic>
    </p:spTree>
    <p:extLst>
      <p:ext uri="{BB962C8B-B14F-4D97-AF65-F5344CB8AC3E}">
        <p14:creationId xmlns:p14="http://schemas.microsoft.com/office/powerpoint/2010/main" val="2610453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lstStyle/>
          <a:p>
            <a:pPr marL="0" indent="0">
              <a:buNone/>
            </a:pPr>
            <a:r>
              <a:rPr lang="en-US" dirty="0"/>
              <a:t>This part is only computed during testing of the system. The decision making is based on statistical results given by Sum of Squared Error (SSE) </a:t>
            </a:r>
            <a:r>
              <a:rPr lang="en-US" dirty="0" smtClean="0"/>
              <a:t>method. </a:t>
            </a:r>
            <a:r>
              <a:rPr lang="en-US" dirty="0"/>
              <a:t>The training set’s digit with minimum SSE is the </a:t>
            </a:r>
            <a:r>
              <a:rPr lang="en-US" dirty="0" smtClean="0"/>
              <a:t>recognized output.</a:t>
            </a:r>
            <a:endParaRPr lang="en-US" dirty="0"/>
          </a:p>
          <a:p>
            <a:pPr marL="0" indent="0">
              <a:buNone/>
            </a:pPr>
            <a:endParaRPr lang="en-US" dirty="0"/>
          </a:p>
        </p:txBody>
      </p:sp>
    </p:spTree>
    <p:extLst>
      <p:ext uri="{BB962C8B-B14F-4D97-AF65-F5344CB8AC3E}">
        <p14:creationId xmlns:p14="http://schemas.microsoft.com/office/powerpoint/2010/main" val="58891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a:t>
            </a:r>
            <a:r>
              <a:rPr lang="en-IN" dirty="0"/>
              <a:t>Details</a:t>
            </a:r>
            <a:endParaRPr lang="en-US" dirty="0"/>
          </a:p>
        </p:txBody>
      </p:sp>
      <p:sp>
        <p:nvSpPr>
          <p:cNvPr id="3" name="Content Placeholder 2"/>
          <p:cNvSpPr>
            <a:spLocks noGrp="1"/>
          </p:cNvSpPr>
          <p:nvPr>
            <p:ph idx="1"/>
          </p:nvPr>
        </p:nvSpPr>
        <p:spPr>
          <a:xfrm>
            <a:off x="313385" y="3255817"/>
            <a:ext cx="5533623" cy="791369"/>
          </a:xfrm>
        </p:spPr>
        <p:txBody>
          <a:bodyPr>
            <a:normAutofit fontScale="92500" lnSpcReduction="10000"/>
          </a:bodyPr>
          <a:lstStyle/>
          <a:p>
            <a:pPr marL="0" indent="0">
              <a:buNone/>
            </a:pPr>
            <a:r>
              <a:rPr lang="en-IN" dirty="0" smtClean="0"/>
              <a:t>Main Program and related functions of speech recognition system will be written and simulated using </a:t>
            </a:r>
            <a:r>
              <a:rPr lang="en-IN" dirty="0" smtClean="0"/>
              <a:t>MATLAB </a:t>
            </a:r>
            <a:r>
              <a:rPr lang="en-IN" dirty="0" smtClean="0"/>
              <a:t>2012b</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3163" y="3255817"/>
            <a:ext cx="3476625" cy="1314450"/>
          </a:xfrm>
          <a:prstGeom prst="rect">
            <a:avLst/>
          </a:prstGeom>
        </p:spPr>
      </p:pic>
    </p:spTree>
    <p:extLst>
      <p:ext uri="{BB962C8B-B14F-4D97-AF65-F5344CB8AC3E}">
        <p14:creationId xmlns:p14="http://schemas.microsoft.com/office/powerpoint/2010/main" val="7168943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119" y="730523"/>
            <a:ext cx="10571998" cy="970450"/>
          </a:xfrm>
        </p:spPr>
        <p:txBody>
          <a:bodyPr/>
          <a:lstStyle/>
          <a:p>
            <a:pPr lvl="2" algn="l" defTabSz="457200" rtl="0">
              <a:spcBef>
                <a:spcPct val="0"/>
              </a:spcBef>
            </a:pPr>
            <a:r>
              <a:rPr lang="en-US" sz="3200" dirty="0" smtClean="0"/>
              <a:t>Result</a:t>
            </a:r>
            <a:r>
              <a:rPr lang="en-US" sz="3200" dirty="0" smtClean="0"/>
              <a:t>: </a:t>
            </a:r>
            <a:br>
              <a:rPr lang="en-US" sz="3200" dirty="0" smtClean="0"/>
            </a:br>
            <a:r>
              <a:rPr lang="en-US" dirty="0" smtClean="0"/>
              <a:t/>
            </a:r>
            <a:br>
              <a:rPr lang="en-US" dirty="0" smtClean="0"/>
            </a:br>
            <a:r>
              <a:rPr lang="en-US" dirty="0" smtClean="0">
                <a:solidFill>
                  <a:schemeClr val="bg1"/>
                </a:solidFill>
              </a:rPr>
              <a:t>1)</a:t>
            </a:r>
            <a:r>
              <a:rPr lang="en-US" i="1" dirty="0">
                <a:solidFill>
                  <a:schemeClr val="bg1"/>
                </a:solidFill>
              </a:rPr>
              <a:t> Improvement in estimated signal to noise ratio</a:t>
            </a:r>
            <a:r>
              <a:rPr lang="en-US" sz="1600" dirty="0"/>
              <a:t/>
            </a:r>
            <a:br>
              <a:rPr lang="en-US" sz="1600" dirty="0"/>
            </a:b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55437403"/>
              </p:ext>
            </p:extLst>
          </p:nvPr>
        </p:nvGraphicFramePr>
        <p:xfrm>
          <a:off x="7727324" y="3013660"/>
          <a:ext cx="3706189" cy="3387137"/>
        </p:xfrm>
        <a:graphic>
          <a:graphicData uri="http://schemas.openxmlformats.org/drawingml/2006/table">
            <a:tbl>
              <a:tblPr firstRow="1" firstCol="1" bandRow="1">
                <a:tableStyleId>{5C22544A-7EE6-4342-B048-85BDC9FD1C3A}</a:tableStyleId>
              </a:tblPr>
              <a:tblGrid>
                <a:gridCol w="846475"/>
                <a:gridCol w="846475"/>
                <a:gridCol w="846475"/>
                <a:gridCol w="1166764"/>
              </a:tblGrid>
              <a:tr h="235146">
                <a:tc rowSpan="2">
                  <a:txBody>
                    <a:bodyPr/>
                    <a:lstStyle/>
                    <a:p>
                      <a:pPr marL="0" marR="0" algn="ctr">
                        <a:lnSpc>
                          <a:spcPct val="115000"/>
                        </a:lnSpc>
                        <a:spcBef>
                          <a:spcPts val="100"/>
                        </a:spcBef>
                        <a:spcAft>
                          <a:spcPts val="100"/>
                        </a:spcAft>
                      </a:pPr>
                      <a:r>
                        <a:rPr lang="en-US" sz="1200">
                          <a:effectLst/>
                        </a:rPr>
                        <a:t>Digit spoken</a:t>
                      </a:r>
                    </a:p>
                    <a:p>
                      <a:pPr marL="0" marR="0" algn="ctr">
                        <a:lnSpc>
                          <a:spcPct val="115000"/>
                        </a:lnSpc>
                        <a:spcBef>
                          <a:spcPts val="100"/>
                        </a:spcBef>
                        <a:spcAft>
                          <a:spcPts val="100"/>
                        </a:spcAft>
                      </a:pPr>
                      <a:r>
                        <a:rPr lang="en-US" sz="1200">
                          <a:effectLst/>
                        </a:rPr>
                        <a:t>(0-9)</a:t>
                      </a:r>
                      <a:endParaRPr lang="en-US" sz="1200">
                        <a:effectLst/>
                        <a:latin typeface="Times New Roman" panose="02020603050405020304" pitchFamily="18" charset="0"/>
                        <a:ea typeface="Calibri" panose="020F0502020204030204" pitchFamily="34" charset="0"/>
                      </a:endParaRPr>
                    </a:p>
                  </a:txBody>
                  <a:tcPr marL="68580" marR="68580" marT="0" marB="0"/>
                </a:tc>
                <a:tc gridSpan="2">
                  <a:txBody>
                    <a:bodyPr/>
                    <a:lstStyle/>
                    <a:p>
                      <a:pPr marL="0" marR="0" algn="ctr">
                        <a:lnSpc>
                          <a:spcPct val="115000"/>
                        </a:lnSpc>
                        <a:spcBef>
                          <a:spcPts val="100"/>
                        </a:spcBef>
                        <a:spcAft>
                          <a:spcPts val="100"/>
                        </a:spcAft>
                      </a:pPr>
                      <a:r>
                        <a:rPr lang="en-US" sz="1200">
                          <a:effectLst/>
                        </a:rPr>
                        <a:t>ESNR</a:t>
                      </a:r>
                      <a:endParaRPr lang="en-US" sz="1200">
                        <a:effectLst/>
                        <a:latin typeface="Times New Roman" panose="02020603050405020304" pitchFamily="18" charset="0"/>
                        <a:ea typeface="Calibri" panose="020F0502020204030204" pitchFamily="34" charset="0"/>
                      </a:endParaRPr>
                    </a:p>
                  </a:txBody>
                  <a:tcPr marL="68580" marR="68580" marT="0" marB="0"/>
                </a:tc>
                <a:tc hMerge="1">
                  <a:txBody>
                    <a:bodyPr/>
                    <a:lstStyle/>
                    <a:p>
                      <a:endParaRPr lang="en-US"/>
                    </a:p>
                  </a:txBody>
                  <a:tcPr/>
                </a:tc>
                <a:tc rowSpan="2">
                  <a:txBody>
                    <a:bodyPr/>
                    <a:lstStyle/>
                    <a:p>
                      <a:pPr marL="0" marR="0" algn="ctr">
                        <a:lnSpc>
                          <a:spcPct val="115000"/>
                        </a:lnSpc>
                        <a:spcBef>
                          <a:spcPts val="100"/>
                        </a:spcBef>
                        <a:spcAft>
                          <a:spcPts val="100"/>
                        </a:spcAft>
                      </a:pPr>
                      <a:r>
                        <a:rPr lang="en-US" sz="1200">
                          <a:effectLst/>
                        </a:rPr>
                        <a:t>Percentage</a:t>
                      </a:r>
                    </a:p>
                    <a:p>
                      <a:pPr marL="0" marR="0" algn="ctr">
                        <a:lnSpc>
                          <a:spcPct val="115000"/>
                        </a:lnSpc>
                        <a:spcBef>
                          <a:spcPts val="100"/>
                        </a:spcBef>
                        <a:spcAft>
                          <a:spcPts val="100"/>
                        </a:spcAft>
                      </a:pPr>
                      <a:r>
                        <a:rPr lang="en-US" sz="1200">
                          <a:effectLst/>
                        </a:rPr>
                        <a:t>Improvement by masking</a:t>
                      </a:r>
                      <a:endParaRPr lang="en-US" sz="1200">
                        <a:effectLst/>
                        <a:latin typeface="Times New Roman" panose="02020603050405020304" pitchFamily="18" charset="0"/>
                        <a:ea typeface="Calibri" panose="020F0502020204030204" pitchFamily="34" charset="0"/>
                      </a:endParaRPr>
                    </a:p>
                  </a:txBody>
                  <a:tcPr marL="68580" marR="68580" marT="0" marB="0"/>
                </a:tc>
              </a:tr>
              <a:tr h="799761">
                <a:tc vMerge="1">
                  <a:txBody>
                    <a:bodyPr/>
                    <a:lstStyle/>
                    <a:p>
                      <a:endParaRPr lang="en-US"/>
                    </a:p>
                  </a:txBody>
                  <a:tcPr/>
                </a:tc>
                <a:tc>
                  <a:txBody>
                    <a:bodyPr/>
                    <a:lstStyle/>
                    <a:p>
                      <a:pPr marL="0" marR="0">
                        <a:lnSpc>
                          <a:spcPct val="115000"/>
                        </a:lnSpc>
                        <a:spcBef>
                          <a:spcPts val="100"/>
                        </a:spcBef>
                        <a:spcAft>
                          <a:spcPts val="100"/>
                        </a:spcAft>
                      </a:pPr>
                      <a:r>
                        <a:rPr lang="en-US" sz="1200">
                          <a:effectLst/>
                        </a:rPr>
                        <a:t>Before masking</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100"/>
                        </a:spcBef>
                        <a:spcAft>
                          <a:spcPts val="100"/>
                        </a:spcAft>
                      </a:pPr>
                      <a:r>
                        <a:rPr lang="en-US" sz="1200">
                          <a:effectLst/>
                        </a:rPr>
                        <a:t>After masking</a:t>
                      </a:r>
                      <a:endParaRPr lang="en-US" sz="1200">
                        <a:effectLst/>
                        <a:latin typeface="Times New Roman" panose="02020603050405020304" pitchFamily="18" charset="0"/>
                        <a:ea typeface="Calibri" panose="020F0502020204030204" pitchFamily="34" charset="0"/>
                      </a:endParaRPr>
                    </a:p>
                  </a:txBody>
                  <a:tcPr marL="68580" marR="68580" marT="0" marB="0"/>
                </a:tc>
                <a:tc vMerge="1">
                  <a:txBody>
                    <a:bodyPr/>
                    <a:lstStyle/>
                    <a:p>
                      <a:endParaRPr lang="en-US"/>
                    </a:p>
                  </a:txBody>
                  <a:tcPr/>
                </a:tc>
              </a:tr>
              <a:tr h="235223">
                <a:tc>
                  <a:txBody>
                    <a:bodyPr/>
                    <a:lstStyle/>
                    <a:p>
                      <a:pPr marL="0" marR="0" algn="ctr">
                        <a:lnSpc>
                          <a:spcPct val="115000"/>
                        </a:lnSpc>
                        <a:spcBef>
                          <a:spcPts val="100"/>
                        </a:spcBef>
                        <a:spcAft>
                          <a:spcPts val="100"/>
                        </a:spcAft>
                      </a:pPr>
                      <a:r>
                        <a:rPr lang="en-US" sz="1200">
                          <a:effectLst/>
                        </a:rPr>
                        <a:t>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76.09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110.26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44.91</a:t>
                      </a:r>
                      <a:endParaRPr lang="en-US" sz="1200">
                        <a:effectLst/>
                        <a:latin typeface="Times New Roman" panose="02020603050405020304" pitchFamily="18" charset="0"/>
                        <a:ea typeface="Calibri" panose="020F0502020204030204" pitchFamily="34" charset="0"/>
                      </a:endParaRPr>
                    </a:p>
                  </a:txBody>
                  <a:tcPr marL="68580" marR="68580" marT="0" marB="0"/>
                </a:tc>
              </a:tr>
              <a:tr h="235223">
                <a:tc>
                  <a:txBody>
                    <a:bodyPr/>
                    <a:lstStyle/>
                    <a:p>
                      <a:pPr marL="0" marR="0" algn="ctr">
                        <a:lnSpc>
                          <a:spcPct val="115000"/>
                        </a:lnSpc>
                        <a:spcBef>
                          <a:spcPts val="100"/>
                        </a:spcBef>
                        <a:spcAft>
                          <a:spcPts val="100"/>
                        </a:spcAft>
                      </a:pPr>
                      <a:r>
                        <a:rPr lang="en-US" sz="1200">
                          <a:effectLst/>
                        </a:rPr>
                        <a:t>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53.61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84.13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56.92</a:t>
                      </a:r>
                      <a:endParaRPr lang="en-US" sz="1200">
                        <a:effectLst/>
                        <a:latin typeface="Times New Roman" panose="02020603050405020304" pitchFamily="18" charset="0"/>
                        <a:ea typeface="Calibri" panose="020F0502020204030204" pitchFamily="34" charset="0"/>
                      </a:endParaRPr>
                    </a:p>
                  </a:txBody>
                  <a:tcPr marL="68580" marR="68580" marT="0" marB="0"/>
                </a:tc>
              </a:tr>
              <a:tr h="235223">
                <a:tc>
                  <a:txBody>
                    <a:bodyPr/>
                    <a:lstStyle/>
                    <a:p>
                      <a:pPr marL="0" marR="0" algn="ctr">
                        <a:lnSpc>
                          <a:spcPct val="115000"/>
                        </a:lnSpc>
                        <a:spcBef>
                          <a:spcPts val="100"/>
                        </a:spcBef>
                        <a:spcAft>
                          <a:spcPts val="100"/>
                        </a:spcAft>
                      </a:pPr>
                      <a:r>
                        <a:rPr lang="en-US" sz="1200">
                          <a:effectLst/>
                        </a:rPr>
                        <a:t>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84.53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121.9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44.21</a:t>
                      </a:r>
                      <a:endParaRPr lang="en-US" sz="1200">
                        <a:effectLst/>
                        <a:latin typeface="Times New Roman" panose="02020603050405020304" pitchFamily="18" charset="0"/>
                        <a:ea typeface="Calibri" panose="020F0502020204030204" pitchFamily="34" charset="0"/>
                      </a:endParaRPr>
                    </a:p>
                  </a:txBody>
                  <a:tcPr marL="68580" marR="68580" marT="0" marB="0"/>
                </a:tc>
              </a:tr>
              <a:tr h="235223">
                <a:tc>
                  <a:txBody>
                    <a:bodyPr/>
                    <a:lstStyle/>
                    <a:p>
                      <a:pPr marL="0" marR="0" algn="ctr">
                        <a:lnSpc>
                          <a:spcPct val="115000"/>
                        </a:lnSpc>
                        <a:spcBef>
                          <a:spcPts val="100"/>
                        </a:spcBef>
                        <a:spcAft>
                          <a:spcPts val="100"/>
                        </a:spcAft>
                      </a:pPr>
                      <a:r>
                        <a:rPr lang="en-US" sz="1200">
                          <a:effectLst/>
                        </a:rPr>
                        <a:t>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51.67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83.57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61.73</a:t>
                      </a:r>
                      <a:endParaRPr lang="en-US" sz="1200">
                        <a:effectLst/>
                        <a:latin typeface="Times New Roman" panose="02020603050405020304" pitchFamily="18" charset="0"/>
                        <a:ea typeface="Calibri" panose="020F0502020204030204" pitchFamily="34" charset="0"/>
                      </a:endParaRPr>
                    </a:p>
                  </a:txBody>
                  <a:tcPr marL="68580" marR="68580" marT="0" marB="0"/>
                </a:tc>
              </a:tr>
              <a:tr h="235223">
                <a:tc>
                  <a:txBody>
                    <a:bodyPr/>
                    <a:lstStyle/>
                    <a:p>
                      <a:pPr marL="0" marR="0" algn="ctr">
                        <a:lnSpc>
                          <a:spcPct val="115000"/>
                        </a:lnSpc>
                        <a:spcBef>
                          <a:spcPts val="100"/>
                        </a:spcBef>
                        <a:spcAft>
                          <a:spcPts val="100"/>
                        </a:spcAft>
                      </a:pPr>
                      <a:r>
                        <a:rPr lang="en-US" sz="1200">
                          <a:effectLst/>
                        </a:rPr>
                        <a:t>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85.9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109.8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27.8</a:t>
                      </a:r>
                      <a:endParaRPr lang="en-US" sz="1200">
                        <a:effectLst/>
                        <a:latin typeface="Times New Roman" panose="02020603050405020304" pitchFamily="18" charset="0"/>
                        <a:ea typeface="Calibri" panose="020F0502020204030204" pitchFamily="34" charset="0"/>
                      </a:endParaRPr>
                    </a:p>
                  </a:txBody>
                  <a:tcPr marL="68580" marR="68580" marT="0" marB="0"/>
                </a:tc>
              </a:tr>
              <a:tr h="235223">
                <a:tc>
                  <a:txBody>
                    <a:bodyPr/>
                    <a:lstStyle/>
                    <a:p>
                      <a:pPr marL="0" marR="0" algn="ctr">
                        <a:lnSpc>
                          <a:spcPct val="115000"/>
                        </a:lnSpc>
                        <a:spcBef>
                          <a:spcPts val="100"/>
                        </a:spcBef>
                        <a:spcAft>
                          <a:spcPts val="100"/>
                        </a:spcAft>
                      </a:pPr>
                      <a:r>
                        <a:rPr lang="en-US" sz="1200">
                          <a:effectLst/>
                        </a:rPr>
                        <a:t>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82.45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105.72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28.22</a:t>
                      </a:r>
                      <a:endParaRPr lang="en-US" sz="1200">
                        <a:effectLst/>
                        <a:latin typeface="Times New Roman" panose="02020603050405020304" pitchFamily="18" charset="0"/>
                        <a:ea typeface="Calibri" panose="020F0502020204030204" pitchFamily="34" charset="0"/>
                      </a:endParaRPr>
                    </a:p>
                  </a:txBody>
                  <a:tcPr marL="68580" marR="68580" marT="0" marB="0"/>
                </a:tc>
              </a:tr>
              <a:tr h="235223">
                <a:tc>
                  <a:txBody>
                    <a:bodyPr/>
                    <a:lstStyle/>
                    <a:p>
                      <a:pPr marL="0" marR="0" algn="ctr">
                        <a:lnSpc>
                          <a:spcPct val="115000"/>
                        </a:lnSpc>
                        <a:spcBef>
                          <a:spcPts val="100"/>
                        </a:spcBef>
                        <a:spcAft>
                          <a:spcPts val="100"/>
                        </a:spcAft>
                      </a:pPr>
                      <a:r>
                        <a:rPr lang="en-US" sz="1200">
                          <a:effectLst/>
                        </a:rPr>
                        <a:t>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79.01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102.12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29.25</a:t>
                      </a:r>
                      <a:endParaRPr lang="en-US" sz="1200">
                        <a:effectLst/>
                        <a:latin typeface="Times New Roman" panose="02020603050405020304" pitchFamily="18" charset="0"/>
                        <a:ea typeface="Calibri" panose="020F0502020204030204" pitchFamily="34" charset="0"/>
                      </a:endParaRPr>
                    </a:p>
                  </a:txBody>
                  <a:tcPr marL="68580" marR="68580" marT="0" marB="0"/>
                </a:tc>
              </a:tr>
              <a:tr h="235223">
                <a:tc>
                  <a:txBody>
                    <a:bodyPr/>
                    <a:lstStyle/>
                    <a:p>
                      <a:pPr marL="0" marR="0" algn="ctr">
                        <a:lnSpc>
                          <a:spcPct val="115000"/>
                        </a:lnSpc>
                        <a:spcBef>
                          <a:spcPts val="100"/>
                        </a:spcBef>
                        <a:spcAft>
                          <a:spcPts val="100"/>
                        </a:spcAft>
                      </a:pPr>
                      <a:r>
                        <a:rPr lang="en-US" sz="1200">
                          <a:effectLst/>
                        </a:rPr>
                        <a:t>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84.71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115.87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36.78</a:t>
                      </a:r>
                      <a:endParaRPr lang="en-US" sz="1200">
                        <a:effectLst/>
                        <a:latin typeface="Times New Roman" panose="02020603050405020304" pitchFamily="18" charset="0"/>
                        <a:ea typeface="Calibri" panose="020F0502020204030204" pitchFamily="34" charset="0"/>
                      </a:endParaRPr>
                    </a:p>
                  </a:txBody>
                  <a:tcPr marL="68580" marR="68580" marT="0" marB="0"/>
                </a:tc>
              </a:tr>
              <a:tr h="235223">
                <a:tc>
                  <a:txBody>
                    <a:bodyPr/>
                    <a:lstStyle/>
                    <a:p>
                      <a:pPr marL="0" marR="0" algn="ctr">
                        <a:lnSpc>
                          <a:spcPct val="115000"/>
                        </a:lnSpc>
                        <a:spcBef>
                          <a:spcPts val="100"/>
                        </a:spcBef>
                        <a:spcAft>
                          <a:spcPts val="100"/>
                        </a:spcAft>
                      </a:pPr>
                      <a:r>
                        <a:rPr lang="en-US" sz="1200">
                          <a:effectLst/>
                        </a:rPr>
                        <a:t>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78.08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100.56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28.8</a:t>
                      </a:r>
                      <a:endParaRPr lang="en-US" sz="1200">
                        <a:effectLst/>
                        <a:latin typeface="Times New Roman" panose="02020603050405020304" pitchFamily="18" charset="0"/>
                        <a:ea typeface="Calibri" panose="020F0502020204030204" pitchFamily="34" charset="0"/>
                      </a:endParaRPr>
                    </a:p>
                  </a:txBody>
                  <a:tcPr marL="68580" marR="68580" marT="0" marB="0"/>
                </a:tc>
              </a:tr>
              <a:tr h="235223">
                <a:tc>
                  <a:txBody>
                    <a:bodyPr/>
                    <a:lstStyle/>
                    <a:p>
                      <a:pPr marL="0" marR="0" algn="ctr">
                        <a:lnSpc>
                          <a:spcPct val="115000"/>
                        </a:lnSpc>
                        <a:spcBef>
                          <a:spcPts val="100"/>
                        </a:spcBef>
                        <a:spcAft>
                          <a:spcPts val="100"/>
                        </a:spcAft>
                      </a:pPr>
                      <a:r>
                        <a:rPr lang="en-US" sz="1200">
                          <a:effectLst/>
                        </a:rPr>
                        <a:t>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74.25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a:effectLst/>
                        </a:rPr>
                        <a:t>107.62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100"/>
                        </a:spcAft>
                      </a:pPr>
                      <a:r>
                        <a:rPr lang="en-US" sz="1200" dirty="0">
                          <a:effectLst/>
                        </a:rPr>
                        <a:t>44.94</a:t>
                      </a:r>
                      <a:endParaRPr lang="en-US" sz="1200" dirty="0">
                        <a:effectLst/>
                        <a:latin typeface="Times New Roman" panose="02020603050405020304" pitchFamily="18" charset="0"/>
                        <a:ea typeface="Calibri" panose="020F0502020204030204" pitchFamily="34" charset="0"/>
                      </a:endParaRPr>
                    </a:p>
                  </a:txBody>
                  <a:tcPr marL="68580" marR="68580" marT="0" marB="0"/>
                </a:tc>
              </a:tr>
            </a:tbl>
          </a:graphicData>
        </a:graphic>
      </p:graphicFrame>
      <p:pic>
        <p:nvPicPr>
          <p:cNvPr id="10246" name="Picture 47" descr="C:\Users\RAHUL\Desktop\ff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83" y="2999688"/>
            <a:ext cx="2679050" cy="208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48" descr="C:\Users\RAHUL\Desktop\h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518" y="3018420"/>
            <a:ext cx="2699797" cy="207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ounded Rectangle 11"/>
          <p:cNvSpPr/>
          <p:nvPr/>
        </p:nvSpPr>
        <p:spPr>
          <a:xfrm>
            <a:off x="218931" y="5294308"/>
            <a:ext cx="5937174" cy="488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400" b="1" dirty="0"/>
              <a:t>Spectrum of input signal, obtained by general system (left) and Spectrum of input signal, obtained by proposed system (right)</a:t>
            </a:r>
          </a:p>
        </p:txBody>
      </p:sp>
      <p:sp>
        <p:nvSpPr>
          <p:cNvPr id="13" name="Rounded Rectangle 12"/>
          <p:cNvSpPr/>
          <p:nvPr/>
        </p:nvSpPr>
        <p:spPr>
          <a:xfrm>
            <a:off x="8731874" y="2601529"/>
            <a:ext cx="2099257" cy="270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400" b="1" i="1" dirty="0"/>
              <a:t>Improvement in ESNR</a:t>
            </a:r>
            <a:endParaRPr lang="en-US" sz="1400" b="1" dirty="0"/>
          </a:p>
        </p:txBody>
      </p:sp>
    </p:spTree>
    <p:extLst>
      <p:ext uri="{BB962C8B-B14F-4D97-AF65-F5344CB8AC3E}">
        <p14:creationId xmlns:p14="http://schemas.microsoft.com/office/powerpoint/2010/main" val="1581838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998" y="769160"/>
            <a:ext cx="10571998" cy="970450"/>
          </a:xfrm>
        </p:spPr>
        <p:txBody>
          <a:bodyPr/>
          <a:lstStyle/>
          <a:p>
            <a:pPr lvl="2" algn="l" defTabSz="457200" rtl="0">
              <a:spcBef>
                <a:spcPct val="0"/>
              </a:spcBef>
            </a:pPr>
            <a:r>
              <a:rPr lang="en-US" sz="3200" dirty="0" smtClean="0"/>
              <a:t>Result</a:t>
            </a:r>
            <a:r>
              <a:rPr lang="en-US" sz="3200" dirty="0" smtClean="0"/>
              <a:t>: </a:t>
            </a:r>
            <a:br>
              <a:rPr lang="en-US" sz="3200" dirty="0" smtClean="0"/>
            </a:br>
            <a:r>
              <a:rPr lang="en-US" dirty="0" smtClean="0"/>
              <a:t/>
            </a:r>
            <a:br>
              <a:rPr lang="en-US" dirty="0" smtClean="0"/>
            </a:br>
            <a:r>
              <a:rPr lang="en-US" dirty="0" smtClean="0">
                <a:solidFill>
                  <a:schemeClr val="bg1"/>
                </a:solidFill>
              </a:rPr>
              <a:t>2)</a:t>
            </a:r>
            <a:r>
              <a:rPr lang="en-US" i="1" dirty="0" smtClean="0">
                <a:solidFill>
                  <a:schemeClr val="bg1"/>
                </a:solidFill>
              </a:rPr>
              <a:t> </a:t>
            </a:r>
            <a:r>
              <a:rPr lang="en-US" i="1" dirty="0">
                <a:solidFill>
                  <a:schemeClr val="bg1"/>
                </a:solidFill>
              </a:rPr>
              <a:t>Unknown speaker’s word recognition rate</a:t>
            </a:r>
            <a:r>
              <a:rPr lang="en-US" dirty="0">
                <a:solidFill>
                  <a:schemeClr val="bg1"/>
                </a:solidFill>
              </a:rPr>
              <a:t/>
            </a:r>
            <a:br>
              <a:rPr lang="en-US" dirty="0">
                <a:solidFill>
                  <a:schemeClr val="bg1"/>
                </a:solidFill>
              </a:rPr>
            </a:br>
            <a:r>
              <a:rPr lang="en-US" dirty="0" smtClean="0">
                <a:solidFill>
                  <a:schemeClr val="bg1"/>
                </a:solidFill>
              </a:rPr>
              <a:t>3)</a:t>
            </a:r>
            <a:r>
              <a:rPr lang="en-US" i="1" dirty="0" smtClean="0">
                <a:solidFill>
                  <a:schemeClr val="bg1"/>
                </a:solidFill>
              </a:rPr>
              <a:t> </a:t>
            </a:r>
            <a:r>
              <a:rPr lang="en-US" i="1" dirty="0">
                <a:solidFill>
                  <a:schemeClr val="bg1"/>
                </a:solidFill>
              </a:rPr>
              <a:t>Improvement in known speaker’s word recognition </a:t>
            </a:r>
            <a:r>
              <a:rPr lang="en-US" i="1" dirty="0" smtClean="0">
                <a:solidFill>
                  <a:schemeClr val="bg1"/>
                </a:solidFill>
              </a:rPr>
              <a:t>rate</a:t>
            </a:r>
            <a:r>
              <a:rPr lang="en-US" dirty="0">
                <a:solidFill>
                  <a:schemeClr val="bg1"/>
                </a:solidFill>
              </a:rPr>
              <a:t/>
            </a:r>
            <a:br>
              <a:rPr lang="en-US" dirty="0">
                <a:solidFill>
                  <a:schemeClr val="bg1"/>
                </a:solidFill>
              </a:rPr>
            </a:br>
            <a:endParaRPr lang="en-US" dirty="0">
              <a:solidFill>
                <a:schemeClr val="bg1"/>
              </a:solidFill>
            </a:endParaRPr>
          </a:p>
        </p:txBody>
      </p:sp>
      <p:sp>
        <p:nvSpPr>
          <p:cNvPr id="13" name="Rounded Rectangle 12"/>
          <p:cNvSpPr/>
          <p:nvPr/>
        </p:nvSpPr>
        <p:spPr>
          <a:xfrm>
            <a:off x="7972025" y="2331077"/>
            <a:ext cx="3026534" cy="540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US" sz="1400" b="1" i="1" dirty="0"/>
              <a:t>Improvement by systems with </a:t>
            </a:r>
            <a:r>
              <a:rPr lang="en-US" sz="1400" b="1" i="1" dirty="0" err="1"/>
              <a:t>HHT+masking</a:t>
            </a:r>
            <a:r>
              <a:rPr lang="en-US" sz="1400" b="1" i="1" dirty="0"/>
              <a:t> and </a:t>
            </a:r>
            <a:r>
              <a:rPr lang="en-US" sz="1400" b="1" i="1" dirty="0" err="1"/>
              <a:t>FFT+masking</a:t>
            </a:r>
            <a:endParaRPr lang="en-US" sz="1400" b="1" dirty="0"/>
          </a:p>
        </p:txBody>
      </p:sp>
      <p:graphicFrame>
        <p:nvGraphicFramePr>
          <p:cNvPr id="5" name="Table 4"/>
          <p:cNvGraphicFramePr>
            <a:graphicFrameLocks noGrp="1"/>
          </p:cNvGraphicFramePr>
          <p:nvPr>
            <p:extLst>
              <p:ext uri="{D42A27DB-BD31-4B8C-83A1-F6EECF244321}">
                <p14:modId xmlns:p14="http://schemas.microsoft.com/office/powerpoint/2010/main" val="1739698637"/>
              </p:ext>
            </p:extLst>
          </p:nvPr>
        </p:nvGraphicFramePr>
        <p:xfrm>
          <a:off x="6866364" y="3181212"/>
          <a:ext cx="5136746" cy="978665"/>
        </p:xfrm>
        <a:graphic>
          <a:graphicData uri="http://schemas.openxmlformats.org/drawingml/2006/table">
            <a:tbl>
              <a:tblPr firstRow="1" firstCol="1" bandRow="1">
                <a:tableStyleId>{5C22544A-7EE6-4342-B048-85BDC9FD1C3A}</a:tableStyleId>
              </a:tblPr>
              <a:tblGrid>
                <a:gridCol w="1424359"/>
                <a:gridCol w="1904949"/>
                <a:gridCol w="1807438"/>
              </a:tblGrid>
              <a:tr h="306331">
                <a:tc>
                  <a:txBody>
                    <a:bodyPr/>
                    <a:lstStyle/>
                    <a:p>
                      <a:pPr marL="0" marR="0" algn="ctr">
                        <a:lnSpc>
                          <a:spcPct val="115000"/>
                        </a:lnSpc>
                        <a:spcBef>
                          <a:spcPts val="100"/>
                        </a:spcBef>
                        <a:spcAft>
                          <a:spcPts val="0"/>
                        </a:spcAft>
                      </a:pPr>
                      <a:r>
                        <a:rPr lang="en-US" sz="1200" dirty="0">
                          <a:effectLst/>
                        </a:rPr>
                        <a:t>Sub-System</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0"/>
                        </a:spcAft>
                      </a:pPr>
                      <a:r>
                        <a:rPr lang="en-US" sz="1200">
                          <a:effectLst/>
                        </a:rPr>
                        <a:t>FFT + MASKING</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0"/>
                        </a:spcAft>
                      </a:pPr>
                      <a:r>
                        <a:rPr lang="en-US" sz="1200" dirty="0">
                          <a:effectLst/>
                        </a:rPr>
                        <a:t>HHT + MASKING</a:t>
                      </a:r>
                      <a:endParaRPr lang="en-US" sz="1200" dirty="0">
                        <a:effectLst/>
                        <a:latin typeface="Times New Roman" panose="02020603050405020304" pitchFamily="18" charset="0"/>
                        <a:ea typeface="Calibri" panose="020F0502020204030204" pitchFamily="34" charset="0"/>
                      </a:endParaRPr>
                    </a:p>
                  </a:txBody>
                  <a:tcPr marL="68580" marR="68580" marT="0" marB="0"/>
                </a:tc>
              </a:tr>
              <a:tr h="306431">
                <a:tc>
                  <a:txBody>
                    <a:bodyPr/>
                    <a:lstStyle/>
                    <a:p>
                      <a:pPr marL="0" marR="0" algn="ctr">
                        <a:lnSpc>
                          <a:spcPct val="115000"/>
                        </a:lnSpc>
                        <a:spcBef>
                          <a:spcPts val="100"/>
                        </a:spcBef>
                        <a:spcAft>
                          <a:spcPts val="0"/>
                        </a:spcAft>
                      </a:pPr>
                      <a:r>
                        <a:rPr lang="en-US" sz="1200">
                          <a:effectLst/>
                        </a:rPr>
                        <a:t>WITHOUT LBG</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0"/>
                        </a:spcAft>
                      </a:pPr>
                      <a:r>
                        <a:rPr lang="en-US" sz="1200">
                          <a:effectLst/>
                        </a:rPr>
                        <a:t>13.33%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0"/>
                        </a:spcAft>
                      </a:pPr>
                      <a:r>
                        <a:rPr lang="en-US" sz="1200">
                          <a:effectLst/>
                        </a:rPr>
                        <a:t>23.33%</a:t>
                      </a:r>
                      <a:endParaRPr lang="en-US" sz="1200">
                        <a:effectLst/>
                        <a:latin typeface="Times New Roman" panose="02020603050405020304" pitchFamily="18" charset="0"/>
                        <a:ea typeface="Calibri" panose="020F0502020204030204" pitchFamily="34" charset="0"/>
                      </a:endParaRPr>
                    </a:p>
                  </a:txBody>
                  <a:tcPr marL="68580" marR="68580" marT="0" marB="0"/>
                </a:tc>
              </a:tr>
              <a:tr h="365903">
                <a:tc>
                  <a:txBody>
                    <a:bodyPr/>
                    <a:lstStyle/>
                    <a:p>
                      <a:pPr marL="0" marR="0" algn="ctr">
                        <a:lnSpc>
                          <a:spcPct val="115000"/>
                        </a:lnSpc>
                        <a:spcBef>
                          <a:spcPts val="100"/>
                        </a:spcBef>
                        <a:spcAft>
                          <a:spcPts val="0"/>
                        </a:spcAft>
                      </a:pPr>
                      <a:r>
                        <a:rPr lang="en-US" sz="1200">
                          <a:effectLst/>
                        </a:rPr>
                        <a:t>WITH LBG</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0"/>
                        </a:spcAft>
                      </a:pPr>
                      <a:r>
                        <a:rPr lang="en-US" sz="1200">
                          <a:effectLst/>
                        </a:rPr>
                        <a:t>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5000"/>
                        </a:lnSpc>
                        <a:spcBef>
                          <a:spcPts val="100"/>
                        </a:spcBef>
                        <a:spcAft>
                          <a:spcPts val="0"/>
                        </a:spcAft>
                      </a:pPr>
                      <a:r>
                        <a:rPr lang="en-US" sz="1200" dirty="0">
                          <a:effectLst/>
                        </a:rPr>
                        <a:t>3%</a:t>
                      </a:r>
                      <a:endParaRPr lang="en-US" sz="1200" dirty="0">
                        <a:effectLst/>
                        <a:latin typeface="Times New Roman" panose="02020603050405020304" pitchFamily="18" charset="0"/>
                        <a:ea typeface="Calibri" panose="020F0502020204030204" pitchFamily="34" charset="0"/>
                      </a:endParaRPr>
                    </a:p>
                  </a:txBody>
                  <a:tcPr marL="68580" marR="68580" marT="0" marB="0"/>
                </a:tc>
              </a:tr>
            </a:tbl>
          </a:graphicData>
        </a:graphic>
      </p:graphicFrame>
      <p:sp>
        <p:nvSpPr>
          <p:cNvPr id="11" name="Content Placeholder 2"/>
          <p:cNvSpPr>
            <a:spLocks noGrp="1"/>
          </p:cNvSpPr>
          <p:nvPr>
            <p:ph idx="1"/>
          </p:nvPr>
        </p:nvSpPr>
        <p:spPr>
          <a:xfrm>
            <a:off x="384998" y="2717734"/>
            <a:ext cx="5717511" cy="2189118"/>
          </a:xfrm>
        </p:spPr>
        <p:txBody>
          <a:bodyPr/>
          <a:lstStyle/>
          <a:p>
            <a:pPr marL="0" indent="0" algn="just">
              <a:buNone/>
            </a:pPr>
            <a:r>
              <a:rPr lang="en-US" dirty="0"/>
              <a:t>The word recognition rate of unknown speaker’s data set is zero. This means that given system cannot be used by the unknown speakers</a:t>
            </a:r>
            <a:r>
              <a:rPr lang="en-US" dirty="0" smtClean="0"/>
              <a:t>.</a:t>
            </a:r>
          </a:p>
          <a:p>
            <a:pPr marL="0" indent="0" algn="just">
              <a:buNone/>
            </a:pPr>
            <a:endParaRPr lang="en-US" dirty="0"/>
          </a:p>
          <a:p>
            <a:pPr marL="0" indent="0" algn="just">
              <a:buNone/>
            </a:pPr>
            <a:r>
              <a:rPr lang="en-US" dirty="0"/>
              <a:t>The word recognition rate varies from sub-system to sub-system</a:t>
            </a:r>
            <a:endParaRPr lang="en-US" dirty="0" smtClean="0"/>
          </a:p>
          <a:p>
            <a:pPr marL="0" indent="0" algn="just">
              <a:buNone/>
            </a:pPr>
            <a:endParaRPr lang="en-US" dirty="0"/>
          </a:p>
          <a:p>
            <a:pPr marL="0" indent="0" algn="just">
              <a:buNone/>
            </a:pPr>
            <a:endParaRPr lang="en-US" dirty="0" smtClean="0"/>
          </a:p>
        </p:txBody>
      </p:sp>
    </p:spTree>
    <p:extLst>
      <p:ext uri="{BB962C8B-B14F-4D97-AF65-F5344CB8AC3E}">
        <p14:creationId xmlns:p14="http://schemas.microsoft.com/office/powerpoint/2010/main" val="2577112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541621" y="1210905"/>
            <a:ext cx="10554574" cy="3636511"/>
          </a:xfrm>
        </p:spPr>
        <p:txBody>
          <a:bodyPr/>
          <a:lstStyle/>
          <a:p>
            <a:pPr marL="0" indent="0" algn="just">
              <a:buNone/>
            </a:pPr>
            <a:r>
              <a:rPr lang="en-US" dirty="0"/>
              <a:t>The experimental results shows that the proposed method cannot be used by unknown speakers. Also, it shows the improvement in the ESNR by at least 25% and thus the improvement in isolated word recognition by 3% and 23.33% in sub-systems in which one utilizes vector quantization technique and other do not respectively.</a:t>
            </a:r>
          </a:p>
        </p:txBody>
      </p:sp>
    </p:spTree>
    <p:extLst>
      <p:ext uri="{BB962C8B-B14F-4D97-AF65-F5344CB8AC3E}">
        <p14:creationId xmlns:p14="http://schemas.microsoft.com/office/powerpoint/2010/main" val="664143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893" y="511582"/>
            <a:ext cx="10571998" cy="970450"/>
          </a:xfrm>
        </p:spPr>
        <p:txBody>
          <a:bodyPr/>
          <a:lstStyle/>
          <a:p>
            <a:r>
              <a:rPr lang="en-IN" dirty="0"/>
              <a:t>References</a:t>
            </a:r>
            <a:endParaRPr lang="en-US" dirty="0"/>
          </a:p>
        </p:txBody>
      </p:sp>
      <p:sp>
        <p:nvSpPr>
          <p:cNvPr id="3" name="Content Placeholder 2"/>
          <p:cNvSpPr>
            <a:spLocks noGrp="1"/>
          </p:cNvSpPr>
          <p:nvPr>
            <p:ph idx="1"/>
          </p:nvPr>
        </p:nvSpPr>
        <p:spPr>
          <a:xfrm>
            <a:off x="0" y="2351076"/>
            <a:ext cx="11359165" cy="4165634"/>
          </a:xfrm>
        </p:spPr>
        <p:txBody>
          <a:bodyPr>
            <a:normAutofit lnSpcReduction="10000"/>
          </a:bodyPr>
          <a:lstStyle/>
          <a:p>
            <a:pPr algn="just">
              <a:buFont typeface="Wingdings" panose="05000000000000000000" pitchFamily="2" charset="2"/>
              <a:buChar char="q"/>
            </a:pPr>
            <a:r>
              <a:rPr lang="en-US" sz="1600" dirty="0" smtClean="0"/>
              <a:t>L</a:t>
            </a:r>
            <a:r>
              <a:rPr lang="en-US" sz="1600" dirty="0"/>
              <a:t>. R. </a:t>
            </a:r>
            <a:r>
              <a:rPr lang="en-US" sz="1600" dirty="0" err="1"/>
              <a:t>Rabiner</a:t>
            </a:r>
            <a:r>
              <a:rPr lang="en-US" sz="1600" dirty="0"/>
              <a:t> and </a:t>
            </a:r>
            <a:r>
              <a:rPr lang="en-US" sz="1600" dirty="0" err="1"/>
              <a:t>Biing</a:t>
            </a:r>
            <a:r>
              <a:rPr lang="en-US" sz="1600" dirty="0"/>
              <a:t>-Hwang </a:t>
            </a:r>
            <a:r>
              <a:rPr lang="en-US" sz="1600" dirty="0" err="1"/>
              <a:t>Juang</a:t>
            </a:r>
            <a:r>
              <a:rPr lang="en-US" sz="1600" dirty="0"/>
              <a:t>, “Fundamentals of speech recognition”, </a:t>
            </a:r>
            <a:r>
              <a:rPr lang="en-US" sz="1600" dirty="0" err="1"/>
              <a:t>Printice</a:t>
            </a:r>
            <a:r>
              <a:rPr lang="en-US" sz="1600" dirty="0"/>
              <a:t>   </a:t>
            </a:r>
            <a:r>
              <a:rPr lang="en-US" sz="1600" dirty="0" err="1"/>
              <a:t>HallSignal</a:t>
            </a:r>
            <a:r>
              <a:rPr lang="en-US" sz="1600" dirty="0"/>
              <a:t> Processing Series, Alan V. Oppenheim, Series, Editor, 1993</a:t>
            </a:r>
          </a:p>
          <a:p>
            <a:pPr algn="just">
              <a:buFont typeface="Wingdings" panose="05000000000000000000" pitchFamily="2" charset="2"/>
              <a:buChar char="q"/>
            </a:pPr>
            <a:r>
              <a:rPr lang="en-US" sz="1600" dirty="0"/>
              <a:t>Huang, N. E., and Z. Wu, “A review on </a:t>
            </a:r>
            <a:r>
              <a:rPr lang="en-US" sz="1600" dirty="0" err="1"/>
              <a:t>hilbert-huang</a:t>
            </a:r>
            <a:r>
              <a:rPr lang="en-US" sz="1600" dirty="0"/>
              <a:t> transform: Method and its applications to geophysical studies”, Rev. Geophysics., 46, RG2006, 2008</a:t>
            </a:r>
          </a:p>
          <a:p>
            <a:pPr algn="just">
              <a:buFont typeface="Wingdings" panose="05000000000000000000" pitchFamily="2" charset="2"/>
              <a:buChar char="q"/>
            </a:pPr>
            <a:r>
              <a:rPr lang="en-US" sz="1600" dirty="0"/>
              <a:t>Vani H.Y., “Hilbert-</a:t>
            </a:r>
            <a:r>
              <a:rPr lang="en-US" sz="1600" dirty="0" err="1"/>
              <a:t>huang</a:t>
            </a:r>
            <a:r>
              <a:rPr lang="en-US" sz="1600" dirty="0"/>
              <a:t> transform based speech recognition”, Second International Conference on CCIP, 2016 </a:t>
            </a:r>
            <a:endParaRPr lang="en-US" sz="1600" dirty="0" smtClean="0"/>
          </a:p>
          <a:p>
            <a:pPr algn="just">
              <a:buFont typeface="Wingdings" panose="05000000000000000000" pitchFamily="2" charset="2"/>
              <a:buChar char="q"/>
            </a:pPr>
            <a:r>
              <a:rPr lang="en-US" sz="1600" dirty="0"/>
              <a:t>A. M. Gouda, M. </a:t>
            </a:r>
            <a:r>
              <a:rPr lang="en-US" sz="1600" dirty="0" err="1"/>
              <a:t>Tamazin</a:t>
            </a:r>
            <a:r>
              <a:rPr lang="en-US" sz="1600" dirty="0"/>
              <a:t> and M. </a:t>
            </a:r>
            <a:r>
              <a:rPr lang="en-US" sz="1600" dirty="0" err="1"/>
              <a:t>Khedr</a:t>
            </a:r>
            <a:r>
              <a:rPr lang="en-US" sz="1600" dirty="0"/>
              <a:t>, “Robust Automatic speech recognition system based on using adaptive time frequency masking”, IEEE, pp.181-186, 2016 </a:t>
            </a:r>
            <a:endParaRPr lang="en-US" sz="1600" dirty="0" smtClean="0"/>
          </a:p>
          <a:p>
            <a:pPr algn="just">
              <a:buFont typeface="Wingdings" panose="05000000000000000000" pitchFamily="2" charset="2"/>
              <a:buChar char="q"/>
            </a:pPr>
            <a:r>
              <a:rPr lang="en-US" sz="1600" dirty="0"/>
              <a:t>Roma Bharti and Priyanka Bansal, “Real time speaker recognition system using MFCC and vector quantization technique ”, IJCA, 0975-8887, Vol. 117 – No. 1, May 2015 </a:t>
            </a:r>
          </a:p>
          <a:p>
            <a:pPr algn="just">
              <a:buFont typeface="Wingdings" panose="05000000000000000000" pitchFamily="2" charset="2"/>
              <a:buChar char="q"/>
            </a:pPr>
            <a:r>
              <a:rPr lang="en-US" sz="1600" dirty="0"/>
              <a:t>MIT, “Vector quantization and clustering”, Lecture-6, Session 2003, 6.345 Automatic Speech </a:t>
            </a:r>
            <a:r>
              <a:rPr lang="en-US" sz="1600" dirty="0" smtClean="0"/>
              <a:t>Recognition</a:t>
            </a:r>
          </a:p>
          <a:p>
            <a:pPr algn="just">
              <a:buFont typeface="Wingdings" panose="05000000000000000000" pitchFamily="2" charset="2"/>
              <a:buChar char="q"/>
            </a:pPr>
            <a:r>
              <a:rPr lang="en-US" sz="1600" dirty="0"/>
              <a:t>R. C. Gonzalez, R. E. Woods and S. L. </a:t>
            </a:r>
            <a:r>
              <a:rPr lang="en-US" sz="1600" dirty="0" err="1"/>
              <a:t>Eddins</a:t>
            </a:r>
            <a:r>
              <a:rPr lang="en-US" sz="1600" dirty="0"/>
              <a:t>,“Digital image processing using MATLAB”, 2 </a:t>
            </a:r>
            <a:r>
              <a:rPr lang="en-US" sz="1600" dirty="0" err="1"/>
              <a:t>nd</a:t>
            </a:r>
            <a:r>
              <a:rPr lang="en-US" sz="1600" dirty="0"/>
              <a:t> edition, 2002 </a:t>
            </a:r>
          </a:p>
          <a:p>
            <a:pPr algn="just">
              <a:buFont typeface="Wingdings" panose="05000000000000000000" pitchFamily="2" charset="2"/>
              <a:buChar char="q"/>
            </a:pPr>
            <a:r>
              <a:rPr lang="en-US" sz="1600" dirty="0"/>
              <a:t>Stephen J. Chapman, “MATLAB Programming with Applications for Engineers”, 1st edition, 2013 </a:t>
            </a:r>
          </a:p>
          <a:p>
            <a:pPr algn="just">
              <a:buFont typeface="Wingdings" panose="05000000000000000000" pitchFamily="2" charset="2"/>
              <a:buChar char="q"/>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27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a:t>
            </a:r>
            <a:endParaRPr lang="en-US" dirty="0"/>
          </a:p>
        </p:txBody>
      </p:sp>
      <p:sp>
        <p:nvSpPr>
          <p:cNvPr id="3" name="Content Placeholder 2"/>
          <p:cNvSpPr>
            <a:spLocks noGrp="1"/>
          </p:cNvSpPr>
          <p:nvPr>
            <p:ph idx="1"/>
          </p:nvPr>
        </p:nvSpPr>
        <p:spPr>
          <a:xfrm>
            <a:off x="200243" y="2309220"/>
            <a:ext cx="8401489" cy="3636511"/>
          </a:xfrm>
        </p:spPr>
        <p:txBody>
          <a:bodyPr/>
          <a:lstStyle/>
          <a:p>
            <a:pPr marL="0" indent="0" algn="just">
              <a:buNone/>
            </a:pPr>
            <a:r>
              <a:rPr lang="en-US" dirty="0"/>
              <a:t>T</a:t>
            </a:r>
            <a:r>
              <a:rPr lang="en-US" dirty="0" smtClean="0"/>
              <a:t>he </a:t>
            </a:r>
            <a:r>
              <a:rPr lang="en-US" dirty="0"/>
              <a:t>presence of unwanted noise in the recorded speech signal leads to reduction of efficiency of </a:t>
            </a:r>
            <a:r>
              <a:rPr lang="en-US" dirty="0" smtClean="0"/>
              <a:t>feature extraction and decision making steps.</a:t>
            </a:r>
            <a:endParaRPr lang="en-US" dirty="0" smtClean="0"/>
          </a:p>
          <a:p>
            <a:pPr marL="0" indent="0" algn="just">
              <a:buNone/>
            </a:pPr>
            <a:r>
              <a:rPr lang="en-US" b="1" dirty="0" smtClean="0"/>
              <a:t>Pre-Processing: </a:t>
            </a:r>
            <a:r>
              <a:rPr lang="en-US" dirty="0" smtClean="0"/>
              <a:t>It increases the amplitude of high frequency bands, but with this it also increase the amplitude of noise. As most of the noise is present at high frequencies only.</a:t>
            </a:r>
          </a:p>
          <a:p>
            <a:pPr marL="0" indent="0" algn="just">
              <a:buNone/>
            </a:pPr>
            <a:r>
              <a:rPr lang="en-US" b="1" dirty="0" smtClean="0"/>
              <a:t>FFT: </a:t>
            </a:r>
            <a:r>
              <a:rPr lang="en-US" dirty="0" smtClean="0"/>
              <a:t>It is applicable to stationary and linear data. But, speech signal is non stationary and non-linear. Although, windowing is done but the windowed signal still remain non-stationary </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546112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22737" y="2463380"/>
            <a:ext cx="11259261" cy="1464676"/>
          </a:xfrm>
        </p:spPr>
        <p:txBody>
          <a:bodyPr>
            <a:normAutofit/>
          </a:bodyPr>
          <a:lstStyle/>
          <a:p>
            <a:pPr marL="0" indent="0" algn="just">
              <a:buNone/>
            </a:pPr>
            <a:r>
              <a:rPr lang="en-US" dirty="0" smtClean="0"/>
              <a:t>The reduction of the unwanted noise in the system by Adaptive Time Frequency Filtering in an Isolated Word Recognition System and replacing FFT </a:t>
            </a:r>
            <a:r>
              <a:rPr lang="en-US" dirty="0"/>
              <a:t>by using Hilbert Huang </a:t>
            </a:r>
            <a:r>
              <a:rPr lang="en-US" dirty="0" smtClean="0"/>
              <a:t>Transform, </a:t>
            </a:r>
            <a:r>
              <a:rPr lang="en-US" dirty="0" err="1" smtClean="0"/>
              <a:t>inMATLAB</a:t>
            </a:r>
            <a:endParaRPr lang="en-US" dirty="0" smtClean="0"/>
          </a:p>
        </p:txBody>
      </p:sp>
    </p:spTree>
    <p:extLst>
      <p:ext uri="{BB962C8B-B14F-4D97-AF65-F5344CB8AC3E}">
        <p14:creationId xmlns:p14="http://schemas.microsoft.com/office/powerpoint/2010/main" val="2583829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1" y="-24063"/>
            <a:ext cx="3547533" cy="1618396"/>
          </a:xfrm>
        </p:spPr>
        <p:txBody>
          <a:bodyPr/>
          <a:lstStyle/>
          <a:p>
            <a:r>
              <a:rPr lang="en-IN" dirty="0" smtClean="0"/>
              <a:t>Block Diagram</a:t>
            </a:r>
            <a:endParaRPr lang="en-US" dirty="0"/>
          </a:p>
        </p:txBody>
      </p:sp>
      <p:sp>
        <p:nvSpPr>
          <p:cNvPr id="82" name="Text Placeholder 81"/>
          <p:cNvSpPr>
            <a:spLocks noGrp="1"/>
          </p:cNvSpPr>
          <p:nvPr>
            <p:ph type="body" sz="half" idx="2"/>
          </p:nvPr>
        </p:nvSpPr>
        <p:spPr>
          <a:xfrm>
            <a:off x="1073151" y="2260738"/>
            <a:ext cx="3547533" cy="1193061"/>
          </a:xfrm>
        </p:spPr>
        <p:txBody>
          <a:bodyPr/>
          <a:lstStyle/>
          <a:p>
            <a:pPr algn="just"/>
            <a:r>
              <a:rPr lang="en-US" dirty="0"/>
              <a:t>General overview of </a:t>
            </a:r>
            <a:r>
              <a:rPr lang="en-US" dirty="0" smtClean="0"/>
              <a:t>proposed Isolated Word Recognition System</a:t>
            </a:r>
            <a:endParaRPr lang="en-US" dirty="0"/>
          </a:p>
          <a:p>
            <a:pPr algn="just"/>
            <a:endParaRPr lang="en-US" dirty="0"/>
          </a:p>
        </p:txBody>
      </p:sp>
      <p:sp>
        <p:nvSpPr>
          <p:cNvPr id="56" name="Rectangle 48"/>
          <p:cNvSpPr>
            <a:spLocks noChangeArrowheads="1"/>
          </p:cNvSpPr>
          <p:nvPr/>
        </p:nvSpPr>
        <p:spPr bwMode="auto">
          <a:xfrm>
            <a:off x="2731169" y="8662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7" name="Rectangle 58"/>
          <p:cNvSpPr>
            <a:spLocks noChangeArrowheads="1"/>
          </p:cNvSpPr>
          <p:nvPr/>
        </p:nvSpPr>
        <p:spPr bwMode="auto">
          <a:xfrm>
            <a:off x="2731169" y="13234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3" name="Rounded Rectangle 82"/>
          <p:cNvSpPr/>
          <p:nvPr/>
        </p:nvSpPr>
        <p:spPr>
          <a:xfrm>
            <a:off x="7810500" y="196884"/>
            <a:ext cx="1438275"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INPUT SIGNAL</a:t>
            </a:r>
            <a:endParaRPr lang="en-US" sz="1100">
              <a:effectLst/>
              <a:ea typeface="Calibri" panose="020F0502020204030204" pitchFamily="34" charset="0"/>
              <a:cs typeface="Times New Roman" panose="02020603050405020304" pitchFamily="18" charset="0"/>
            </a:endParaRPr>
          </a:p>
        </p:txBody>
      </p:sp>
      <p:sp>
        <p:nvSpPr>
          <p:cNvPr id="84" name="Down Arrow 83"/>
          <p:cNvSpPr/>
          <p:nvPr/>
        </p:nvSpPr>
        <p:spPr>
          <a:xfrm>
            <a:off x="8353425" y="549309"/>
            <a:ext cx="247650" cy="33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Rounded Rectangle 84"/>
          <p:cNvSpPr/>
          <p:nvPr/>
        </p:nvSpPr>
        <p:spPr>
          <a:xfrm>
            <a:off x="7810500" y="882684"/>
            <a:ext cx="1438275"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WINDOWING</a:t>
            </a:r>
            <a:endParaRPr lang="en-US" sz="1100">
              <a:effectLst/>
              <a:ea typeface="Calibri" panose="020F0502020204030204" pitchFamily="34" charset="0"/>
              <a:cs typeface="Times New Roman" panose="02020603050405020304" pitchFamily="18" charset="0"/>
            </a:endParaRPr>
          </a:p>
        </p:txBody>
      </p:sp>
      <p:sp>
        <p:nvSpPr>
          <p:cNvPr id="86" name="Down Arrow 85"/>
          <p:cNvSpPr/>
          <p:nvPr/>
        </p:nvSpPr>
        <p:spPr>
          <a:xfrm>
            <a:off x="8353425" y="1225584"/>
            <a:ext cx="247650" cy="33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7" name="Rounded Rectangle 86"/>
          <p:cNvSpPr/>
          <p:nvPr/>
        </p:nvSpPr>
        <p:spPr>
          <a:xfrm>
            <a:off x="7761150" y="3096813"/>
            <a:ext cx="1438275"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ea typeface="Calibri" panose="020F0502020204030204" pitchFamily="34" charset="0"/>
                <a:cs typeface="Times New Roman" panose="02020603050405020304" pitchFamily="18" charset="0"/>
              </a:rPr>
              <a:t>HHT</a:t>
            </a:r>
            <a:endParaRPr lang="en-US" sz="1100" dirty="0">
              <a:effectLst/>
              <a:ea typeface="Calibri" panose="020F0502020204030204" pitchFamily="34" charset="0"/>
              <a:cs typeface="Times New Roman" panose="02020603050405020304" pitchFamily="18" charset="0"/>
            </a:endParaRPr>
          </a:p>
        </p:txBody>
      </p:sp>
      <p:sp>
        <p:nvSpPr>
          <p:cNvPr id="88" name="Down Arrow 87"/>
          <p:cNvSpPr/>
          <p:nvPr/>
        </p:nvSpPr>
        <p:spPr>
          <a:xfrm>
            <a:off x="8356462" y="2763438"/>
            <a:ext cx="247650" cy="33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Rounded Rectangle 88"/>
          <p:cNvSpPr/>
          <p:nvPr/>
        </p:nvSpPr>
        <p:spPr>
          <a:xfrm>
            <a:off x="7820025" y="1595712"/>
            <a:ext cx="2733675" cy="336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smtClean="0">
                <a:ea typeface="Calibri" panose="020F0502020204030204" pitchFamily="34" charset="0"/>
                <a:cs typeface="Times New Roman" panose="02020603050405020304" pitchFamily="18" charset="0"/>
              </a:rPr>
              <a:t>TIME FREQUENCY MASKING</a:t>
            </a:r>
            <a:r>
              <a:rPr lang="en-US" sz="1400" b="1" dirty="0">
                <a:effectLst/>
                <a:ea typeface="Calibri" panose="020F0502020204030204" pitchFamily="34" charset="0"/>
                <a:cs typeface="Times New Roman" panose="02020603050405020304" pitchFamily="18" charset="0"/>
              </a:rPr>
              <a:t> </a:t>
            </a:r>
            <a:endParaRPr lang="en-US" sz="1100" dirty="0">
              <a:effectLst/>
              <a:ea typeface="Calibri" panose="020F0502020204030204" pitchFamily="34" charset="0"/>
              <a:cs typeface="Times New Roman" panose="02020603050405020304" pitchFamily="18" charset="0"/>
            </a:endParaRPr>
          </a:p>
        </p:txBody>
      </p:sp>
      <p:sp>
        <p:nvSpPr>
          <p:cNvPr id="90" name="Down Arrow 89"/>
          <p:cNvSpPr/>
          <p:nvPr/>
        </p:nvSpPr>
        <p:spPr>
          <a:xfrm>
            <a:off x="8362950" y="1951208"/>
            <a:ext cx="247650" cy="33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Rounded Rectangle 90"/>
          <p:cNvSpPr/>
          <p:nvPr/>
        </p:nvSpPr>
        <p:spPr>
          <a:xfrm>
            <a:off x="7820025" y="2283948"/>
            <a:ext cx="1438275" cy="504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MEAN SMOOTHING FILTERING</a:t>
            </a:r>
            <a:endParaRPr lang="en-US" sz="1100">
              <a:effectLst/>
              <a:ea typeface="Calibri" panose="020F0502020204030204" pitchFamily="34" charset="0"/>
              <a:cs typeface="Times New Roman" panose="02020603050405020304" pitchFamily="18" charset="0"/>
            </a:endParaRPr>
          </a:p>
        </p:txBody>
      </p:sp>
      <p:sp>
        <p:nvSpPr>
          <p:cNvPr id="92" name="Down Arrow 91"/>
          <p:cNvSpPr/>
          <p:nvPr/>
        </p:nvSpPr>
        <p:spPr>
          <a:xfrm>
            <a:off x="8362950" y="3463959"/>
            <a:ext cx="247650" cy="33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Rounded Rectangle 92"/>
          <p:cNvSpPr/>
          <p:nvPr/>
        </p:nvSpPr>
        <p:spPr>
          <a:xfrm>
            <a:off x="7820025" y="3816384"/>
            <a:ext cx="1438275"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MFCC</a:t>
            </a:r>
            <a:endParaRPr lang="en-US" sz="1100">
              <a:effectLst/>
              <a:ea typeface="Calibri" panose="020F0502020204030204" pitchFamily="34" charset="0"/>
              <a:cs typeface="Times New Roman" panose="02020603050405020304" pitchFamily="18" charset="0"/>
            </a:endParaRPr>
          </a:p>
        </p:txBody>
      </p:sp>
      <p:sp>
        <p:nvSpPr>
          <p:cNvPr id="94" name="Down Arrow 93"/>
          <p:cNvSpPr/>
          <p:nvPr/>
        </p:nvSpPr>
        <p:spPr>
          <a:xfrm>
            <a:off x="8362950" y="4168809"/>
            <a:ext cx="247650" cy="33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Rounded Rectangle 94"/>
          <p:cNvSpPr/>
          <p:nvPr/>
        </p:nvSpPr>
        <p:spPr>
          <a:xfrm>
            <a:off x="7848600" y="4521234"/>
            <a:ext cx="14382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ea typeface="Calibri" panose="020F0502020204030204" pitchFamily="34" charset="0"/>
                <a:cs typeface="Times New Roman" panose="02020603050405020304" pitchFamily="18" charset="0"/>
              </a:rPr>
              <a:t>VECTOR QUANTISATION</a:t>
            </a:r>
            <a:endParaRPr lang="en-US" sz="1100">
              <a:effectLst/>
              <a:ea typeface="Calibri" panose="020F0502020204030204" pitchFamily="34" charset="0"/>
              <a:cs typeface="Times New Roman" panose="02020603050405020304" pitchFamily="18" charset="0"/>
            </a:endParaRPr>
          </a:p>
        </p:txBody>
      </p:sp>
      <p:sp>
        <p:nvSpPr>
          <p:cNvPr id="96" name="Down Arrow 95"/>
          <p:cNvSpPr/>
          <p:nvPr/>
        </p:nvSpPr>
        <p:spPr>
          <a:xfrm>
            <a:off x="8391525" y="5064159"/>
            <a:ext cx="247650" cy="33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Rounded Rectangle 96"/>
          <p:cNvSpPr/>
          <p:nvPr/>
        </p:nvSpPr>
        <p:spPr>
          <a:xfrm>
            <a:off x="7877175" y="5416584"/>
            <a:ext cx="3543300"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DECISION MAKING</a:t>
            </a:r>
            <a:endParaRPr lang="en-US" sz="1100">
              <a:effectLst/>
              <a:ea typeface="Calibri" panose="020F0502020204030204" pitchFamily="34" charset="0"/>
              <a:cs typeface="Times New Roman" panose="02020603050405020304" pitchFamily="18" charset="0"/>
            </a:endParaRPr>
          </a:p>
        </p:txBody>
      </p:sp>
      <p:sp>
        <p:nvSpPr>
          <p:cNvPr id="98" name="Down Arrow 97"/>
          <p:cNvSpPr/>
          <p:nvPr/>
        </p:nvSpPr>
        <p:spPr>
          <a:xfrm>
            <a:off x="8401050" y="5788059"/>
            <a:ext cx="247650" cy="33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Rounded Rectangle 98"/>
          <p:cNvSpPr/>
          <p:nvPr/>
        </p:nvSpPr>
        <p:spPr>
          <a:xfrm>
            <a:off x="7867650" y="6125879"/>
            <a:ext cx="1419225" cy="586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ea typeface="Calibri" panose="020F0502020204030204" pitchFamily="34" charset="0"/>
                <a:cs typeface="Times New Roman" panose="02020603050405020304" pitchFamily="18" charset="0"/>
              </a:rPr>
              <a:t>RECOGNISED NUMBER</a:t>
            </a:r>
            <a:endParaRPr lang="en-US" sz="1100" dirty="0">
              <a:effectLst/>
              <a:ea typeface="Calibri" panose="020F0502020204030204" pitchFamily="34" charset="0"/>
              <a:cs typeface="Times New Roman" panose="02020603050405020304" pitchFamily="18" charset="0"/>
            </a:endParaRPr>
          </a:p>
        </p:txBody>
      </p:sp>
      <p:sp>
        <p:nvSpPr>
          <p:cNvPr id="100" name="Right Arrow 99"/>
          <p:cNvSpPr/>
          <p:nvPr/>
        </p:nvSpPr>
        <p:spPr>
          <a:xfrm>
            <a:off x="9286875" y="4673634"/>
            <a:ext cx="44767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1" name="Rounded Rectangle 100"/>
          <p:cNvSpPr/>
          <p:nvPr/>
        </p:nvSpPr>
        <p:spPr>
          <a:xfrm>
            <a:off x="9744075" y="4540284"/>
            <a:ext cx="161925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TRAINING </a:t>
            </a:r>
            <a:endParaRPr lang="en-US" sz="1100" dirty="0">
              <a:effectLst/>
              <a:ea typeface="Calibri" panose="020F0502020204030204" pitchFamily="34" charset="0"/>
              <a:cs typeface="Times New Roman" panose="02020603050405020304" pitchFamily="18" charset="0"/>
            </a:endParaRPr>
          </a:p>
        </p:txBody>
      </p:sp>
      <p:sp>
        <p:nvSpPr>
          <p:cNvPr id="102" name="Down Arrow 101"/>
          <p:cNvSpPr/>
          <p:nvPr/>
        </p:nvSpPr>
        <p:spPr>
          <a:xfrm>
            <a:off x="10363200" y="5083209"/>
            <a:ext cx="247650" cy="333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3" name="Right Arrow 102"/>
          <p:cNvSpPr/>
          <p:nvPr/>
        </p:nvSpPr>
        <p:spPr>
          <a:xfrm>
            <a:off x="9240520" y="932214"/>
            <a:ext cx="44767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p:txBody>
      </p:sp>
      <p:sp>
        <p:nvSpPr>
          <p:cNvPr id="104" name="Rounded Rectangle 103"/>
          <p:cNvSpPr/>
          <p:nvPr/>
        </p:nvSpPr>
        <p:spPr>
          <a:xfrm>
            <a:off x="9696450" y="876334"/>
            <a:ext cx="1392555" cy="437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a:effectLst/>
                <a:ea typeface="Calibri" panose="020F0502020204030204" pitchFamily="34" charset="0"/>
                <a:cs typeface="Times New Roman" panose="02020603050405020304" pitchFamily="18" charset="0"/>
              </a:rPr>
              <a:t>SNR ESTIMATION</a:t>
            </a:r>
            <a:endParaRPr lang="en-US" sz="1100">
              <a:effectLst/>
              <a:ea typeface="Calibri" panose="020F0502020204030204" pitchFamily="34" charset="0"/>
              <a:cs typeface="Times New Roman" panose="02020603050405020304" pitchFamily="18" charset="0"/>
            </a:endParaRPr>
          </a:p>
        </p:txBody>
      </p:sp>
      <p:sp>
        <p:nvSpPr>
          <p:cNvPr id="105" name="Down Arrow 104"/>
          <p:cNvSpPr/>
          <p:nvPr/>
        </p:nvSpPr>
        <p:spPr>
          <a:xfrm>
            <a:off x="10229215" y="1311309"/>
            <a:ext cx="133985"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6" name="Rectangle 118"/>
          <p:cNvSpPr>
            <a:spLocks noChangeArrowheads="1"/>
          </p:cNvSpPr>
          <p:nvPr/>
        </p:nvSpPr>
        <p:spPr bwMode="auto">
          <a:xfrm>
            <a:off x="5029200" y="-16122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ight Arrow 2"/>
          <p:cNvSpPr/>
          <p:nvPr/>
        </p:nvSpPr>
        <p:spPr>
          <a:xfrm>
            <a:off x="7074798" y="5135540"/>
            <a:ext cx="1312793" cy="92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81"/>
          <p:cNvSpPr txBox="1">
            <a:spLocks/>
          </p:cNvSpPr>
          <p:nvPr/>
        </p:nvSpPr>
        <p:spPr>
          <a:xfrm>
            <a:off x="4061448" y="4673634"/>
            <a:ext cx="3547533" cy="119306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pPr algn="just"/>
            <a:r>
              <a:rPr lang="en-US" dirty="0" smtClean="0"/>
              <a:t>Training includes, till this part only</a:t>
            </a:r>
          </a:p>
          <a:p>
            <a:pPr algn="just"/>
            <a:endParaRPr lang="en-US" dirty="0"/>
          </a:p>
        </p:txBody>
      </p:sp>
    </p:spTree>
    <p:extLst>
      <p:ext uri="{BB962C8B-B14F-4D97-AF65-F5344CB8AC3E}">
        <p14:creationId xmlns:p14="http://schemas.microsoft.com/office/powerpoint/2010/main" val="770774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Content Placeholder 2"/>
          <p:cNvSpPr>
            <a:spLocks noGrp="1"/>
          </p:cNvSpPr>
          <p:nvPr>
            <p:ph idx="1"/>
          </p:nvPr>
        </p:nvSpPr>
        <p:spPr>
          <a:xfrm>
            <a:off x="316436" y="2273968"/>
            <a:ext cx="11065562" cy="3524068"/>
          </a:xfrm>
        </p:spPr>
        <p:txBody>
          <a:bodyPr>
            <a:normAutofit fontScale="92500"/>
          </a:bodyPr>
          <a:lstStyle/>
          <a:p>
            <a:pPr algn="just">
              <a:buFont typeface="Wingdings" panose="05000000000000000000" pitchFamily="2" charset="2"/>
              <a:buChar char="Ø"/>
            </a:pPr>
            <a:r>
              <a:rPr lang="en-US" dirty="0"/>
              <a:t>The training of the system is implemented on the speech data recorded by the three speakers, each of them three times pronounces the 0-9 English numbers. The numbers are recorded at 16kHz .</a:t>
            </a:r>
          </a:p>
          <a:p>
            <a:pPr algn="just">
              <a:buFont typeface="Wingdings" panose="05000000000000000000" pitchFamily="2" charset="2"/>
              <a:buChar char="Ø"/>
            </a:pPr>
            <a:r>
              <a:rPr lang="en-US" dirty="0"/>
              <a:t>In isolated word recognition system each number signal is framed by 25ms overlapped hamming window with the overlapping of 25 percentage. The ESNR is calculated for entire signal. This ESNR will be utilized </a:t>
            </a:r>
            <a:r>
              <a:rPr lang="en-US" dirty="0" smtClean="0"/>
              <a:t>in calculating the threshold value of adaptive time </a:t>
            </a:r>
            <a:r>
              <a:rPr lang="en-US" dirty="0"/>
              <a:t>frequency </a:t>
            </a:r>
            <a:r>
              <a:rPr lang="en-US" dirty="0" smtClean="0"/>
              <a:t>mask. </a:t>
            </a:r>
            <a:r>
              <a:rPr lang="en-US" dirty="0"/>
              <a:t>Then</a:t>
            </a:r>
            <a:r>
              <a:rPr lang="en-US" dirty="0" smtClean="0"/>
              <a:t>, </a:t>
            </a:r>
            <a:r>
              <a:rPr lang="en-US" dirty="0"/>
              <a:t>adaptive time frequency masking is applied on </a:t>
            </a:r>
            <a:r>
              <a:rPr lang="en-US" dirty="0" smtClean="0"/>
              <a:t>each frame. Then HHT of frame is calculated. </a:t>
            </a:r>
            <a:r>
              <a:rPr lang="en-US" dirty="0"/>
              <a:t>Then, the MFCC and dynamic features are calculated. Extracted features are clustered </a:t>
            </a:r>
            <a:r>
              <a:rPr lang="en-US" dirty="0" smtClean="0"/>
              <a:t>by LBG algorithm.</a:t>
            </a:r>
            <a:endParaRPr lang="en-US" dirty="0"/>
          </a:p>
          <a:p>
            <a:pPr algn="just">
              <a:buFont typeface="Wingdings" panose="05000000000000000000" pitchFamily="2" charset="2"/>
              <a:buChar char="Ø"/>
            </a:pPr>
            <a:r>
              <a:rPr lang="en-US" dirty="0"/>
              <a:t>The testing of the system is implemented on the speech data recorded by the same users that had contributed for training purpose. Also, one more unknown user’s speech data is recorded to find the stability of designed system to unknown user. Each speaker, three times pronounces the 0-9 English numbers. The numbers are recorded at 16kHz .</a:t>
            </a:r>
          </a:p>
          <a:p>
            <a:pPr marL="0" indent="0" algn="just">
              <a:buNone/>
            </a:pPr>
            <a:endParaRPr lang="en-US" dirty="0"/>
          </a:p>
        </p:txBody>
      </p:sp>
      <p:sp>
        <p:nvSpPr>
          <p:cNvPr id="6" name="Content Placeholder 2"/>
          <p:cNvSpPr txBox="1">
            <a:spLocks/>
          </p:cNvSpPr>
          <p:nvPr/>
        </p:nvSpPr>
        <p:spPr>
          <a:xfrm>
            <a:off x="316436" y="3628248"/>
            <a:ext cx="11065562" cy="289919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dirty="0"/>
          </a:p>
        </p:txBody>
      </p:sp>
      <p:sp>
        <p:nvSpPr>
          <p:cNvPr id="5" name="Content Placeholder 2"/>
          <p:cNvSpPr txBox="1">
            <a:spLocks/>
          </p:cNvSpPr>
          <p:nvPr/>
        </p:nvSpPr>
        <p:spPr>
          <a:xfrm>
            <a:off x="810000" y="5923534"/>
            <a:ext cx="8634787" cy="478411"/>
          </a:xfrm>
          <a:prstGeom prst="rect">
            <a:avLst/>
          </a:prstGeom>
          <a:effectLst>
            <a:outerShdw blurRad="50800" dir="14400000">
              <a:srgbClr val="000000">
                <a:alpha val="40000"/>
              </a:srgbClr>
            </a:outerShdw>
          </a:effectLst>
        </p:spPr>
        <p:txBody>
          <a:bodyPr vert="horz" lIns="91440" tIns="45720" rIns="91440" bIns="45720" rtlCol="0" anchor="ctr">
            <a:normAutofit fontScale="85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b="1" dirty="0" smtClean="0"/>
              <a:t>CHANGES: </a:t>
            </a:r>
            <a:r>
              <a:rPr lang="en-US" dirty="0" smtClean="0"/>
              <a:t>THE FFT AND PRE-PROCESSING PART ARE CHANGED BY HHT AND ADAPTIVE TIME 		   FREQUENCY MASKING </a:t>
            </a:r>
            <a:endParaRPr lang="en-US" b="1" dirty="0"/>
          </a:p>
        </p:txBody>
      </p:sp>
    </p:spTree>
    <p:extLst>
      <p:ext uri="{BB962C8B-B14F-4D97-AF65-F5344CB8AC3E}">
        <p14:creationId xmlns:p14="http://schemas.microsoft.com/office/powerpoint/2010/main" val="299567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Signal</a:t>
            </a:r>
            <a:endParaRPr lang="en-US" dirty="0"/>
          </a:p>
        </p:txBody>
      </p:sp>
      <p:sp>
        <p:nvSpPr>
          <p:cNvPr id="3" name="Content Placeholder 2"/>
          <p:cNvSpPr>
            <a:spLocks noGrp="1"/>
          </p:cNvSpPr>
          <p:nvPr>
            <p:ph idx="1"/>
          </p:nvPr>
        </p:nvSpPr>
        <p:spPr>
          <a:xfrm>
            <a:off x="123252" y="2454106"/>
            <a:ext cx="7346494" cy="3636511"/>
          </a:xfrm>
        </p:spPr>
        <p:txBody>
          <a:bodyPr/>
          <a:lstStyle/>
          <a:p>
            <a:pPr marL="0" indent="0" algn="just">
              <a:buNone/>
            </a:pPr>
            <a:r>
              <a:rPr lang="en-US" dirty="0" smtClean="0"/>
              <a:t>Training and testing of the system is done by the speech signal recorded by the four speakers. The sampling rate of 16kHz is taken and each recorded signals duration is 3 sec, thus total 48000 discrete values are processed in this system.</a:t>
            </a:r>
          </a:p>
          <a:p>
            <a:pPr marL="0" indent="0" algn="just">
              <a:buNone/>
            </a:pPr>
            <a:r>
              <a:rPr lang="en-US" b="1" dirty="0" smtClean="0"/>
              <a:t>1.Training: </a:t>
            </a:r>
            <a:r>
              <a:rPr lang="en-US" dirty="0" smtClean="0"/>
              <a:t>Three speakers, each speaker three times recorded 		    English numbers 0-9 (total 90 samples).</a:t>
            </a:r>
          </a:p>
          <a:p>
            <a:pPr marL="0" indent="0" algn="just">
              <a:buNone/>
            </a:pPr>
            <a:r>
              <a:rPr lang="en-US" b="1" dirty="0" smtClean="0"/>
              <a:t>2.Testing: </a:t>
            </a:r>
            <a:r>
              <a:rPr lang="en-US" dirty="0" smtClean="0"/>
              <a:t>Four speakers. Three of the speakers are same as		  	  that contributed in training set. One speaker is 			  	  unknown to the system</a:t>
            </a:r>
            <a:r>
              <a:rPr lang="en-US" b="1" dirty="0" smtClean="0"/>
              <a:t>	. </a:t>
            </a:r>
            <a:r>
              <a:rPr lang="en-US" dirty="0" smtClean="0"/>
              <a:t>Each speaker one time 		         recorded English numbers 0-9 (total 40 samples).</a:t>
            </a:r>
            <a:endParaRPr lang="en-US" dirty="0"/>
          </a:p>
        </p:txBody>
      </p:sp>
      <p:sp>
        <p:nvSpPr>
          <p:cNvPr id="5" name="Rounded Rectangle 4"/>
          <p:cNvSpPr/>
          <p:nvPr/>
        </p:nvSpPr>
        <p:spPr>
          <a:xfrm>
            <a:off x="9027653" y="5909642"/>
            <a:ext cx="1803479"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smtClean="0">
                <a:ea typeface="Calibri" panose="020F0502020204030204" pitchFamily="34" charset="0"/>
                <a:cs typeface="Times New Roman" panose="02020603050405020304" pitchFamily="18" charset="0"/>
              </a:rPr>
              <a:t>Input : number ‘1’</a:t>
            </a:r>
            <a:endParaRPr lang="en-US" sz="1100" dirty="0">
              <a:effectLst/>
              <a:ea typeface="Calibri" panose="020F0502020204030204" pitchFamily="34" charset="0"/>
              <a:cs typeface="Times New Roman" panose="02020603050405020304" pitchFamily="18" charset="0"/>
            </a:endParaRPr>
          </a:p>
        </p:txBody>
      </p:sp>
      <p:pic>
        <p:nvPicPr>
          <p:cNvPr id="2050" name="Picture 38" descr="C:\Users\RAHUL\Desktop\New folder (2)\New fold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104" y="3366149"/>
            <a:ext cx="30765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0678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200526" y="2312439"/>
            <a:ext cx="6045728" cy="3636511"/>
          </a:xfrm>
        </p:spPr>
        <p:txBody>
          <a:bodyPr/>
          <a:lstStyle/>
          <a:p>
            <a:pPr marL="0" indent="0" algn="just">
              <a:buNone/>
            </a:pPr>
            <a:r>
              <a:rPr lang="en-US" dirty="0" smtClean="0"/>
              <a:t>Input signal is windowed using 25ms (i.e. 512 discrete values) of hamming window, with 10ms of window step. This is done to preserve the frequency response of every discrete value of the input signal. Frames whose sum is greater than  0.015. </a:t>
            </a:r>
          </a:p>
        </p:txBody>
      </p:sp>
      <p:sp>
        <p:nvSpPr>
          <p:cNvPr id="5" name="Rounded Rectangle 4"/>
          <p:cNvSpPr/>
          <p:nvPr/>
        </p:nvSpPr>
        <p:spPr>
          <a:xfrm>
            <a:off x="7564655" y="5482880"/>
            <a:ext cx="3639965"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dirty="0" smtClean="0">
                <a:ea typeface="Calibri" panose="020F0502020204030204" pitchFamily="34" charset="0"/>
                <a:cs typeface="Times New Roman" panose="02020603050405020304" pitchFamily="18" charset="0"/>
              </a:rPr>
              <a:t>72</a:t>
            </a:r>
            <a:r>
              <a:rPr lang="en-US" sz="1400" b="1" baseline="30000" dirty="0" smtClean="0">
                <a:ea typeface="Calibri" panose="020F0502020204030204" pitchFamily="34" charset="0"/>
                <a:cs typeface="Times New Roman" panose="02020603050405020304" pitchFamily="18" charset="0"/>
              </a:rPr>
              <a:t>th</a:t>
            </a:r>
            <a:r>
              <a:rPr lang="en-US" sz="1400" b="1" dirty="0" smtClean="0">
                <a:ea typeface="Calibri" panose="020F0502020204030204" pitchFamily="34" charset="0"/>
                <a:cs typeface="Times New Roman" panose="02020603050405020304" pitchFamily="18" charset="0"/>
              </a:rPr>
              <a:t> </a:t>
            </a:r>
            <a:r>
              <a:rPr lang="en-US" sz="1400" b="1" dirty="0" smtClean="0">
                <a:ea typeface="Calibri" panose="020F0502020204030204" pitchFamily="34" charset="0"/>
                <a:cs typeface="Times New Roman" panose="02020603050405020304" pitchFamily="18" charset="0"/>
              </a:rPr>
              <a:t>Frame with sum greater than 0.015  </a:t>
            </a:r>
            <a:endParaRPr lang="en-US" sz="1100" dirty="0">
              <a:effectLst/>
              <a:ea typeface="Calibri" panose="020F0502020204030204" pitchFamily="34" charset="0"/>
              <a:cs typeface="Times New Roman" panose="02020603050405020304" pitchFamily="18" charset="0"/>
            </a:endParaRPr>
          </a:p>
        </p:txBody>
      </p:sp>
      <p:pic>
        <p:nvPicPr>
          <p:cNvPr id="1026" name="Picture 41" descr="C:\Users\RAHUL\Desktop\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787" y="2516143"/>
            <a:ext cx="29337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8958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Time Frequency Masking</a:t>
            </a:r>
            <a:endParaRPr lang="en-US" dirty="0"/>
          </a:p>
        </p:txBody>
      </p:sp>
      <p:sp>
        <p:nvSpPr>
          <p:cNvPr id="3" name="Content Placeholder 2"/>
          <p:cNvSpPr>
            <a:spLocks noGrp="1"/>
          </p:cNvSpPr>
          <p:nvPr>
            <p:ph idx="1"/>
          </p:nvPr>
        </p:nvSpPr>
        <p:spPr>
          <a:xfrm>
            <a:off x="123253" y="1771527"/>
            <a:ext cx="10554574" cy="3636511"/>
          </a:xfrm>
        </p:spPr>
        <p:txBody>
          <a:bodyPr/>
          <a:lstStyle/>
          <a:p>
            <a:pPr marL="0" indent="0" algn="just">
              <a:buNone/>
            </a:pPr>
            <a:r>
              <a:rPr lang="en-US" dirty="0"/>
              <a:t>The adaptive mask is estimated for every frame. This method utilizes the concept of constant noise energy, to build an adaptive mask for every frame. </a:t>
            </a:r>
            <a:r>
              <a:rPr lang="en-US" dirty="0" smtClean="0"/>
              <a:t>This </a:t>
            </a:r>
            <a:r>
              <a:rPr lang="en-US" dirty="0"/>
              <a:t>technique includes three </a:t>
            </a:r>
            <a:r>
              <a:rPr lang="en-US" dirty="0" smtClean="0"/>
              <a:t>steps:</a:t>
            </a:r>
          </a:p>
          <a:p>
            <a:pPr lvl="1" algn="just">
              <a:buFont typeface="+mj-lt"/>
              <a:buAutoNum type="arabicPeriod"/>
            </a:pPr>
            <a:r>
              <a:rPr lang="en-US" i="1" dirty="0" smtClean="0"/>
              <a:t>SNR estimation</a:t>
            </a:r>
          </a:p>
          <a:p>
            <a:pPr lvl="1" algn="just">
              <a:buFont typeface="+mj-lt"/>
              <a:buAutoNum type="arabicPeriod"/>
            </a:pPr>
            <a:r>
              <a:rPr lang="en-US" i="1" dirty="0"/>
              <a:t>Time Frequency Masking</a:t>
            </a:r>
            <a:endParaRPr lang="en-US" dirty="0"/>
          </a:p>
          <a:p>
            <a:pPr lvl="1" algn="just">
              <a:buFont typeface="+mj-lt"/>
              <a:buAutoNum type="arabicPeriod"/>
            </a:pPr>
            <a:r>
              <a:rPr lang="en-US" i="1" dirty="0"/>
              <a:t>Mean Smoothing Filtering </a:t>
            </a:r>
            <a:endParaRPr lang="en-US" i="1" dirty="0" smtClean="0"/>
          </a:p>
          <a:p>
            <a:pPr marL="0" indent="0" algn="just">
              <a:buNone/>
            </a:pPr>
            <a:endParaRPr lang="en-US" dirty="0"/>
          </a:p>
        </p:txBody>
      </p:sp>
    </p:spTree>
    <p:extLst>
      <p:ext uri="{BB962C8B-B14F-4D97-AF65-F5344CB8AC3E}">
        <p14:creationId xmlns:p14="http://schemas.microsoft.com/office/powerpoint/2010/main" val="39114811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Ion</Template>
  <TotalTime>1793</TotalTime>
  <Words>1758</Words>
  <Application>Microsoft Office PowerPoint</Application>
  <PresentationFormat>Widescreen</PresentationFormat>
  <Paragraphs>168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Times New Roman</vt:lpstr>
      <vt:lpstr>Wingdings</vt:lpstr>
      <vt:lpstr>Wingdings 2</vt:lpstr>
      <vt:lpstr>Quotable</vt:lpstr>
      <vt:lpstr>Isolated Words Recognition in Speech Signal Processing </vt:lpstr>
      <vt:lpstr>CURRENT STATUS</vt:lpstr>
      <vt:lpstr>MOTIVATION.</vt:lpstr>
      <vt:lpstr>Objective</vt:lpstr>
      <vt:lpstr>Block Diagram</vt:lpstr>
      <vt:lpstr>Methodology </vt:lpstr>
      <vt:lpstr>Input Signal</vt:lpstr>
      <vt:lpstr>Windowing</vt:lpstr>
      <vt:lpstr>Adaptive Time Frequency Masking</vt:lpstr>
      <vt:lpstr>Adaptive Time Frequency Masking:  SNR estimation</vt:lpstr>
      <vt:lpstr>Adaptive Time Frequency Masking:  Time Frequency                 Masking</vt:lpstr>
      <vt:lpstr>Adaptive Time Frequency Masking:  Mean Smoothing                   Filtering </vt:lpstr>
      <vt:lpstr>Hilbert Huang Transform</vt:lpstr>
      <vt:lpstr>Hilbert Huang Transform: Empirical Mode               Decomposition </vt:lpstr>
      <vt:lpstr>Hilbert Huang Transform: Amplitude and             frequency extraction</vt:lpstr>
      <vt:lpstr>MFCC</vt:lpstr>
      <vt:lpstr>MFCC process</vt:lpstr>
      <vt:lpstr>Vector Quantization</vt:lpstr>
      <vt:lpstr>Training</vt:lpstr>
      <vt:lpstr>Decision Making</vt:lpstr>
      <vt:lpstr>Software Details</vt:lpstr>
      <vt:lpstr>Result:   1) Improvement in estimated signal to noise ratio </vt:lpstr>
      <vt:lpstr>Result:   2) Unknown speaker’s word recognition rate 3) Improvement in known speaker’s word recognition rate </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Beam-Steering Front-Ends at 2.4 GHz</dc:title>
  <dc:creator>Windows User</dc:creator>
  <cp:lastModifiedBy>Windows User</cp:lastModifiedBy>
  <cp:revision>138</cp:revision>
  <dcterms:created xsi:type="dcterms:W3CDTF">2016-05-03T19:34:15Z</dcterms:created>
  <dcterms:modified xsi:type="dcterms:W3CDTF">2017-05-06T20:19:23Z</dcterms:modified>
</cp:coreProperties>
</file>