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81" d="100"/>
          <a:sy n="81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big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3429000" cy="3962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C3-EE5D-4280-9A3D-7F29ECD1EA90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57200" y="1676400"/>
            <a:ext cx="4616092" cy="377261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14300" dist="63500" dir="8100000" algn="tr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CD9-423D-45F4-B53F-2724EA735BDE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59193"/>
          </a:xfrm>
        </p:spPr>
        <p:txBody>
          <a:bodyPr anchor="b" anchorCtr="0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Image ver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248400" cy="41148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C3-EE5D-4280-9A3D-7F29ECD1EA90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 rot="21358221">
            <a:off x="6888894" y="2448150"/>
            <a:ext cx="2556577" cy="31378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14300" dist="63500" dir="8100000" algn="tr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9"/>
          <p:cNvSpPr>
            <a:spLocks noGrp="1"/>
          </p:cNvSpPr>
          <p:nvPr>
            <p:ph type="pic" sz="quarter" idx="14"/>
          </p:nvPr>
        </p:nvSpPr>
        <p:spPr>
          <a:xfrm rot="21358221">
            <a:off x="520708" y="415914"/>
            <a:ext cx="8102583" cy="6429929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14300" dist="63500" dir="8100000" algn="tr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0CD9-423D-45F4-B53F-2724EA735BDE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287338"/>
            <a:ext cx="8229600" cy="1143000"/>
          </a:xfrm>
        </p:spPr>
        <p:txBody>
          <a:bodyPr/>
          <a:lstStyle>
            <a:lvl1pPr algn="ctr">
              <a:defRPr sz="11500"/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 rot="21358221">
            <a:off x="42727" y="-473632"/>
            <a:ext cx="8412879" cy="5849404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65100" dist="114300" dir="7020000" algn="bl" rotWithShape="0">
              <a:prstClr val="black">
                <a:alpha val="35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762000" cy="685800"/>
          </a:xfrm>
        </p:spPr>
        <p:txBody>
          <a:bodyPr/>
          <a:lstStyle/>
          <a:p>
            <a:fld id="{095964C6-3989-4717-9520-A8D2DAA18C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524000"/>
            <a:ext cx="6248400" cy="147002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124200"/>
            <a:ext cx="62484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 Image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838200"/>
            <a:ext cx="6477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762000" cy="685800"/>
          </a:xfrm>
        </p:spPr>
        <p:txBody>
          <a:bodyPr/>
          <a:lstStyle/>
          <a:p>
            <a:fld id="{095964C6-3989-4717-9520-A8D2DAA18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 rot="21358221">
            <a:off x="546894" y="4472661"/>
            <a:ext cx="5944725" cy="276192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60000"/>
                  <a:lumOff val="40000"/>
                </a:schemeClr>
              </a:gs>
              <a:gs pos="8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88900">
            <a:solidFill>
              <a:schemeClr val="bg1">
                <a:lumMod val="20000"/>
                <a:lumOff val="80000"/>
              </a:schemeClr>
            </a:solidFill>
            <a:miter lim="800000"/>
          </a:ln>
          <a:effectLst>
            <a:outerShdw blurRad="165100" dist="114300" dir="18900000" algn="bl" rotWithShape="0">
              <a:prstClr val="black">
                <a:alpha val="35000"/>
              </a:prstClr>
            </a:outerShdw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0" y="2378242"/>
            <a:ext cx="6477000" cy="1219200"/>
          </a:xfrm>
        </p:spPr>
        <p:txBody>
          <a:bodyPr>
            <a:normAutofit/>
          </a:bodyPr>
          <a:lstStyle>
            <a:lvl1pPr marL="342900" marR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 sz="2800"/>
            </a:lvl1pPr>
          </a:lstStyle>
          <a:p>
            <a:pPr marL="3429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Tx/>
              <a:buNone/>
              <a:tabLst/>
              <a:defRPr/>
            </a:pPr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5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80F931-54F1-4C95-95DE-E2794C6CC127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BFF90B-FB14-4EAB-819B-BEFD9B82E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gif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hyperlink" Target="http://en.wikipedia.org/wiki/File:Butterworth_Filter_Orders.svg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                 TOPIC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905000"/>
            <a:ext cx="8629650" cy="3657600"/>
          </a:xfrm>
        </p:spPr>
        <p:txBody>
          <a:bodyPr>
            <a:noAutofit/>
          </a:bodyPr>
          <a:lstStyle/>
          <a:p>
            <a:pPr lvl="0" algn="ctr" rtl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        Realization </a:t>
            </a:r>
            <a:r>
              <a:rPr lang="en-US" sz="3200" dirty="0">
                <a:solidFill>
                  <a:srgbClr val="FF0000"/>
                </a:solidFill>
              </a:rPr>
              <a:t>Of </a:t>
            </a:r>
            <a:r>
              <a:rPr lang="en-US" sz="3200" dirty="0" smtClean="0">
                <a:solidFill>
                  <a:srgbClr val="FF0000"/>
                </a:solidFill>
              </a:rPr>
              <a:t>Analog </a:t>
            </a:r>
            <a:r>
              <a:rPr lang="en-US" sz="3200" dirty="0" err="1" smtClean="0">
                <a:solidFill>
                  <a:srgbClr val="FF0000"/>
                </a:solidFill>
              </a:rPr>
              <a:t>Lowpass</a:t>
            </a:r>
            <a:r>
              <a:rPr lang="en-US" sz="3200" dirty="0" smtClean="0">
                <a:solidFill>
                  <a:srgbClr val="FF0000"/>
                </a:solidFill>
              </a:rPr>
              <a:t>   Filters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pic>
        <p:nvPicPr>
          <p:cNvPr id="2054" name="Picture 6" descr="C:\Users\RAHUL\Desktop\biscuit1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4133850" cy="278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3886200" y="4419600"/>
            <a:ext cx="685800" cy="838200"/>
          </a:xfrm>
          <a:prstGeom prst="left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RAHUL\Desktop\MWs_1_filter_k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149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95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256863" y="714245"/>
                <a:ext cx="6447501" cy="3880773"/>
              </a:xfrm>
              <a:prstGeom prst="rect">
                <a:avLst/>
              </a:prstGeom>
            </p:spPr>
            <p:txBody>
              <a:bodyPr anchor="t" anchorCtr="0"/>
              <a:lstStyle>
                <a:lvl1pPr marL="342900" indent="-457200" algn="l" defTabSz="914400" rtl="0" eaLnBrk="1" latinLnBrk="0" hangingPunct="1">
                  <a:spcBef>
                    <a:spcPct val="20000"/>
                  </a:spcBef>
                  <a:buSzPct val="150000"/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77" dirty="0" smtClean="0">
                    <a:solidFill>
                      <a:srgbClr val="22B9DC"/>
                    </a:solidFill>
                  </a:rPr>
                  <a:t>The roots of the denominator in the transfer function are said to be poles of transfer function.</a:t>
                </a:r>
              </a:p>
              <a:p>
                <a:pPr marL="0" indent="0">
                  <a:buFontTx/>
                  <a:buNone/>
                </a:pPr>
                <a:endParaRPr lang="en-US" sz="2477" dirty="0" smtClean="0">
                  <a:solidFill>
                    <a:srgbClr val="22B9DC"/>
                  </a:solidFill>
                </a:endParaRPr>
              </a:p>
              <a:p>
                <a:pPr marL="0" indent="0">
                  <a:buFontTx/>
                  <a:buNone/>
                </a:pPr>
                <a:endParaRPr lang="en-US" sz="2477" dirty="0">
                  <a:solidFill>
                    <a:srgbClr val="22B9DC"/>
                  </a:solidFill>
                </a:endParaRPr>
              </a:p>
              <a:p>
                <a:pPr marL="0" indent="0">
                  <a:buFontTx/>
                  <a:buNone/>
                </a:pPr>
                <a:endParaRPr lang="en-US" sz="2477" dirty="0" smtClean="0">
                  <a:solidFill>
                    <a:srgbClr val="22B9DC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2477" dirty="0">
                    <a:solidFill>
                      <a:srgbClr val="22B9DC"/>
                    </a:solidFill>
                  </a:rPr>
                  <a:t> </a:t>
                </a:r>
                <a:r>
                  <a:rPr lang="en-US" sz="2477" dirty="0" smtClean="0">
                    <a:solidFill>
                      <a:srgbClr val="22B9DC"/>
                    </a:solidFill>
                  </a:rPr>
                  <a:t>          </a:t>
                </a:r>
              </a:p>
              <a:p>
                <a:pPr marL="0" indent="0">
                  <a:buFontTx/>
                  <a:buNone/>
                </a:pPr>
                <a:r>
                  <a:rPr lang="en-US" sz="2477" dirty="0">
                    <a:solidFill>
                      <a:srgbClr val="22B9DC"/>
                    </a:solidFill>
                  </a:rPr>
                  <a:t> </a:t>
                </a:r>
                <a:r>
                  <a:rPr lang="en-US" sz="2477" dirty="0" smtClean="0">
                    <a:solidFill>
                      <a:srgbClr val="22B9DC"/>
                    </a:solidFill>
                  </a:rPr>
                  <a:t>   where  </a:t>
                </a:r>
                <a:r>
                  <a:rPr lang="en-US" sz="2400" dirty="0" smtClean="0"/>
                  <a:t>k=1,2,…,2N</a:t>
                </a:r>
              </a:p>
              <a:p>
                <a:pPr marL="0" indent="0">
                  <a:buNone/>
                </a:pPr>
                <a:r>
                  <a:rPr lang="en-US" sz="2477" dirty="0">
                    <a:solidFill>
                      <a:srgbClr val="22B9DC"/>
                    </a:solidFill>
                  </a:rPr>
                  <a:t> </a:t>
                </a:r>
                <a:r>
                  <a:rPr lang="en-US" sz="2477" dirty="0" smtClean="0">
                    <a:solidFill>
                      <a:srgbClr val="22B9DC"/>
                    </a:solidFill>
                  </a:rPr>
                  <a:t>   Pole radius  ( </a:t>
                </a:r>
                <a:r>
                  <a:rPr lang="en-US" sz="2477" dirty="0" smtClean="0"/>
                  <a:t>r</a:t>
                </a:r>
                <a:r>
                  <a:rPr lang="en-US" sz="2477" baseline="-25000" dirty="0" smtClean="0">
                    <a:solidFill>
                      <a:srgbClr val="FFFFFF"/>
                    </a:solidFill>
                  </a:rPr>
                  <a:t>p0</a:t>
                </a:r>
                <a:r>
                  <a:rPr lang="en-US" sz="2477" dirty="0" smtClean="0">
                    <a:solidFill>
                      <a:srgbClr val="00B0F0"/>
                    </a:solidFill>
                  </a:rPr>
                  <a:t>) =</a:t>
                </a:r>
                <a:r>
                  <a:rPr lang="en-US" sz="2477" dirty="0" smtClean="0"/>
                  <a:t> </a:t>
                </a:r>
                <a:r>
                  <a:rPr lang="el-GR" sz="2477" dirty="0"/>
                  <a:t>Ω</a:t>
                </a:r>
                <a:r>
                  <a:rPr lang="en-US" sz="2477" baseline="-25000" dirty="0" smtClean="0"/>
                  <a:t>c</a:t>
                </a:r>
                <a:r>
                  <a:rPr lang="en-US" sz="2477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77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77" i="1">
                            <a:latin typeface="Cambria Math"/>
                          </a:rPr>
                          <m:t>Ɛ</m:t>
                        </m:r>
                      </m:e>
                      <m:sup>
                        <m:r>
                          <a:rPr lang="en-US" sz="2477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2477" baseline="-25000" dirty="0" smtClean="0"/>
              </a:p>
              <a:p>
                <a:pPr marL="0" indent="0">
                  <a:buNone/>
                </a:pPr>
                <a:r>
                  <a:rPr lang="en-US" sz="2477" baseline="-25000" dirty="0"/>
                  <a:t> </a:t>
                </a:r>
                <a:r>
                  <a:rPr lang="en-US" sz="2477" baseline="-25000" dirty="0" smtClean="0"/>
                  <a:t>              </a:t>
                </a:r>
                <a:r>
                  <a:rPr lang="en-US" sz="2800" b="1" baseline="-25000" dirty="0" smtClean="0"/>
                  <a:t>x=-1 / N</a:t>
                </a:r>
              </a:p>
              <a:p>
                <a:pPr marL="0" indent="0">
                  <a:buFontTx/>
                  <a:buNone/>
                </a:pPr>
                <a:r>
                  <a:rPr lang="en-US" sz="2477" baseline="-25000" dirty="0" smtClean="0">
                    <a:solidFill>
                      <a:srgbClr val="22B9DC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477" i="1">
                        <a:latin typeface="Cambria Math"/>
                      </a:rPr>
                      <m:t>Ɛ</m:t>
                    </m:r>
                  </m:oMath>
                </a14:m>
                <a:r>
                  <a:rPr lang="en-US" sz="2477" baseline="-25000" dirty="0" smtClean="0"/>
                  <a:t>  </a:t>
                </a:r>
                <a:r>
                  <a:rPr lang="en-US" sz="2477" dirty="0" smtClean="0"/>
                  <a:t>=</a:t>
                </a:r>
                <a:r>
                  <a:rPr lang="en-US" sz="2477" baseline="-25000" dirty="0" smtClean="0"/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000" dirty="0"/>
                          <m:t>(10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0.1</m:t>
                        </m:r>
                        <m:r>
                          <m:rPr>
                            <m:nor/>
                          </m:rPr>
                          <a:rPr lang="en-US" sz="2000" baseline="30000" dirty="0"/>
                          <m:t>As</m:t>
                        </m:r>
                        <m:r>
                          <m:rPr>
                            <m:nor/>
                          </m:rPr>
                          <a:rPr lang="en-US" sz="2000" dirty="0"/>
                          <m:t> – 1</m:t>
                        </m:r>
                      </m:e>
                    </m:ra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" y="714245"/>
                <a:ext cx="6447501" cy="3880773"/>
              </a:xfrm>
              <a:prstGeom prst="rect">
                <a:avLst/>
              </a:prstGeom>
              <a:blipFill rotWithShape="1">
                <a:blip r:embed="rId4"/>
                <a:stretch>
                  <a:fillRect l="-1512" t="-1256" r="-9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C:\Users\RAHUL\Desktop\Capture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91" y="1574175"/>
            <a:ext cx="4644809" cy="11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8_15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59" y="2654631"/>
            <a:ext cx="4345907" cy="416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0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 sz="3200" dirty="0"/>
              <a:t>General response of </a:t>
            </a:r>
            <a:r>
              <a:rPr lang="en-US" sz="3200" dirty="0" err="1" smtClean="0">
                <a:latin typeface="Aharoni" pitchFamily="2" charset="-79"/>
                <a:cs typeface="Aharoni" pitchFamily="2" charset="-79"/>
              </a:rPr>
              <a:t>butterworth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Placeholder 2"/>
          <p:cNvPicPr>
            <a:picLocks noGrp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r="860"/>
          <a:stretch>
            <a:fillRect/>
          </a:stretch>
        </p:blipFill>
        <p:spPr>
          <a:xfrm>
            <a:off x="914400" y="2057400"/>
            <a:ext cx="7848600" cy="4648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6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Chebyshev</a:t>
            </a:r>
            <a:r>
              <a:rPr lang="en-US" dirty="0" smtClean="0"/>
              <a:t> Type I Filter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001" y="2160589"/>
            <a:ext cx="6447501" cy="3880773"/>
          </a:xfrm>
          <a:prstGeom prst="rect">
            <a:avLst/>
          </a:prstGeom>
        </p:spPr>
        <p:txBody>
          <a:bodyPr anchor="t" anchorCtr="0">
            <a:normAutofit fontScale="92500" lnSpcReduction="10000"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q"/>
            </a:pPr>
            <a:r>
              <a:rPr lang="en-US" sz="2000" dirty="0" smtClean="0"/>
              <a:t>Butterworth </a:t>
            </a:r>
            <a:r>
              <a:rPr lang="en-US" sz="2000" dirty="0"/>
              <a:t>filter does not use the allowed </a:t>
            </a:r>
            <a:r>
              <a:rPr lang="en-US" sz="2000" dirty="0" err="1"/>
              <a:t>passband</a:t>
            </a:r>
            <a:r>
              <a:rPr lang="en-US" sz="2000" dirty="0"/>
              <a:t> tolerance </a:t>
            </a:r>
            <a:r>
              <a:rPr lang="en-US" sz="2000" dirty="0" smtClean="0"/>
              <a:t>efficiently</a:t>
            </a:r>
            <a:endParaRPr lang="en-US" sz="1820" dirty="0" smtClean="0"/>
          </a:p>
          <a:p>
            <a:pPr indent="-342900">
              <a:buFont typeface="Wingdings" pitchFamily="2" charset="2"/>
              <a:buChar char="q"/>
            </a:pPr>
            <a:r>
              <a:rPr lang="en-US" sz="1820" dirty="0" smtClean="0"/>
              <a:t>For a </a:t>
            </a:r>
            <a:r>
              <a:rPr lang="en-US" sz="1820" dirty="0" err="1" smtClean="0"/>
              <a:t>Chebyshev</a:t>
            </a:r>
            <a:r>
              <a:rPr lang="en-US" sz="1820" dirty="0" smtClean="0"/>
              <a:t> I filter, the magnitude function varies between the two tolerance bounds</a:t>
            </a:r>
          </a:p>
          <a:p>
            <a:pPr indent="-342900">
              <a:buFont typeface="Wingdings" pitchFamily="2" charset="2"/>
              <a:buChar char="q"/>
            </a:pPr>
            <a:r>
              <a:rPr lang="en-US" sz="1820" dirty="0" smtClean="0"/>
              <a:t>Above means that filter has </a:t>
            </a:r>
            <a:r>
              <a:rPr lang="en-US" sz="1820" dirty="0" err="1" smtClean="0"/>
              <a:t>equiripple</a:t>
            </a:r>
            <a:r>
              <a:rPr lang="en-US" sz="1820" dirty="0" smtClean="0"/>
              <a:t> </a:t>
            </a:r>
            <a:r>
              <a:rPr lang="en-US" sz="1820" dirty="0" err="1" smtClean="0"/>
              <a:t>variation,i.e.,the</a:t>
            </a:r>
            <a:r>
              <a:rPr lang="en-US" sz="1820" dirty="0" smtClean="0"/>
              <a:t> error oscillates with equal peaks across the magnitude response in the </a:t>
            </a:r>
            <a:r>
              <a:rPr lang="en-US" sz="1820" dirty="0" err="1" smtClean="0"/>
              <a:t>passband</a:t>
            </a:r>
            <a:endParaRPr lang="en-US" sz="1820" dirty="0" smtClean="0"/>
          </a:p>
          <a:p>
            <a:pPr indent="-342900">
              <a:buFont typeface="Wingdings" pitchFamily="2" charset="2"/>
              <a:buChar char="q"/>
            </a:pPr>
            <a:r>
              <a:rPr lang="en-US" sz="1820" dirty="0" smtClean="0"/>
              <a:t>An </a:t>
            </a:r>
            <a:r>
              <a:rPr lang="en-US" sz="1820" dirty="0" err="1" smtClean="0"/>
              <a:t>equiripple</a:t>
            </a:r>
            <a:r>
              <a:rPr lang="en-US" sz="1820" dirty="0" smtClean="0"/>
              <a:t> error is optimal in the </a:t>
            </a:r>
            <a:r>
              <a:rPr lang="en-US" sz="1820" dirty="0" err="1" smtClean="0"/>
              <a:t>Chebyshev</a:t>
            </a:r>
            <a:r>
              <a:rPr lang="en-US" sz="1820" dirty="0" smtClean="0"/>
              <a:t> sense.</a:t>
            </a:r>
          </a:p>
          <a:p>
            <a:pPr marL="0" indent="0">
              <a:buFontTx/>
              <a:buNone/>
            </a:pPr>
            <a:endParaRPr lang="en-US" sz="1820" dirty="0" smtClean="0"/>
          </a:p>
          <a:p>
            <a:pPr marL="0" indent="0">
              <a:buFontTx/>
              <a:buNone/>
            </a:pPr>
            <a:r>
              <a:rPr lang="en-US" sz="1820" dirty="0" smtClean="0"/>
              <a:t>The magnitude function squared for </a:t>
            </a:r>
            <a:r>
              <a:rPr lang="en-US" sz="1820" dirty="0" err="1" smtClean="0"/>
              <a:t>chebyshev</a:t>
            </a:r>
            <a:r>
              <a:rPr lang="en-US" sz="1820" dirty="0" smtClean="0"/>
              <a:t> type I filter is represented by</a:t>
            </a:r>
          </a:p>
          <a:p>
            <a:pPr marL="0" indent="0">
              <a:buFontTx/>
              <a:buNone/>
            </a:pPr>
            <a:endParaRPr lang="en-US" sz="1820" dirty="0" smtClean="0"/>
          </a:p>
          <a:p>
            <a:pPr marL="0" indent="0">
              <a:buFontTx/>
              <a:buNone/>
            </a:pPr>
            <a:r>
              <a:rPr lang="en-US" sz="1820" dirty="0" smtClean="0"/>
              <a:t>                   |H(</a:t>
            </a:r>
            <a:r>
              <a:rPr lang="el-GR" sz="1820" dirty="0" smtClean="0"/>
              <a:t>Ω</a:t>
            </a:r>
            <a:r>
              <a:rPr lang="en-US" sz="1820" dirty="0" smtClean="0"/>
              <a:t>)|</a:t>
            </a:r>
            <a:r>
              <a:rPr lang="en-US" sz="1820" baseline="30000" dirty="0" smtClean="0"/>
              <a:t>2   </a:t>
            </a:r>
            <a:r>
              <a:rPr lang="en-US" sz="1820" dirty="0" smtClean="0"/>
              <a:t>=                            1         </a:t>
            </a:r>
          </a:p>
          <a:p>
            <a:pPr marL="0" indent="0">
              <a:buFontTx/>
              <a:buNone/>
            </a:pPr>
            <a:r>
              <a:rPr lang="en-US" sz="1820" dirty="0" smtClean="0"/>
              <a:t>                                                1 + </a:t>
            </a:r>
            <a:r>
              <a:rPr lang="en-US" sz="1820" dirty="0" smtClean="0">
                <a:latin typeface="Cambria Math"/>
                <a:ea typeface="Cambria Math"/>
              </a:rPr>
              <a:t>Ɛ</a:t>
            </a:r>
            <a:r>
              <a:rPr lang="en-US" sz="1820" baseline="30000" dirty="0" smtClean="0">
                <a:latin typeface="Cambria Math"/>
                <a:ea typeface="Cambria Math"/>
              </a:rPr>
              <a:t>2</a:t>
            </a:r>
            <a:r>
              <a:rPr lang="en-US" sz="1820" dirty="0" smtClean="0">
                <a:latin typeface="Cambria Math"/>
                <a:ea typeface="Cambria Math"/>
              </a:rPr>
              <a:t> </a:t>
            </a:r>
            <a:r>
              <a:rPr lang="en-US" sz="1820" dirty="0" smtClean="0"/>
              <a:t>(</a:t>
            </a:r>
            <a:r>
              <a:rPr lang="el-GR" sz="1820" dirty="0" smtClean="0"/>
              <a:t>Ω</a:t>
            </a:r>
            <a:r>
              <a:rPr lang="en-US" sz="1820" dirty="0" smtClean="0"/>
              <a:t> / </a:t>
            </a:r>
            <a:r>
              <a:rPr lang="el-GR" sz="1820" dirty="0" smtClean="0"/>
              <a:t>Ω</a:t>
            </a:r>
            <a:r>
              <a:rPr lang="en-US" sz="1820" baseline="-25000" dirty="0" smtClean="0"/>
              <a:t>c</a:t>
            </a:r>
            <a:r>
              <a:rPr lang="en-US" sz="1820" dirty="0" smtClean="0"/>
              <a:t>) </a:t>
            </a:r>
            <a:r>
              <a:rPr lang="en-US" sz="1820" baseline="30000" dirty="0" smtClean="0"/>
              <a:t>2N  </a:t>
            </a:r>
            <a:r>
              <a:rPr lang="en-US" sz="1820" dirty="0" smtClean="0"/>
              <a:t>T</a:t>
            </a:r>
            <a:r>
              <a:rPr lang="en-US" sz="1820" baseline="30000" dirty="0" smtClean="0"/>
              <a:t>2</a:t>
            </a:r>
            <a:r>
              <a:rPr lang="en-US" sz="1820" baseline="-25000" dirty="0" smtClean="0"/>
              <a:t>n</a:t>
            </a:r>
            <a:endParaRPr lang="en-US" sz="182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3276600" y="5638800"/>
            <a:ext cx="1738648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27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27320" y="1195004"/>
            <a:ext cx="6447501" cy="5360342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123" dirty="0" err="1" smtClean="0">
                <a:solidFill>
                  <a:srgbClr val="00B0F0"/>
                </a:solidFill>
              </a:rPr>
              <a:t>T</a:t>
            </a:r>
            <a:r>
              <a:rPr lang="en-US" sz="2123" baseline="-25000" dirty="0" err="1" smtClean="0">
                <a:solidFill>
                  <a:srgbClr val="00B0F0"/>
                </a:solidFill>
              </a:rPr>
              <a:t>n</a:t>
            </a:r>
            <a:r>
              <a:rPr lang="en-US" sz="2123" dirty="0" smtClean="0">
                <a:solidFill>
                  <a:srgbClr val="22B9DC"/>
                </a:solidFill>
              </a:rPr>
              <a:t> is the Nth order </a:t>
            </a:r>
            <a:r>
              <a:rPr lang="en-US" sz="2123" dirty="0" err="1" smtClean="0">
                <a:solidFill>
                  <a:srgbClr val="22B9DC"/>
                </a:solidFill>
              </a:rPr>
              <a:t>chebyshev</a:t>
            </a:r>
            <a:r>
              <a:rPr lang="en-US" sz="2123" dirty="0" smtClean="0">
                <a:solidFill>
                  <a:srgbClr val="22B9DC"/>
                </a:solidFill>
              </a:rPr>
              <a:t> polynomial and is given by</a:t>
            </a: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22B9DC"/>
                </a:solidFill>
              </a:rPr>
              <a:t>With </a:t>
            </a:r>
            <a:r>
              <a:rPr lang="en-US" sz="2123" dirty="0" smtClean="0"/>
              <a:t>T</a:t>
            </a:r>
            <a:r>
              <a:rPr lang="en-US" sz="2123" baseline="-25000" dirty="0" smtClean="0"/>
              <a:t>0</a:t>
            </a:r>
            <a:r>
              <a:rPr lang="en-US" sz="2123" dirty="0" smtClean="0"/>
              <a:t>(x)=1 , T</a:t>
            </a:r>
            <a:r>
              <a:rPr lang="en-US" sz="2123" baseline="-25000" dirty="0" smtClean="0"/>
              <a:t>1</a:t>
            </a:r>
            <a:r>
              <a:rPr lang="en-US" sz="2123" dirty="0" smtClean="0"/>
              <a:t>(x)=x</a:t>
            </a: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22B9DC"/>
                </a:solidFill>
              </a:rPr>
              <a:t>The poles are given by  </a:t>
            </a: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22B9DC"/>
                </a:solidFill>
              </a:rPr>
              <a:t>Where </a:t>
            </a:r>
            <a:r>
              <a:rPr lang="en-US" sz="2123" dirty="0" smtClean="0"/>
              <a:t>k=1,2,3….N </a:t>
            </a: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22B9DC"/>
                </a:solidFill>
              </a:rPr>
              <a:t>And</a:t>
            </a:r>
            <a:endParaRPr lang="en-US" sz="2123" dirty="0">
              <a:solidFill>
                <a:srgbClr val="22B9DC"/>
              </a:solidFill>
            </a:endParaRPr>
          </a:p>
        </p:txBody>
      </p:sp>
      <p:pic>
        <p:nvPicPr>
          <p:cNvPr id="3" name="Picture 3" descr="C:\Users\RAHUL\Desktop\Capture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19" y="1735021"/>
            <a:ext cx="3300874" cy="93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RAHUL\Desktop\Capture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19" y="2834157"/>
            <a:ext cx="2814638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RAHUL\Desktop\Capture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22" y="4800600"/>
            <a:ext cx="2607469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RAHUL\Desktop\Capture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91" y="4775054"/>
            <a:ext cx="1900238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RAHUL\Desktop\Capture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19" y="6065949"/>
            <a:ext cx="4539803" cy="7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66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52600" y="287338"/>
            <a:ext cx="6096000" cy="1143000"/>
          </a:xfrm>
        </p:spPr>
        <p:txBody>
          <a:bodyPr>
            <a:noAutofit/>
          </a:bodyPr>
          <a:lstStyle/>
          <a:p>
            <a:r>
              <a:rPr lang="en-US" sz="3536" dirty="0" smtClean="0"/>
              <a:t>General response of </a:t>
            </a:r>
            <a:r>
              <a:rPr lang="en-US" sz="3536" dirty="0" err="1" smtClean="0">
                <a:latin typeface="Aharoni" pitchFamily="2" charset="-79"/>
                <a:cs typeface="Aharoni" pitchFamily="2" charset="-79"/>
              </a:rPr>
              <a:t>chebychev</a:t>
            </a:r>
            <a:r>
              <a:rPr lang="en-US" sz="3536" dirty="0" smtClean="0"/>
              <a:t> type I filter</a:t>
            </a:r>
            <a:endParaRPr lang="en-US" sz="3536" dirty="0"/>
          </a:p>
        </p:txBody>
      </p:sp>
      <p:pic>
        <p:nvPicPr>
          <p:cNvPr id="5" name="Picture 4" descr="8_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367047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71750"/>
            <a:ext cx="46482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01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92" dirty="0" smtClean="0"/>
              <a:t>Circuit Diagrams(using </a:t>
            </a:r>
            <a:r>
              <a:rPr lang="en-US" sz="3492" dirty="0" err="1" smtClean="0"/>
              <a:t>Sallen</a:t>
            </a:r>
            <a:r>
              <a:rPr lang="en-US" sz="3492" dirty="0" smtClean="0"/>
              <a:t> Key Topology)</a:t>
            </a:r>
            <a:endParaRPr lang="en-US" sz="3492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057400"/>
            <a:ext cx="6553200" cy="3962400"/>
          </a:xfrm>
        </p:spPr>
        <p:txBody>
          <a:bodyPr>
            <a:noAutofit/>
          </a:bodyPr>
          <a:lstStyle/>
          <a:p>
            <a:pPr lvl="0" algn="l" rtl="0">
              <a:buFont typeface="Arial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The 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</a:rPr>
              <a:t>Sallen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–Key topology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 is an electronic filter topology used to implement second order active filters that is particularly valued for its simplicity. 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 algn="l" rtl="0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It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is a degenerate form of a 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voltage-controlled voltage-source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 (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VCVS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) 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filter topology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. 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0" algn="l" rtl="0"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VCVS filter uses a super unity gain voltage amplifier with practically infinite input impedance and zero output impedance to implement a 2 pole (12 dB/octave) 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lowpass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 , 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highpass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 or 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bandpass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 response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C:\Users\RAHUL\Desktop\400px-Sallen-Key_Generic_Circui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54" y="4914900"/>
            <a:ext cx="5410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47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724400"/>
            <a:ext cx="6553200" cy="190500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 By choosing different passive components</a:t>
            </a:r>
          </a:p>
          <a:p>
            <a:pPr lvl="0"/>
            <a:r>
              <a:rPr lang="en-US" dirty="0"/>
              <a:t>(e.g.,</a:t>
            </a:r>
            <a:r>
              <a:rPr lang="en-US" dirty="0">
                <a:solidFill>
                  <a:srgbClr val="FF0000"/>
                </a:solidFill>
              </a:rPr>
              <a:t> resistors and capacitors</a:t>
            </a:r>
            <a:r>
              <a:rPr lang="en-US" dirty="0"/>
              <a:t>) for Z1,Z2</a:t>
            </a:r>
          </a:p>
          <a:p>
            <a:pPr lvl="0"/>
            <a:r>
              <a:rPr lang="en-US" dirty="0"/>
              <a:t> ,Z3 and Z4  the filter can be made with</a:t>
            </a:r>
          </a:p>
          <a:p>
            <a:pPr lvl="0"/>
            <a:r>
              <a:rPr lang="en-US" dirty="0" err="1">
                <a:solidFill>
                  <a:srgbClr val="FF0000"/>
                </a:solidFill>
              </a:rPr>
              <a:t>lowpass</a:t>
            </a:r>
            <a:r>
              <a:rPr lang="en-US" dirty="0">
                <a:solidFill>
                  <a:srgbClr val="FF0000"/>
                </a:solidFill>
              </a:rPr>
              <a:t> , </a:t>
            </a:r>
            <a:r>
              <a:rPr lang="en-US" dirty="0" err="1">
                <a:solidFill>
                  <a:srgbClr val="FF0000"/>
                </a:solidFill>
              </a:rPr>
              <a:t>highpass</a:t>
            </a:r>
            <a:r>
              <a:rPr lang="en-US" dirty="0">
                <a:solidFill>
                  <a:srgbClr val="FF0000"/>
                </a:solidFill>
              </a:rPr>
              <a:t> or </a:t>
            </a:r>
            <a:r>
              <a:rPr lang="en-US" dirty="0" err="1">
                <a:solidFill>
                  <a:srgbClr val="FF0000"/>
                </a:solidFill>
              </a:rPr>
              <a:t>bandpass</a:t>
            </a:r>
            <a:r>
              <a:rPr lang="en-US" dirty="0">
                <a:solidFill>
                  <a:srgbClr val="FF0000"/>
                </a:solidFill>
              </a:rPr>
              <a:t>  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characteristics</a:t>
            </a:r>
          </a:p>
          <a:p>
            <a:endParaRPr lang="en-US" dirty="0"/>
          </a:p>
        </p:txBody>
      </p:sp>
      <p:pic>
        <p:nvPicPr>
          <p:cNvPr id="2051" name="Picture 3" descr="C:\Users\RAHUL\Desktop\400px-Sallen-Key_Generic_Circui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181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074" y="152400"/>
            <a:ext cx="8229600" cy="1159193"/>
          </a:xfrm>
        </p:spPr>
        <p:txBody>
          <a:bodyPr>
            <a:noAutofit/>
          </a:bodyPr>
          <a:lstStyle/>
          <a:p>
            <a:r>
              <a:rPr lang="en-US" dirty="0" smtClean="0"/>
              <a:t>Butterworth filters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8001" y="2160589"/>
            <a:ext cx="6447501" cy="3880773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77" dirty="0" smtClean="0">
                <a:solidFill>
                  <a:srgbClr val="FF0000"/>
                </a:solidFill>
              </a:rPr>
              <a:t>First order </a:t>
            </a:r>
            <a:r>
              <a:rPr lang="en-US" sz="2477" dirty="0" err="1" smtClean="0">
                <a:solidFill>
                  <a:srgbClr val="FF0000"/>
                </a:solidFill>
              </a:rPr>
              <a:t>butterworth</a:t>
            </a:r>
            <a:r>
              <a:rPr lang="en-US" sz="2477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US" sz="2477" dirty="0" smtClean="0">
                <a:solidFill>
                  <a:srgbClr val="FF0000"/>
                </a:solidFill>
              </a:rPr>
              <a:t>filter</a:t>
            </a:r>
          </a:p>
          <a:p>
            <a:pPr marL="0" indent="0">
              <a:buFontTx/>
              <a:buNone/>
            </a:pPr>
            <a:endParaRPr lang="en-US" sz="2477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477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477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477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sz="2477" dirty="0" smtClean="0">
                <a:solidFill>
                  <a:srgbClr val="FF0000"/>
                </a:solidFill>
              </a:rPr>
              <a:t>Second order </a:t>
            </a:r>
            <a:r>
              <a:rPr lang="en-US" sz="2477" dirty="0" err="1" smtClean="0">
                <a:solidFill>
                  <a:srgbClr val="FF0000"/>
                </a:solidFill>
              </a:rPr>
              <a:t>butterworth</a:t>
            </a:r>
            <a:r>
              <a:rPr lang="en-US" sz="2477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US" sz="2477" dirty="0" smtClean="0">
                <a:solidFill>
                  <a:srgbClr val="FF0000"/>
                </a:solidFill>
              </a:rPr>
              <a:t>filter</a:t>
            </a:r>
            <a:endParaRPr lang="en-US" sz="2477" dirty="0">
              <a:solidFill>
                <a:srgbClr val="FF0000"/>
              </a:solidFill>
            </a:endParaRPr>
          </a:p>
        </p:txBody>
      </p:sp>
      <p:pic>
        <p:nvPicPr>
          <p:cNvPr id="6" name="Picture 2" descr="G:\study\ece\5 sem\ACD\PROJECT\rahul\1.-First-Order-Low-Pass-Butterworth-filter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1400175"/>
            <a:ext cx="3843338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G:\study\ece\5 sem\ACD\PROJECT\rahul\2 order butterworth filter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81450"/>
            <a:ext cx="34671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8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2092" y="409062"/>
            <a:ext cx="6447501" cy="61995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22B9DC"/>
                </a:solidFill>
              </a:rPr>
              <a:t>Other order </a:t>
            </a:r>
            <a:r>
              <a:rPr lang="en-US" sz="2123" dirty="0" err="1" smtClean="0">
                <a:solidFill>
                  <a:srgbClr val="22B9DC"/>
                </a:solidFill>
              </a:rPr>
              <a:t>butterworth</a:t>
            </a:r>
            <a:r>
              <a:rPr lang="en-US" sz="2123" dirty="0" smtClean="0">
                <a:solidFill>
                  <a:srgbClr val="22B9DC"/>
                </a:solidFill>
              </a:rPr>
              <a:t> filters can be realized from first and second order filters</a:t>
            </a: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22B9DC"/>
              </a:solidFill>
            </a:endParaRP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FF0000"/>
                </a:solidFill>
              </a:rPr>
              <a:t>3 order</a:t>
            </a: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FF0000"/>
                </a:solidFill>
              </a:rPr>
              <a:t>   filter</a:t>
            </a: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12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FF0000"/>
                </a:solidFill>
              </a:rPr>
              <a:t>4 order</a:t>
            </a:r>
          </a:p>
          <a:p>
            <a:pPr marL="0" indent="0">
              <a:buFontTx/>
              <a:buNone/>
            </a:pPr>
            <a:r>
              <a:rPr lang="en-US" sz="2123" dirty="0" smtClean="0">
                <a:solidFill>
                  <a:srgbClr val="FF0000"/>
                </a:solidFill>
              </a:rPr>
              <a:t>   filter</a:t>
            </a:r>
            <a:endParaRPr lang="en-US" sz="2123" dirty="0">
              <a:solidFill>
                <a:srgbClr val="FF0000"/>
              </a:solidFill>
            </a:endParaRPr>
          </a:p>
        </p:txBody>
      </p:sp>
      <p:pic>
        <p:nvPicPr>
          <p:cNvPr id="3" name="Picture 3" descr="G:\study\ece\5 sem\ACD\PROJECT\rahul\Third-Order-Low-Pass-Butterworth-Filter-Circuit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56292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:\study\ece\5 sem\ACD\PROJECT\rahul\Fourth-Order-Low-pass-butterworth-low-pass-filter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14500"/>
            <a:ext cx="5708560" cy="26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44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8001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Chebyshev</a:t>
            </a:r>
            <a:r>
              <a:rPr lang="en-US" dirty="0" smtClean="0"/>
              <a:t> Type I Filters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001" y="1595029"/>
            <a:ext cx="6447501" cy="5267459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353" dirty="0" smtClean="0">
                <a:solidFill>
                  <a:srgbClr val="FF0000"/>
                </a:solidFill>
              </a:rPr>
              <a:t>Second order </a:t>
            </a:r>
            <a:r>
              <a:rPr lang="en-US" sz="2353" dirty="0" err="1" smtClean="0">
                <a:solidFill>
                  <a:srgbClr val="FF0000"/>
                </a:solidFill>
              </a:rPr>
              <a:t>chebyshev</a:t>
            </a:r>
            <a:r>
              <a:rPr lang="en-US" sz="2353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US" sz="2353" dirty="0" smtClean="0">
                <a:solidFill>
                  <a:srgbClr val="FF0000"/>
                </a:solidFill>
              </a:rPr>
              <a:t>  type I filter </a:t>
            </a:r>
          </a:p>
          <a:p>
            <a:pPr marL="0" indent="0">
              <a:buFontTx/>
              <a:buNone/>
            </a:pPr>
            <a:endParaRPr lang="en-US" sz="235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35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35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35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35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353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sz="2353" dirty="0">
                <a:solidFill>
                  <a:srgbClr val="FF0000"/>
                </a:solidFill>
              </a:rPr>
              <a:t>T</a:t>
            </a:r>
            <a:r>
              <a:rPr lang="en-US" sz="2353" dirty="0" smtClean="0">
                <a:solidFill>
                  <a:srgbClr val="FF0000"/>
                </a:solidFill>
              </a:rPr>
              <a:t>hird order </a:t>
            </a:r>
            <a:r>
              <a:rPr lang="en-US" sz="2353" dirty="0" err="1" smtClean="0">
                <a:solidFill>
                  <a:srgbClr val="FF0000"/>
                </a:solidFill>
              </a:rPr>
              <a:t>chebyshev</a:t>
            </a:r>
            <a:r>
              <a:rPr lang="en-US" sz="2353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US" sz="2353" dirty="0" smtClean="0">
                <a:solidFill>
                  <a:srgbClr val="FF0000"/>
                </a:solidFill>
              </a:rPr>
              <a:t>  type I filter</a:t>
            </a:r>
            <a:endParaRPr lang="en-US" sz="2353" dirty="0">
              <a:solidFill>
                <a:srgbClr val="FF0000"/>
              </a:solidFill>
            </a:endParaRPr>
          </a:p>
        </p:txBody>
      </p:sp>
      <p:pic>
        <p:nvPicPr>
          <p:cNvPr id="5" name="Picture 3" descr="C:\Users\RAHUL\Desktop\Capture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51" y="4181761"/>
            <a:ext cx="4665371" cy="24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RAHUL\Desktop\Capture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49" y="1219200"/>
            <a:ext cx="3734672" cy="247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87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0600" y="1143000"/>
            <a:ext cx="7772400" cy="2505075"/>
          </a:xfrm>
        </p:spPr>
        <p:txBody>
          <a:bodyPr/>
          <a:lstStyle/>
          <a:p>
            <a:pPr algn="l"/>
            <a:r>
              <a:rPr lang="en-US" sz="2800" dirty="0" smtClean="0"/>
              <a:t>  Name                            </a:t>
            </a:r>
            <a:r>
              <a:rPr lang="en-US" sz="2800" dirty="0"/>
              <a:t>Rahul </a:t>
            </a:r>
            <a:r>
              <a:rPr lang="en-US" sz="2800" dirty="0" err="1"/>
              <a:t>Khanna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Registration no.  </a:t>
            </a:r>
            <a:r>
              <a:rPr lang="en-US" sz="2800" dirty="0" smtClean="0"/>
              <a:t>         </a:t>
            </a:r>
            <a:r>
              <a:rPr lang="en-US" sz="2800" dirty="0"/>
              <a:t>13BEC0700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Subject                           Analog </a:t>
            </a:r>
            <a:r>
              <a:rPr lang="en-US" sz="2800" dirty="0"/>
              <a:t>Circuit   </a:t>
            </a:r>
            <a:r>
              <a:rPr lang="en-US" sz="2800" dirty="0" smtClean="0"/>
              <a:t>Design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Slot                                 </a:t>
            </a:r>
            <a:r>
              <a:rPr lang="en-US" sz="2800" dirty="0"/>
              <a:t>A1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/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Submitted To </a:t>
            </a:r>
            <a:br>
              <a:rPr lang="en-US" sz="2800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rgbClr val="7030A0"/>
                </a:solidFill>
              </a:rPr>
              <a:t>Prof. </a:t>
            </a:r>
            <a:r>
              <a:rPr lang="en-US" sz="2800" dirty="0" err="1">
                <a:solidFill>
                  <a:srgbClr val="7030A0"/>
                </a:solidFill>
              </a:rPr>
              <a:t>Kumaravel</a:t>
            </a:r>
            <a:r>
              <a:rPr lang="en-US" sz="2800" dirty="0">
                <a:solidFill>
                  <a:srgbClr val="7030A0"/>
                </a:solidFill>
              </a:rPr>
              <a:t> 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1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220202"/>
            <a:ext cx="6447501" cy="3880773"/>
          </a:xfrm>
          <a:prstGeom prst="rect">
            <a:avLst/>
          </a:prstGeom>
        </p:spPr>
        <p:txBody>
          <a:bodyPr anchor="t" anchorCtr="0"/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Fifth order </a:t>
            </a:r>
            <a:r>
              <a:rPr lang="en-US" dirty="0" err="1" smtClean="0">
                <a:solidFill>
                  <a:srgbClr val="FF0000"/>
                </a:solidFill>
              </a:rPr>
              <a:t>chebyshev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    type I filter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G:\study\ece\5 sem\ACD\PROJECT\rahul\5th order chebhyshev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1" y="2819400"/>
            <a:ext cx="822745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05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Placeholder 1"/>
          <p:cNvPicPr>
            <a:picLocks noGr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" r="7444"/>
          <a:stretch>
            <a:fillRect/>
          </a:stretch>
        </p:blipFill>
        <p:spPr>
          <a:xfrm rot="21358221">
            <a:off x="2175750" y="1441061"/>
            <a:ext cx="6440744" cy="3594878"/>
          </a:xfrm>
        </p:spPr>
      </p:pic>
      <p:sp>
        <p:nvSpPr>
          <p:cNvPr id="3" name="TextBox 2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0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625" y="25400"/>
            <a:ext cx="8229600" cy="1159193"/>
          </a:xfrm>
        </p:spPr>
        <p:txBody>
          <a:bodyPr>
            <a:noAutofit/>
          </a:bodyPr>
          <a:lstStyle/>
          <a:p>
            <a:r>
              <a:rPr lang="en-US" dirty="0" smtClean="0"/>
              <a:t>Analog Filters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" y="1676400"/>
            <a:ext cx="6447501" cy="431748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342900" indent="-457200" algn="l" defTabSz="914400" rtl="0" eaLnBrk="1" latinLnBrk="0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itchFamily="2" charset="2"/>
              <a:buChar char="v"/>
            </a:pPr>
            <a:r>
              <a:rPr lang="en-US" sz="2000" dirty="0" err="1" smtClean="0"/>
              <a:t>Technically,c</a:t>
            </a:r>
            <a:r>
              <a:rPr lang="en-US" sz="2000" dirty="0" smtClean="0"/>
              <a:t> </a:t>
            </a:r>
            <a:r>
              <a:rPr lang="en-US" sz="2000" dirty="0" err="1" smtClean="0"/>
              <a:t>ircuits</a:t>
            </a:r>
            <a:r>
              <a:rPr lang="en-US" sz="2000" dirty="0" smtClean="0"/>
              <a:t> </a:t>
            </a:r>
            <a:r>
              <a:rPr lang="en-US" sz="2000" dirty="0"/>
              <a:t>which perform signal processing </a:t>
            </a:r>
            <a:r>
              <a:rPr lang="en-US" sz="2000" dirty="0" smtClean="0"/>
              <a:t>functions</a:t>
            </a:r>
          </a:p>
          <a:p>
            <a:pPr indent="-342900">
              <a:buFont typeface="Wingdings" pitchFamily="2" charset="2"/>
              <a:buChar char="v"/>
            </a:pPr>
            <a:r>
              <a:rPr lang="en-US" sz="2000" dirty="0" smtClean="0"/>
              <a:t>Main </a:t>
            </a:r>
            <a:r>
              <a:rPr lang="en-US" sz="2000" dirty="0" err="1" smtClean="0"/>
              <a:t>fuction</a:t>
            </a:r>
            <a:r>
              <a:rPr lang="en-US" sz="2000" dirty="0" smtClean="0"/>
              <a:t> </a:t>
            </a:r>
            <a:r>
              <a:rPr lang="en-US" sz="2000" dirty="0"/>
              <a:t>to remove unwanted frequency components from the signal, to enhance wanted ones, or both </a:t>
            </a:r>
            <a:endParaRPr lang="en-US" sz="2000" dirty="0" smtClean="0"/>
          </a:p>
          <a:p>
            <a:pPr indent="-342900">
              <a:buFont typeface="Wingdings" pitchFamily="2" charset="2"/>
              <a:buChar char="v"/>
            </a:pPr>
            <a:r>
              <a:rPr lang="en-US" sz="2000" dirty="0" smtClean="0"/>
              <a:t>On the basis of implementation filters are of two </a:t>
            </a:r>
            <a:r>
              <a:rPr lang="en-US" sz="2000" dirty="0"/>
              <a:t>types active filters or passive filters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pic>
        <p:nvPicPr>
          <p:cNvPr id="4098" name="Picture 2" descr="C:\Users\RAHUL\Desktop\fil2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67848"/>
            <a:ext cx="4543425" cy="25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77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477000" cy="1470025"/>
          </a:xfrm>
        </p:spPr>
        <p:txBody>
          <a:bodyPr/>
          <a:lstStyle/>
          <a:p>
            <a:r>
              <a:rPr lang="en-US" dirty="0" smtClean="0"/>
              <a:t>Passive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362200"/>
            <a:ext cx="6227618" cy="3733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ealized </a:t>
            </a:r>
            <a:r>
              <a:rPr lang="en-US" b="1" dirty="0">
                <a:solidFill>
                  <a:schemeClr val="tx1"/>
                </a:solidFill>
              </a:rPr>
              <a:t>using only passive or lossless circuit elements , i.e. resistors, capacitors, transformers, </a:t>
            </a:r>
            <a:r>
              <a:rPr lang="en-US" b="1" dirty="0" smtClean="0">
                <a:solidFill>
                  <a:schemeClr val="tx1"/>
                </a:solidFill>
              </a:rPr>
              <a:t> gyrators </a:t>
            </a:r>
            <a:r>
              <a:rPr lang="en-US" b="1" dirty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inductors</a:t>
            </a:r>
          </a:p>
          <a:p>
            <a:pPr algn="l">
              <a:buFont typeface="Wingdings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The number of </a:t>
            </a:r>
            <a:r>
              <a:rPr lang="en-US" sz="2200" b="1" dirty="0">
                <a:solidFill>
                  <a:schemeClr val="tx1"/>
                </a:solidFill>
              </a:rPr>
              <a:t>elements</a:t>
            </a:r>
            <a:r>
              <a:rPr lang="en-US" b="1" dirty="0">
                <a:solidFill>
                  <a:schemeClr val="tx1"/>
                </a:solidFill>
              </a:rPr>
              <a:t> determines the order of the </a:t>
            </a:r>
            <a:r>
              <a:rPr lang="en-US" b="1" dirty="0" smtClean="0">
                <a:solidFill>
                  <a:schemeClr val="tx1"/>
                </a:solidFill>
              </a:rPr>
              <a:t>filter</a:t>
            </a:r>
          </a:p>
          <a:p>
            <a:pPr algn="l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These </a:t>
            </a:r>
            <a:r>
              <a:rPr lang="en-US" b="1" dirty="0">
                <a:solidFill>
                  <a:schemeClr val="tx1"/>
                </a:solidFill>
              </a:rPr>
              <a:t>elements cannot increase the signal </a:t>
            </a:r>
            <a:r>
              <a:rPr lang="en-US" b="1" dirty="0" smtClean="0">
                <a:solidFill>
                  <a:schemeClr val="tx1"/>
                </a:solidFill>
              </a:rPr>
              <a:t>energy, </a:t>
            </a:r>
            <a:r>
              <a:rPr lang="en-US" b="1" dirty="0">
                <a:solidFill>
                  <a:schemeClr val="tx1"/>
                </a:solidFill>
              </a:rPr>
              <a:t>inductors and capacitors are the reactive elements of the </a:t>
            </a:r>
            <a:r>
              <a:rPr lang="en-US" b="1" dirty="0" smtClean="0">
                <a:solidFill>
                  <a:schemeClr val="tx1"/>
                </a:solidFill>
              </a:rPr>
              <a:t>filter</a:t>
            </a:r>
          </a:p>
          <a:p>
            <a:pPr algn="l">
              <a:buFont typeface="Wingdings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14243"/>
              </p:ext>
            </p:extLst>
          </p:nvPr>
        </p:nvGraphicFramePr>
        <p:xfrm>
          <a:off x="6324600" y="3962400"/>
          <a:ext cx="2390775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SmartDraw" r:id="rId3" imgW="2633472" imgH="2226564" progId="SmartDraw.2">
                  <p:embed/>
                </p:oleObj>
              </mc:Choice>
              <mc:Fallback>
                <p:oleObj name="SmartDraw" r:id="rId3" imgW="2633472" imgH="2226564" progId="SmartDraw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2390775" cy="2693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9050">
                        <a:solidFill>
                          <a:srgbClr val="99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2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477000" cy="1470025"/>
          </a:xfrm>
        </p:spPr>
        <p:txBody>
          <a:bodyPr/>
          <a:lstStyle/>
          <a:p>
            <a:r>
              <a:rPr lang="en-US" dirty="0" smtClean="0"/>
              <a:t>Active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7391400" cy="4343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Realized </a:t>
            </a:r>
            <a:r>
              <a:rPr lang="en-US" b="1" dirty="0">
                <a:solidFill>
                  <a:schemeClr val="tx1"/>
                </a:solidFill>
              </a:rPr>
              <a:t>using the passive and active </a:t>
            </a:r>
            <a:r>
              <a:rPr lang="en-US" b="1" dirty="0" smtClean="0">
                <a:solidFill>
                  <a:schemeClr val="tx1"/>
                </a:solidFill>
              </a:rPr>
              <a:t>components</a:t>
            </a:r>
          </a:p>
          <a:p>
            <a:pPr algn="l">
              <a:buFont typeface="Wingdings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 Active components  provide the amplifying action to the input </a:t>
            </a:r>
            <a:r>
              <a:rPr lang="en-US" b="1" dirty="0" smtClean="0">
                <a:solidFill>
                  <a:schemeClr val="tx1"/>
                </a:solidFill>
              </a:rPr>
              <a:t>signals</a:t>
            </a:r>
          </a:p>
          <a:p>
            <a:pPr algn="l">
              <a:buFont typeface="Wingdings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They were introduced to replace inductors due </a:t>
            </a:r>
            <a:r>
              <a:rPr lang="en-US" b="1" dirty="0" smtClean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 their undesirable </a:t>
            </a:r>
            <a:r>
              <a:rPr lang="en-US" b="1" dirty="0" smtClean="0">
                <a:solidFill>
                  <a:schemeClr val="tx1"/>
                </a:solidFill>
              </a:rPr>
              <a:t>properties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</a:rPr>
              <a:t>non-linearity 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</a:rPr>
              <a:t> losses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</a:rPr>
              <a:t>large physical size, weight 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</a:rPr>
              <a:t>they are only possible to integrate for very high    frequencies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49" dirty="0" smtClean="0"/>
              <a:t>Analog </a:t>
            </a:r>
            <a:r>
              <a:rPr lang="en-US" sz="3249" dirty="0"/>
              <a:t>F</a:t>
            </a:r>
            <a:r>
              <a:rPr lang="en-US" sz="3249" dirty="0" smtClean="0"/>
              <a:t>ilters Realization :Active </a:t>
            </a:r>
            <a:r>
              <a:rPr lang="en-US" sz="3249" dirty="0" err="1"/>
              <a:t>L</a:t>
            </a:r>
            <a:r>
              <a:rPr lang="en-US" sz="3249" dirty="0" err="1" smtClean="0"/>
              <a:t>owpass</a:t>
            </a:r>
            <a:r>
              <a:rPr lang="en-US" sz="3249" dirty="0" smtClean="0"/>
              <a:t> Filters</a:t>
            </a:r>
            <a:endParaRPr lang="en-US" sz="3249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905000"/>
            <a:ext cx="6248400" cy="4114801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Ideal </a:t>
            </a:r>
            <a:r>
              <a:rPr lang="en-US" dirty="0" err="1">
                <a:solidFill>
                  <a:schemeClr val="tx1"/>
                </a:solidFill>
              </a:rPr>
              <a:t>lowpass</a:t>
            </a:r>
            <a:r>
              <a:rPr lang="en-US" dirty="0">
                <a:solidFill>
                  <a:schemeClr val="tx1"/>
                </a:solidFill>
              </a:rPr>
              <a:t> filters cannot be </a:t>
            </a:r>
            <a:r>
              <a:rPr lang="en-US" dirty="0" smtClean="0">
                <a:solidFill>
                  <a:schemeClr val="tx1"/>
                </a:solidFill>
              </a:rPr>
              <a:t>realized</a:t>
            </a:r>
          </a:p>
          <a:p>
            <a:pPr lvl="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approximation of ideal frequency </a:t>
            </a:r>
            <a:r>
              <a:rPr lang="en-US" dirty="0" smtClean="0">
                <a:solidFill>
                  <a:schemeClr val="tx1"/>
                </a:solidFill>
              </a:rPr>
              <a:t>response </a:t>
            </a:r>
            <a:r>
              <a:rPr lang="en-US" dirty="0" err="1" smtClean="0">
                <a:solidFill>
                  <a:schemeClr val="tx1"/>
                </a:solidFill>
              </a:rPr>
              <a:t>shoud</a:t>
            </a:r>
            <a:r>
              <a:rPr lang="en-US" dirty="0" smtClean="0">
                <a:solidFill>
                  <a:schemeClr val="tx1"/>
                </a:solidFill>
              </a:rPr>
              <a:t> be applied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filter </a:t>
            </a:r>
            <a:r>
              <a:rPr lang="en-US" dirty="0">
                <a:solidFill>
                  <a:schemeClr val="tx1"/>
                </a:solidFill>
              </a:rPr>
              <a:t>specification contains all relevant performance requirements in terms of acceptable bounds within measurable </a:t>
            </a:r>
            <a:r>
              <a:rPr lang="en-US" dirty="0" smtClean="0">
                <a:solidFill>
                  <a:schemeClr val="tx1"/>
                </a:solidFill>
              </a:rPr>
              <a:t>quantities</a:t>
            </a:r>
          </a:p>
          <a:p>
            <a:pPr lvl="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Specifications contains bounds on acceptable </a:t>
            </a:r>
            <a:r>
              <a:rPr lang="en-US" dirty="0" err="1">
                <a:solidFill>
                  <a:schemeClr val="tx1"/>
                </a:solidFill>
              </a:rPr>
              <a:t>passband</a:t>
            </a:r>
            <a:r>
              <a:rPr lang="en-US" dirty="0">
                <a:solidFill>
                  <a:schemeClr val="tx1"/>
                </a:solidFill>
              </a:rPr>
              <a:t> ripple, </a:t>
            </a:r>
            <a:r>
              <a:rPr lang="en-US" dirty="0" err="1">
                <a:solidFill>
                  <a:schemeClr val="tx1"/>
                </a:solidFill>
              </a:rPr>
              <a:t>stopband</a:t>
            </a:r>
            <a:r>
              <a:rPr lang="en-US" dirty="0">
                <a:solidFill>
                  <a:schemeClr val="tx1"/>
                </a:solidFill>
              </a:rPr>
              <a:t> attenuation, cutoff frequency ,temperature range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frequency response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ratio of </a:t>
            </a:r>
            <a:r>
              <a:rPr lang="en-US" dirty="0" err="1">
                <a:solidFill>
                  <a:schemeClr val="tx1"/>
                </a:solidFill>
              </a:rPr>
              <a:t>fourier</a:t>
            </a:r>
            <a:r>
              <a:rPr lang="en-US" dirty="0">
                <a:solidFill>
                  <a:schemeClr val="tx1"/>
                </a:solidFill>
              </a:rPr>
              <a:t> transform of output and input signal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is such description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Description means </a:t>
            </a:r>
            <a:r>
              <a:rPr lang="en-US" dirty="0" err="1" smtClean="0">
                <a:solidFill>
                  <a:schemeClr val="tx1"/>
                </a:solidFill>
              </a:rPr>
              <a:t>specifyinf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chemeClr val="tx1"/>
                </a:solidFill>
              </a:rPr>
              <a:t>system properties by using only input and output signals</a:t>
            </a:r>
          </a:p>
          <a:p>
            <a:pPr lvl="0"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6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r>
              <a:rPr lang="en-US" dirty="0" smtClean="0"/>
              <a:t>              Butterworth </a:t>
            </a:r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953000" cy="4114801"/>
          </a:xfrm>
        </p:spPr>
        <p:txBody>
          <a:bodyPr anchor="b">
            <a:no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b="1" dirty="0">
                <a:solidFill>
                  <a:schemeClr val="tx1"/>
                </a:solidFill>
              </a:rPr>
              <a:t>Butterworth filter</a:t>
            </a:r>
            <a:r>
              <a:rPr lang="en-US" sz="2000" dirty="0">
                <a:solidFill>
                  <a:schemeClr val="tx1"/>
                </a:solidFill>
              </a:rPr>
              <a:t> is a type of signal processing filter designed to have as flat a frequency response as possible in the </a:t>
            </a:r>
            <a:r>
              <a:rPr lang="en-US" sz="2000" dirty="0" err="1" smtClean="0">
                <a:solidFill>
                  <a:schemeClr val="tx1"/>
                </a:solidFill>
              </a:rPr>
              <a:t>passband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lso </a:t>
            </a:r>
            <a:r>
              <a:rPr lang="en-US" sz="2000" dirty="0">
                <a:solidFill>
                  <a:schemeClr val="tx1"/>
                </a:solidFill>
              </a:rPr>
              <a:t>referred to as a </a:t>
            </a:r>
            <a:r>
              <a:rPr lang="en-US" sz="2000" b="1" dirty="0">
                <a:solidFill>
                  <a:schemeClr val="tx1"/>
                </a:solidFill>
              </a:rPr>
              <a:t>maximally flat magnitude filter</a:t>
            </a:r>
            <a:r>
              <a:rPr lang="en-US" sz="2000" dirty="0">
                <a:solidFill>
                  <a:schemeClr val="tx1"/>
                </a:solidFill>
              </a:rPr>
              <a:t>. </a:t>
            </a:r>
            <a:r>
              <a:rPr lang="en-US" sz="2000" dirty="0" smtClean="0">
                <a:solidFill>
                  <a:schemeClr val="tx1"/>
                </a:solidFill>
              </a:rPr>
              <a:t>I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t </a:t>
            </a:r>
            <a:r>
              <a:rPr lang="en-US" sz="2000" dirty="0">
                <a:solidFill>
                  <a:schemeClr val="tx1"/>
                </a:solidFill>
              </a:rPr>
              <a:t>gives the mathematically simplest and therefore most common approximation.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2" descr="G:\study\ece\5 sem\ACD\PROJECT\rahul\1.-First-Order-Low-Pass-Butterworth-filter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843338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Butterworth 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8909" y="1503767"/>
                <a:ext cx="6447501" cy="51417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anchor="t" anchorCtr="0">
                <a:normAutofit/>
              </a:bodyPr>
              <a:lstStyle>
                <a:lvl1pPr marL="342900" indent="-457200" algn="l" defTabSz="914400" rtl="0" eaLnBrk="1" latinLnBrk="0" hangingPunct="1">
                  <a:spcBef>
                    <a:spcPct val="20000"/>
                  </a:spcBef>
                  <a:buSzPct val="150000"/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endParaRPr lang="en-US" sz="1916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916" dirty="0"/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magnitude function squared for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can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 represented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FontTx/>
                  <a:buNone/>
                </a:pPr>
                <a:r>
                  <a:rPr lang="en-US" sz="1916" dirty="0" smtClean="0">
                    <a:solidFill>
                      <a:schemeClr val="tx1"/>
                    </a:solidFill>
                  </a:rPr>
                  <a:t>                   |H(</a:t>
                </a:r>
                <a:r>
                  <a:rPr lang="el-GR" sz="1916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sz="1916" dirty="0" smtClean="0">
                    <a:solidFill>
                      <a:schemeClr val="tx1"/>
                    </a:solidFill>
                  </a:rPr>
                  <a:t>)|</a:t>
                </a:r>
                <a:r>
                  <a:rPr lang="en-US" sz="1916" baseline="30000" dirty="0" smtClean="0">
                    <a:solidFill>
                      <a:schemeClr val="tx1"/>
                    </a:solidFill>
                  </a:rPr>
                  <a:t>2   </a:t>
                </a:r>
                <a:r>
                  <a:rPr lang="en-US" sz="1916" dirty="0" smtClean="0">
                    <a:solidFill>
                      <a:schemeClr val="tx1"/>
                    </a:solidFill>
                  </a:rPr>
                  <a:t>=                      1         </a:t>
                </a:r>
              </a:p>
              <a:p>
                <a:pPr marL="0" indent="0">
                  <a:buFontTx/>
                  <a:buNone/>
                </a:pPr>
                <a:r>
                  <a:rPr lang="en-US" sz="1916" dirty="0" smtClean="0">
                    <a:solidFill>
                      <a:schemeClr val="tx1"/>
                    </a:solidFill>
                  </a:rPr>
                  <a:t>                                                1 </a:t>
                </a:r>
                <a:r>
                  <a:rPr lang="en-US" sz="1916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1916" i="1">
                        <a:solidFill>
                          <a:schemeClr val="tx1"/>
                        </a:solidFill>
                        <a:latin typeface="Cambria Math"/>
                      </a:rPr>
                      <m:t>Ɛ</m:t>
                    </m:r>
                  </m:oMath>
                </a14:m>
                <a:r>
                  <a:rPr lang="en-US" sz="1916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sz="1916" dirty="0">
                    <a:solidFill>
                      <a:schemeClr val="tx1"/>
                    </a:solidFill>
                  </a:rPr>
                  <a:t>(</a:t>
                </a:r>
                <a:r>
                  <a:rPr lang="el-GR" sz="1916" dirty="0">
                    <a:solidFill>
                      <a:schemeClr val="tx1"/>
                    </a:solidFill>
                  </a:rPr>
                  <a:t>Ω</a:t>
                </a:r>
                <a:r>
                  <a:rPr lang="en-US" sz="1916" dirty="0">
                    <a:solidFill>
                      <a:schemeClr val="tx1"/>
                    </a:solidFill>
                  </a:rPr>
                  <a:t> / </a:t>
                </a:r>
                <a:r>
                  <a:rPr lang="el-GR" sz="1916" dirty="0">
                    <a:solidFill>
                      <a:schemeClr val="tx1"/>
                    </a:solidFill>
                  </a:rPr>
                  <a:t>Ω</a:t>
                </a:r>
                <a:r>
                  <a:rPr lang="en-US" sz="1916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en-US" sz="1916" dirty="0">
                    <a:solidFill>
                      <a:schemeClr val="tx1"/>
                    </a:solidFill>
                  </a:rPr>
                  <a:t>) </a:t>
                </a:r>
                <a:r>
                  <a:rPr lang="en-US" sz="1916" baseline="30000" dirty="0" smtClean="0">
                    <a:solidFill>
                      <a:schemeClr val="tx1"/>
                    </a:solidFill>
                  </a:rPr>
                  <a:t>2N</a:t>
                </a:r>
              </a:p>
              <a:p>
                <a:pPr marL="4572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sz="1916" dirty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Ωc</a:t>
                </a:r>
                <a:r>
                  <a:rPr lang="en-US" sz="1916" b="1" dirty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=</a:t>
                </a:r>
                <a:r>
                  <a:rPr lang="en-US" sz="1916" dirty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cut off frequency</a:t>
                </a:r>
              </a:p>
              <a:p>
                <a:pPr marL="4572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sz="1916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|H(Ω)|</a:t>
                </a:r>
                <a:r>
                  <a:rPr lang="en-US" sz="1916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sz="1916" b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916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:r>
                  <a:rPr lang="en-US" sz="1916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magnitude of LPF</a:t>
                </a:r>
              </a:p>
              <a:p>
                <a:pPr marL="4572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sz="1916" dirty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N= order of filter ,that means the no. of stages used in the </a:t>
                </a:r>
                <a:endParaRPr lang="en-US" sz="1916" dirty="0" smtClean="0">
                  <a:solidFill>
                    <a:schemeClr val="tx1"/>
                  </a:solidFill>
                  <a:latin typeface="Times New Roman" pitchFamily="18" charset="0"/>
                  <a:ea typeface="Calibri"/>
                  <a:cs typeface="Times New Roman" pitchFamily="18" charset="0"/>
                </a:endParaRPr>
              </a:p>
              <a:p>
                <a:pPr marL="4572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sz="1916" dirty="0" smtClean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    design </a:t>
                </a:r>
                <a:r>
                  <a:rPr lang="en-US" sz="1916" dirty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of analog </a:t>
                </a:r>
                <a:r>
                  <a:rPr lang="en-US" sz="1916" dirty="0" smtClean="0">
                    <a:solidFill>
                      <a:schemeClr val="tx1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filter</a:t>
                </a:r>
                <a:endParaRPr lang="en-US" sz="191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9" y="1503767"/>
                <a:ext cx="6447501" cy="5141732"/>
              </a:xfrm>
              <a:prstGeom prst="rect">
                <a:avLst/>
              </a:prstGeom>
              <a:blipFill rotWithShape="1">
                <a:blip r:embed="rId4"/>
                <a:stretch>
                  <a:fillRect l="-944" t="-4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3200400" y="3226158"/>
            <a:ext cx="1468191" cy="2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 descr="http://upload.wikimedia.org/wikipedia/commons/thumb/c/cd/Butterworth_Filter_Orders.svg/350px-Butterworth_Filter_Orders.svg.png">
            <a:hlinkClick r:id="rId5"/>
          </p:cNvPr>
          <p:cNvPicPr>
            <a:picLocks noGr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1600199"/>
            <a:ext cx="3048000" cy="504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778458" y="228758"/>
                <a:ext cx="6447501" cy="6429619"/>
              </a:xfrm>
              <a:prstGeom prst="rect">
                <a:avLst/>
              </a:prstGeom>
            </p:spPr>
            <p:txBody>
              <a:bodyPr anchor="t" anchorCtr="0"/>
              <a:lstStyle>
                <a:lvl1pPr marL="342900" indent="-457200" algn="l" defTabSz="914400" rtl="0" eaLnBrk="1" latinLnBrk="0" hangingPunct="1">
                  <a:spcBef>
                    <a:spcPct val="20000"/>
                  </a:spcBef>
                  <a:buSzPct val="150000"/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SzPct val="10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sz="2235" dirty="0" smtClean="0"/>
                  <a:t>                  </a:t>
                </a:r>
                <a:r>
                  <a:rPr lang="en-US" sz="2235" dirty="0" err="1" smtClean="0"/>
                  <a:t>A</a:t>
                </a:r>
                <a:r>
                  <a:rPr lang="en-US" sz="2235" baseline="-25000" dirty="0" err="1" smtClean="0"/>
                  <a:t>p</a:t>
                </a:r>
                <a:r>
                  <a:rPr lang="en-US" sz="2235" dirty="0" smtClean="0"/>
                  <a:t>=Attenuation </a:t>
                </a:r>
                <a:r>
                  <a:rPr lang="en-US" sz="2235" dirty="0"/>
                  <a:t>in pass band </a:t>
                </a:r>
              </a:p>
              <a:p>
                <a:pPr>
                  <a:buFontTx/>
                  <a:buNone/>
                </a:pPr>
                <a:r>
                  <a:rPr lang="en-US" sz="2235" dirty="0"/>
                  <a:t>		</a:t>
                </a:r>
                <a:r>
                  <a:rPr lang="en-US" sz="2235" dirty="0" smtClean="0"/>
                  <a:t>     </a:t>
                </a:r>
                <a:r>
                  <a:rPr lang="en-US" sz="2235" dirty="0"/>
                  <a:t>A</a:t>
                </a:r>
                <a:r>
                  <a:rPr lang="en-US" sz="2235" baseline="-25000" dirty="0"/>
                  <a:t>s</a:t>
                </a:r>
                <a:r>
                  <a:rPr lang="en-US" sz="2235" dirty="0"/>
                  <a:t>=Attenuation in stop band  </a:t>
                </a:r>
              </a:p>
              <a:p>
                <a:pPr>
                  <a:buFontTx/>
                  <a:buNone/>
                </a:pPr>
                <a:r>
                  <a:rPr lang="en-US" sz="2235" dirty="0"/>
                  <a:t>		</a:t>
                </a:r>
                <a:r>
                  <a:rPr lang="en-US" sz="2235" dirty="0" smtClean="0"/>
                  <a:t>     </a:t>
                </a:r>
                <a:r>
                  <a:rPr lang="en-US" sz="2235" dirty="0"/>
                  <a:t>Ω</a:t>
                </a:r>
                <a:r>
                  <a:rPr lang="en-US" sz="2235" baseline="-25000" dirty="0"/>
                  <a:t>p</a:t>
                </a:r>
                <a:r>
                  <a:rPr lang="en-US" sz="2235" dirty="0"/>
                  <a:t>=pass band edge frequency  </a:t>
                </a:r>
              </a:p>
              <a:p>
                <a:pPr>
                  <a:buFontTx/>
                  <a:buNone/>
                </a:pPr>
                <a:r>
                  <a:rPr lang="en-US" sz="2235" dirty="0"/>
                  <a:t>		</a:t>
                </a:r>
                <a:r>
                  <a:rPr lang="en-US" sz="2235" dirty="0" smtClean="0"/>
                  <a:t>     </a:t>
                </a:r>
                <a:r>
                  <a:rPr lang="en-US" sz="2235" dirty="0"/>
                  <a:t>Ω</a:t>
                </a:r>
                <a:r>
                  <a:rPr lang="en-US" sz="2235" baseline="-25000" dirty="0"/>
                  <a:t>c</a:t>
                </a:r>
                <a:r>
                  <a:rPr lang="en-US" sz="2235" dirty="0"/>
                  <a:t>=Cut off frequency </a:t>
                </a:r>
              </a:p>
              <a:p>
                <a:pPr>
                  <a:buFontTx/>
                  <a:buNone/>
                </a:pPr>
                <a:r>
                  <a:rPr lang="en-US" sz="2235" dirty="0"/>
                  <a:t>		</a:t>
                </a:r>
                <a:r>
                  <a:rPr lang="en-US" sz="2235" dirty="0" smtClean="0"/>
                  <a:t>     </a:t>
                </a:r>
                <a:r>
                  <a:rPr lang="en-US" sz="2235" dirty="0"/>
                  <a:t>Ω</a:t>
                </a:r>
                <a:r>
                  <a:rPr lang="en-US" sz="2235" baseline="-25000" dirty="0"/>
                  <a:t>s</a:t>
                </a:r>
                <a:r>
                  <a:rPr lang="en-US" sz="2235" dirty="0"/>
                  <a:t>=stop band </a:t>
                </a:r>
                <a:r>
                  <a:rPr lang="en-US" sz="2235" dirty="0" smtClean="0"/>
                  <a:t>edge frequency</a:t>
                </a:r>
              </a:p>
              <a:p>
                <a:pPr>
                  <a:buFontTx/>
                  <a:buNone/>
                </a:pPr>
                <a:r>
                  <a:rPr lang="en-US" sz="2235" dirty="0" smtClean="0"/>
                  <a:t>                      </a:t>
                </a:r>
              </a:p>
              <a:p>
                <a:pPr>
                  <a:buFontTx/>
                  <a:buNone/>
                </a:pPr>
                <a:r>
                  <a:rPr lang="en-US" sz="2235" dirty="0"/>
                  <a:t> </a:t>
                </a:r>
                <a:r>
                  <a:rPr lang="en-US" sz="2235" dirty="0" smtClean="0"/>
                  <a:t>                   </a:t>
                </a:r>
                <a:r>
                  <a:rPr lang="en-US" sz="2235" dirty="0" err="1" smtClean="0"/>
                  <a:t>A</a:t>
                </a:r>
                <a:r>
                  <a:rPr lang="en-US" sz="2235" baseline="-25000" dirty="0" err="1" smtClean="0"/>
                  <a:t>p</a:t>
                </a:r>
                <a:r>
                  <a:rPr lang="en-US" sz="2235" dirty="0" smtClean="0"/>
                  <a:t>= -20log(|H(jΩ</a:t>
                </a:r>
                <a:r>
                  <a:rPr lang="en-US" sz="2235" baseline="-25000" dirty="0" smtClean="0"/>
                  <a:t>c</a:t>
                </a:r>
                <a:r>
                  <a:rPr lang="en-US" sz="2235" dirty="0" smtClean="0"/>
                  <a:t>)|)</a:t>
                </a:r>
                <a:endParaRPr lang="en-US" sz="2235" dirty="0"/>
              </a:p>
              <a:p>
                <a:pPr>
                  <a:buFontTx/>
                  <a:buNone/>
                </a:pPr>
                <a:r>
                  <a:rPr lang="en-US" sz="2235" dirty="0"/>
                  <a:t> </a:t>
                </a:r>
                <a:r>
                  <a:rPr lang="en-US" sz="2235" dirty="0" smtClean="0"/>
                  <a:t>                  A</a:t>
                </a:r>
                <a:r>
                  <a:rPr lang="en-US" sz="2235" baseline="-25000" dirty="0" smtClean="0"/>
                  <a:t>s</a:t>
                </a:r>
                <a:r>
                  <a:rPr lang="en-US" sz="2235" dirty="0" smtClean="0"/>
                  <a:t>= </a:t>
                </a:r>
                <a:r>
                  <a:rPr lang="en-US" sz="2235" dirty="0"/>
                  <a:t>-20log(|H(jΩ</a:t>
                </a:r>
                <a:r>
                  <a:rPr lang="en-US" sz="2235" baseline="-25000" dirty="0"/>
                  <a:t>s</a:t>
                </a:r>
                <a:r>
                  <a:rPr lang="en-US" sz="2235" dirty="0" smtClean="0"/>
                  <a:t>)|)</a:t>
                </a:r>
              </a:p>
              <a:p>
                <a:pPr>
                  <a:buFontTx/>
                  <a:buNone/>
                </a:pPr>
                <a:endParaRPr lang="en-US" sz="2235" dirty="0"/>
              </a:p>
              <a:p>
                <a:pPr>
                  <a:buFontTx/>
                  <a:buNone/>
                </a:pPr>
                <a:r>
                  <a:rPr lang="en-US" sz="2235" dirty="0" smtClean="0"/>
                  <a:t>                   N</a:t>
                </a:r>
                <a14:m>
                  <m:oMath xmlns:m="http://schemas.openxmlformats.org/officeDocument/2006/math">
                    <m:r>
                      <a:rPr lang="en-US" sz="2235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2235" dirty="0" smtClean="0"/>
                  <a:t>       10(10</a:t>
                </a:r>
                <a:r>
                  <a:rPr lang="en-US" sz="2235" baseline="30000" dirty="0" smtClean="0"/>
                  <a:t>0.1As</a:t>
                </a:r>
                <a:r>
                  <a:rPr lang="en-US" sz="2235" dirty="0" smtClean="0"/>
                  <a:t> – 1 )</a:t>
                </a:r>
              </a:p>
              <a:p>
                <a:pPr>
                  <a:buFontTx/>
                  <a:buNone/>
                </a:pPr>
                <a:r>
                  <a:rPr lang="en-US" sz="2235" dirty="0" smtClean="0"/>
                  <a:t>                                    (10</a:t>
                </a:r>
                <a:r>
                  <a:rPr lang="en-US" sz="2235" baseline="30000" dirty="0" smtClean="0"/>
                  <a:t>0.1As</a:t>
                </a:r>
                <a:r>
                  <a:rPr lang="en-US" sz="2235" dirty="0" smtClean="0"/>
                  <a:t> – 1 )</a:t>
                </a:r>
              </a:p>
              <a:p>
                <a:pPr>
                  <a:buFontTx/>
                  <a:buNone/>
                </a:pPr>
                <a:r>
                  <a:rPr lang="en-US" sz="2235" dirty="0"/>
                  <a:t>                                 2log(</a:t>
                </a:r>
                <a:r>
                  <a:rPr lang="el-GR" sz="2235" dirty="0"/>
                  <a:t>Ω</a:t>
                </a:r>
                <a:r>
                  <a:rPr lang="en-US" sz="2235" dirty="0"/>
                  <a:t> / </a:t>
                </a:r>
                <a:r>
                  <a:rPr lang="el-GR" sz="2235" dirty="0"/>
                  <a:t>Ω</a:t>
                </a:r>
                <a:r>
                  <a:rPr lang="en-US" sz="2235" baseline="-25000" dirty="0"/>
                  <a:t>c</a:t>
                </a:r>
                <a:r>
                  <a:rPr lang="en-US" sz="2235" dirty="0" smtClean="0"/>
                  <a:t>)</a:t>
                </a:r>
              </a:p>
              <a:p>
                <a:pPr>
                  <a:buFontTx/>
                  <a:buNone/>
                </a:pPr>
                <a:endParaRPr lang="en-US" sz="2235" dirty="0" smtClean="0"/>
              </a:p>
              <a:p>
                <a:pPr>
                  <a:buFontTx/>
                  <a:buNone/>
                </a:pPr>
                <a:endParaRPr lang="en-US" sz="2235" dirty="0"/>
              </a:p>
              <a:p>
                <a:pPr>
                  <a:buFontTx/>
                  <a:buNone/>
                </a:pPr>
                <a:endParaRPr lang="en-US" sz="2235" dirty="0" smtClean="0"/>
              </a:p>
              <a:p>
                <a:pPr>
                  <a:buFontTx/>
                  <a:buNone/>
                </a:pPr>
                <a:endParaRPr lang="en-US" sz="2235" dirty="0"/>
              </a:p>
              <a:p>
                <a:pPr>
                  <a:buFontTx/>
                  <a:buNone/>
                </a:pPr>
                <a:endParaRPr lang="en-US" sz="2235" dirty="0" smtClean="0"/>
              </a:p>
              <a:p>
                <a:pPr>
                  <a:buFontTx/>
                  <a:buNone/>
                </a:pPr>
                <a:endParaRPr lang="en-US" sz="2235" dirty="0"/>
              </a:p>
              <a:p>
                <a:pPr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58" y="228758"/>
                <a:ext cx="6447501" cy="6429619"/>
              </a:xfrm>
              <a:prstGeom prst="rect">
                <a:avLst/>
              </a:prstGeom>
              <a:blipFill rotWithShape="1">
                <a:blip r:embed="rId4"/>
                <a:stretch>
                  <a:fillRect l="-2460" t="-759" b="-27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cxnSpLocks/>
          </p:cNvCxnSpPr>
          <p:nvPr/>
        </p:nvCxnSpPr>
        <p:spPr>
          <a:xfrm>
            <a:off x="3635405" y="4343400"/>
            <a:ext cx="1033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3198449" y="4724400"/>
            <a:ext cx="1906951" cy="2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981,750,613"/>
  <p:tag name="VBLAYOUTID" val="104158"/>
  <p:tag name="VBANIMAT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346,73,0,295,45,0,273,58,0,199,56,0,476,62"/>
  <p:tag name="VBLAYOUTID" val="0"/>
  <p:tag name="VBANIMAT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385,289,0,533,247"/>
  <p:tag name="VBLAYOUTID" val="0"/>
  <p:tag name="VBANIMAT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36,215"/>
  <p:tag name="VBLAYOUTID" val="104158"/>
  <p:tag name="VBANIMAT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03,203,0,324,226"/>
  <p:tag name="VBLAYOUTID" val="0"/>
  <p:tag name="VBANIMAT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591,247,0,599,208"/>
  <p:tag name="VBLAYOUTID" val="0"/>
  <p:tag name="VBANIMAT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89,196,0,392,194"/>
  <p:tag name="VBLAYOUTID" val="0"/>
  <p:tag name="VBANIMAT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87,244"/>
  <p:tag name="VBLAYOUTID" val="0"/>
  <p:tag name="VBANIMAT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1163,900,356"/>
  <p:tag name="VBLAYOUTID" val="104012"/>
  <p:tag name="VBANIMA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104001"/>
  <p:tag name="VBANIMAT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662,362,400"/>
  <p:tag name="VBLAYOUTID" val="104159"/>
  <p:tag name="VBANIMAT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281,211"/>
  <p:tag name="VBLAYOUTID" val="0"/>
  <p:tag name="VBANIMAT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487,90,0,51,29,0,365,274"/>
  <p:tag name="VBLAYOUTID" val="0"/>
  <p:tag name="VBANIMAT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PICTUREIDS" val="0,536,418"/>
  <p:tag name="VBLAYOUTID" val="104027"/>
  <p:tag name="VBANIMAT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0"/>
  <p:tag name="VBANIMAT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232</TotalTime>
  <Words>527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Executive</vt:lpstr>
      <vt:lpstr>SmartDraw</vt:lpstr>
      <vt:lpstr>                 TOPIC</vt:lpstr>
      <vt:lpstr>  Name                            Rahul Khanna   Registration no.           13BEC0700   Subject                           Analog Circuit   Design   Slot                                 A1  </vt:lpstr>
      <vt:lpstr>Analog Filters</vt:lpstr>
      <vt:lpstr>Passive Filters</vt:lpstr>
      <vt:lpstr>Active Filters</vt:lpstr>
      <vt:lpstr>Analog Filters Realization :Active Lowpass Filters</vt:lpstr>
      <vt:lpstr>              Butterworth Filters</vt:lpstr>
      <vt:lpstr>Butterworth Filters</vt:lpstr>
      <vt:lpstr>PowerPoint Presentation</vt:lpstr>
      <vt:lpstr>PowerPoint Presentation</vt:lpstr>
      <vt:lpstr>General response of butterworth filter</vt:lpstr>
      <vt:lpstr>Chebyshev Type I Filter</vt:lpstr>
      <vt:lpstr>PowerPoint Presentation</vt:lpstr>
      <vt:lpstr>General response of chebychev type I filter</vt:lpstr>
      <vt:lpstr>Circuit Diagrams(using Sallen Key Topology)</vt:lpstr>
      <vt:lpstr>PowerPoint Presentation</vt:lpstr>
      <vt:lpstr>Butterworth filters</vt:lpstr>
      <vt:lpstr>PowerPoint Presentation</vt:lpstr>
      <vt:lpstr>Chebyshev Type I Filters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                              Rahul Khanna Registration no.                   13BEC0700 Subject                                 Analog Circuit Design Slot                                       A1   Submitted To  Prof. Kumaravel  S.</dc:title>
  <dc:creator>Windows User</dc:creator>
  <cp:lastModifiedBy>Windows User</cp:lastModifiedBy>
  <cp:revision>52</cp:revision>
  <dcterms:created xsi:type="dcterms:W3CDTF">2015-09-27T09:44:42Z</dcterms:created>
  <dcterms:modified xsi:type="dcterms:W3CDTF">2015-10-26T03:02:50Z</dcterms:modified>
</cp:coreProperties>
</file>