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79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>
      <p:cViewPr varScale="1">
        <p:scale>
          <a:sx n="69" d="100"/>
          <a:sy n="69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F931-54F1-4C95-95DE-E2794C6CC12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F931-54F1-4C95-95DE-E2794C6CC12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F931-54F1-4C95-95DE-E2794C6CC12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Image big_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00200"/>
            <a:ext cx="3429000" cy="39624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24C3-EE5D-4280-9A3D-7F29ECD1EA90}" type="datetime1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457200" y="1676400"/>
            <a:ext cx="4616092" cy="377261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60000"/>
                  <a:lumOff val="40000"/>
                </a:schemeClr>
              </a:gs>
              <a:gs pos="8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88900">
            <a:solidFill>
              <a:schemeClr val="bg1">
                <a:lumMod val="20000"/>
                <a:lumOff val="80000"/>
              </a:schemeClr>
            </a:solidFill>
            <a:miter lim="800000"/>
          </a:ln>
          <a:effectLst>
            <a:outerShdw blurRad="114300" dist="63500" dir="8100000" algn="tr" rotWithShape="0">
              <a:prstClr val="black">
                <a:alpha val="60000"/>
              </a:prstClr>
            </a:outerShdw>
          </a:effectLst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0CD9-423D-45F4-B53F-2724EA735BDE}" type="datetime1">
              <a:rPr lang="en-US" smtClean="0"/>
              <a:pPr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59193"/>
          </a:xfrm>
        </p:spPr>
        <p:txBody>
          <a:bodyPr anchor="b" anchorCtr="0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Image ver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6248400" cy="41148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24C3-EE5D-4280-9A3D-7F29ECD1EA90}" type="datetime1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19"/>
          <p:cNvSpPr>
            <a:spLocks noGrp="1"/>
          </p:cNvSpPr>
          <p:nvPr>
            <p:ph type="pic" sz="quarter" idx="14"/>
          </p:nvPr>
        </p:nvSpPr>
        <p:spPr>
          <a:xfrm rot="21358221">
            <a:off x="6888894" y="2448150"/>
            <a:ext cx="2556577" cy="313789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60000"/>
                  <a:lumOff val="40000"/>
                </a:schemeClr>
              </a:gs>
              <a:gs pos="8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88900">
            <a:solidFill>
              <a:schemeClr val="bg1">
                <a:lumMod val="20000"/>
                <a:lumOff val="80000"/>
              </a:schemeClr>
            </a:solidFill>
            <a:miter lim="800000"/>
          </a:ln>
          <a:effectLst>
            <a:outerShdw blurRad="114300" dist="63500" dir="8100000" algn="tr" rotWithShape="0">
              <a:prstClr val="black">
                <a:alpha val="60000"/>
              </a:prstClr>
            </a:outerShdw>
          </a:effectLst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8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19"/>
          <p:cNvSpPr>
            <a:spLocks noGrp="1"/>
          </p:cNvSpPr>
          <p:nvPr>
            <p:ph type="pic" sz="quarter" idx="14"/>
          </p:nvPr>
        </p:nvSpPr>
        <p:spPr>
          <a:xfrm rot="21358221">
            <a:off x="520708" y="415914"/>
            <a:ext cx="8102583" cy="6429929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60000"/>
                  <a:lumOff val="40000"/>
                </a:schemeClr>
              </a:gs>
              <a:gs pos="8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88900">
            <a:solidFill>
              <a:schemeClr val="bg1">
                <a:lumMod val="20000"/>
                <a:lumOff val="80000"/>
              </a:schemeClr>
            </a:solidFill>
            <a:miter lim="800000"/>
          </a:ln>
          <a:effectLst>
            <a:outerShdw blurRad="114300" dist="63500" dir="8100000" algn="tr" rotWithShape="0">
              <a:prstClr val="black">
                <a:alpha val="60000"/>
              </a:prstClr>
            </a:outerShdw>
          </a:effectLst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8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0CD9-423D-45F4-B53F-2724EA735BDE}" type="datetime1">
              <a:rPr lang="en-US" smtClean="0"/>
              <a:pPr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200" y="287338"/>
            <a:ext cx="8229600" cy="1143000"/>
          </a:xfrm>
        </p:spPr>
        <p:txBody>
          <a:bodyPr/>
          <a:lstStyle>
            <a:lvl1pPr algn="ctr">
              <a:defRPr sz="11500"/>
            </a:lvl1pPr>
          </a:lstStyle>
          <a:p>
            <a:r>
              <a:rPr lang="en-US" dirty="0" smtClean="0"/>
              <a:t>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/>
          <p:cNvSpPr>
            <a:spLocks noGrp="1"/>
          </p:cNvSpPr>
          <p:nvPr>
            <p:ph type="pic" sz="quarter" idx="13" hasCustomPrompt="1"/>
          </p:nvPr>
        </p:nvSpPr>
        <p:spPr>
          <a:xfrm rot="21358221">
            <a:off x="42727" y="-473632"/>
            <a:ext cx="8412879" cy="5849404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60000"/>
                  <a:lumOff val="40000"/>
                </a:schemeClr>
              </a:gs>
              <a:gs pos="8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88900">
            <a:solidFill>
              <a:schemeClr val="bg1">
                <a:lumMod val="20000"/>
                <a:lumOff val="80000"/>
              </a:schemeClr>
            </a:solidFill>
            <a:miter lim="800000"/>
          </a:ln>
          <a:effectLst>
            <a:outerShdw blurRad="165100" dist="114300" dir="7020000" algn="bl" rotWithShape="0">
              <a:prstClr val="black">
                <a:alpha val="35000"/>
              </a:prstClr>
            </a:outerShdw>
          </a:effectLst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[Title Picture]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172200"/>
            <a:ext cx="762000" cy="685800"/>
          </a:xfrm>
        </p:spPr>
        <p:txBody>
          <a:bodyPr/>
          <a:lstStyle/>
          <a:p>
            <a:fld id="{095964C6-3989-4717-9520-A8D2DAA18C3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1524000"/>
            <a:ext cx="6248400" cy="14700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124200"/>
            <a:ext cx="6248400" cy="121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41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Header Image 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838200"/>
            <a:ext cx="64770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172200"/>
            <a:ext cx="762000" cy="685800"/>
          </a:xfrm>
        </p:spPr>
        <p:txBody>
          <a:bodyPr/>
          <a:lstStyle/>
          <a:p>
            <a:fld id="{095964C6-3989-4717-9520-A8D2DAA18C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3" hasCustomPrompt="1"/>
          </p:nvPr>
        </p:nvSpPr>
        <p:spPr>
          <a:xfrm rot="21358221">
            <a:off x="546894" y="4472661"/>
            <a:ext cx="5944725" cy="276192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60000"/>
                  <a:lumOff val="40000"/>
                </a:schemeClr>
              </a:gs>
              <a:gs pos="8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88900">
            <a:solidFill>
              <a:schemeClr val="bg1">
                <a:lumMod val="20000"/>
                <a:lumOff val="80000"/>
              </a:schemeClr>
            </a:solidFill>
            <a:miter lim="800000"/>
          </a:ln>
          <a:effectLst>
            <a:outerShdw blurRad="165100" dist="114300" dir="18900000" algn="bl" rotWithShape="0">
              <a:prstClr val="black">
                <a:alpha val="35000"/>
              </a:prstClr>
            </a:outerShdw>
          </a:effectLst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[Divider Picture]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95400" y="2378242"/>
            <a:ext cx="6477000" cy="1219200"/>
          </a:xfrm>
        </p:spPr>
        <p:txBody>
          <a:bodyPr>
            <a:normAutofit/>
          </a:bodyPr>
          <a:lstStyle>
            <a:lvl1pPr marL="342900" marR="0" indent="-4572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2800"/>
            </a:lvl1pPr>
          </a:lstStyle>
          <a:p>
            <a:pPr marL="342900" marR="0" lvl="0" indent="-4572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/>
            </a:pPr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656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F931-54F1-4C95-95DE-E2794C6CC12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F931-54F1-4C95-95DE-E2794C6CC12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F931-54F1-4C95-95DE-E2794C6CC12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F931-54F1-4C95-95DE-E2794C6CC12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F931-54F1-4C95-95DE-E2794C6CC12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F931-54F1-4C95-95DE-E2794C6CC12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F931-54F1-4C95-95DE-E2794C6CC12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F931-54F1-4C95-95DE-E2794C6CC12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C80F931-54F1-4C95-95DE-E2794C6CC12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hyperlink" Target="http://www.mathtools.net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                 TOPIC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1905000"/>
            <a:ext cx="8629650" cy="3657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           </a:t>
            </a:r>
            <a:r>
              <a:rPr lang="en-US" sz="3200" b="1" dirty="0">
                <a:solidFill>
                  <a:srgbClr val="FF0000"/>
                </a:solidFill>
              </a:rPr>
              <a:t>QPSK and OQPSK MODULATION TECHNIQUES </a:t>
            </a:r>
            <a:endParaRPr lang="en-US" sz="3200" dirty="0">
              <a:solidFill>
                <a:srgbClr val="FF0000"/>
              </a:solidFill>
            </a:endParaRPr>
          </a:p>
          <a:p>
            <a:pPr lvl="0" algn="ctr" rtl="0">
              <a:buNone/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3886200" y="4419600"/>
            <a:ext cx="685800" cy="838200"/>
          </a:xfrm>
          <a:prstGeom prst="left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:\Users\RAHUL\Desktop\Capt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7315200" cy="326644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954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78458" y="352181"/>
            <a:ext cx="6447501" cy="6429619"/>
          </a:xfrm>
          <a:prstGeom prst="rect">
            <a:avLst/>
          </a:prstGeom>
        </p:spPr>
        <p:txBody>
          <a:bodyPr anchor="t" anchorCtr="0"/>
          <a:lstStyle>
            <a:lvl1pPr marL="342900" indent="-457200" algn="l" defTabSz="914400" rtl="0" eaLnBrk="1" latinLnBrk="0" hangingPunct="1"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1230868"/>
            <a:ext cx="4087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output of the I product detector is</a:t>
            </a:r>
            <a:endParaRPr lang="en-US" dirty="0"/>
          </a:p>
        </p:txBody>
      </p:sp>
      <p:pic>
        <p:nvPicPr>
          <p:cNvPr id="8" name="Picture 7" descr="C:\Users\RAHUL\Desktop\Captur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42" y="1981200"/>
            <a:ext cx="6799257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143000" y="457200"/>
            <a:ext cx="6567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QPSK Receiver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606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210" y="1066800"/>
            <a:ext cx="4190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output of the Q product detector is</a:t>
            </a:r>
          </a:p>
        </p:txBody>
      </p:sp>
      <p:pic>
        <p:nvPicPr>
          <p:cNvPr id="8" name="Picture 7" descr="C:\Users\RAHUL\Desktop\Capt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55" y="1828800"/>
            <a:ext cx="61722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143000" y="457200"/>
            <a:ext cx="6567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QPSK Receiver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02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57200"/>
            <a:ext cx="6567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QPSK Receiver</a:t>
            </a:r>
          </a:p>
        </p:txBody>
      </p:sp>
      <p:pic>
        <p:nvPicPr>
          <p:cNvPr id="7" name="Picture 6" descr="C:\Users\RAHUL\Desktop\Capt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73530"/>
            <a:ext cx="7924800" cy="459867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36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8001" y="2160589"/>
            <a:ext cx="6447501" cy="388077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342900" indent="-457200" algn="l" defTabSz="914400" rtl="0" eaLnBrk="1" latinLnBrk="0" hangingPunct="1"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buFont typeface="Wingdings" pitchFamily="2" charset="2"/>
              <a:buChar char="q"/>
            </a:pPr>
            <a:endParaRPr lang="en-US" sz="1820" dirty="0"/>
          </a:p>
        </p:txBody>
      </p:sp>
      <p:pic>
        <p:nvPicPr>
          <p:cNvPr id="7" name="Picture 6" descr="C:\Users\RAHUL\Desktop\Captur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669671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143000" y="457200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QPSK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279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" y="1219200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MATLAB </a:t>
            </a:r>
            <a:r>
              <a:rPr lang="en-US" b="1" dirty="0" smtClean="0">
                <a:solidFill>
                  <a:srgbClr val="FF0000"/>
                </a:solidFill>
              </a:rPr>
              <a:t>CODE  ALGORITHM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 smtClean="0">
              <a:latin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Input the sequence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Define the bit time and according to it sample the sequence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Now define the carrier signal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Change the phase of the  carrier signal after 2 consecutive bits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The resultant signal is </a:t>
            </a:r>
            <a:r>
              <a:rPr lang="en-US" b="1" dirty="0" err="1" smtClean="0"/>
              <a:t>Qpsk</a:t>
            </a:r>
            <a:r>
              <a:rPr lang="en-US" b="1" dirty="0" smtClean="0"/>
              <a:t> signal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 Now , compare the </a:t>
            </a:r>
            <a:r>
              <a:rPr lang="en-US" b="1" dirty="0" err="1" smtClean="0"/>
              <a:t>Qpsk</a:t>
            </a:r>
            <a:r>
              <a:rPr lang="en-US" b="1" dirty="0" smtClean="0"/>
              <a:t> signal with the carrier signal (at about 1.999 of the bit time ) .Comparison would give the difference in phase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From the knowledge of phase of each symbol the decision can be made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Arrange the symbols and the newly generated sequence is the recovered signal</a:t>
            </a:r>
            <a:endParaRPr lang="en-US" b="1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3000" y="457200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QPSK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669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3400" y="12192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MATLAB </a:t>
            </a:r>
            <a:r>
              <a:rPr lang="en-US" b="1" dirty="0" smtClean="0">
                <a:solidFill>
                  <a:srgbClr val="FF0000"/>
                </a:solidFill>
              </a:rPr>
              <a:t>Simulink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 smtClean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3000" y="457200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QPSK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12" name="Picture 11" descr="C:\Users\RAHUL\Desktop\screenshot.jp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8229600" cy="43434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013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3492" dirty="0" smtClean="0"/>
              <a:t>OQPSK</a:t>
            </a:r>
            <a:endParaRPr lang="en-US" sz="3492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057400"/>
            <a:ext cx="8305800" cy="39624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Offset QPSK (OQPSK) is a modified form of QPSK where the bit waveforms on the I and Q channels are offset or shifted in phase from each other by one-half of a bit time.  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Because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changes in the I channel occur at the midpoints of the Q channel bits and vice versa, there is never more than a single bit change in the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dibit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code and, therefore, there is never more than a 90° shift in the output phase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In conventional QPSK, a change in the input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dibit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from 00 to 11 or 01 to 10 causes a corresponding 180° shift in the output phase. 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Therefore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, an advantage of OQPSK is the limited phase shift that must be imparted during modulation.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472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54316" y="6889750"/>
            <a:ext cx="561975" cy="18256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209800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A disadvantage of OQPSK is that changes in the output phase occur at twice the data rate in either the I or Q channel". 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Consequently, with OQPSK the baud and minimum bandwidth are twice that of conventional QPSK for a given transmission bit rate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OQPSK is sometimes called OKQPSK (offset-keyed QPSK).</a:t>
            </a:r>
          </a:p>
        </p:txBody>
      </p:sp>
      <p:pic>
        <p:nvPicPr>
          <p:cNvPr id="11" name="Picture 10" descr="C:\Users\RAHUL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8305800" cy="25501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8"/>
          <p:cNvSpPr txBox="1">
            <a:spLocks/>
          </p:cNvSpPr>
          <p:nvPr/>
        </p:nvSpPr>
        <p:spPr>
          <a:xfrm>
            <a:off x="609600" y="762000"/>
            <a:ext cx="82296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3492" smtClean="0"/>
              <a:t>OQPSK</a:t>
            </a:r>
            <a:endParaRPr lang="en-US" sz="3492" dirty="0"/>
          </a:p>
        </p:txBody>
      </p:sp>
    </p:spTree>
    <p:extLst>
      <p:ext uri="{BB962C8B-B14F-4D97-AF65-F5344CB8AC3E}">
        <p14:creationId xmlns:p14="http://schemas.microsoft.com/office/powerpoint/2010/main" val="28321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8001" y="2160589"/>
            <a:ext cx="7721599" cy="3880773"/>
          </a:xfrm>
          <a:prstGeom prst="rect">
            <a:avLst/>
          </a:prstGeom>
        </p:spPr>
        <p:txBody>
          <a:bodyPr anchor="t" anchorCtr="0"/>
          <a:lstStyle>
            <a:lvl1pPr marL="342900" indent="-457200" algn="l" defTabSz="914400" rtl="0" eaLnBrk="1" latinLnBrk="0" hangingPunct="1"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FF0000"/>
                </a:solidFill>
              </a:rPr>
              <a:t>MATLAB CODE  ALGORITHM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indent="-342900">
              <a:buFont typeface="+mj-lt"/>
              <a:buAutoNum type="arabicPeriod"/>
            </a:pPr>
            <a:endParaRPr lang="en-US" sz="1600" dirty="0">
              <a:latin typeface="Calibri" pitchFamily="34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sz="1600" dirty="0"/>
              <a:t>Input the sequence</a:t>
            </a:r>
          </a:p>
          <a:p>
            <a:pPr indent="-342900">
              <a:buFont typeface="+mj-lt"/>
              <a:buAutoNum type="arabicPeriod"/>
            </a:pPr>
            <a:r>
              <a:rPr lang="en-US" sz="1600" dirty="0"/>
              <a:t>Define the bit time and according to it sample the sequence </a:t>
            </a:r>
          </a:p>
          <a:p>
            <a:pPr indent="-342900">
              <a:buFont typeface="+mj-lt"/>
              <a:buAutoNum type="arabicPeriod"/>
            </a:pPr>
            <a:r>
              <a:rPr lang="en-US" sz="1600" dirty="0"/>
              <a:t>Now define the carrier signal</a:t>
            </a:r>
          </a:p>
          <a:p>
            <a:pPr indent="-342900">
              <a:buFont typeface="+mj-lt"/>
              <a:buAutoNum type="arabicPeriod"/>
            </a:pPr>
            <a:r>
              <a:rPr lang="en-US" sz="1600" dirty="0" smtClean="0"/>
              <a:t>Delay the quadrature component by one bit time</a:t>
            </a:r>
            <a:endParaRPr lang="en-US" sz="1600" dirty="0"/>
          </a:p>
          <a:p>
            <a:pPr indent="-342900">
              <a:buFont typeface="+mj-lt"/>
              <a:buAutoNum type="arabicPeriod"/>
            </a:pPr>
            <a:r>
              <a:rPr lang="en-US" sz="1600" dirty="0"/>
              <a:t>The resultant signal is </a:t>
            </a:r>
            <a:r>
              <a:rPr lang="en-US" sz="1600" dirty="0" err="1"/>
              <a:t>O</a:t>
            </a:r>
            <a:r>
              <a:rPr lang="en-US" sz="1600" dirty="0" err="1" smtClean="0"/>
              <a:t>Qpsk</a:t>
            </a:r>
            <a:r>
              <a:rPr lang="en-US" sz="1600" dirty="0" smtClean="0"/>
              <a:t> </a:t>
            </a:r>
            <a:r>
              <a:rPr lang="en-US" sz="1600" dirty="0"/>
              <a:t>signal</a:t>
            </a:r>
          </a:p>
          <a:p>
            <a:pPr indent="-342900">
              <a:buFont typeface="+mj-lt"/>
              <a:buAutoNum type="arabicPeriod"/>
            </a:pPr>
            <a:r>
              <a:rPr lang="en-US" sz="1600" dirty="0"/>
              <a:t> </a:t>
            </a:r>
            <a:r>
              <a:rPr lang="en-US" sz="1600" dirty="0" smtClean="0"/>
              <a:t>Now , find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bit by putting q(t)=0 at t=</a:t>
            </a:r>
            <a:r>
              <a:rPr lang="en-US" sz="1600" dirty="0" err="1" smtClean="0"/>
              <a:t>tb</a:t>
            </a:r>
            <a:r>
              <a:rPr lang="en-US" sz="1600" dirty="0" smtClean="0"/>
              <a:t>/2  and last bit putting i(t) =0 at t=</a:t>
            </a:r>
            <a:r>
              <a:rPr lang="en-US" sz="1600" dirty="0" err="1" smtClean="0"/>
              <a:t>tb</a:t>
            </a:r>
            <a:r>
              <a:rPr lang="en-US" sz="1600" dirty="0" smtClean="0"/>
              <a:t>*</a:t>
            </a:r>
            <a:r>
              <a:rPr lang="en-US" sz="1600" dirty="0" err="1" smtClean="0"/>
              <a:t>n+tb</a:t>
            </a:r>
            <a:r>
              <a:rPr lang="en-US" sz="1600" dirty="0" smtClean="0"/>
              <a:t>/2</a:t>
            </a:r>
            <a:endParaRPr lang="en-US" sz="1600" dirty="0"/>
          </a:p>
          <a:p>
            <a:pPr indent="-342900">
              <a:buFont typeface="+mj-lt"/>
              <a:buAutoNum type="arabicPeriod"/>
            </a:pPr>
            <a:r>
              <a:rPr lang="en-US" sz="1600" dirty="0" smtClean="0"/>
              <a:t>Now use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bit to find the rest of the sequence</a:t>
            </a:r>
          </a:p>
          <a:p>
            <a:pPr indent="-342900">
              <a:buFont typeface="+mj-lt"/>
              <a:buAutoNum type="arabicPeriod"/>
            </a:pPr>
            <a:r>
              <a:rPr lang="en-US" sz="1600" dirty="0" smtClean="0"/>
              <a:t>For i(t) at t=</a:t>
            </a:r>
            <a:r>
              <a:rPr lang="en-US" sz="1600" dirty="0" err="1" smtClean="0"/>
              <a:t>tb</a:t>
            </a:r>
            <a:r>
              <a:rPr lang="en-US" sz="1600" dirty="0" smtClean="0"/>
              <a:t>/2+tb  and  q(t) = </a:t>
            </a:r>
            <a:r>
              <a:rPr lang="en-US" sz="1600" dirty="0" err="1" smtClean="0"/>
              <a:t>tb</a:t>
            </a:r>
            <a:r>
              <a:rPr lang="en-US" sz="1600" dirty="0" smtClean="0"/>
              <a:t> –</a:t>
            </a:r>
            <a:r>
              <a:rPr lang="en-US" sz="1600" dirty="0" err="1" smtClean="0"/>
              <a:t>tb</a:t>
            </a:r>
            <a:r>
              <a:rPr lang="en-US" sz="1600" dirty="0" smtClean="0"/>
              <a:t>/0.99</a:t>
            </a:r>
            <a:endParaRPr lang="en-US" sz="1600" dirty="0"/>
          </a:p>
          <a:p>
            <a:pPr indent="-342900">
              <a:buFont typeface="+mj-lt"/>
              <a:buAutoNum type="arabicPeriod"/>
            </a:pPr>
            <a:r>
              <a:rPr lang="en-US" sz="1600" dirty="0"/>
              <a:t>Arrange the symbols and the newly generated sequence is the recovered signal</a:t>
            </a:r>
          </a:p>
          <a:p>
            <a:endParaRPr lang="en-US" sz="1600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501650" y="152400"/>
            <a:ext cx="8229600" cy="1158875"/>
          </a:xfrm>
        </p:spPr>
        <p:txBody>
          <a:bodyPr>
            <a:noAutofit/>
          </a:bodyPr>
          <a:lstStyle/>
          <a:p>
            <a:pPr algn="ctr"/>
            <a:r>
              <a:rPr lang="en-US" sz="3492" dirty="0" smtClean="0"/>
              <a:t>OQPSK</a:t>
            </a:r>
            <a:endParaRPr lang="en-US" sz="3492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83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92092" y="409062"/>
            <a:ext cx="6447501" cy="61995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342900" indent="-457200" algn="l" defTabSz="914400" rtl="0" eaLnBrk="1" latinLnBrk="0" hangingPunct="1"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OQPSK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 descr="C:\Users\RAHUL\Desktop\screenshot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17942"/>
            <a:ext cx="7848600" cy="529066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446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90600" y="1143000"/>
            <a:ext cx="7772400" cy="2505075"/>
          </a:xfrm>
        </p:spPr>
        <p:txBody>
          <a:bodyPr/>
          <a:lstStyle/>
          <a:p>
            <a:pPr algn="l"/>
            <a:r>
              <a:rPr lang="en-US" sz="2800" dirty="0" smtClean="0"/>
              <a:t>  Name                            </a:t>
            </a:r>
            <a:r>
              <a:rPr lang="en-US" sz="2800" dirty="0"/>
              <a:t>Rahul </a:t>
            </a:r>
            <a:r>
              <a:rPr lang="en-US" sz="2800" dirty="0" err="1"/>
              <a:t>Khanna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Registration no.  </a:t>
            </a:r>
            <a:r>
              <a:rPr lang="en-US" sz="2800" dirty="0" smtClean="0"/>
              <a:t>         </a:t>
            </a:r>
            <a:r>
              <a:rPr lang="en-US" sz="2800" dirty="0"/>
              <a:t>13BEC0700</a:t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800" dirty="0" smtClean="0"/>
              <a:t>Subject                           Digital Communication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 Slot                                 B1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/>
            </a:r>
            <a:br>
              <a:rPr lang="en-US" sz="2800" dirty="0">
                <a:solidFill>
                  <a:srgbClr val="7030A0"/>
                </a:solidFill>
              </a:rPr>
            </a:br>
            <a:r>
              <a:rPr lang="en-US" sz="2800" dirty="0">
                <a:solidFill>
                  <a:srgbClr val="7030A0"/>
                </a:solidFill>
              </a:rPr>
              <a:t>Submitted To </a:t>
            </a:r>
            <a:br>
              <a:rPr lang="en-US" sz="2800" dirty="0">
                <a:solidFill>
                  <a:srgbClr val="7030A0"/>
                </a:solidFill>
              </a:rPr>
            </a:br>
            <a:r>
              <a:rPr lang="en-US" sz="2800" dirty="0">
                <a:solidFill>
                  <a:srgbClr val="7030A0"/>
                </a:solidFill>
              </a:rPr>
              <a:t>Prof. </a:t>
            </a:r>
            <a:r>
              <a:rPr lang="en-US" sz="2800" dirty="0" smtClean="0">
                <a:solidFill>
                  <a:srgbClr val="7030A0"/>
                </a:solidFill>
              </a:rPr>
              <a:t>Rajesh A.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110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34636" y="-5715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CONCLUSION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8001" y="1595029"/>
            <a:ext cx="6447501" cy="5267459"/>
          </a:xfrm>
          <a:prstGeom prst="rect">
            <a:avLst/>
          </a:prstGeom>
        </p:spPr>
        <p:txBody>
          <a:bodyPr anchor="t" anchorCtr="0"/>
          <a:lstStyle>
            <a:lvl1pPr marL="342900" indent="-457200" algn="l" defTabSz="914400" rtl="0" eaLnBrk="1" latinLnBrk="0" hangingPunct="1"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sz="2353" dirty="0">
              <a:solidFill>
                <a:srgbClr val="FF0000"/>
              </a:solidFill>
            </a:endParaRPr>
          </a:p>
        </p:txBody>
      </p:sp>
      <p:pic>
        <p:nvPicPr>
          <p:cNvPr id="8" name="Picture 7" descr="C:\Users\RAHUL\Desktop\Captur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"/>
            <a:ext cx="6858000" cy="67056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876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0" y="220202"/>
            <a:ext cx="6447501" cy="3880773"/>
          </a:xfrm>
          <a:prstGeom prst="rect">
            <a:avLst/>
          </a:prstGeom>
        </p:spPr>
        <p:txBody>
          <a:bodyPr anchor="t" anchorCtr="0"/>
          <a:lstStyle>
            <a:lvl1pPr marL="342900" indent="-457200" algn="l" defTabSz="914400" rtl="0" eaLnBrk="1" latinLnBrk="0" hangingPunct="1"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REFERENCES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en-US" sz="2000" dirty="0">
                <a:latin typeface="Calibri" pitchFamily="34" charset="0"/>
              </a:rPr>
              <a:t>Ender </a:t>
            </a:r>
            <a:r>
              <a:rPr lang="en-US" sz="2000" dirty="0" err="1">
                <a:latin typeface="Calibri" pitchFamily="34" charset="0"/>
              </a:rPr>
              <a:t>Bolat</a:t>
            </a:r>
            <a:r>
              <a:rPr lang="en-US" sz="2000" dirty="0">
                <a:latin typeface="Calibri" pitchFamily="34" charset="0"/>
              </a:rPr>
              <a:t> .―STUDY OF OFDM PERFORMANCE OVER AWGN CHANNELS .Electrical and </a:t>
            </a:r>
            <a:r>
              <a:rPr lang="en-US" sz="2000" dirty="0" err="1">
                <a:latin typeface="Calibri" pitchFamily="34" charset="0"/>
              </a:rPr>
              <a:t>Elctronic</a:t>
            </a:r>
            <a:r>
              <a:rPr lang="en-US" sz="2000" dirty="0">
                <a:latin typeface="Calibri" pitchFamily="34" charset="0"/>
              </a:rPr>
              <a:t> Engineering Department Eastern Mediterranean University 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2000" dirty="0">
                <a:latin typeface="Calibri" pitchFamily="34" charset="0"/>
              </a:rPr>
              <a:t>An Introduction to Orthogonal Frequency Division Multiplex 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2000" dirty="0">
                <a:latin typeface="Calibri" pitchFamily="34" charset="0"/>
              </a:rPr>
              <a:t>The various functions and examples available at </a:t>
            </a:r>
            <a:r>
              <a:rPr lang="en-US" sz="2000" u="sng" dirty="0">
                <a:latin typeface="Calibri" pitchFamily="34" charset="0"/>
                <a:hlinkClick r:id="rId4"/>
              </a:rPr>
              <a:t>www.mathtools.net</a:t>
            </a:r>
            <a:endParaRPr lang="en-US" sz="2000" dirty="0">
              <a:latin typeface="Calibri" pitchFamily="34" charset="0"/>
            </a:endParaRP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2000" dirty="0">
                <a:latin typeface="Calibri" pitchFamily="34" charset="0"/>
              </a:rPr>
              <a:t>Glover Grant’s  ,”digital commmuunication”,2</a:t>
            </a:r>
            <a:r>
              <a:rPr lang="en-US" sz="2000" baseline="30000" dirty="0">
                <a:latin typeface="Calibri" pitchFamily="34" charset="0"/>
              </a:rPr>
              <a:t>nd</a:t>
            </a:r>
            <a:r>
              <a:rPr lang="en-US" sz="2000" dirty="0">
                <a:latin typeface="Calibri" pitchFamily="34" charset="0"/>
              </a:rPr>
              <a:t> edition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2000" dirty="0">
                <a:latin typeface="Calibri" pitchFamily="34" charset="0"/>
              </a:rPr>
              <a:t>Jain, Raj, ”Channel Models A Tutorial1,” http://www.cse.wustl.edu/ </a:t>
            </a:r>
            <a:r>
              <a:rPr lang="en-US" sz="2000" dirty="0" err="1">
                <a:latin typeface="Calibri" pitchFamily="34" charset="0"/>
              </a:rPr>
              <a:t>jain</a:t>
            </a:r>
            <a:r>
              <a:rPr lang="en-US" sz="2000" dirty="0">
                <a:latin typeface="Calibri" pitchFamily="34" charset="0"/>
              </a:rPr>
              <a:t>/cse574- 08/ftp/channel˙model˙tutorial.pdf, 2007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059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" name="Picture Placeholder 1"/>
          <p:cNvPicPr>
            <a:picLocks noGrp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4" r="7444"/>
          <a:stretch>
            <a:fillRect/>
          </a:stretch>
        </p:blipFill>
        <p:spPr>
          <a:xfrm rot="21358221">
            <a:off x="2175750" y="1441061"/>
            <a:ext cx="6440744" cy="3594878"/>
          </a:xfrm>
        </p:spPr>
      </p:pic>
      <p:sp>
        <p:nvSpPr>
          <p:cNvPr id="3" name="TextBox 2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803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625" y="25400"/>
            <a:ext cx="8229600" cy="1159193"/>
          </a:xfrm>
        </p:spPr>
        <p:txBody>
          <a:bodyPr>
            <a:noAutofit/>
          </a:bodyPr>
          <a:lstStyle/>
          <a:p>
            <a:r>
              <a:rPr lang="en-US" dirty="0" smtClean="0"/>
              <a:t>Modulation Techniques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400" y="1676400"/>
            <a:ext cx="7594600" cy="431748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342900" indent="-457200" algn="l" defTabSz="914400" rtl="0" eaLnBrk="1" latinLnBrk="0" hangingPunct="1"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Employed </a:t>
            </a:r>
            <a:r>
              <a:rPr lang="en-US" sz="2000" dirty="0"/>
              <a:t>in telecommunications transmission systems whereby an electromagnetic signal(the modulating signal) is encoded into one or more of the characteristics of another signal (the carrier signal) to produce a third signal (the modulated signal), whose properties are matched to the characteristics of the medium over which it is to be transmitted.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encoding preserves the original modulating signal in that it can be recovered from the modulated signal at the receiver by the process of demodulation.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77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848600" cy="1470025"/>
          </a:xfrm>
        </p:spPr>
        <p:txBody>
          <a:bodyPr/>
          <a:lstStyle/>
          <a:p>
            <a:r>
              <a:rPr lang="en-US" b="1" dirty="0">
                <a:effectLst/>
              </a:rPr>
              <a:t>Purposes of Modulation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362200"/>
            <a:ext cx="8610600" cy="41910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Efficient radiation of </a:t>
            </a:r>
            <a:r>
              <a:rPr lang="en-US" dirty="0" smtClean="0">
                <a:solidFill>
                  <a:schemeClr val="tx1"/>
                </a:solidFill>
              </a:rPr>
              <a:t>electromagnetic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antenna from which the signal is  being radiated should be of the order </a:t>
            </a:r>
            <a:r>
              <a:rPr lang="en-US" dirty="0" smtClean="0">
                <a:solidFill>
                  <a:schemeClr val="tx1"/>
                </a:solidFill>
              </a:rPr>
              <a:t>of </a:t>
            </a:r>
            <a:r>
              <a:rPr lang="en-US" dirty="0">
                <a:solidFill>
                  <a:schemeClr val="tx1"/>
                </a:solidFill>
              </a:rPr>
              <a:t>one-tenth or more the wavelength of the wavelength of the signal radiated.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case of multiple base-band signals, the wavelengths are too large for reasonable antenna </a:t>
            </a:r>
            <a:r>
              <a:rPr lang="en-US" dirty="0" smtClean="0">
                <a:solidFill>
                  <a:schemeClr val="tx1"/>
                </a:solidFill>
              </a:rPr>
              <a:t>dimensions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order to transmit this signal a huge antenna of the order of at least 10km would be required which is impractical. Instead, we modulate a high frequency carrier, this translating the signal spectrum to the region of carrier frequencies that corresponds to a much smaller wavelength. </a:t>
            </a:r>
          </a:p>
        </p:txBody>
      </p:sp>
    </p:spTree>
    <p:extLst>
      <p:ext uri="{BB962C8B-B14F-4D97-AF65-F5344CB8AC3E}">
        <p14:creationId xmlns:p14="http://schemas.microsoft.com/office/powerpoint/2010/main" val="167326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6477000" cy="936625"/>
          </a:xfrm>
        </p:spPr>
        <p:txBody>
          <a:bodyPr/>
          <a:lstStyle/>
          <a:p>
            <a:r>
              <a:rPr lang="en-US" dirty="0" smtClean="0"/>
              <a:t>PSK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7391400" cy="48006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PSK </a:t>
            </a:r>
            <a:r>
              <a:rPr lang="en-US" dirty="0">
                <a:solidFill>
                  <a:schemeClr val="tx1"/>
                </a:solidFill>
              </a:rPr>
              <a:t>uses a finite number of phases, each assigned a unique pattern of binary bits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Each pattern of bits forms the symbol that is represented by the particular phase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demodulator, which is designed specifically for the symbol-set used by the modulator, determines the phase of the received signal and maps it back to the symbol it represents, thus recovering the original data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This requires the receiver to be able to compare the phase of the received signal to a reference signal thus erecting a system which is termed coherent.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demodulator then determines the changes in the phase of the received signal rather than the phase itself. 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4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>
            <a:noAutofit/>
          </a:bodyPr>
          <a:lstStyle/>
          <a:p>
            <a:pPr algn="ctr"/>
            <a:r>
              <a:rPr lang="en-US" sz="3249" dirty="0" smtClean="0"/>
              <a:t>QPSK</a:t>
            </a:r>
            <a:endParaRPr lang="en-US" sz="3249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1905000"/>
            <a:ext cx="6248400" cy="411480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QPSK is an M-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ary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encoding scheme where N = 2 and M= 4 (hence, the name "quaternary" meaning "4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").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A QPSK modulator is a binary (base 2) signal, to produce four different input combinations,00, 01, 10, and 11.  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Therefore, with QPSK, the binary input data are combined into groups of two bits, called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dibits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. 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the modulator, each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dibit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code generates one of the four possible output phases (+45°, +135°, -45°, and -135°).  </a:t>
            </a:r>
          </a:p>
          <a:p>
            <a:pPr lvl="0">
              <a:buFont typeface="Wingdings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66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762000"/>
          </a:xfrm>
        </p:spPr>
        <p:txBody>
          <a:bodyPr/>
          <a:lstStyle/>
          <a:p>
            <a:r>
              <a:rPr lang="en-US" dirty="0" smtClean="0"/>
              <a:t>              </a:t>
            </a:r>
            <a:r>
              <a:rPr lang="en-US" dirty="0" smtClean="0"/>
              <a:t>QPSK Transmitter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5" y="1898073"/>
            <a:ext cx="8963891" cy="4953000"/>
          </a:xfrm>
        </p:spPr>
        <p:txBody>
          <a:bodyPr anchor="b">
            <a:no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Two bits (a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dibit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) are clocked into the bit splitter. 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After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both bits have been serially inputted, they are simultaneously parallel outputted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The I bit modulates a carrier that is in phase with the reference oscillator 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The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Q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bit modulates a carrier that is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90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</a:rPr>
              <a:t>deg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out of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phase with the reference oscillator 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the outputs are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I balanced modulator =(-1)(sin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ωct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) = -1 sin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ωct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Q balanced modulator =(-1)(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cos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ωct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) = -1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cos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ωct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highest fundamental frequency at the input and fastest rate of change at the output of the balance modulators is equal to one-fourth of the binary input bit rate. 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The output frequency spectrum extends from f' c +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fb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/ 4  to f' c -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fb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/ 4  and the minimum bandwidth (f N) is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fb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/2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algn="ctr"/>
            <a:r>
              <a:rPr lang="en-US" dirty="0"/>
              <a:t> QPSK Transmitter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" descr="Description: C:\Users\RAHU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7086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219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9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QPSK Receiver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909" y="1503767"/>
            <a:ext cx="6447501" cy="51417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t" anchorCtr="0">
            <a:normAutofit/>
          </a:bodyPr>
          <a:lstStyle>
            <a:lvl1pPr marL="342900" indent="-457200" algn="l" defTabSz="914400" rtl="0" eaLnBrk="1" latinLnBrk="0" hangingPunct="1"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sz="1916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950974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Calibri" pitchFamily="34" charset="0"/>
              </a:rPr>
              <a:t>The power splitter directs the input QPSK signal to the I and Q product detectors and the carrier recovery circuit. </a:t>
            </a:r>
            <a:endParaRPr lang="en-US" dirty="0" smtClean="0">
              <a:latin typeface="Calibri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</a:rPr>
              <a:t>The </a:t>
            </a:r>
            <a:r>
              <a:rPr lang="en-US" dirty="0">
                <a:latin typeface="Calibri" pitchFamily="34" charset="0"/>
              </a:rPr>
              <a:t>carrier recovery circuit reproduces the original transmit carrier oscillator signal. The recovered carrier must be frequency and phase coherent with the transmit reference carrier. </a:t>
            </a:r>
            <a:endParaRPr lang="en-US" dirty="0" smtClean="0">
              <a:latin typeface="Calibri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</a:rPr>
              <a:t>The </a:t>
            </a:r>
            <a:r>
              <a:rPr lang="en-US" dirty="0">
                <a:latin typeface="Calibri" pitchFamily="34" charset="0"/>
              </a:rPr>
              <a:t>QPSK signal is demodulated in the I and Q product detectors, which generate the original I and Q data bits. </a:t>
            </a:r>
            <a:endParaRPr lang="en-US" dirty="0" smtClean="0">
              <a:latin typeface="Calibri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</a:rPr>
              <a:t>The </a:t>
            </a:r>
            <a:r>
              <a:rPr lang="en-US" dirty="0">
                <a:latin typeface="Calibri" pitchFamily="34" charset="0"/>
              </a:rPr>
              <a:t>outputs of the product detectors are fed to the bit combining circuit, where they are converted from parallel I and Q data channels to a single binary output data stream. </a:t>
            </a:r>
            <a:endParaRPr lang="en-US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44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981,750,613"/>
  <p:tag name="VBLAYOUTID" val="104158"/>
  <p:tag name="VBANIMAT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0,346,73,0,295,45,0,273,58,0,199,56,0,476,62"/>
  <p:tag name="VBLAYOUTID" val="0"/>
  <p:tag name="VBANIMAT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0,385,289,0,533,247"/>
  <p:tag name="VBLAYOUTID" val="0"/>
  <p:tag name="VBANIMAT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0,436,215"/>
  <p:tag name="VBLAYOUTID" val="104158"/>
  <p:tag name="VBANIMAT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0,403,203,0,324,226"/>
  <p:tag name="VBLAYOUTID" val="0"/>
  <p:tag name="VBANIMAT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0,591,247,0,599,208"/>
  <p:tag name="VBLAYOUTID" val="0"/>
  <p:tag name="VBANIMAT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0,489,196,0,392,194"/>
  <p:tag name="VBLAYOUTID" val="0"/>
  <p:tag name="VBANIMAT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0,487,244"/>
  <p:tag name="VBLAYOUTID" val="0"/>
  <p:tag name="VBANIMAT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1163,900,356"/>
  <p:tag name="VBLAYOUTID" val="104012"/>
  <p:tag name="VBANIMAT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LAYOUTID" val="104001"/>
  <p:tag name="VBANIMAT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LAYOUTID" val="0"/>
  <p:tag name="VBANIMAT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662,362,400"/>
  <p:tag name="VBLAYOUTID" val="104159"/>
  <p:tag name="VBANIMAT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0,281,211"/>
  <p:tag name="VBLAYOUTID" val="0"/>
  <p:tag name="VBANIMAT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LAYOUTID" val="0"/>
  <p:tag name="VBANIMAT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0,487,90,0,51,29,0,365,274"/>
  <p:tag name="VBLAYOUTID" val="0"/>
  <p:tag name="VBANIMAT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0,536,418"/>
  <p:tag name="VBLAYOUTID" val="104027"/>
  <p:tag name="VBANIMAT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LAYOUTID" val="0"/>
  <p:tag name="VBANIMATE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291</TotalTime>
  <Words>1023</Words>
  <Application>Microsoft Office PowerPoint</Application>
  <PresentationFormat>On-screen Show (4:3)</PresentationFormat>
  <Paragraphs>103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Executive</vt:lpstr>
      <vt:lpstr>                 TOPIC</vt:lpstr>
      <vt:lpstr>  Name                            Rahul Khanna   Registration no.           13BEC0700   Subject                           Digital Communication   Slot                                 B1  </vt:lpstr>
      <vt:lpstr>Modulation Techniques</vt:lpstr>
      <vt:lpstr>Purposes of Modulation </vt:lpstr>
      <vt:lpstr>PSK</vt:lpstr>
      <vt:lpstr>QPSK</vt:lpstr>
      <vt:lpstr>              QPSK Transmitter</vt:lpstr>
      <vt:lpstr> QPSK Transmitter</vt:lpstr>
      <vt:lpstr>QPSK Receiver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OQPSK</vt:lpstr>
      <vt:lpstr>PowerPoint Presentation</vt:lpstr>
      <vt:lpstr>OQPSK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                                 Rahul Khanna Registration no.                   13BEC0700 Subject                                 Analog Circuit Design Slot                                       A1   Submitted To  Prof. Kumaravel  S.</dc:title>
  <dc:creator>Windows User</dc:creator>
  <cp:lastModifiedBy>Windows User</cp:lastModifiedBy>
  <cp:revision>65</cp:revision>
  <dcterms:created xsi:type="dcterms:W3CDTF">2015-09-27T09:44:42Z</dcterms:created>
  <dcterms:modified xsi:type="dcterms:W3CDTF">2015-10-28T02:57:33Z</dcterms:modified>
</cp:coreProperties>
</file>