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3" r:id="rId6"/>
    <p:sldId id="260" r:id="rId7"/>
    <p:sldId id="264" r:id="rId8"/>
    <p:sldId id="259" r:id="rId9"/>
    <p:sldId id="261" r:id="rId10"/>
    <p:sldId id="266" r:id="rId11"/>
    <p:sldId id="265" r:id="rId12"/>
    <p:sldId id="267" r:id="rId13"/>
    <p:sldId id="270" r:id="rId14"/>
    <p:sldId id="269" r:id="rId15"/>
    <p:sldId id="268"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119107D-7E65-4A0A-9B0A-082FF0DEB5C0}" type="datetimeFigureOut">
              <a:rPr lang="es-US" smtClean="0"/>
              <a:t>10/7/2020</a:t>
            </a:fld>
            <a:endParaRPr lang="es-US"/>
          </a:p>
        </p:txBody>
      </p:sp>
      <p:sp>
        <p:nvSpPr>
          <p:cNvPr id="5" name="Footer Placeholder 4"/>
          <p:cNvSpPr>
            <a:spLocks noGrp="1"/>
          </p:cNvSpPr>
          <p:nvPr>
            <p:ph type="ftr" sz="quarter" idx="11"/>
          </p:nvPr>
        </p:nvSpPr>
        <p:spPr>
          <a:xfrm>
            <a:off x="2416500" y="329307"/>
            <a:ext cx="4973915" cy="309201"/>
          </a:xfrm>
        </p:spPr>
        <p:txBody>
          <a:bodyPr/>
          <a:lstStyle/>
          <a:p>
            <a:endParaRPr lang="es-US"/>
          </a:p>
        </p:txBody>
      </p:sp>
      <p:sp>
        <p:nvSpPr>
          <p:cNvPr id="6" name="Slide Number Placeholder 5"/>
          <p:cNvSpPr>
            <a:spLocks noGrp="1"/>
          </p:cNvSpPr>
          <p:nvPr>
            <p:ph type="sldNum" sz="quarter" idx="12"/>
          </p:nvPr>
        </p:nvSpPr>
        <p:spPr>
          <a:xfrm>
            <a:off x="1437664" y="798973"/>
            <a:ext cx="811019" cy="503578"/>
          </a:xfrm>
        </p:spPr>
        <p:txBody>
          <a:bodyPr/>
          <a:lstStyle/>
          <a:p>
            <a:fld id="{0F2FE605-82D4-4500-AEB2-1270E084B54A}" type="slidenum">
              <a:rPr lang="es-US" smtClean="0"/>
              <a:t>‹Nº›</a:t>
            </a:fld>
            <a:endParaRPr lang="es-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695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119107D-7E65-4A0A-9B0A-082FF0DEB5C0}" type="datetimeFigureOut">
              <a:rPr lang="es-US" smtClean="0"/>
              <a:t>10/7/2020</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0F2FE605-82D4-4500-AEB2-1270E084B54A}" type="slidenum">
              <a:rPr lang="es-US" smtClean="0"/>
              <a:t>‹Nº›</a:t>
            </a:fld>
            <a:endParaRPr lang="es-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4377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119107D-7E65-4A0A-9B0A-082FF0DEB5C0}" type="datetimeFigureOut">
              <a:rPr lang="es-US" smtClean="0"/>
              <a:t>10/7/2020</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0F2FE605-82D4-4500-AEB2-1270E084B54A}" type="slidenum">
              <a:rPr lang="es-US" smtClean="0"/>
              <a:t>‹Nº›</a:t>
            </a:fld>
            <a:endParaRPr lang="es-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41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119107D-7E65-4A0A-9B0A-082FF0DEB5C0}" type="datetimeFigureOut">
              <a:rPr lang="es-US" smtClean="0"/>
              <a:t>10/7/2020</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0F2FE605-82D4-4500-AEB2-1270E084B54A}" type="slidenum">
              <a:rPr lang="es-US" smtClean="0"/>
              <a:t>‹Nº›</a:t>
            </a:fld>
            <a:endParaRPr lang="es-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5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119107D-7E65-4A0A-9B0A-082FF0DEB5C0}" type="datetimeFigureOut">
              <a:rPr lang="es-US" smtClean="0"/>
              <a:t>10/7/2020</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0F2FE605-82D4-4500-AEB2-1270E084B54A}" type="slidenum">
              <a:rPr lang="es-US" smtClean="0"/>
              <a:t>‹Nº›</a:t>
            </a:fld>
            <a:endParaRPr lang="es-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900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119107D-7E65-4A0A-9B0A-082FF0DEB5C0}" type="datetimeFigureOut">
              <a:rPr lang="es-US" smtClean="0"/>
              <a:t>10/7/2020</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0F2FE605-82D4-4500-AEB2-1270E084B54A}" type="slidenum">
              <a:rPr lang="es-US" smtClean="0"/>
              <a:t>‹Nº›</a:t>
            </a:fld>
            <a:endParaRPr lang="es-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750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119107D-7E65-4A0A-9B0A-082FF0DEB5C0}" type="datetimeFigureOut">
              <a:rPr lang="es-US" smtClean="0"/>
              <a:t>10/7/2020</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0F2FE605-82D4-4500-AEB2-1270E084B54A}" type="slidenum">
              <a:rPr lang="es-US" smtClean="0"/>
              <a:t>‹Nº›</a:t>
            </a:fld>
            <a:endParaRPr lang="es-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124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19107D-7E65-4A0A-9B0A-082FF0DEB5C0}" type="datetimeFigureOut">
              <a:rPr lang="es-US" smtClean="0"/>
              <a:t>10/7/2020</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0F2FE605-82D4-4500-AEB2-1270E084B54A}" type="slidenum">
              <a:rPr lang="es-US" smtClean="0"/>
              <a:t>‹Nº›</a:t>
            </a:fld>
            <a:endParaRPr lang="es-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51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107D-7E65-4A0A-9B0A-082FF0DEB5C0}" type="datetimeFigureOut">
              <a:rPr lang="es-US" smtClean="0"/>
              <a:t>10/7/2020</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0F2FE605-82D4-4500-AEB2-1270E084B54A}" type="slidenum">
              <a:rPr lang="es-US" smtClean="0"/>
              <a:t>‹Nº›</a:t>
            </a:fld>
            <a:endParaRPr lang="es-US"/>
          </a:p>
        </p:txBody>
      </p:sp>
    </p:spTree>
    <p:extLst>
      <p:ext uri="{BB962C8B-B14F-4D97-AF65-F5344CB8AC3E}">
        <p14:creationId xmlns:p14="http://schemas.microsoft.com/office/powerpoint/2010/main" val="377225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119107D-7E65-4A0A-9B0A-082FF0DEB5C0}" type="datetimeFigureOut">
              <a:rPr lang="es-US" smtClean="0"/>
              <a:t>10/7/2020</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0F2FE605-82D4-4500-AEB2-1270E084B54A}" type="slidenum">
              <a:rPr lang="es-US" smtClean="0"/>
              <a:t>‹Nº›</a:t>
            </a:fld>
            <a:endParaRPr lang="es-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67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19107D-7E65-4A0A-9B0A-082FF0DEB5C0}" type="datetimeFigureOut">
              <a:rPr lang="es-US" smtClean="0"/>
              <a:t>10/7/2020</a:t>
            </a:fld>
            <a:endParaRPr lang="es-US"/>
          </a:p>
        </p:txBody>
      </p:sp>
      <p:sp>
        <p:nvSpPr>
          <p:cNvPr id="6" name="Footer Placeholder 5"/>
          <p:cNvSpPr>
            <a:spLocks noGrp="1"/>
          </p:cNvSpPr>
          <p:nvPr>
            <p:ph type="ftr" sz="quarter" idx="11"/>
          </p:nvPr>
        </p:nvSpPr>
        <p:spPr>
          <a:xfrm>
            <a:off x="1447382" y="318640"/>
            <a:ext cx="5541004" cy="320931"/>
          </a:xfrm>
        </p:spPr>
        <p:txBody>
          <a:bodyPr/>
          <a:lstStyle/>
          <a:p>
            <a:endParaRPr lang="es-US"/>
          </a:p>
        </p:txBody>
      </p:sp>
      <p:sp>
        <p:nvSpPr>
          <p:cNvPr id="7" name="Slide Number Placeholder 6"/>
          <p:cNvSpPr>
            <a:spLocks noGrp="1"/>
          </p:cNvSpPr>
          <p:nvPr>
            <p:ph type="sldNum" sz="quarter" idx="12"/>
          </p:nvPr>
        </p:nvSpPr>
        <p:spPr/>
        <p:txBody>
          <a:bodyPr/>
          <a:lstStyle/>
          <a:p>
            <a:fld id="{0F2FE605-82D4-4500-AEB2-1270E084B54A}" type="slidenum">
              <a:rPr lang="es-US" smtClean="0"/>
              <a:t>‹Nº›</a:t>
            </a:fld>
            <a:endParaRPr lang="es-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651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119107D-7E65-4A0A-9B0A-082FF0DEB5C0}" type="datetimeFigureOut">
              <a:rPr lang="es-US" smtClean="0"/>
              <a:t>10/7/2020</a:t>
            </a:fld>
            <a:endParaRPr lang="es-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F2FE605-82D4-4500-AEB2-1270E084B54A}" type="slidenum">
              <a:rPr lang="es-US" smtClean="0"/>
              <a:t>‹Nº›</a:t>
            </a:fld>
            <a:endParaRPr lang="es-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606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An%C3%A1lisis_de_regresi%C3%B3n" TargetMode="External"/><Relationship Id="rId2" Type="http://schemas.openxmlformats.org/officeDocument/2006/relationships/hyperlink" Target="https://es.wikipedia.org/wiki/Interpolaci%C3%B3n"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s.wikipedia.org/wiki/Aproximaci%C3%B3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EE5B5-6FA7-4DB7-874A-CD8A6AB555B7}"/>
              </a:ext>
            </a:extLst>
          </p:cNvPr>
          <p:cNvSpPr>
            <a:spLocks noGrp="1"/>
          </p:cNvSpPr>
          <p:nvPr>
            <p:ph type="ctrTitle"/>
          </p:nvPr>
        </p:nvSpPr>
        <p:spPr>
          <a:xfrm>
            <a:off x="1524000" y="1122363"/>
            <a:ext cx="9144000" cy="2049815"/>
          </a:xfrm>
        </p:spPr>
        <p:txBody>
          <a:bodyPr>
            <a:normAutofit fontScale="90000"/>
          </a:bodyPr>
          <a:lstStyle/>
          <a:p>
            <a:r>
              <a:rPr lang="es-US" dirty="0"/>
              <a:t>Ajustes polinomiales</a:t>
            </a:r>
            <a:br>
              <a:rPr lang="es-US" dirty="0"/>
            </a:br>
            <a:endParaRPr lang="es-US" dirty="0"/>
          </a:p>
        </p:txBody>
      </p:sp>
      <p:sp>
        <p:nvSpPr>
          <p:cNvPr id="3" name="Subtítulo 2">
            <a:extLst>
              <a:ext uri="{FF2B5EF4-FFF2-40B4-BE49-F238E27FC236}">
                <a16:creationId xmlns:a16="http://schemas.microsoft.com/office/drawing/2014/main" id="{4DA98599-F71C-41BA-A762-71963ABDB251}"/>
              </a:ext>
            </a:extLst>
          </p:cNvPr>
          <p:cNvSpPr>
            <a:spLocks noGrp="1"/>
          </p:cNvSpPr>
          <p:nvPr>
            <p:ph type="subTitle" idx="1"/>
          </p:nvPr>
        </p:nvSpPr>
        <p:spPr>
          <a:xfrm>
            <a:off x="1524000" y="3685822"/>
            <a:ext cx="9144000" cy="1571977"/>
          </a:xfrm>
        </p:spPr>
        <p:txBody>
          <a:bodyPr>
            <a:normAutofit fontScale="47500" lnSpcReduction="20000"/>
          </a:bodyPr>
          <a:lstStyle/>
          <a:p>
            <a:r>
              <a:rPr lang="es-US" sz="4000" dirty="0"/>
              <a:t>Contagios de covid-19 en Risaralda</a:t>
            </a:r>
          </a:p>
          <a:p>
            <a:endParaRPr lang="es-US" dirty="0"/>
          </a:p>
          <a:p>
            <a:r>
              <a:rPr lang="es-US" dirty="0"/>
              <a:t>Presentado por:</a:t>
            </a:r>
          </a:p>
          <a:p>
            <a:r>
              <a:rPr lang="es-US" dirty="0"/>
              <a:t>Ana Manuela Gamboa Piedrahita</a:t>
            </a:r>
          </a:p>
          <a:p>
            <a:r>
              <a:rPr lang="es-US" dirty="0"/>
              <a:t>Orfilia Castillo Maturana</a:t>
            </a:r>
          </a:p>
        </p:txBody>
      </p:sp>
    </p:spTree>
    <p:extLst>
      <p:ext uri="{BB962C8B-B14F-4D97-AF65-F5344CB8AC3E}">
        <p14:creationId xmlns:p14="http://schemas.microsoft.com/office/powerpoint/2010/main" val="3784428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DBF39D65-E8AA-4557-91D5-43FA8C19C823}"/>
              </a:ext>
            </a:extLst>
          </p:cNvPr>
          <p:cNvPicPr>
            <a:picLocks noGrp="1" noChangeAspect="1"/>
          </p:cNvPicPr>
          <p:nvPr>
            <p:ph idx="1"/>
          </p:nvPr>
        </p:nvPicPr>
        <p:blipFill rotWithShape="1">
          <a:blip r:embed="rId2"/>
          <a:srcRect l="16359" t="50817" r="45271" b="30280"/>
          <a:stretch/>
        </p:blipFill>
        <p:spPr>
          <a:xfrm>
            <a:off x="1559747" y="2257425"/>
            <a:ext cx="8614435" cy="2386013"/>
          </a:xfrm>
        </p:spPr>
      </p:pic>
    </p:spTree>
    <p:extLst>
      <p:ext uri="{BB962C8B-B14F-4D97-AF65-F5344CB8AC3E}">
        <p14:creationId xmlns:p14="http://schemas.microsoft.com/office/powerpoint/2010/main" val="200590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441064-2AAA-4A8B-80BB-4A7E2B5320F4}"/>
              </a:ext>
            </a:extLst>
          </p:cNvPr>
          <p:cNvSpPr>
            <a:spLocks noGrp="1"/>
          </p:cNvSpPr>
          <p:nvPr>
            <p:ph idx="1"/>
          </p:nvPr>
        </p:nvSpPr>
        <p:spPr>
          <a:xfrm>
            <a:off x="838200" y="225778"/>
            <a:ext cx="10515600" cy="5951185"/>
          </a:xfrm>
        </p:spPr>
        <p:txBody>
          <a:bodyPr>
            <a:normAutofit fontScale="85000" lnSpcReduction="10000"/>
          </a:bodyPr>
          <a:lstStyle/>
          <a:p>
            <a:pPr marL="0" marR="0" algn="just">
              <a:spcBef>
                <a:spcPts val="0"/>
              </a:spcBef>
              <a:spcAft>
                <a:spcPts val="0"/>
              </a:spcAft>
            </a:pPr>
            <a:endParaRPr lang="es-US" sz="2800" dirty="0">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n-US" sz="1900" dirty="0">
                <a:solidFill>
                  <a:srgbClr val="FF0000"/>
                </a:solidFill>
                <a:effectLst/>
                <a:latin typeface="Times New Roman" panose="02020603050405020304" pitchFamily="18" charset="0"/>
                <a:ea typeface="Arial" panose="020B0604020202020204" pitchFamily="34" charset="0"/>
              </a:rPr>
              <a:t>from </a:t>
            </a:r>
            <a:r>
              <a:rPr lang="en-US" sz="1900" dirty="0" err="1">
                <a:solidFill>
                  <a:srgbClr val="FF0000"/>
                </a:solidFill>
                <a:effectLst/>
                <a:latin typeface="Times New Roman" panose="02020603050405020304" pitchFamily="18" charset="0"/>
                <a:ea typeface="Arial" panose="020B0604020202020204" pitchFamily="34" charset="0"/>
              </a:rPr>
              <a:t>scipy.optimize</a:t>
            </a:r>
            <a:r>
              <a:rPr lang="en-US" sz="1900" dirty="0">
                <a:solidFill>
                  <a:srgbClr val="FF0000"/>
                </a:solidFill>
                <a:effectLst/>
                <a:latin typeface="Times New Roman" panose="02020603050405020304" pitchFamily="18" charset="0"/>
                <a:ea typeface="Arial" panose="020B0604020202020204" pitchFamily="34" charset="0"/>
              </a:rPr>
              <a:t> import </a:t>
            </a:r>
            <a:r>
              <a:rPr lang="en-US" sz="1900" dirty="0" err="1">
                <a:solidFill>
                  <a:srgbClr val="FF0000"/>
                </a:solidFill>
                <a:effectLst/>
                <a:latin typeface="Times New Roman" panose="02020603050405020304" pitchFamily="18" charset="0"/>
                <a:ea typeface="Arial" panose="020B0604020202020204" pitchFamily="34" charset="0"/>
              </a:rPr>
              <a:t>fsolve</a:t>
            </a:r>
            <a:r>
              <a:rPr lang="en-US" sz="1900" dirty="0">
                <a:solidFill>
                  <a:srgbClr val="FF0000"/>
                </a:solidFill>
                <a:effectLst/>
                <a:latin typeface="Times New Roman" panose="02020603050405020304" pitchFamily="18" charset="0"/>
                <a:ea typeface="Arial" panose="020B0604020202020204" pitchFamily="34" charset="0"/>
              </a:rPr>
              <a:t> print(fbt2)</a:t>
            </a:r>
            <a:endParaRPr lang="es-US" sz="1900" dirty="0">
              <a:solidFill>
                <a:srgbClr val="FF0000"/>
              </a:solidFill>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19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1900" dirty="0">
                <a:effectLst/>
                <a:latin typeface="Times New Roman" panose="02020603050405020304" pitchFamily="18" charset="0"/>
                <a:ea typeface="Arial" panose="020B0604020202020204" pitchFamily="34" charset="0"/>
              </a:rPr>
              <a:t>proporciona funciones para minimizar (o maximizar) funciones objetivo, posiblemente sujetas a restricciones. </a:t>
            </a:r>
            <a:endParaRPr lang="es-US" sz="19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1900" dirty="0">
                <a:effectLst/>
                <a:latin typeface="Times New Roman" panose="02020603050405020304" pitchFamily="18" charset="0"/>
                <a:ea typeface="Arial" panose="020B0604020202020204" pitchFamily="34" charset="0"/>
              </a:rPr>
              <a:t>Incluye solucionadores de problemas no lineales (con soporte para algoritmos de optimización locales y globales), programación lineal, mínimos cuadrados restringidos y no lineales, búsqueda de raíces y ajuste de curvas.</a:t>
            </a:r>
            <a:endParaRPr lang="es-US" sz="19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1900" dirty="0">
                <a:effectLst/>
                <a:latin typeface="Times New Roman" panose="02020603050405020304" pitchFamily="18" charset="0"/>
                <a:ea typeface="Arial" panose="020B0604020202020204" pitchFamily="34" charset="0"/>
              </a:rPr>
              <a:t>de esta librería se importa la función </a:t>
            </a:r>
            <a:r>
              <a:rPr lang="es-US" sz="1900" dirty="0" err="1">
                <a:effectLst/>
                <a:latin typeface="Times New Roman" panose="02020603050405020304" pitchFamily="18" charset="0"/>
                <a:ea typeface="Arial" panose="020B0604020202020204" pitchFamily="34" charset="0"/>
              </a:rPr>
              <a:t>fsolve</a:t>
            </a:r>
            <a:r>
              <a:rPr lang="es-US" sz="1900" dirty="0">
                <a:effectLst/>
                <a:latin typeface="Times New Roman" panose="02020603050405020304" pitchFamily="18" charset="0"/>
                <a:ea typeface="Arial" panose="020B0604020202020204" pitchFamily="34" charset="0"/>
              </a:rPr>
              <a:t>: función que me permite hacer una estimación del resultado encuentra las raíces de una función.</a:t>
            </a:r>
            <a:endParaRPr lang="es-US" sz="19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1900" dirty="0">
                <a:effectLst/>
                <a:latin typeface="Times New Roman" panose="02020603050405020304" pitchFamily="18" charset="0"/>
                <a:ea typeface="Arial" panose="020B0604020202020204" pitchFamily="34" charset="0"/>
              </a:rPr>
              <a:t>Devuelve las raíces de las ecuaciones (no lineales) definidas por una estimación inicial dada.</a:t>
            </a:r>
            <a:endParaRPr lang="es-US" sz="1900" dirty="0">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1900" dirty="0">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s-ES" sz="1900" dirty="0" err="1">
                <a:solidFill>
                  <a:srgbClr val="FF0000"/>
                </a:solidFill>
                <a:effectLst/>
                <a:latin typeface="Times New Roman" panose="02020603050405020304" pitchFamily="18" charset="0"/>
                <a:ea typeface="Arial" panose="020B0604020202020204" pitchFamily="34" charset="0"/>
              </a:rPr>
              <a:t>print</a:t>
            </a:r>
            <a:r>
              <a:rPr lang="es-ES" sz="1900" dirty="0">
                <a:solidFill>
                  <a:srgbClr val="FF0000"/>
                </a:solidFill>
                <a:effectLst/>
                <a:latin typeface="Times New Roman" panose="02020603050405020304" pitchFamily="18" charset="0"/>
                <a:ea typeface="Arial" panose="020B0604020202020204" pitchFamily="34" charset="0"/>
              </a:rPr>
              <a:t>(fbt2 - 100000</a:t>
            </a:r>
            <a:r>
              <a:rPr lang="es-ES" sz="1900" dirty="0">
                <a:effectLst/>
                <a:latin typeface="Times New Roman" panose="02020603050405020304" pitchFamily="18" charset="0"/>
                <a:ea typeface="Arial" panose="020B0604020202020204" pitchFamily="34" charset="0"/>
              </a:rPr>
              <a:t>)</a:t>
            </a:r>
            <a:endParaRPr lang="es-US" sz="19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1900" dirty="0">
                <a:effectLst/>
                <a:latin typeface="Times New Roman" panose="02020603050405020304" pitchFamily="18" charset="0"/>
                <a:ea typeface="Arial" panose="020B0604020202020204" pitchFamily="34" charset="0"/>
              </a:rPr>
              <a:t>con la función </a:t>
            </a:r>
            <a:r>
              <a:rPr lang="es-ES" sz="1900" dirty="0" err="1">
                <a:effectLst/>
                <a:latin typeface="Times New Roman" panose="02020603050405020304" pitchFamily="18" charset="0"/>
                <a:ea typeface="Arial" panose="020B0604020202020204" pitchFamily="34" charset="0"/>
              </a:rPr>
              <a:t>fsolve</a:t>
            </a:r>
            <a:r>
              <a:rPr lang="es-ES" sz="1900" dirty="0">
                <a:effectLst/>
                <a:latin typeface="Times New Roman" panose="02020603050405020304" pitchFamily="18" charset="0"/>
                <a:ea typeface="Arial" panose="020B0604020202020204" pitchFamily="34" charset="0"/>
              </a:rPr>
              <a:t> se calcula cual va a ser las solicitudes/hora esperados las semanas. lo que realmente se </a:t>
            </a:r>
            <a:endParaRPr lang="es-US" sz="19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1900" dirty="0">
                <a:effectLst/>
                <a:latin typeface="Times New Roman" panose="02020603050405020304" pitchFamily="18" charset="0"/>
                <a:ea typeface="Arial" panose="020B0604020202020204" pitchFamily="34" charset="0"/>
              </a:rPr>
              <a:t># realiza es una estimación para que semana se van a realizar las 800 solicitudes/horas enviándole como argumento</a:t>
            </a:r>
            <a:endParaRPr lang="es-US" sz="19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1900" dirty="0">
                <a:effectLst/>
                <a:latin typeface="Times New Roman" panose="02020603050405020304" pitchFamily="18" charset="0"/>
                <a:ea typeface="Arial" panose="020B0604020202020204" pitchFamily="34" charset="0"/>
              </a:rPr>
              <a:t># el polinomio de grado 2 (fbt2-100.000) y el valor que tomamos como base y lo dividimos por (7*24)a para pasar el resultado a horas.</a:t>
            </a:r>
            <a:endParaRPr lang="es-US" sz="1900" dirty="0">
              <a:effectLst/>
              <a:latin typeface="Arial" panose="020B0604020202020204" pitchFamily="34" charset="0"/>
              <a:ea typeface="Arial" panose="020B0604020202020204" pitchFamily="34" charset="0"/>
            </a:endParaRPr>
          </a:p>
          <a:p>
            <a:pPr marL="0" marR="0" indent="0" algn="just">
              <a:spcBef>
                <a:spcPts val="0"/>
              </a:spcBef>
              <a:spcAft>
                <a:spcPts val="0"/>
              </a:spcAft>
              <a:buNone/>
            </a:pPr>
            <a:endParaRPr lang="es-ES" sz="1900" dirty="0">
              <a:solidFill>
                <a:srgbClr val="FF0000"/>
              </a:solidFill>
              <a:effectLst/>
              <a:latin typeface="Times New Roman" panose="02020603050405020304" pitchFamily="18" charset="0"/>
              <a:ea typeface="Arial" panose="020B0604020202020204" pitchFamily="34" charset="0"/>
            </a:endParaRPr>
          </a:p>
          <a:p>
            <a:pPr marL="0" marR="0" indent="0" algn="just">
              <a:spcBef>
                <a:spcPts val="0"/>
              </a:spcBef>
              <a:spcAft>
                <a:spcPts val="0"/>
              </a:spcAft>
              <a:buNone/>
            </a:pPr>
            <a:r>
              <a:rPr lang="es-ES" sz="1900" dirty="0">
                <a:solidFill>
                  <a:srgbClr val="FF0000"/>
                </a:solidFill>
                <a:effectLst/>
                <a:latin typeface="Times New Roman" panose="02020603050405020304" pitchFamily="18" charset="0"/>
                <a:ea typeface="Arial" panose="020B0604020202020204" pitchFamily="34" charset="0"/>
              </a:rPr>
              <a:t>alcanzado Max =</a:t>
            </a:r>
            <a:r>
              <a:rPr lang="es-ES" sz="1900" dirty="0" err="1">
                <a:solidFill>
                  <a:srgbClr val="FF0000"/>
                </a:solidFill>
                <a:effectLst/>
                <a:latin typeface="Times New Roman" panose="02020603050405020304" pitchFamily="18" charset="0"/>
                <a:ea typeface="Arial" panose="020B0604020202020204" pitchFamily="34" charset="0"/>
              </a:rPr>
              <a:t>fsolve</a:t>
            </a:r>
            <a:r>
              <a:rPr lang="es-ES" sz="1900" dirty="0">
                <a:solidFill>
                  <a:srgbClr val="FF0000"/>
                </a:solidFill>
                <a:effectLst/>
                <a:latin typeface="Times New Roman" panose="02020603050405020304" pitchFamily="18" charset="0"/>
                <a:ea typeface="Arial" panose="020B0604020202020204" pitchFamily="34" charset="0"/>
              </a:rPr>
              <a:t>(fbt2 - 100000, x0=800) / (7 * 24)</a:t>
            </a:r>
            <a:endParaRPr lang="es-US" sz="1900" dirty="0">
              <a:solidFill>
                <a:srgbClr val="FF0000"/>
              </a:solidFill>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19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1900" dirty="0">
                <a:effectLst/>
                <a:latin typeface="Times New Roman" panose="02020603050405020304" pitchFamily="18" charset="0"/>
                <a:ea typeface="Arial" panose="020B0604020202020204" pitchFamily="34" charset="0"/>
              </a:rPr>
              <a:t>y por último se muestra el resultado </a:t>
            </a:r>
            <a:endParaRPr lang="es-US" sz="1900" dirty="0">
              <a:effectLst/>
              <a:latin typeface="Arial" panose="020B0604020202020204" pitchFamily="34" charset="0"/>
              <a:ea typeface="Arial" panose="020B0604020202020204" pitchFamily="34" charset="0"/>
            </a:endParaRPr>
          </a:p>
          <a:p>
            <a:pPr marL="0" marR="0" indent="0" algn="just">
              <a:spcBef>
                <a:spcPts val="0"/>
              </a:spcBef>
              <a:spcAft>
                <a:spcPts val="0"/>
              </a:spcAft>
              <a:buNone/>
            </a:pPr>
            <a:r>
              <a:rPr lang="es-ES" sz="1900" dirty="0" err="1">
                <a:solidFill>
                  <a:srgbClr val="FF0000"/>
                </a:solidFill>
                <a:effectLst/>
                <a:latin typeface="Times New Roman" panose="02020603050405020304" pitchFamily="18" charset="0"/>
                <a:ea typeface="Arial" panose="020B0604020202020204" pitchFamily="34" charset="0"/>
              </a:rPr>
              <a:t>print</a:t>
            </a:r>
            <a:r>
              <a:rPr lang="es-ES" sz="1900" dirty="0">
                <a:solidFill>
                  <a:srgbClr val="FF0000"/>
                </a:solidFill>
                <a:effectLst/>
                <a:latin typeface="Times New Roman" panose="02020603050405020304" pitchFamily="18" charset="0"/>
                <a:ea typeface="Arial" panose="020B0604020202020204" pitchFamily="34" charset="0"/>
              </a:rPr>
              <a:t>("\n100,000 solicitudes/hora esperados en la semana %f" % </a:t>
            </a:r>
          </a:p>
          <a:p>
            <a:pPr marL="0" marR="0" indent="0" algn="just">
              <a:spcBef>
                <a:spcPts val="0"/>
              </a:spcBef>
              <a:spcAft>
                <a:spcPts val="0"/>
              </a:spcAft>
              <a:buNone/>
            </a:pPr>
            <a:r>
              <a:rPr lang="es-ES" sz="1900" dirty="0">
                <a:solidFill>
                  <a:srgbClr val="FF0000"/>
                </a:solidFill>
                <a:effectLst/>
                <a:latin typeface="Times New Roman" panose="02020603050405020304" pitchFamily="18" charset="0"/>
                <a:ea typeface="Arial" panose="020B0604020202020204" pitchFamily="34" charset="0"/>
              </a:rPr>
              <a:t>                                        alcanzado Max[0])</a:t>
            </a:r>
            <a:endParaRPr lang="es-US" sz="1900" dirty="0">
              <a:solidFill>
                <a:srgbClr val="FF0000"/>
              </a:solidFill>
              <a:effectLst/>
              <a:latin typeface="Arial" panose="020B0604020202020204" pitchFamily="34" charset="0"/>
              <a:ea typeface="Arial" panose="020B0604020202020204" pitchFamily="34" charset="0"/>
            </a:endParaRPr>
          </a:p>
          <a:p>
            <a:endParaRPr lang="es-US" dirty="0"/>
          </a:p>
        </p:txBody>
      </p:sp>
    </p:spTree>
    <p:extLst>
      <p:ext uri="{BB962C8B-B14F-4D97-AF65-F5344CB8AC3E}">
        <p14:creationId xmlns:p14="http://schemas.microsoft.com/office/powerpoint/2010/main" val="192372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626AF-4A1A-4624-AE07-41DFB7E425CB}"/>
              </a:ext>
            </a:extLst>
          </p:cNvPr>
          <p:cNvSpPr>
            <a:spLocks noGrp="1"/>
          </p:cNvSpPr>
          <p:nvPr>
            <p:ph type="title"/>
          </p:nvPr>
        </p:nvSpPr>
        <p:spPr/>
        <p:txBody>
          <a:bodyPr/>
          <a:lstStyle/>
          <a:p>
            <a:pPr algn="ctr"/>
            <a:r>
              <a:rPr lang="es-CO" dirty="0"/>
              <a:t>Graficas de dispersión </a:t>
            </a:r>
          </a:p>
        </p:txBody>
      </p:sp>
      <p:sp>
        <p:nvSpPr>
          <p:cNvPr id="3" name="Marcador de contenido 2">
            <a:extLst>
              <a:ext uri="{FF2B5EF4-FFF2-40B4-BE49-F238E27FC236}">
                <a16:creationId xmlns:a16="http://schemas.microsoft.com/office/drawing/2014/main" id="{D093D5A3-7569-40DC-85FF-97CC4BB199F4}"/>
              </a:ext>
            </a:extLst>
          </p:cNvPr>
          <p:cNvSpPr>
            <a:spLocks noGrp="1"/>
          </p:cNvSpPr>
          <p:nvPr>
            <p:ph idx="1"/>
          </p:nvPr>
        </p:nvSpPr>
        <p:spPr>
          <a:xfrm>
            <a:off x="1451580" y="2015732"/>
            <a:ext cx="3478230" cy="3450613"/>
          </a:xfrm>
        </p:spPr>
        <p:txBody>
          <a:bodyPr>
            <a:normAutofit fontScale="92500" lnSpcReduction="20000"/>
          </a:bodyPr>
          <a:lstStyle/>
          <a:p>
            <a:r>
              <a:rPr lang="es-ES" sz="1800" dirty="0" err="1">
                <a:effectLst/>
                <a:latin typeface="Times New Roman" panose="02020603050405020304" pitchFamily="18" charset="0"/>
                <a:ea typeface="Arial" panose="020B0604020202020204" pitchFamily="34" charset="0"/>
              </a:rPr>
              <a:t>plot_models</a:t>
            </a:r>
            <a:r>
              <a:rPr lang="es-ES" sz="1800" dirty="0">
                <a:effectLst/>
                <a:latin typeface="Times New Roman" panose="02020603050405020304" pitchFamily="18" charset="0"/>
                <a:ea typeface="Arial" panose="020B0604020202020204" pitchFamily="34" charset="0"/>
              </a:rPr>
              <a:t>(</a:t>
            </a:r>
            <a:r>
              <a:rPr lang="es-ES" sz="1800" dirty="0" err="1">
                <a:effectLst/>
                <a:latin typeface="Times New Roman" panose="02020603050405020304" pitchFamily="18" charset="0"/>
                <a:ea typeface="Arial" panose="020B0604020202020204" pitchFamily="34" charset="0"/>
              </a:rPr>
              <a:t>x,y,None,os.path.join</a:t>
            </a:r>
            <a:r>
              <a:rPr lang="es-ES" sz="1800" dirty="0">
                <a:effectLst/>
                <a:latin typeface="Times New Roman" panose="02020603050405020304" pitchFamily="18" charset="0"/>
                <a:ea typeface="Arial" panose="020B0604020202020204" pitchFamily="34" charset="0"/>
              </a:rPr>
              <a:t>(CHART_DIR,"1400_01_0 1.png"))</a:t>
            </a:r>
          </a:p>
          <a:p>
            <a:r>
              <a:rPr lang="es-ES" sz="1800" dirty="0">
                <a:latin typeface="Times New Roman" panose="02020603050405020304" pitchFamily="18" charset="0"/>
              </a:rPr>
              <a:t>Función que me determina un modelo y me los guarda en la carpeta de CHART  con un nombre pre establecido  dando como resultado la siguiente grafica.</a:t>
            </a:r>
          </a:p>
          <a:p>
            <a:r>
              <a:rPr lang="es-ES" sz="1800" dirty="0">
                <a:latin typeface="Times New Roman" panose="02020603050405020304" pitchFamily="18" charset="0"/>
              </a:rPr>
              <a:t>Esta grafica podemos apreciar los gráficos de dispersión, con sus respectivos nombres en los ejes. </a:t>
            </a:r>
          </a:p>
          <a:p>
            <a:endParaRPr lang="es-CO" dirty="0"/>
          </a:p>
        </p:txBody>
      </p:sp>
      <p:pic>
        <p:nvPicPr>
          <p:cNvPr id="4" name="Imagen 3">
            <a:extLst>
              <a:ext uri="{FF2B5EF4-FFF2-40B4-BE49-F238E27FC236}">
                <a16:creationId xmlns:a16="http://schemas.microsoft.com/office/drawing/2014/main" id="{C16A5FD7-A687-4D56-8587-AE5A2F9BC3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01827" y="2037344"/>
            <a:ext cx="4832363" cy="4204429"/>
          </a:xfrm>
          <a:prstGeom prst="rect">
            <a:avLst/>
          </a:prstGeom>
          <a:noFill/>
          <a:ln>
            <a:noFill/>
          </a:ln>
        </p:spPr>
      </p:pic>
    </p:spTree>
    <p:extLst>
      <p:ext uri="{BB962C8B-B14F-4D97-AF65-F5344CB8AC3E}">
        <p14:creationId xmlns:p14="http://schemas.microsoft.com/office/powerpoint/2010/main" val="198626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818C5-50A9-4C00-A191-DEA78F5418F0}"/>
              </a:ext>
            </a:extLst>
          </p:cNvPr>
          <p:cNvSpPr>
            <a:spLocks noGrp="1"/>
          </p:cNvSpPr>
          <p:nvPr>
            <p:ph type="title"/>
          </p:nvPr>
        </p:nvSpPr>
        <p:spPr/>
        <p:txBody>
          <a:bodyPr/>
          <a:lstStyle/>
          <a:p>
            <a:r>
              <a:rPr lang="es-CO" sz="3200" b="1" dirty="0">
                <a:latin typeface="Calibri" panose="020F0502020204030204" pitchFamily="34" charset="0"/>
                <a:cs typeface="Calibri" panose="020F0502020204030204" pitchFamily="34" charset="0"/>
              </a:rPr>
              <a:t>Funciones que crean y dibujan los modelos de datos</a:t>
            </a:r>
            <a:endParaRPr lang="es-CO" dirty="0"/>
          </a:p>
        </p:txBody>
      </p:sp>
      <p:sp>
        <p:nvSpPr>
          <p:cNvPr id="3" name="Marcador de contenido 2">
            <a:extLst>
              <a:ext uri="{FF2B5EF4-FFF2-40B4-BE49-F238E27FC236}">
                <a16:creationId xmlns:a16="http://schemas.microsoft.com/office/drawing/2014/main" id="{299C1A4F-81F6-4DA4-B670-D007D3A4C6F3}"/>
              </a:ext>
            </a:extLst>
          </p:cNvPr>
          <p:cNvSpPr>
            <a:spLocks noGrp="1"/>
          </p:cNvSpPr>
          <p:nvPr>
            <p:ph idx="1"/>
          </p:nvPr>
        </p:nvSpPr>
        <p:spPr>
          <a:xfrm>
            <a:off x="1073427" y="2015732"/>
            <a:ext cx="9981428" cy="4716372"/>
          </a:xfrm>
        </p:spPr>
        <p:txBody>
          <a:bodyPr>
            <a:normAutofit fontScale="25000" lnSpcReduction="20000"/>
          </a:bodyPr>
          <a:lstStyle/>
          <a:p>
            <a:pPr marL="0" indent="0">
              <a:buNone/>
            </a:pPr>
            <a:r>
              <a:rPr lang="es-CO" sz="6400" dirty="0"/>
              <a:t>fp1, res1, rank1, sv1, rcond1 = </a:t>
            </a:r>
            <a:r>
              <a:rPr lang="es-CO" sz="6400" dirty="0" err="1"/>
              <a:t>np.polyfit</a:t>
            </a:r>
            <a:r>
              <a:rPr lang="es-CO" sz="6400" dirty="0"/>
              <a:t>(x, y, 1, full=True)</a:t>
            </a:r>
          </a:p>
          <a:p>
            <a:pPr marL="0" indent="0">
              <a:buNone/>
            </a:pPr>
            <a:r>
              <a:rPr lang="es-CO" sz="6400" dirty="0" err="1"/>
              <a:t>print</a:t>
            </a:r>
            <a:r>
              <a:rPr lang="es-CO" sz="6400" dirty="0"/>
              <a:t>("Parámetros del modelo fp1: %s" % fp1)</a:t>
            </a:r>
          </a:p>
          <a:p>
            <a:pPr marL="0" indent="0">
              <a:buNone/>
            </a:pPr>
            <a:r>
              <a:rPr lang="es-CO" sz="6400" dirty="0" err="1"/>
              <a:t>print</a:t>
            </a:r>
            <a:r>
              <a:rPr lang="es-CO" sz="6400" dirty="0"/>
              <a:t>("Error del modelo fp1:", res1)</a:t>
            </a:r>
          </a:p>
          <a:p>
            <a:pPr marL="0" indent="0">
              <a:buNone/>
            </a:pPr>
            <a:r>
              <a:rPr lang="es-CO" sz="6400" dirty="0"/>
              <a:t>f1 = sp.poly1d(fp1)</a:t>
            </a:r>
          </a:p>
          <a:p>
            <a:pPr marL="0" indent="0">
              <a:buNone/>
            </a:pPr>
            <a:endParaRPr lang="es-CO" sz="6400" dirty="0"/>
          </a:p>
          <a:p>
            <a:pPr marL="0" indent="0">
              <a:buNone/>
            </a:pPr>
            <a:r>
              <a:rPr lang="es-CO" sz="6400" dirty="0"/>
              <a:t>fp2, res2, rank2, sv2, rcond2 = </a:t>
            </a:r>
            <a:r>
              <a:rPr lang="es-CO" sz="6400" dirty="0" err="1"/>
              <a:t>np.polyfit</a:t>
            </a:r>
            <a:r>
              <a:rPr lang="es-CO" sz="6400" dirty="0"/>
              <a:t>(x, y, 2, full=True)</a:t>
            </a:r>
          </a:p>
          <a:p>
            <a:pPr marL="0" indent="0">
              <a:buNone/>
            </a:pPr>
            <a:r>
              <a:rPr lang="es-CO" sz="6400" dirty="0" err="1"/>
              <a:t>print</a:t>
            </a:r>
            <a:r>
              <a:rPr lang="es-CO" sz="6400" dirty="0"/>
              <a:t>("Parámetros del modelo fp2: %s" % fp2)</a:t>
            </a:r>
          </a:p>
          <a:p>
            <a:pPr marL="0" indent="0">
              <a:buNone/>
            </a:pPr>
            <a:r>
              <a:rPr lang="es-CO" sz="6400" dirty="0" err="1"/>
              <a:t>print</a:t>
            </a:r>
            <a:r>
              <a:rPr lang="es-CO" sz="6400" dirty="0"/>
              <a:t>("Error del modelo fp2:", res2)</a:t>
            </a:r>
          </a:p>
          <a:p>
            <a:pPr marL="0" indent="0">
              <a:buNone/>
            </a:pPr>
            <a:r>
              <a:rPr lang="es-CO" sz="6400" dirty="0"/>
              <a:t>f2 = sp.poly1d(fp2)</a:t>
            </a:r>
          </a:p>
          <a:p>
            <a:pPr marL="0" indent="0">
              <a:buNone/>
            </a:pPr>
            <a:endParaRPr lang="es-CO" sz="6400" dirty="0"/>
          </a:p>
          <a:p>
            <a:pPr marL="0" indent="0">
              <a:buNone/>
            </a:pPr>
            <a:r>
              <a:rPr lang="es-CO" sz="6400" dirty="0"/>
              <a:t>f3 = sp.poly1d(</a:t>
            </a:r>
            <a:r>
              <a:rPr lang="es-CO" sz="6400" dirty="0" err="1"/>
              <a:t>np.polyfit</a:t>
            </a:r>
            <a:r>
              <a:rPr lang="es-CO" sz="6400" dirty="0"/>
              <a:t>(x, y, 3))</a:t>
            </a:r>
          </a:p>
          <a:p>
            <a:pPr marL="0" indent="0">
              <a:buNone/>
            </a:pPr>
            <a:r>
              <a:rPr lang="es-CO" sz="6400" dirty="0"/>
              <a:t>f10 = sp.poly1d(</a:t>
            </a:r>
            <a:r>
              <a:rPr lang="es-CO" sz="6400" dirty="0" err="1"/>
              <a:t>np.polyfit</a:t>
            </a:r>
            <a:r>
              <a:rPr lang="es-CO" sz="6400" dirty="0"/>
              <a:t>(x, y, 10))</a:t>
            </a:r>
          </a:p>
          <a:p>
            <a:pPr marL="0" indent="0">
              <a:buNone/>
            </a:pPr>
            <a:r>
              <a:rPr lang="es-CO" sz="6400" dirty="0"/>
              <a:t>f100 = sp.poly1d(</a:t>
            </a:r>
            <a:r>
              <a:rPr lang="es-CO" sz="6400" dirty="0" err="1"/>
              <a:t>np.polyfit</a:t>
            </a:r>
            <a:r>
              <a:rPr lang="es-CO" sz="6400" dirty="0"/>
              <a:t>(x, y, 100))</a:t>
            </a:r>
          </a:p>
          <a:p>
            <a:endParaRPr lang="es-CO" dirty="0"/>
          </a:p>
        </p:txBody>
      </p:sp>
    </p:spTree>
    <p:extLst>
      <p:ext uri="{BB962C8B-B14F-4D97-AF65-F5344CB8AC3E}">
        <p14:creationId xmlns:p14="http://schemas.microsoft.com/office/powerpoint/2010/main" val="249810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08728-985B-48D6-A600-044472F4D531}"/>
              </a:ext>
            </a:extLst>
          </p:cNvPr>
          <p:cNvSpPr>
            <a:spLocks noGrp="1"/>
          </p:cNvSpPr>
          <p:nvPr>
            <p:ph type="title"/>
          </p:nvPr>
        </p:nvSpPr>
        <p:spPr/>
        <p:txBody>
          <a:bodyPr>
            <a:normAutofit fontScale="90000"/>
          </a:bodyPr>
          <a:lstStyle/>
          <a:p>
            <a:pPr algn="ctr"/>
            <a:r>
              <a:rPr lang="es-CO" sz="3600" dirty="0"/>
              <a:t>Ajuste de grado uno de primer polinomio</a:t>
            </a:r>
          </a:p>
        </p:txBody>
      </p:sp>
      <p:pic>
        <p:nvPicPr>
          <p:cNvPr id="4" name="Marcador de contenido 3">
            <a:extLst>
              <a:ext uri="{FF2B5EF4-FFF2-40B4-BE49-F238E27FC236}">
                <a16:creationId xmlns:a16="http://schemas.microsoft.com/office/drawing/2014/main" id="{6B1770D3-0B30-4CCF-8040-AEE5E03229B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3216" y="2042629"/>
            <a:ext cx="4599517" cy="3449638"/>
          </a:xfrm>
          <a:prstGeom prst="rect">
            <a:avLst/>
          </a:prstGeom>
          <a:noFill/>
          <a:ln>
            <a:noFill/>
          </a:ln>
        </p:spPr>
      </p:pic>
      <p:sp>
        <p:nvSpPr>
          <p:cNvPr id="5" name="CuadroTexto 4">
            <a:extLst>
              <a:ext uri="{FF2B5EF4-FFF2-40B4-BE49-F238E27FC236}">
                <a16:creationId xmlns:a16="http://schemas.microsoft.com/office/drawing/2014/main" id="{50F03389-F671-44BD-8C85-8AE51D368F0B}"/>
              </a:ext>
            </a:extLst>
          </p:cNvPr>
          <p:cNvSpPr txBox="1"/>
          <p:nvPr/>
        </p:nvSpPr>
        <p:spPr>
          <a:xfrm>
            <a:off x="1453390" y="2690336"/>
            <a:ext cx="4485395" cy="1477328"/>
          </a:xfrm>
          <a:prstGeom prst="rect">
            <a:avLst/>
          </a:prstGeom>
          <a:noFill/>
        </p:spPr>
        <p:txBody>
          <a:bodyPr wrap="square" rtlCol="0">
            <a:spAutoFit/>
          </a:bodyPr>
          <a:lstStyle/>
          <a:p>
            <a:r>
              <a:rPr lang="es-MX" dirty="0"/>
              <a:t>La función </a:t>
            </a:r>
            <a:r>
              <a:rPr lang="es-MX" dirty="0" err="1"/>
              <a:t>def</a:t>
            </a:r>
            <a:r>
              <a:rPr lang="es-MX" dirty="0"/>
              <a:t> </a:t>
            </a:r>
            <a:r>
              <a:rPr lang="es-MX" dirty="0" err="1"/>
              <a:t>plot_models</a:t>
            </a:r>
            <a:r>
              <a:rPr lang="es-MX" dirty="0"/>
              <a:t> en su primer ciclo opera con un grado uno, generando una recta, la cual representa un ajuste de puntos , esto se puede evidenciar en el gráfico</a:t>
            </a:r>
            <a:endParaRPr lang="es-CO" dirty="0"/>
          </a:p>
          <a:p>
            <a:endParaRPr lang="es-CO" dirty="0"/>
          </a:p>
        </p:txBody>
      </p:sp>
    </p:spTree>
    <p:extLst>
      <p:ext uri="{BB962C8B-B14F-4D97-AF65-F5344CB8AC3E}">
        <p14:creationId xmlns:p14="http://schemas.microsoft.com/office/powerpoint/2010/main" val="9424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19DC0B-CAC1-48AB-A026-C01739EEA269}"/>
              </a:ext>
            </a:extLst>
          </p:cNvPr>
          <p:cNvSpPr>
            <a:spLocks noGrp="1"/>
          </p:cNvSpPr>
          <p:nvPr>
            <p:ph idx="1"/>
          </p:nvPr>
        </p:nvSpPr>
        <p:spPr>
          <a:xfrm>
            <a:off x="1186536" y="206811"/>
            <a:ext cx="9603275" cy="1476215"/>
          </a:xfrm>
        </p:spPr>
        <p:txBody>
          <a:bodyPr/>
          <a:lstStyle/>
          <a:p>
            <a:pPr marL="0" indent="0">
              <a:buNone/>
            </a:pPr>
            <a:r>
              <a:rPr lang="es-CO" dirty="0"/>
              <a:t>Ajuste polinomial de grado 2, 3,10,67 analiza y tienden a seguir la secuencia de los </a:t>
            </a:r>
            <a:r>
              <a:rPr lang="es-CO" dirty="0" err="1"/>
              <a:t>numeros</a:t>
            </a:r>
            <a:r>
              <a:rPr lang="es-CO" dirty="0"/>
              <a:t> agrupados suministrados anteriormente. </a:t>
            </a:r>
          </a:p>
        </p:txBody>
      </p:sp>
      <p:pic>
        <p:nvPicPr>
          <p:cNvPr id="4" name="Imagen 3">
            <a:extLst>
              <a:ext uri="{FF2B5EF4-FFF2-40B4-BE49-F238E27FC236}">
                <a16:creationId xmlns:a16="http://schemas.microsoft.com/office/drawing/2014/main" id="{FDB205F8-86A8-414A-89FC-B78D6737CD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89848" y="2001079"/>
            <a:ext cx="4999963" cy="3763617"/>
          </a:xfrm>
          <a:prstGeom prst="rect">
            <a:avLst/>
          </a:prstGeom>
          <a:noFill/>
          <a:ln>
            <a:noFill/>
          </a:ln>
        </p:spPr>
      </p:pic>
    </p:spTree>
    <p:extLst>
      <p:ext uri="{BB962C8B-B14F-4D97-AF65-F5344CB8AC3E}">
        <p14:creationId xmlns:p14="http://schemas.microsoft.com/office/powerpoint/2010/main" val="310648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C4C693-A323-495E-8C93-350CC74BA136}"/>
              </a:ext>
            </a:extLst>
          </p:cNvPr>
          <p:cNvSpPr>
            <a:spLocks noGrp="1"/>
          </p:cNvSpPr>
          <p:nvPr>
            <p:ph idx="1"/>
          </p:nvPr>
        </p:nvSpPr>
        <p:spPr/>
        <p:txBody>
          <a:bodyPr>
            <a:normAutofit lnSpcReduction="10000"/>
          </a:bodyPr>
          <a:lstStyle/>
          <a:p>
            <a:pPr algn="just"/>
            <a:r>
              <a:rPr lang="es-ES" sz="1800" b="1" dirty="0" err="1">
                <a:effectLst/>
                <a:latin typeface="Times New Roman" panose="02020603050405020304" pitchFamily="18" charset="0"/>
                <a:ea typeface="Arial" panose="020B0604020202020204" pitchFamily="34" charset="0"/>
              </a:rPr>
              <a:t>plt.autoscale</a:t>
            </a:r>
            <a:r>
              <a:rPr lang="es-ES" sz="1800" b="1" dirty="0">
                <a:effectLst/>
                <a:latin typeface="Times New Roman" panose="02020603050405020304" pitchFamily="18" charset="0"/>
                <a:ea typeface="Arial" panose="020B0604020202020204" pitchFamily="34" charset="0"/>
              </a:rPr>
              <a:t>(</a:t>
            </a:r>
            <a:r>
              <a:rPr lang="es-ES" sz="1800" b="1" dirty="0" err="1">
                <a:effectLst/>
                <a:latin typeface="Times New Roman" panose="02020603050405020304" pitchFamily="18" charset="0"/>
                <a:ea typeface="Arial" panose="020B0604020202020204" pitchFamily="34" charset="0"/>
              </a:rPr>
              <a:t>tight</a:t>
            </a:r>
            <a:r>
              <a:rPr lang="es-ES" sz="1800" b="1" dirty="0">
                <a:effectLst/>
                <a:latin typeface="Times New Roman" panose="02020603050405020304" pitchFamily="18" charset="0"/>
                <a:ea typeface="Arial" panose="020B0604020202020204" pitchFamily="34" charset="0"/>
              </a:rPr>
              <a:t>=True) </a:t>
            </a:r>
            <a:endParaRPr lang="es-CO" sz="1800" dirty="0">
              <a:effectLst/>
              <a:latin typeface="Arial" panose="020B0604020202020204" pitchFamily="34" charset="0"/>
              <a:ea typeface="Arial" panose="020B0604020202020204" pitchFamily="34" charset="0"/>
            </a:endParaRPr>
          </a:p>
          <a:p>
            <a:pPr indent="449580" algn="just"/>
            <a:r>
              <a:rPr lang="es-ES" sz="1800" b="1" dirty="0" err="1">
                <a:effectLst/>
                <a:latin typeface="Times New Roman" panose="02020603050405020304" pitchFamily="18" charset="0"/>
                <a:ea typeface="Arial" panose="020B0604020202020204" pitchFamily="34" charset="0"/>
              </a:rPr>
              <a:t>plt.ylim</a:t>
            </a:r>
            <a:r>
              <a:rPr lang="es-ES" sz="1800" b="1" dirty="0">
                <a:effectLst/>
                <a:latin typeface="Times New Roman" panose="02020603050405020304" pitchFamily="18" charset="0"/>
                <a:ea typeface="Arial" panose="020B0604020202020204" pitchFamily="34" charset="0"/>
              </a:rPr>
              <a:t>(</a:t>
            </a:r>
            <a:r>
              <a:rPr lang="es-ES" sz="1800" b="1" dirty="0" err="1">
                <a:effectLst/>
                <a:latin typeface="Times New Roman" panose="02020603050405020304" pitchFamily="18" charset="0"/>
                <a:ea typeface="Arial" panose="020B0604020202020204" pitchFamily="34" charset="0"/>
              </a:rPr>
              <a:t>ymin</a:t>
            </a:r>
            <a:r>
              <a:rPr lang="es-ES" sz="1800" b="1" dirty="0">
                <a:effectLst/>
                <a:latin typeface="Times New Roman" panose="02020603050405020304" pitchFamily="18" charset="0"/>
                <a:ea typeface="Arial" panose="020B0604020202020204" pitchFamily="34" charset="0"/>
              </a:rPr>
              <a:t>=0) </a:t>
            </a:r>
            <a:endParaRPr lang="es-CO" sz="1800" dirty="0">
              <a:effectLst/>
              <a:latin typeface="Arial" panose="020B0604020202020204" pitchFamily="34" charset="0"/>
              <a:ea typeface="Arial" panose="020B0604020202020204" pitchFamily="34" charset="0"/>
            </a:endParaRPr>
          </a:p>
          <a:p>
            <a:pPr indent="449580" algn="just"/>
            <a:r>
              <a:rPr lang="es-ES" sz="1800" b="1" dirty="0" err="1">
                <a:effectLst/>
                <a:latin typeface="Times New Roman" panose="02020603050405020304" pitchFamily="18" charset="0"/>
                <a:ea typeface="Arial" panose="020B0604020202020204" pitchFamily="34" charset="0"/>
              </a:rPr>
              <a:t>if</a:t>
            </a:r>
            <a:r>
              <a:rPr lang="es-ES" sz="1800" b="1" dirty="0">
                <a:effectLst/>
                <a:latin typeface="Times New Roman" panose="02020603050405020304" pitchFamily="18" charset="0"/>
                <a:ea typeface="Arial" panose="020B0604020202020204" pitchFamily="34" charset="0"/>
              </a:rPr>
              <a:t> </a:t>
            </a:r>
            <a:r>
              <a:rPr lang="es-ES" sz="1800" b="1" dirty="0" err="1">
                <a:effectLst/>
                <a:latin typeface="Times New Roman" panose="02020603050405020304" pitchFamily="18" charset="0"/>
                <a:ea typeface="Arial" panose="020B0604020202020204" pitchFamily="34" charset="0"/>
              </a:rPr>
              <a:t>ymax</a:t>
            </a:r>
            <a:r>
              <a:rPr lang="es-ES" sz="1800" b="1" dirty="0">
                <a:effectLst/>
                <a:latin typeface="Times New Roman" panose="02020603050405020304" pitchFamily="18" charset="0"/>
                <a:ea typeface="Arial" panose="020B0604020202020204" pitchFamily="34" charset="0"/>
              </a:rPr>
              <a:t>: </a:t>
            </a:r>
            <a:endParaRPr lang="es-CO" sz="1800" dirty="0">
              <a:effectLst/>
              <a:latin typeface="Arial" panose="020B0604020202020204" pitchFamily="34" charset="0"/>
              <a:ea typeface="Arial" panose="020B0604020202020204" pitchFamily="34" charset="0"/>
            </a:endParaRPr>
          </a:p>
          <a:p>
            <a:pPr marL="449580" indent="449580" algn="just"/>
            <a:r>
              <a:rPr lang="es-ES" sz="1800" b="1" dirty="0" err="1">
                <a:effectLst/>
                <a:latin typeface="Times New Roman" panose="02020603050405020304" pitchFamily="18" charset="0"/>
                <a:ea typeface="Arial" panose="020B0604020202020204" pitchFamily="34" charset="0"/>
              </a:rPr>
              <a:t>plt.ylim</a:t>
            </a:r>
            <a:r>
              <a:rPr lang="es-ES" sz="1800" b="1" dirty="0">
                <a:effectLst/>
                <a:latin typeface="Times New Roman" panose="02020603050405020304" pitchFamily="18" charset="0"/>
                <a:ea typeface="Arial" panose="020B0604020202020204" pitchFamily="34" charset="0"/>
              </a:rPr>
              <a:t>(</a:t>
            </a:r>
            <a:r>
              <a:rPr lang="es-ES" sz="1800" b="1" dirty="0" err="1">
                <a:effectLst/>
                <a:latin typeface="Times New Roman" panose="02020603050405020304" pitchFamily="18" charset="0"/>
                <a:ea typeface="Arial" panose="020B0604020202020204" pitchFamily="34" charset="0"/>
              </a:rPr>
              <a:t>ymax</a:t>
            </a:r>
            <a:r>
              <a:rPr lang="es-ES" sz="1800" b="1" dirty="0">
                <a:effectLst/>
                <a:latin typeface="Times New Roman" panose="02020603050405020304" pitchFamily="18" charset="0"/>
                <a:ea typeface="Arial" panose="020B0604020202020204" pitchFamily="34" charset="0"/>
              </a:rPr>
              <a:t>=</a:t>
            </a:r>
            <a:r>
              <a:rPr lang="es-ES" sz="1800" b="1" dirty="0" err="1">
                <a:effectLst/>
                <a:latin typeface="Times New Roman" panose="02020603050405020304" pitchFamily="18" charset="0"/>
                <a:ea typeface="Arial" panose="020B0604020202020204" pitchFamily="34" charset="0"/>
              </a:rPr>
              <a:t>ymax</a:t>
            </a:r>
            <a:r>
              <a:rPr lang="es-ES" sz="1800" b="1" dirty="0">
                <a:effectLst/>
                <a:latin typeface="Times New Roman" panose="02020603050405020304" pitchFamily="18" charset="0"/>
                <a:ea typeface="Arial" panose="020B0604020202020204" pitchFamily="34" charset="0"/>
              </a:rPr>
              <a:t>) </a:t>
            </a:r>
            <a:endParaRPr lang="es-CO" sz="1800" dirty="0">
              <a:effectLst/>
              <a:latin typeface="Arial" panose="020B0604020202020204" pitchFamily="34" charset="0"/>
              <a:ea typeface="Arial" panose="020B0604020202020204" pitchFamily="34" charset="0"/>
            </a:endParaRPr>
          </a:p>
          <a:p>
            <a:pPr indent="449580" algn="just"/>
            <a:r>
              <a:rPr lang="es-ES" sz="1800" b="1" dirty="0" err="1">
                <a:effectLst/>
                <a:latin typeface="Times New Roman" panose="02020603050405020304" pitchFamily="18" charset="0"/>
                <a:ea typeface="Arial" panose="020B0604020202020204" pitchFamily="34" charset="0"/>
              </a:rPr>
              <a:t>if</a:t>
            </a:r>
            <a:r>
              <a:rPr lang="es-ES" sz="1800" b="1" dirty="0">
                <a:effectLst/>
                <a:latin typeface="Times New Roman" panose="02020603050405020304" pitchFamily="18" charset="0"/>
                <a:ea typeface="Arial" panose="020B0604020202020204" pitchFamily="34" charset="0"/>
              </a:rPr>
              <a:t> </a:t>
            </a:r>
            <a:r>
              <a:rPr lang="es-ES" sz="1800" b="1" dirty="0" err="1">
                <a:effectLst/>
                <a:latin typeface="Times New Roman" panose="02020603050405020304" pitchFamily="18" charset="0"/>
                <a:ea typeface="Arial" panose="020B0604020202020204" pitchFamily="34" charset="0"/>
              </a:rPr>
              <a:t>xmin</a:t>
            </a:r>
            <a:r>
              <a:rPr lang="es-ES" sz="1800" b="1" dirty="0">
                <a:effectLst/>
                <a:latin typeface="Times New Roman" panose="02020603050405020304" pitchFamily="18" charset="0"/>
                <a:ea typeface="Arial" panose="020B0604020202020204" pitchFamily="34" charset="0"/>
              </a:rPr>
              <a:t>: </a:t>
            </a:r>
            <a:endParaRPr lang="es-CO" sz="1800" dirty="0">
              <a:effectLst/>
              <a:latin typeface="Arial" panose="020B0604020202020204" pitchFamily="34" charset="0"/>
              <a:ea typeface="Arial" panose="020B0604020202020204" pitchFamily="34" charset="0"/>
            </a:endParaRPr>
          </a:p>
          <a:p>
            <a:pPr marL="449580" indent="449580" algn="just"/>
            <a:r>
              <a:rPr lang="es-ES" sz="1800" b="1" dirty="0" err="1">
                <a:effectLst/>
                <a:latin typeface="Times New Roman" panose="02020603050405020304" pitchFamily="18" charset="0"/>
                <a:ea typeface="Arial" panose="020B0604020202020204" pitchFamily="34" charset="0"/>
              </a:rPr>
              <a:t>plt.xlim</a:t>
            </a:r>
            <a:r>
              <a:rPr lang="es-ES" sz="1800" b="1" dirty="0">
                <a:effectLst/>
                <a:latin typeface="Times New Roman" panose="02020603050405020304" pitchFamily="18" charset="0"/>
                <a:ea typeface="Arial" panose="020B0604020202020204" pitchFamily="34" charset="0"/>
              </a:rPr>
              <a:t>(</a:t>
            </a:r>
            <a:r>
              <a:rPr lang="es-ES" sz="1800" b="1" dirty="0" err="1">
                <a:effectLst/>
                <a:latin typeface="Times New Roman" panose="02020603050405020304" pitchFamily="18" charset="0"/>
                <a:ea typeface="Arial" panose="020B0604020202020204" pitchFamily="34" charset="0"/>
              </a:rPr>
              <a:t>xmin</a:t>
            </a:r>
            <a:r>
              <a:rPr lang="es-ES" sz="1800" b="1" dirty="0">
                <a:effectLst/>
                <a:latin typeface="Times New Roman" panose="02020603050405020304" pitchFamily="18" charset="0"/>
                <a:ea typeface="Arial" panose="020B0604020202020204" pitchFamily="34" charset="0"/>
              </a:rPr>
              <a:t>=</a:t>
            </a:r>
            <a:r>
              <a:rPr lang="es-ES" sz="1800" b="1" dirty="0" err="1">
                <a:effectLst/>
                <a:latin typeface="Times New Roman" panose="02020603050405020304" pitchFamily="18" charset="0"/>
                <a:ea typeface="Arial" panose="020B0604020202020204" pitchFamily="34" charset="0"/>
              </a:rPr>
              <a:t>xmin</a:t>
            </a:r>
            <a:r>
              <a:rPr lang="es-ES" sz="1800" b="1" dirty="0">
                <a:effectLst/>
                <a:latin typeface="Times New Roman" panose="02020603050405020304" pitchFamily="18" charset="0"/>
                <a:ea typeface="Arial" panose="020B0604020202020204" pitchFamily="34" charset="0"/>
              </a:rPr>
              <a:t>) </a:t>
            </a:r>
            <a:endParaRPr lang="es-CO" sz="1800" dirty="0">
              <a:effectLst/>
              <a:latin typeface="Arial" panose="020B0604020202020204" pitchFamily="34" charset="0"/>
              <a:ea typeface="Arial" panose="020B0604020202020204" pitchFamily="34" charset="0"/>
            </a:endParaRPr>
          </a:p>
          <a:p>
            <a:pPr indent="449580" algn="just"/>
            <a:r>
              <a:rPr lang="es-ES" sz="1800" b="1" dirty="0" err="1">
                <a:effectLst/>
                <a:latin typeface="Times New Roman" panose="02020603050405020304" pitchFamily="18" charset="0"/>
                <a:ea typeface="Arial" panose="020B0604020202020204" pitchFamily="34" charset="0"/>
              </a:rPr>
              <a:t>plt.grid</a:t>
            </a:r>
            <a:r>
              <a:rPr lang="es-ES" sz="1800" b="1" dirty="0">
                <a:effectLst/>
                <a:latin typeface="Times New Roman" panose="02020603050405020304" pitchFamily="18" charset="0"/>
                <a:ea typeface="Arial" panose="020B0604020202020204" pitchFamily="34" charset="0"/>
              </a:rPr>
              <a:t>(True, </a:t>
            </a:r>
            <a:r>
              <a:rPr lang="es-ES" sz="1800" b="1" dirty="0" err="1">
                <a:effectLst/>
                <a:latin typeface="Times New Roman" panose="02020603050405020304" pitchFamily="18" charset="0"/>
                <a:ea typeface="Arial" panose="020B0604020202020204" pitchFamily="34" charset="0"/>
              </a:rPr>
              <a:t>linestyle</a:t>
            </a:r>
            <a:r>
              <a:rPr lang="es-ES" sz="1800" b="1" dirty="0">
                <a:effectLst/>
                <a:latin typeface="Times New Roman" panose="02020603050405020304" pitchFamily="18" charset="0"/>
                <a:ea typeface="Arial" panose="020B0604020202020204" pitchFamily="34" charset="0"/>
              </a:rPr>
              <a:t>='-', color='0.75') </a:t>
            </a:r>
            <a:endParaRPr lang="es-CO" sz="1800" dirty="0">
              <a:effectLst/>
              <a:latin typeface="Arial" panose="020B0604020202020204" pitchFamily="34" charset="0"/>
              <a:ea typeface="Arial" panose="020B0604020202020204" pitchFamily="34" charset="0"/>
            </a:endParaRPr>
          </a:p>
          <a:p>
            <a:r>
              <a:rPr lang="es-ES" sz="1800" b="1" dirty="0" err="1">
                <a:effectLst/>
                <a:latin typeface="Times New Roman" panose="02020603050405020304" pitchFamily="18" charset="0"/>
                <a:ea typeface="Arial" panose="020B0604020202020204" pitchFamily="34" charset="0"/>
              </a:rPr>
              <a:t>plt.savefig</a:t>
            </a:r>
            <a:r>
              <a:rPr lang="es-ES" sz="1800" b="1" dirty="0">
                <a:effectLst/>
                <a:latin typeface="Times New Roman" panose="02020603050405020304" pitchFamily="18" charset="0"/>
                <a:ea typeface="Arial" panose="020B0604020202020204" pitchFamily="34" charset="0"/>
              </a:rPr>
              <a:t>(</a:t>
            </a:r>
            <a:r>
              <a:rPr lang="es-ES" sz="1800" b="1" dirty="0" err="1">
                <a:effectLst/>
                <a:latin typeface="Times New Roman" panose="02020603050405020304" pitchFamily="18" charset="0"/>
                <a:ea typeface="Arial" panose="020B0604020202020204" pitchFamily="34" charset="0"/>
              </a:rPr>
              <a:t>fname</a:t>
            </a:r>
            <a:r>
              <a:rPr lang="es-ES" sz="1800" b="1" dirty="0">
                <a:effectLst/>
                <a:latin typeface="Times New Roman" panose="02020603050405020304" pitchFamily="18" charset="0"/>
                <a:ea typeface="Arial" panose="020B0604020202020204" pitchFamily="34" charset="0"/>
              </a:rPr>
              <a:t>)</a:t>
            </a:r>
            <a:endParaRPr lang="es-CO" dirty="0"/>
          </a:p>
        </p:txBody>
      </p:sp>
    </p:spTree>
    <p:extLst>
      <p:ext uri="{BB962C8B-B14F-4D97-AF65-F5344CB8AC3E}">
        <p14:creationId xmlns:p14="http://schemas.microsoft.com/office/powerpoint/2010/main" val="270801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D6EE0-B4A7-4141-A643-42F416149549}"/>
              </a:ext>
            </a:extLst>
          </p:cNvPr>
          <p:cNvSpPr>
            <a:spLocks noGrp="1"/>
          </p:cNvSpPr>
          <p:nvPr>
            <p:ph type="title"/>
          </p:nvPr>
        </p:nvSpPr>
        <p:spPr/>
        <p:txBody>
          <a:bodyPr/>
          <a:lstStyle/>
          <a:p>
            <a:r>
              <a:rPr lang="es-CO" sz="3200" b="1" dirty="0">
                <a:latin typeface="Calibri" panose="020F0502020204030204" pitchFamily="34" charset="0"/>
                <a:cs typeface="Calibri" panose="020F0502020204030204" pitchFamily="34" charset="0"/>
              </a:rPr>
              <a:t>Análisis después del PUNTO DE INFLEXION</a:t>
            </a:r>
            <a:endParaRPr lang="es-CO" dirty="0"/>
          </a:p>
        </p:txBody>
      </p:sp>
      <p:sp>
        <p:nvSpPr>
          <p:cNvPr id="3" name="Marcador de contenido 2">
            <a:extLst>
              <a:ext uri="{FF2B5EF4-FFF2-40B4-BE49-F238E27FC236}">
                <a16:creationId xmlns:a16="http://schemas.microsoft.com/office/drawing/2014/main" id="{BDD59204-9481-40E2-B510-28D2CCAB6E56}"/>
              </a:ext>
            </a:extLst>
          </p:cNvPr>
          <p:cNvSpPr>
            <a:spLocks noGrp="1"/>
          </p:cNvSpPr>
          <p:nvPr>
            <p:ph idx="1"/>
          </p:nvPr>
        </p:nvSpPr>
        <p:spPr/>
        <p:txBody>
          <a:bodyPr>
            <a:normAutofit fontScale="92500" lnSpcReduction="20000"/>
          </a:bodyPr>
          <a:lstStyle/>
          <a:p>
            <a:pPr algn="just"/>
            <a:r>
              <a:rPr lang="es-ES" sz="1800" dirty="0">
                <a:effectLst/>
                <a:latin typeface="Times New Roman" panose="02020603050405020304" pitchFamily="18" charset="0"/>
                <a:ea typeface="Arial" panose="020B0604020202020204" pitchFamily="34" charset="0"/>
              </a:rPr>
              <a:t>inflexión = 5 * 7 * 4</a:t>
            </a:r>
            <a:endParaRPr lang="es-CO" sz="1800" dirty="0">
              <a:effectLst/>
              <a:latin typeface="Arial" panose="020B0604020202020204" pitchFamily="34" charset="0"/>
              <a:ea typeface="Arial" panose="020B0604020202020204" pitchFamily="34" charset="0"/>
            </a:endParaRPr>
          </a:p>
          <a:p>
            <a:pPr algn="just"/>
            <a:r>
              <a:rPr lang="es-ES" sz="1800" dirty="0">
                <a:effectLst/>
                <a:latin typeface="Times New Roman" panose="02020603050405020304" pitchFamily="18" charset="0"/>
                <a:ea typeface="Arial" panose="020B0604020202020204" pitchFamily="34" charset="0"/>
              </a:rPr>
              <a:t> </a:t>
            </a:r>
            <a:endParaRPr lang="es-CO" sz="1800" dirty="0">
              <a:effectLst/>
              <a:latin typeface="Arial" panose="020B0604020202020204" pitchFamily="34" charset="0"/>
              <a:ea typeface="Arial" panose="020B0604020202020204" pitchFamily="34" charset="0"/>
            </a:endParaRPr>
          </a:p>
          <a:p>
            <a:pPr algn="just"/>
            <a:r>
              <a:rPr lang="es-ES" sz="1800" dirty="0">
                <a:effectLst/>
                <a:latin typeface="Times New Roman" panose="02020603050405020304" pitchFamily="18" charset="0"/>
                <a:ea typeface="Arial" panose="020B0604020202020204" pitchFamily="34" charset="0"/>
              </a:rPr>
              <a:t>se le saca los puntos de inflexión al modelo A, en sus respectivos ejes</a:t>
            </a:r>
            <a:endParaRPr lang="es-CO" sz="1800" dirty="0">
              <a:effectLst/>
              <a:latin typeface="Arial" panose="020B0604020202020204" pitchFamily="34" charset="0"/>
              <a:ea typeface="Arial" panose="020B0604020202020204" pitchFamily="34" charset="0"/>
            </a:endParaRPr>
          </a:p>
          <a:p>
            <a:pPr algn="just"/>
            <a:r>
              <a:rPr lang="es-ES" sz="1800" dirty="0" err="1">
                <a:effectLst/>
                <a:latin typeface="Times New Roman" panose="02020603050405020304" pitchFamily="18" charset="0"/>
                <a:ea typeface="Arial" panose="020B0604020202020204" pitchFamily="34" charset="0"/>
              </a:rPr>
              <a:t>xa</a:t>
            </a:r>
            <a:r>
              <a:rPr lang="es-ES" sz="1800" dirty="0">
                <a:effectLst/>
                <a:latin typeface="Times New Roman" panose="02020603050405020304" pitchFamily="18" charset="0"/>
                <a:ea typeface="Arial" panose="020B0604020202020204" pitchFamily="34" charset="0"/>
              </a:rPr>
              <a:t> = x[:</a:t>
            </a:r>
            <a:r>
              <a:rPr lang="es-ES" sz="1800" dirty="0" err="1">
                <a:effectLst/>
                <a:latin typeface="Times New Roman" panose="02020603050405020304" pitchFamily="18" charset="0"/>
                <a:ea typeface="Arial" panose="020B0604020202020204" pitchFamily="34" charset="0"/>
              </a:rPr>
              <a:t>int</a:t>
            </a:r>
            <a:r>
              <a:rPr lang="es-ES" sz="1800" dirty="0">
                <a:effectLst/>
                <a:latin typeface="Times New Roman" panose="02020603050405020304" pitchFamily="18" charset="0"/>
                <a:ea typeface="Arial" panose="020B0604020202020204" pitchFamily="34" charset="0"/>
              </a:rPr>
              <a:t>(</a:t>
            </a:r>
            <a:r>
              <a:rPr lang="es-ES" sz="1800" dirty="0" err="1">
                <a:effectLst/>
                <a:latin typeface="Times New Roman" panose="02020603050405020304" pitchFamily="18" charset="0"/>
                <a:ea typeface="Arial" panose="020B0604020202020204" pitchFamily="34" charset="0"/>
              </a:rPr>
              <a:t>inflexion</a:t>
            </a:r>
            <a:r>
              <a:rPr lang="es-ES" sz="1800" dirty="0">
                <a:effectLst/>
                <a:latin typeface="Times New Roman" panose="02020603050405020304" pitchFamily="18" charset="0"/>
                <a:ea typeface="Arial" panose="020B0604020202020204" pitchFamily="34" charset="0"/>
              </a:rPr>
              <a:t>)]</a:t>
            </a:r>
            <a:endParaRPr lang="es-CO" sz="1800" dirty="0">
              <a:effectLst/>
              <a:latin typeface="Arial" panose="020B0604020202020204" pitchFamily="34" charset="0"/>
              <a:ea typeface="Arial" panose="020B0604020202020204" pitchFamily="34" charset="0"/>
            </a:endParaRPr>
          </a:p>
          <a:p>
            <a:pPr algn="just"/>
            <a:r>
              <a:rPr lang="es-ES" sz="1800" dirty="0">
                <a:effectLst/>
                <a:latin typeface="Times New Roman" panose="02020603050405020304" pitchFamily="18" charset="0"/>
                <a:ea typeface="Arial" panose="020B0604020202020204" pitchFamily="34" charset="0"/>
              </a:rPr>
              <a:t>ya = y[:</a:t>
            </a:r>
            <a:r>
              <a:rPr lang="es-ES" sz="1800" dirty="0" err="1">
                <a:effectLst/>
                <a:latin typeface="Times New Roman" panose="02020603050405020304" pitchFamily="18" charset="0"/>
                <a:ea typeface="Arial" panose="020B0604020202020204" pitchFamily="34" charset="0"/>
              </a:rPr>
              <a:t>int</a:t>
            </a:r>
            <a:r>
              <a:rPr lang="es-ES" sz="1800" dirty="0">
                <a:effectLst/>
                <a:latin typeface="Times New Roman" panose="02020603050405020304" pitchFamily="18" charset="0"/>
                <a:ea typeface="Arial" panose="020B0604020202020204" pitchFamily="34" charset="0"/>
              </a:rPr>
              <a:t>(</a:t>
            </a:r>
            <a:r>
              <a:rPr lang="es-ES" sz="1800" dirty="0" err="1">
                <a:effectLst/>
                <a:latin typeface="Times New Roman" panose="02020603050405020304" pitchFamily="18" charset="0"/>
                <a:ea typeface="Arial" panose="020B0604020202020204" pitchFamily="34" charset="0"/>
              </a:rPr>
              <a:t>inflexion</a:t>
            </a:r>
            <a:r>
              <a:rPr lang="es-ES" sz="1800" dirty="0">
                <a:effectLst/>
                <a:latin typeface="Times New Roman" panose="02020603050405020304" pitchFamily="18" charset="0"/>
                <a:ea typeface="Arial" panose="020B0604020202020204" pitchFamily="34" charset="0"/>
              </a:rPr>
              <a:t>)]</a:t>
            </a:r>
            <a:endParaRPr lang="es-CO" sz="1800" dirty="0">
              <a:effectLst/>
              <a:latin typeface="Arial" panose="020B0604020202020204" pitchFamily="34" charset="0"/>
              <a:ea typeface="Arial" panose="020B0604020202020204" pitchFamily="34" charset="0"/>
            </a:endParaRPr>
          </a:p>
          <a:p>
            <a:pPr algn="just"/>
            <a:r>
              <a:rPr lang="es-ES" sz="1800" dirty="0">
                <a:effectLst/>
                <a:latin typeface="Times New Roman" panose="02020603050405020304" pitchFamily="18" charset="0"/>
                <a:ea typeface="Arial" panose="020B0604020202020204" pitchFamily="34" charset="0"/>
              </a:rPr>
              <a:t>se le saca los puntos de </a:t>
            </a:r>
            <a:r>
              <a:rPr lang="es-ES" sz="1800" dirty="0" err="1">
                <a:effectLst/>
                <a:latin typeface="Times New Roman" panose="02020603050405020304" pitchFamily="18" charset="0"/>
                <a:ea typeface="Arial" panose="020B0604020202020204" pitchFamily="34" charset="0"/>
              </a:rPr>
              <a:t>inflexion</a:t>
            </a:r>
            <a:r>
              <a:rPr lang="es-ES" sz="1800" dirty="0">
                <a:effectLst/>
                <a:latin typeface="Times New Roman" panose="02020603050405020304" pitchFamily="18" charset="0"/>
                <a:ea typeface="Arial" panose="020B0604020202020204" pitchFamily="34" charset="0"/>
              </a:rPr>
              <a:t> al modelo B, en sus respectivos ejes</a:t>
            </a:r>
            <a:endParaRPr lang="es-CO" sz="1800" dirty="0">
              <a:effectLst/>
              <a:latin typeface="Arial" panose="020B0604020202020204" pitchFamily="34" charset="0"/>
              <a:ea typeface="Arial" panose="020B0604020202020204" pitchFamily="34" charset="0"/>
            </a:endParaRPr>
          </a:p>
          <a:p>
            <a:pPr algn="just"/>
            <a:r>
              <a:rPr lang="es-ES" sz="1800" dirty="0" err="1">
                <a:effectLst/>
                <a:latin typeface="Times New Roman" panose="02020603050405020304" pitchFamily="18" charset="0"/>
                <a:ea typeface="Arial" panose="020B0604020202020204" pitchFamily="34" charset="0"/>
              </a:rPr>
              <a:t>xb</a:t>
            </a:r>
            <a:r>
              <a:rPr lang="es-ES" sz="1800" dirty="0">
                <a:effectLst/>
                <a:latin typeface="Times New Roman" panose="02020603050405020304" pitchFamily="18" charset="0"/>
                <a:ea typeface="Arial" panose="020B0604020202020204" pitchFamily="34" charset="0"/>
              </a:rPr>
              <a:t> = x[</a:t>
            </a:r>
            <a:r>
              <a:rPr lang="es-ES" sz="1800" dirty="0" err="1">
                <a:effectLst/>
                <a:latin typeface="Times New Roman" panose="02020603050405020304" pitchFamily="18" charset="0"/>
                <a:ea typeface="Arial" panose="020B0604020202020204" pitchFamily="34" charset="0"/>
              </a:rPr>
              <a:t>int</a:t>
            </a:r>
            <a:r>
              <a:rPr lang="es-ES" sz="1800" dirty="0">
                <a:effectLst/>
                <a:latin typeface="Times New Roman" panose="02020603050405020304" pitchFamily="18" charset="0"/>
                <a:ea typeface="Arial" panose="020B0604020202020204" pitchFamily="34" charset="0"/>
              </a:rPr>
              <a:t>(</a:t>
            </a:r>
            <a:r>
              <a:rPr lang="es-ES" sz="1800" dirty="0" err="1">
                <a:effectLst/>
                <a:latin typeface="Times New Roman" panose="02020603050405020304" pitchFamily="18" charset="0"/>
                <a:ea typeface="Arial" panose="020B0604020202020204" pitchFamily="34" charset="0"/>
              </a:rPr>
              <a:t>inflexion</a:t>
            </a:r>
            <a:r>
              <a:rPr lang="es-ES" sz="1800" dirty="0">
                <a:effectLst/>
                <a:latin typeface="Times New Roman" panose="02020603050405020304" pitchFamily="18" charset="0"/>
                <a:ea typeface="Arial" panose="020B0604020202020204" pitchFamily="34" charset="0"/>
              </a:rPr>
              <a:t>):]</a:t>
            </a:r>
          </a:p>
          <a:p>
            <a:pPr algn="just"/>
            <a:r>
              <a:rPr lang="es-ES" sz="1800" dirty="0" err="1">
                <a:effectLst/>
                <a:latin typeface="Times New Roman" panose="02020603050405020304" pitchFamily="18" charset="0"/>
                <a:ea typeface="Arial" panose="020B0604020202020204" pitchFamily="34" charset="0"/>
              </a:rPr>
              <a:t>yb</a:t>
            </a:r>
            <a:r>
              <a:rPr lang="es-ES" sz="1800" dirty="0">
                <a:effectLst/>
                <a:latin typeface="Times New Roman" panose="02020603050405020304" pitchFamily="18" charset="0"/>
                <a:ea typeface="Arial" panose="020B0604020202020204" pitchFamily="34" charset="0"/>
              </a:rPr>
              <a:t> = y[</a:t>
            </a:r>
            <a:r>
              <a:rPr lang="es-ES" sz="1800" dirty="0" err="1">
                <a:effectLst/>
                <a:latin typeface="Times New Roman" panose="02020603050405020304" pitchFamily="18" charset="0"/>
                <a:ea typeface="Arial" panose="020B0604020202020204" pitchFamily="34" charset="0"/>
              </a:rPr>
              <a:t>int</a:t>
            </a:r>
            <a:r>
              <a:rPr lang="es-ES" sz="1800" dirty="0">
                <a:effectLst/>
                <a:latin typeface="Times New Roman" panose="02020603050405020304" pitchFamily="18" charset="0"/>
                <a:ea typeface="Arial" panose="020B0604020202020204" pitchFamily="34" charset="0"/>
              </a:rPr>
              <a:t>(</a:t>
            </a:r>
            <a:r>
              <a:rPr lang="es-ES" sz="1800" dirty="0" err="1">
                <a:effectLst/>
                <a:latin typeface="Times New Roman" panose="02020603050405020304" pitchFamily="18" charset="0"/>
                <a:ea typeface="Arial" panose="020B0604020202020204" pitchFamily="34" charset="0"/>
              </a:rPr>
              <a:t>inflexion</a:t>
            </a:r>
            <a:r>
              <a:rPr lang="es-ES" sz="1800" dirty="0">
                <a:effectLst/>
                <a:latin typeface="Times New Roman" panose="02020603050405020304" pitchFamily="18" charset="0"/>
                <a:ea typeface="Arial" panose="020B0604020202020204" pitchFamily="34" charset="0"/>
              </a:rPr>
              <a:t>):]</a:t>
            </a:r>
            <a:endParaRPr lang="es-CO" sz="1800" dirty="0">
              <a:effectLst/>
              <a:latin typeface="Arial" panose="020B0604020202020204" pitchFamily="34" charset="0"/>
              <a:ea typeface="Arial" panose="020B0604020202020204" pitchFamily="34" charset="0"/>
            </a:endParaRPr>
          </a:p>
          <a:p>
            <a:pPr algn="just"/>
            <a:r>
              <a:rPr lang="es-ES" sz="1800" dirty="0">
                <a:effectLst/>
                <a:latin typeface="Times New Roman" panose="02020603050405020304" pitchFamily="18" charset="0"/>
                <a:ea typeface="Arial" panose="020B0604020202020204" pitchFamily="34" charset="0"/>
              </a:rPr>
              <a:t> </a:t>
            </a:r>
            <a:endParaRPr lang="es-CO" sz="1800" dirty="0">
              <a:effectLst/>
              <a:latin typeface="Arial" panose="020B0604020202020204" pitchFamily="34" charset="0"/>
              <a:ea typeface="Arial" panose="020B0604020202020204" pitchFamily="34" charset="0"/>
            </a:endParaRPr>
          </a:p>
          <a:p>
            <a:endParaRPr lang="es-CO" dirty="0"/>
          </a:p>
        </p:txBody>
      </p:sp>
    </p:spTree>
    <p:extLst>
      <p:ext uri="{BB962C8B-B14F-4D97-AF65-F5344CB8AC3E}">
        <p14:creationId xmlns:p14="http://schemas.microsoft.com/office/powerpoint/2010/main" val="161260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88C3B-DAAB-46EB-B577-A82EE4AD9470}"/>
              </a:ext>
            </a:extLst>
          </p:cNvPr>
          <p:cNvSpPr>
            <a:spLocks noGrp="1"/>
          </p:cNvSpPr>
          <p:nvPr>
            <p:ph type="title"/>
          </p:nvPr>
        </p:nvSpPr>
        <p:spPr/>
        <p:txBody>
          <a:bodyPr/>
          <a:lstStyle/>
          <a:p>
            <a:r>
              <a:rPr lang="es-CO" dirty="0"/>
              <a:t>Modelo generado después del punto de inflexión </a:t>
            </a:r>
          </a:p>
        </p:txBody>
      </p:sp>
      <p:pic>
        <p:nvPicPr>
          <p:cNvPr id="4" name="Marcador de contenido 3">
            <a:extLst>
              <a:ext uri="{FF2B5EF4-FFF2-40B4-BE49-F238E27FC236}">
                <a16:creationId xmlns:a16="http://schemas.microsoft.com/office/drawing/2014/main" id="{CC8EFA71-4C3F-4261-9681-FB4BEFA4369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082386"/>
            <a:ext cx="4599517" cy="3449638"/>
          </a:xfrm>
          <a:prstGeom prst="rect">
            <a:avLst/>
          </a:prstGeom>
          <a:noFill/>
          <a:ln>
            <a:noFill/>
          </a:ln>
        </p:spPr>
      </p:pic>
      <p:sp>
        <p:nvSpPr>
          <p:cNvPr id="5" name="CuadroTexto 4">
            <a:extLst>
              <a:ext uri="{FF2B5EF4-FFF2-40B4-BE49-F238E27FC236}">
                <a16:creationId xmlns:a16="http://schemas.microsoft.com/office/drawing/2014/main" id="{024CC4E4-BB93-4B83-8217-BB244325D7C6}"/>
              </a:ext>
            </a:extLst>
          </p:cNvPr>
          <p:cNvSpPr txBox="1"/>
          <p:nvPr/>
        </p:nvSpPr>
        <p:spPr>
          <a:xfrm>
            <a:off x="6253216" y="2828835"/>
            <a:ext cx="4587062" cy="1200329"/>
          </a:xfrm>
          <a:prstGeom prst="rect">
            <a:avLst/>
          </a:prstGeom>
          <a:noFill/>
        </p:spPr>
        <p:txBody>
          <a:bodyPr wrap="square" rtlCol="0">
            <a:spAutoFit/>
          </a:bodyPr>
          <a:lstStyle/>
          <a:p>
            <a:r>
              <a:rPr lang="es-CO" dirty="0"/>
              <a:t>Modelo donde se encuentra el punto de inflexión, se nota la variación de los puntos cuando tienden a aumentar el numero de contagios por cada mes.</a:t>
            </a:r>
          </a:p>
        </p:txBody>
      </p:sp>
    </p:spTree>
    <p:extLst>
      <p:ext uri="{BB962C8B-B14F-4D97-AF65-F5344CB8AC3E}">
        <p14:creationId xmlns:p14="http://schemas.microsoft.com/office/powerpoint/2010/main" val="344232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588B6-A5DF-40DD-8000-2E9BA729DF9B}"/>
              </a:ext>
            </a:extLst>
          </p:cNvPr>
          <p:cNvSpPr>
            <a:spLocks noGrp="1"/>
          </p:cNvSpPr>
          <p:nvPr>
            <p:ph type="title"/>
          </p:nvPr>
        </p:nvSpPr>
        <p:spPr/>
        <p:txBody>
          <a:bodyPr/>
          <a:lstStyle/>
          <a:p>
            <a:r>
              <a:rPr lang="es-CO" dirty="0"/>
              <a:t>Ecuaciones de segundo grado.</a:t>
            </a:r>
          </a:p>
        </p:txBody>
      </p:sp>
      <p:sp>
        <p:nvSpPr>
          <p:cNvPr id="5" name="Rectangle 2">
            <a:extLst>
              <a:ext uri="{FF2B5EF4-FFF2-40B4-BE49-F238E27FC236}">
                <a16:creationId xmlns:a16="http://schemas.microsoft.com/office/drawing/2014/main" id="{DE013FC8-2E7F-4ACE-B648-0DD16AD297DA}"/>
              </a:ext>
            </a:extLst>
          </p:cNvPr>
          <p:cNvSpPr>
            <a:spLocks noGrp="1" noChangeArrowheads="1"/>
          </p:cNvSpPr>
          <p:nvPr>
            <p:ph idx="1"/>
          </p:nvPr>
        </p:nvSpPr>
        <p:spPr bwMode="auto">
          <a:xfrm>
            <a:off x="1345562" y="3429000"/>
            <a:ext cx="10302820"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fbt2(x)=   20.2842 x + 81.66 x - 1.481e+04  fbt2(x)-100,000=         20.2842 x + 81.66 x - 1.148e+05</a:t>
            </a:r>
            <a:r>
              <a:rPr kumimoji="0" lang="es-CO" altLang="es-CO" sz="1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F48A4F96-EBA1-4365-A70C-6768D622F28C}"/>
              </a:ext>
            </a:extLst>
          </p:cNvPr>
          <p:cNvSpPr txBox="1"/>
          <p:nvPr/>
        </p:nvSpPr>
        <p:spPr>
          <a:xfrm>
            <a:off x="1451579" y="2318211"/>
            <a:ext cx="9773012" cy="646331"/>
          </a:xfrm>
          <a:prstGeom prst="rect">
            <a:avLst/>
          </a:prstGeom>
          <a:noFill/>
        </p:spPr>
        <p:txBody>
          <a:bodyPr wrap="square" rtlCol="0">
            <a:spAutoFit/>
          </a:bodyPr>
          <a:lstStyle/>
          <a:p>
            <a:r>
              <a:rPr lang="es-CO" dirty="0"/>
              <a:t>Resultado de después de hacer el análisis en los datos, consiguiente al punto de inflexión, el análisis se le realiza al segundo modelo y al cual se le resta el numero al cual se le puede hacer la </a:t>
            </a:r>
            <a:r>
              <a:rPr lang="es-CO" dirty="0" err="1"/>
              <a:t>prediccion</a:t>
            </a:r>
            <a:r>
              <a:rPr lang="es-CO" dirty="0"/>
              <a:t> </a:t>
            </a:r>
          </a:p>
        </p:txBody>
      </p:sp>
    </p:spTree>
    <p:extLst>
      <p:ext uri="{BB962C8B-B14F-4D97-AF65-F5344CB8AC3E}">
        <p14:creationId xmlns:p14="http://schemas.microsoft.com/office/powerpoint/2010/main" val="377201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F4350-A918-49CB-9403-0A199F0C77B0}"/>
              </a:ext>
            </a:extLst>
          </p:cNvPr>
          <p:cNvSpPr>
            <a:spLocks noGrp="1"/>
          </p:cNvSpPr>
          <p:nvPr>
            <p:ph type="title"/>
          </p:nvPr>
        </p:nvSpPr>
        <p:spPr>
          <a:xfrm>
            <a:off x="1047280" y="759805"/>
            <a:ext cx="10306520" cy="1325563"/>
          </a:xfrm>
        </p:spPr>
        <p:txBody>
          <a:bodyPr>
            <a:normAutofit/>
          </a:bodyPr>
          <a:lstStyle/>
          <a:p>
            <a:r>
              <a:rPr lang="es-US" sz="4000" dirty="0">
                <a:solidFill>
                  <a:srgbClr val="FFFFFF"/>
                </a:solidFill>
              </a:rPr>
              <a:t>¿Que es ajuste polinomial?</a:t>
            </a:r>
          </a:p>
        </p:txBody>
      </p:sp>
      <p:sp>
        <p:nvSpPr>
          <p:cNvPr id="7" name="Marcador de contenido 6">
            <a:extLst>
              <a:ext uri="{FF2B5EF4-FFF2-40B4-BE49-F238E27FC236}">
                <a16:creationId xmlns:a16="http://schemas.microsoft.com/office/drawing/2014/main" id="{107E5F61-4978-4F44-96DC-49CE6BEEFE53}"/>
              </a:ext>
            </a:extLst>
          </p:cNvPr>
          <p:cNvSpPr>
            <a:spLocks noGrp="1"/>
          </p:cNvSpPr>
          <p:nvPr>
            <p:ph idx="1"/>
          </p:nvPr>
        </p:nvSpPr>
        <p:spPr>
          <a:xfrm>
            <a:off x="1424904" y="2494450"/>
            <a:ext cx="4053545" cy="3563159"/>
          </a:xfrm>
        </p:spPr>
        <p:txBody>
          <a:bodyPr>
            <a:normAutofit fontScale="85000" lnSpcReduction="10000"/>
          </a:bodyPr>
          <a:lstStyle/>
          <a:p>
            <a:r>
              <a:rPr lang="es-ES" sz="2000" b="0" i="0">
                <a:effectLst/>
                <a:latin typeface="Arial" panose="020B0604020202020204" pitchFamily="34" charset="0"/>
              </a:rPr>
              <a:t>consiste en encontrar una curva que contenga una serie de puntos y que posiblemente cumpla una serie de restricciones adicionales. Esta sección es una introducción tanto a la </a:t>
            </a:r>
            <a:r>
              <a:rPr lang="es-ES" sz="2000" b="0" i="0" strike="noStrike">
                <a:effectLst/>
                <a:latin typeface="Arial" panose="020B0604020202020204" pitchFamily="34" charset="0"/>
                <a:hlinkClick r:id="rId2" tooltip="Interpolación">
                  <a:extLst>
                    <a:ext uri="{A12FA001-AC4F-418D-AE19-62706E023703}">
                      <ahyp:hlinkClr xmlns:ahyp="http://schemas.microsoft.com/office/drawing/2018/hyperlinkcolor" val="tx"/>
                    </a:ext>
                  </a:extLst>
                </a:hlinkClick>
              </a:rPr>
              <a:t>interpolación</a:t>
            </a:r>
            <a:r>
              <a:rPr lang="es-ES" sz="2000" b="0" i="0">
                <a:effectLst/>
                <a:latin typeface="Arial" panose="020B0604020202020204" pitchFamily="34" charset="0"/>
              </a:rPr>
              <a:t> (cuando se espera un ajuste exacto a determinadas restricciones) y al ajuste de curvas/</a:t>
            </a:r>
            <a:r>
              <a:rPr lang="es-ES" sz="2000" b="0" i="0" strike="noStrike">
                <a:effectLst/>
                <a:latin typeface="Arial" panose="020B0604020202020204" pitchFamily="34" charset="0"/>
                <a:hlinkClick r:id="rId3" tooltip="Análisis de regresión">
                  <a:extLst>
                    <a:ext uri="{A12FA001-AC4F-418D-AE19-62706E023703}">
                      <ahyp:hlinkClr xmlns:ahyp="http://schemas.microsoft.com/office/drawing/2018/hyperlinkcolor" val="tx"/>
                    </a:ext>
                  </a:extLst>
                </a:hlinkClick>
              </a:rPr>
              <a:t>análisis de regresión</a:t>
            </a:r>
            <a:r>
              <a:rPr lang="es-ES" sz="2000" b="0" i="0">
                <a:effectLst/>
                <a:latin typeface="Arial" panose="020B0604020202020204" pitchFamily="34" charset="0"/>
              </a:rPr>
              <a:t> (cuando se permite una </a:t>
            </a:r>
            <a:r>
              <a:rPr lang="es-ES" sz="2000" b="0" i="0" strike="noStrike">
                <a:effectLst/>
                <a:latin typeface="Arial" panose="020B0604020202020204" pitchFamily="34" charset="0"/>
                <a:hlinkClick r:id="rId4" tooltip="Aproximación">
                  <a:extLst>
                    <a:ext uri="{A12FA001-AC4F-418D-AE19-62706E023703}">
                      <ahyp:hlinkClr xmlns:ahyp="http://schemas.microsoft.com/office/drawing/2018/hyperlinkcolor" val="tx"/>
                    </a:ext>
                  </a:extLst>
                </a:hlinkClick>
              </a:rPr>
              <a:t>aproximación</a:t>
            </a:r>
            <a:r>
              <a:rPr lang="es-ES" sz="2000" b="0" i="0">
                <a:effectLst/>
                <a:latin typeface="Arial" panose="020B0604020202020204" pitchFamily="34" charset="0"/>
              </a:rPr>
              <a:t>).</a:t>
            </a:r>
          </a:p>
          <a:p>
            <a:endParaRPr lang="es-US" sz="2000"/>
          </a:p>
        </p:txBody>
      </p:sp>
      <p:pic>
        <p:nvPicPr>
          <p:cNvPr id="9" name="Imagen 8" descr="Gráfico, Gráfico de líneas&#10;&#10;Descripción generada automáticamente">
            <a:extLst>
              <a:ext uri="{FF2B5EF4-FFF2-40B4-BE49-F238E27FC236}">
                <a16:creationId xmlns:a16="http://schemas.microsoft.com/office/drawing/2014/main" id="{2CBF4172-B058-4E33-BC01-1AB1B9AA1320}"/>
              </a:ext>
            </a:extLst>
          </p:cNvPr>
          <p:cNvPicPr>
            <a:picLocks noChangeAspect="1"/>
          </p:cNvPicPr>
          <p:nvPr/>
        </p:nvPicPr>
        <p:blipFill rotWithShape="1">
          <a:blip r:embed="rId5">
            <a:extLst>
              <a:ext uri="{28A0092B-C50C-407E-A947-70E740481C1C}">
                <a14:useLocalDpi xmlns:a14="http://schemas.microsoft.com/office/drawing/2010/main" val="0"/>
              </a:ext>
            </a:extLst>
          </a:blip>
          <a:srcRect b="1067"/>
          <a:stretch/>
        </p:blipFill>
        <p:spPr>
          <a:xfrm>
            <a:off x="5964692" y="2253837"/>
            <a:ext cx="4802404" cy="3563372"/>
          </a:xfrm>
          <a:prstGeom prst="rect">
            <a:avLst/>
          </a:prstGeom>
        </p:spPr>
      </p:pic>
    </p:spTree>
    <p:extLst>
      <p:ext uri="{BB962C8B-B14F-4D97-AF65-F5344CB8AC3E}">
        <p14:creationId xmlns:p14="http://schemas.microsoft.com/office/powerpoint/2010/main" val="1345701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34A93-7BCF-486E-B356-3D199976FF61}"/>
              </a:ext>
            </a:extLst>
          </p:cNvPr>
          <p:cNvSpPr>
            <a:spLocks noGrp="1"/>
          </p:cNvSpPr>
          <p:nvPr>
            <p:ph type="title"/>
          </p:nvPr>
        </p:nvSpPr>
        <p:spPr/>
        <p:txBody>
          <a:bodyPr/>
          <a:lstStyle/>
          <a:p>
            <a:r>
              <a:rPr lang="es-CO" dirty="0"/>
              <a:t>Grafica final con todos los ajustes polinomiales.</a:t>
            </a:r>
          </a:p>
        </p:txBody>
      </p:sp>
      <p:sp>
        <p:nvSpPr>
          <p:cNvPr id="3" name="Marcador de contenido 2">
            <a:extLst>
              <a:ext uri="{FF2B5EF4-FFF2-40B4-BE49-F238E27FC236}">
                <a16:creationId xmlns:a16="http://schemas.microsoft.com/office/drawing/2014/main" id="{ACCF3EA2-7322-4050-AC06-5AB8478CE80D}"/>
              </a:ext>
            </a:extLst>
          </p:cNvPr>
          <p:cNvSpPr>
            <a:spLocks noGrp="1"/>
          </p:cNvSpPr>
          <p:nvPr>
            <p:ph idx="1"/>
          </p:nvPr>
        </p:nvSpPr>
        <p:spPr>
          <a:xfrm>
            <a:off x="1451579" y="2067339"/>
            <a:ext cx="4008317" cy="3399006"/>
          </a:xfrm>
        </p:spPr>
        <p:txBody>
          <a:bodyPr/>
          <a:lstStyle/>
          <a:p>
            <a:r>
              <a:rPr lang="es-CO" dirty="0"/>
              <a:t>Grafica final donde se encuentra el ajuste polinomial después del punto de inflexión, donde se quiere realizar la predicción de en que se presentaran mas contagios de la enfermedad covid, con el valor dado.</a:t>
            </a:r>
          </a:p>
        </p:txBody>
      </p:sp>
      <p:pic>
        <p:nvPicPr>
          <p:cNvPr id="4" name="Imagen 3">
            <a:extLst>
              <a:ext uri="{FF2B5EF4-FFF2-40B4-BE49-F238E27FC236}">
                <a16:creationId xmlns:a16="http://schemas.microsoft.com/office/drawing/2014/main" id="{41BF2691-18B2-44E4-8B15-A7C40D612D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28280" y="2067339"/>
            <a:ext cx="5426573" cy="3657600"/>
          </a:xfrm>
          <a:prstGeom prst="rect">
            <a:avLst/>
          </a:prstGeom>
          <a:noFill/>
          <a:ln>
            <a:noFill/>
          </a:ln>
        </p:spPr>
      </p:pic>
    </p:spTree>
    <p:extLst>
      <p:ext uri="{BB962C8B-B14F-4D97-AF65-F5344CB8AC3E}">
        <p14:creationId xmlns:p14="http://schemas.microsoft.com/office/powerpoint/2010/main" val="2656608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2ECA7-0B67-4874-B792-C66B3A4142B4}"/>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dirty="0"/>
              <a:t>Código y explicación </a:t>
            </a:r>
          </a:p>
        </p:txBody>
      </p:sp>
      <p:pic>
        <p:nvPicPr>
          <p:cNvPr id="5" name="Marcador de contenido 4">
            <a:extLst>
              <a:ext uri="{FF2B5EF4-FFF2-40B4-BE49-F238E27FC236}">
                <a16:creationId xmlns:a16="http://schemas.microsoft.com/office/drawing/2014/main" id="{F373F128-3313-456C-95BF-51572F0F03A7}"/>
              </a:ext>
            </a:extLst>
          </p:cNvPr>
          <p:cNvPicPr>
            <a:picLocks noGrp="1" noChangeAspect="1"/>
          </p:cNvPicPr>
          <p:nvPr>
            <p:ph idx="1"/>
          </p:nvPr>
        </p:nvPicPr>
        <p:blipFill rotWithShape="1">
          <a:blip r:embed="rId2"/>
          <a:srcRect l="16700" t="28332" r="43463" b="15889"/>
          <a:stretch/>
        </p:blipFill>
        <p:spPr>
          <a:xfrm>
            <a:off x="270605" y="380460"/>
            <a:ext cx="7150611" cy="5631845"/>
          </a:xfrm>
          <a:prstGeom prst="rect">
            <a:avLst/>
          </a:prstGeom>
        </p:spPr>
      </p:pic>
    </p:spTree>
    <p:extLst>
      <p:ext uri="{BB962C8B-B14F-4D97-AF65-F5344CB8AC3E}">
        <p14:creationId xmlns:p14="http://schemas.microsoft.com/office/powerpoint/2010/main" val="239301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37993F-22F7-4455-B817-5F59F88C2D82}"/>
              </a:ext>
            </a:extLst>
          </p:cNvPr>
          <p:cNvSpPr>
            <a:spLocks noGrp="1"/>
          </p:cNvSpPr>
          <p:nvPr>
            <p:ph idx="1"/>
          </p:nvPr>
        </p:nvSpPr>
        <p:spPr>
          <a:xfrm>
            <a:off x="838200" y="745068"/>
            <a:ext cx="10515600" cy="5431896"/>
          </a:xfrm>
        </p:spPr>
        <p:txBody>
          <a:bodyPr>
            <a:normAutofit fontScale="25000" lnSpcReduction="20000"/>
          </a:bodyPr>
          <a:lstStyle/>
          <a:p>
            <a:pPr marL="0" marR="0" algn="just">
              <a:spcBef>
                <a:spcPts val="0"/>
              </a:spcBef>
              <a:spcAft>
                <a:spcPts val="0"/>
              </a:spcAft>
            </a:pPr>
            <a:r>
              <a:rPr lang="es-ES" sz="5600" dirty="0">
                <a:effectLst/>
                <a:latin typeface="Times New Roman" panose="02020603050405020304" pitchFamily="18" charset="0"/>
                <a:ea typeface="Arial" panose="020B0604020202020204" pitchFamily="34" charset="0"/>
              </a:rPr>
              <a:t>Después de tener los datos lo que realizamos es el análisis del código que vamos a utilizar, primero que nada, importamos las librerías que se utilizaran en el código.</a:t>
            </a:r>
            <a:endParaRPr lang="es-US" sz="5600" dirty="0">
              <a:latin typeface="Arial" panose="020B0604020202020204" pitchFamily="34" charset="0"/>
              <a:ea typeface="Arial" panose="020B0604020202020204" pitchFamily="34" charset="0"/>
            </a:endParaRPr>
          </a:p>
          <a:p>
            <a:pPr marL="0" marR="0" algn="just">
              <a:spcBef>
                <a:spcPts val="0"/>
              </a:spcBef>
              <a:spcAft>
                <a:spcPts val="0"/>
              </a:spcAft>
            </a:pPr>
            <a:endParaRPr lang="es-US" sz="5600" dirty="0">
              <a:solidFill>
                <a:srgbClr val="FF0000"/>
              </a:solidFill>
              <a:effectLst/>
              <a:latin typeface="Arial" panose="020B0604020202020204" pitchFamily="34" charset="0"/>
              <a:ea typeface="Arial" panose="020B0604020202020204" pitchFamily="34" charset="0"/>
            </a:endParaRPr>
          </a:p>
          <a:p>
            <a:pPr marL="0" marR="0" indent="0" algn="just">
              <a:spcBef>
                <a:spcPts val="0"/>
              </a:spcBef>
              <a:spcAft>
                <a:spcPts val="0"/>
              </a:spcAft>
              <a:buNone/>
            </a:pPr>
            <a:r>
              <a:rPr lang="es-ES" sz="5600" dirty="0" err="1">
                <a:solidFill>
                  <a:srgbClr val="FF0000"/>
                </a:solidFill>
                <a:effectLst/>
                <a:latin typeface="Times New Roman" panose="02020603050405020304" pitchFamily="18" charset="0"/>
                <a:ea typeface="Arial" panose="020B0604020202020204" pitchFamily="34" charset="0"/>
              </a:rPr>
              <a:t>import</a:t>
            </a:r>
            <a:r>
              <a:rPr lang="es-ES" sz="5600" dirty="0">
                <a:solidFill>
                  <a:srgbClr val="FF0000"/>
                </a:solidFill>
                <a:effectLst/>
                <a:latin typeface="Times New Roman" panose="02020603050405020304" pitchFamily="18" charset="0"/>
                <a:ea typeface="Arial" panose="020B0604020202020204" pitchFamily="34" charset="0"/>
              </a:rPr>
              <a:t> os</a:t>
            </a:r>
            <a:endParaRPr lang="es-US" sz="56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5600" dirty="0">
                <a:effectLst/>
                <a:latin typeface="Times New Roman" panose="02020603050405020304" pitchFamily="18" charset="0"/>
                <a:ea typeface="Arial" panose="020B0604020202020204" pitchFamily="34" charset="0"/>
              </a:rPr>
              <a:t>lo primero es importar la librería OS permite acceder a funcionalidades dependientes del Sistema Operativo. </a:t>
            </a:r>
            <a:endParaRPr lang="es-US" sz="56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5600" dirty="0">
                <a:effectLst/>
                <a:latin typeface="Times New Roman" panose="02020603050405020304" pitchFamily="18" charset="0"/>
                <a:ea typeface="Arial" panose="020B0604020202020204" pitchFamily="34" charset="0"/>
              </a:rPr>
              <a:t>Sobre todo, aquellas que nos refieren información sobre el entorno de este y nos permiten manipular la estructura de directorios.</a:t>
            </a:r>
          </a:p>
          <a:p>
            <a:pPr marL="0" marR="0" algn="l">
              <a:spcBef>
                <a:spcPts val="0"/>
              </a:spcBef>
              <a:spcAft>
                <a:spcPts val="0"/>
              </a:spcAft>
            </a:pPr>
            <a:endParaRPr lang="es-US" sz="5600" dirty="0">
              <a:effectLst/>
              <a:latin typeface="Arial" panose="020B0604020202020204" pitchFamily="34" charset="0"/>
              <a:ea typeface="Arial" panose="020B0604020202020204" pitchFamily="34" charset="0"/>
            </a:endParaRPr>
          </a:p>
          <a:p>
            <a:pPr marR="0" indent="0" algn="l">
              <a:spcBef>
                <a:spcPts val="0"/>
              </a:spcBef>
              <a:spcAft>
                <a:spcPts val="0"/>
              </a:spcAft>
              <a:buNone/>
            </a:pPr>
            <a:r>
              <a:rPr lang="es-ES" sz="5600" dirty="0">
                <a:effectLst/>
                <a:latin typeface="Times New Roman" panose="02020603050405020304" pitchFamily="18" charset="0"/>
                <a:ea typeface="Arial" panose="020B0604020202020204" pitchFamily="34" charset="0"/>
              </a:rPr>
              <a:t> </a:t>
            </a:r>
            <a:endParaRPr lang="es-US" sz="5600" dirty="0">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n-US" sz="5600" dirty="0">
                <a:solidFill>
                  <a:srgbClr val="FF0000"/>
                </a:solidFill>
                <a:effectLst/>
                <a:latin typeface="Times New Roman" panose="02020603050405020304" pitchFamily="18" charset="0"/>
                <a:ea typeface="Arial" panose="020B0604020202020204" pitchFamily="34" charset="0"/>
              </a:rPr>
              <a:t>from utils import DATA_DIR, CHART_DIR </a:t>
            </a:r>
            <a:endParaRPr lang="es-US" sz="5600" dirty="0">
              <a:solidFill>
                <a:srgbClr val="FF0000"/>
              </a:solidFill>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s-US" sz="5600" dirty="0" err="1">
                <a:solidFill>
                  <a:srgbClr val="FF0000"/>
                </a:solidFill>
                <a:effectLst/>
                <a:latin typeface="Times New Roman" panose="02020603050405020304" pitchFamily="18" charset="0"/>
                <a:ea typeface="Arial" panose="020B0604020202020204" pitchFamily="34" charset="0"/>
              </a:rPr>
              <a:t>import</a:t>
            </a:r>
            <a:r>
              <a:rPr lang="es-US" sz="5600" dirty="0">
                <a:solidFill>
                  <a:srgbClr val="FF0000"/>
                </a:solidFill>
                <a:effectLst/>
                <a:latin typeface="Times New Roman" panose="02020603050405020304" pitchFamily="18" charset="0"/>
                <a:ea typeface="Arial" panose="020B0604020202020204" pitchFamily="34" charset="0"/>
              </a:rPr>
              <a:t> </a:t>
            </a:r>
            <a:r>
              <a:rPr lang="es-US" sz="5600" dirty="0" err="1">
                <a:solidFill>
                  <a:srgbClr val="FF0000"/>
                </a:solidFill>
                <a:effectLst/>
                <a:latin typeface="Times New Roman" panose="02020603050405020304" pitchFamily="18" charset="0"/>
                <a:ea typeface="Arial" panose="020B0604020202020204" pitchFamily="34" charset="0"/>
              </a:rPr>
              <a:t>numpy</a:t>
            </a:r>
            <a:r>
              <a:rPr lang="es-US" sz="5600" dirty="0">
                <a:solidFill>
                  <a:srgbClr val="FF0000"/>
                </a:solidFill>
                <a:effectLst/>
                <a:latin typeface="Times New Roman" panose="02020603050405020304" pitchFamily="18" charset="0"/>
                <a:ea typeface="Arial" panose="020B0604020202020204" pitchFamily="34" charset="0"/>
              </a:rPr>
              <a:t> as </a:t>
            </a:r>
            <a:r>
              <a:rPr lang="es-US" sz="5600" dirty="0" err="1">
                <a:solidFill>
                  <a:srgbClr val="FF0000"/>
                </a:solidFill>
                <a:effectLst/>
                <a:latin typeface="Times New Roman" panose="02020603050405020304" pitchFamily="18" charset="0"/>
                <a:ea typeface="Arial" panose="020B0604020202020204" pitchFamily="34" charset="0"/>
              </a:rPr>
              <a:t>np</a:t>
            </a:r>
            <a:endParaRPr lang="es-US" sz="5600" dirty="0">
              <a:solidFill>
                <a:srgbClr val="FF0000"/>
              </a:solidFill>
              <a:effectLst/>
              <a:latin typeface="Arial" panose="020B0604020202020204" pitchFamily="34" charset="0"/>
              <a:ea typeface="Arial" panose="020B0604020202020204" pitchFamily="34" charset="0"/>
            </a:endParaRPr>
          </a:p>
          <a:p>
            <a:pPr marR="0" indent="0" algn="l">
              <a:spcBef>
                <a:spcPts val="0"/>
              </a:spcBef>
              <a:spcAft>
                <a:spcPts val="0"/>
              </a:spcAft>
              <a:buNone/>
            </a:pPr>
            <a:r>
              <a:rPr lang="es-US" sz="5600" dirty="0">
                <a:effectLst/>
                <a:latin typeface="Times New Roman" panose="02020603050405020304" pitchFamily="18" charset="0"/>
                <a:ea typeface="Arial" panose="020B0604020202020204" pitchFamily="34" charset="0"/>
              </a:rPr>
              <a:t> </a:t>
            </a:r>
            <a:endParaRPr lang="es-US" sz="56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5600" dirty="0">
                <a:effectLst/>
                <a:latin typeface="Times New Roman" panose="02020603050405020304" pitchFamily="18" charset="0"/>
                <a:ea typeface="Arial" panose="020B0604020202020204" pitchFamily="34" charset="0"/>
              </a:rPr>
              <a:t>importamos la biblioteca </a:t>
            </a:r>
            <a:r>
              <a:rPr lang="es-ES" sz="5600" dirty="0" err="1">
                <a:effectLst/>
                <a:latin typeface="Times New Roman" panose="02020603050405020304" pitchFamily="18" charset="0"/>
                <a:ea typeface="Arial" panose="020B0604020202020204" pitchFamily="34" charset="0"/>
              </a:rPr>
              <a:t>numpy</a:t>
            </a:r>
            <a:r>
              <a:rPr lang="es-ES" sz="5600" dirty="0">
                <a:effectLst/>
                <a:latin typeface="Times New Roman" panose="02020603050405020304" pitchFamily="18" charset="0"/>
                <a:ea typeface="Arial" panose="020B0604020202020204" pitchFamily="34" charset="0"/>
              </a:rPr>
              <a:t> con alias </a:t>
            </a:r>
            <a:r>
              <a:rPr lang="es-ES" sz="5600" dirty="0" err="1">
                <a:effectLst/>
                <a:latin typeface="Times New Roman" panose="02020603050405020304" pitchFamily="18" charset="0"/>
                <a:ea typeface="Arial" panose="020B0604020202020204" pitchFamily="34" charset="0"/>
              </a:rPr>
              <a:t>np</a:t>
            </a:r>
            <a:endParaRPr lang="es-US" sz="5600" dirty="0">
              <a:effectLst/>
              <a:latin typeface="Arial" panose="020B0604020202020204" pitchFamily="34" charset="0"/>
              <a:ea typeface="Arial" panose="020B0604020202020204" pitchFamily="34" charset="0"/>
            </a:endParaRPr>
          </a:p>
          <a:p>
            <a:pPr marL="0" marR="0" algn="l">
              <a:spcBef>
                <a:spcPts val="0"/>
              </a:spcBef>
              <a:spcAft>
                <a:spcPts val="0"/>
              </a:spcAft>
            </a:pPr>
            <a:r>
              <a:rPr lang="es-US" sz="5600" dirty="0">
                <a:effectLst/>
                <a:latin typeface="Times New Roman" panose="02020603050405020304" pitchFamily="18" charset="0"/>
                <a:ea typeface="Arial" panose="020B0604020202020204" pitchFamily="34" charset="0"/>
              </a:rPr>
              <a:t>Directorios: chart y data en el directorio de trabajo</a:t>
            </a:r>
            <a:endParaRPr lang="es-US" sz="5600" dirty="0">
              <a:effectLst/>
              <a:latin typeface="Arial" panose="020B0604020202020204" pitchFamily="34" charset="0"/>
              <a:ea typeface="Arial" panose="020B0604020202020204" pitchFamily="34" charset="0"/>
            </a:endParaRPr>
          </a:p>
          <a:p>
            <a:pPr marL="0" marR="0" algn="l">
              <a:spcBef>
                <a:spcPts val="0"/>
              </a:spcBef>
              <a:spcAft>
                <a:spcPts val="0"/>
              </a:spcAft>
            </a:pPr>
            <a:r>
              <a:rPr lang="es-US" sz="5600" dirty="0">
                <a:effectLst/>
                <a:latin typeface="Times New Roman" panose="02020603050405020304" pitchFamily="18" charset="0"/>
                <a:ea typeface="Arial" panose="020B0604020202020204" pitchFamily="34" charset="0"/>
              </a:rPr>
              <a:t>DATA_DIR es el directorio de los datos</a:t>
            </a:r>
            <a:endParaRPr lang="es-US" sz="5600" dirty="0">
              <a:effectLst/>
              <a:latin typeface="Arial" panose="020B0604020202020204" pitchFamily="34" charset="0"/>
              <a:ea typeface="Arial" panose="020B0604020202020204" pitchFamily="34" charset="0"/>
            </a:endParaRPr>
          </a:p>
          <a:p>
            <a:pPr marL="0" marR="0" algn="l">
              <a:spcBef>
                <a:spcPts val="0"/>
              </a:spcBef>
              <a:spcAft>
                <a:spcPts val="0"/>
              </a:spcAft>
            </a:pPr>
            <a:r>
              <a:rPr lang="es-US" sz="5600" dirty="0">
                <a:effectLst/>
                <a:latin typeface="Times New Roman" panose="02020603050405020304" pitchFamily="18" charset="0"/>
                <a:ea typeface="Arial" panose="020B0604020202020204" pitchFamily="34" charset="0"/>
              </a:rPr>
              <a:t>CHART_DIR es el directorio de los gráficos generados.</a:t>
            </a:r>
          </a:p>
          <a:p>
            <a:pPr marL="0" marR="0" algn="l">
              <a:spcBef>
                <a:spcPts val="0"/>
              </a:spcBef>
              <a:spcAft>
                <a:spcPts val="0"/>
              </a:spcAft>
            </a:pPr>
            <a:endParaRPr lang="es-US" sz="5600" dirty="0">
              <a:effectLst/>
              <a:latin typeface="Arial" panose="020B0604020202020204" pitchFamily="34" charset="0"/>
              <a:ea typeface="Arial" panose="020B0604020202020204" pitchFamily="34" charset="0"/>
            </a:endParaRPr>
          </a:p>
          <a:p>
            <a:pPr marL="457200" marR="0" algn="l">
              <a:spcBef>
                <a:spcPts val="0"/>
              </a:spcBef>
              <a:spcAft>
                <a:spcPts val="0"/>
              </a:spcAft>
            </a:pPr>
            <a:endParaRPr lang="es-US" sz="5600" dirty="0">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s-ES" sz="5600" dirty="0" err="1">
                <a:solidFill>
                  <a:srgbClr val="FF0000"/>
                </a:solidFill>
                <a:effectLst/>
                <a:latin typeface="Times New Roman" panose="02020603050405020304" pitchFamily="18" charset="0"/>
                <a:ea typeface="Arial" panose="020B0604020202020204" pitchFamily="34" charset="0"/>
              </a:rPr>
              <a:t>np.seterr</a:t>
            </a:r>
            <a:r>
              <a:rPr lang="es-ES" sz="5600" dirty="0">
                <a:solidFill>
                  <a:srgbClr val="FF0000"/>
                </a:solidFill>
                <a:effectLst/>
                <a:latin typeface="Times New Roman" panose="02020603050405020304" pitchFamily="18" charset="0"/>
                <a:ea typeface="Arial" panose="020B0604020202020204" pitchFamily="34" charset="0"/>
              </a:rPr>
              <a:t>(</a:t>
            </a:r>
            <a:r>
              <a:rPr lang="es-ES" sz="5600" dirty="0" err="1">
                <a:solidFill>
                  <a:srgbClr val="FF0000"/>
                </a:solidFill>
                <a:effectLst/>
                <a:latin typeface="Times New Roman" panose="02020603050405020304" pitchFamily="18" charset="0"/>
                <a:ea typeface="Arial" panose="020B0604020202020204" pitchFamily="34" charset="0"/>
              </a:rPr>
              <a:t>all</a:t>
            </a:r>
            <a:r>
              <a:rPr lang="es-ES" sz="5600" dirty="0">
                <a:solidFill>
                  <a:srgbClr val="FF0000"/>
                </a:solidFill>
                <a:effectLst/>
                <a:latin typeface="Times New Roman" panose="02020603050405020304" pitchFamily="18" charset="0"/>
                <a:ea typeface="Arial" panose="020B0604020202020204" pitchFamily="34" charset="0"/>
              </a:rPr>
              <a:t>='ignore’)</a:t>
            </a:r>
            <a:endParaRPr lang="es-US" sz="56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5600" dirty="0">
                <a:effectLst/>
                <a:latin typeface="Times New Roman" panose="02020603050405020304" pitchFamily="18" charset="0"/>
                <a:ea typeface="Arial" panose="020B0604020202020204" pitchFamily="34" charset="0"/>
              </a:rPr>
              <a:t>con este se eliminan las advertencias por el uso de funciones que en el futuro cambiarán. Luego </a:t>
            </a:r>
            <a:r>
              <a:rPr lang="es-US" sz="5600" dirty="0">
                <a:effectLst/>
                <a:latin typeface="Times New Roman" panose="02020603050405020304" pitchFamily="18" charset="0"/>
                <a:ea typeface="Arial" panose="020B0604020202020204" pitchFamily="34" charset="0"/>
              </a:rPr>
              <a:t>se importa la librería </a:t>
            </a:r>
            <a:r>
              <a:rPr lang="es-US" sz="5600" dirty="0" err="1">
                <a:effectLst/>
                <a:latin typeface="Times New Roman" panose="02020603050405020304" pitchFamily="18" charset="0"/>
                <a:ea typeface="Arial" panose="020B0604020202020204" pitchFamily="34" charset="0"/>
              </a:rPr>
              <a:t>scipy</a:t>
            </a:r>
            <a:r>
              <a:rPr lang="es-US" sz="5600" dirty="0">
                <a:effectLst/>
                <a:latin typeface="Times New Roman" panose="02020603050405020304" pitchFamily="18" charset="0"/>
                <a:ea typeface="Arial" panose="020B0604020202020204" pitchFamily="34" charset="0"/>
              </a:rPr>
              <a:t> </a:t>
            </a:r>
            <a:r>
              <a:rPr lang="es-ES" sz="5600" dirty="0">
                <a:effectLst/>
                <a:latin typeface="Times New Roman" panose="02020603050405020304" pitchFamily="18" charset="0"/>
                <a:ea typeface="Arial" panose="020B0604020202020204" pitchFamily="34" charset="0"/>
              </a:rPr>
              <a:t>(</a:t>
            </a:r>
            <a:r>
              <a:rPr lang="es-ES" sz="5600" dirty="0" err="1">
                <a:effectLst/>
                <a:latin typeface="Times New Roman" panose="02020603050405020304" pitchFamily="18" charset="0"/>
                <a:ea typeface="Arial" panose="020B0604020202020204" pitchFamily="34" charset="0"/>
              </a:rPr>
              <a:t>import</a:t>
            </a:r>
            <a:r>
              <a:rPr lang="es-ES" sz="5600" dirty="0">
                <a:effectLst/>
                <a:latin typeface="Times New Roman" panose="02020603050405020304" pitchFamily="18" charset="0"/>
                <a:ea typeface="Arial" panose="020B0604020202020204" pitchFamily="34" charset="0"/>
              </a:rPr>
              <a:t> </a:t>
            </a:r>
            <a:r>
              <a:rPr lang="es-ES" sz="5600" dirty="0" err="1">
                <a:effectLst/>
                <a:latin typeface="Times New Roman" panose="02020603050405020304" pitchFamily="18" charset="0"/>
                <a:ea typeface="Arial" panose="020B0604020202020204" pitchFamily="34" charset="0"/>
              </a:rPr>
              <a:t>scipy</a:t>
            </a:r>
            <a:r>
              <a:rPr lang="es-ES" sz="5600" dirty="0">
                <a:effectLst/>
                <a:latin typeface="Times New Roman" panose="02020603050405020304" pitchFamily="18" charset="0"/>
                <a:ea typeface="Arial" panose="020B0604020202020204" pitchFamily="34" charset="0"/>
              </a:rPr>
              <a:t> as </a:t>
            </a:r>
            <a:r>
              <a:rPr lang="es-ES" sz="5600" dirty="0" err="1">
                <a:effectLst/>
                <a:latin typeface="Times New Roman" panose="02020603050405020304" pitchFamily="18" charset="0"/>
                <a:ea typeface="Arial" panose="020B0604020202020204" pitchFamily="34" charset="0"/>
              </a:rPr>
              <a:t>sp</a:t>
            </a:r>
            <a:r>
              <a:rPr lang="es-ES" sz="5600" dirty="0">
                <a:effectLst/>
                <a:latin typeface="Times New Roman" panose="02020603050405020304" pitchFamily="18" charset="0"/>
                <a:ea typeface="Arial" panose="020B0604020202020204" pitchFamily="34" charset="0"/>
              </a:rPr>
              <a:t>) y después con (</a:t>
            </a:r>
            <a:r>
              <a:rPr lang="es-US" sz="5600" dirty="0" err="1">
                <a:effectLst/>
                <a:latin typeface="Times New Roman" panose="02020603050405020304" pitchFamily="18" charset="0"/>
                <a:ea typeface="Arial" panose="020B0604020202020204" pitchFamily="34" charset="0"/>
              </a:rPr>
              <a:t>import</a:t>
            </a:r>
            <a:r>
              <a:rPr lang="es-US" sz="5600" dirty="0">
                <a:effectLst/>
                <a:latin typeface="Times New Roman" panose="02020603050405020304" pitchFamily="18" charset="0"/>
                <a:ea typeface="Arial" panose="020B0604020202020204" pitchFamily="34" charset="0"/>
              </a:rPr>
              <a:t> </a:t>
            </a:r>
            <a:r>
              <a:rPr lang="es-US" sz="5600" dirty="0" err="1">
                <a:effectLst/>
                <a:latin typeface="Times New Roman" panose="02020603050405020304" pitchFamily="18" charset="0"/>
                <a:ea typeface="Arial" panose="020B0604020202020204" pitchFamily="34" charset="0"/>
              </a:rPr>
              <a:t>matplotlib.pyplot</a:t>
            </a:r>
            <a:r>
              <a:rPr lang="es-US" sz="5600" dirty="0">
                <a:effectLst/>
                <a:latin typeface="Times New Roman" panose="02020603050405020304" pitchFamily="18" charset="0"/>
                <a:ea typeface="Arial" panose="020B0604020202020204" pitchFamily="34" charset="0"/>
              </a:rPr>
              <a:t> as </a:t>
            </a:r>
            <a:r>
              <a:rPr lang="es-US" sz="5600" dirty="0" err="1">
                <a:effectLst/>
                <a:latin typeface="Times New Roman" panose="02020603050405020304" pitchFamily="18" charset="0"/>
                <a:ea typeface="Arial" panose="020B0604020202020204" pitchFamily="34" charset="0"/>
              </a:rPr>
              <a:t>plt</a:t>
            </a:r>
            <a:r>
              <a:rPr lang="es-US" sz="5600" dirty="0">
                <a:effectLst/>
                <a:latin typeface="Times New Roman" panose="02020603050405020304" pitchFamily="18" charset="0"/>
                <a:ea typeface="Arial" panose="020B0604020202020204" pitchFamily="34" charset="0"/>
              </a:rPr>
              <a:t> ) importamos la librería </a:t>
            </a:r>
            <a:r>
              <a:rPr lang="es-US" sz="5600" dirty="0" err="1">
                <a:effectLst/>
                <a:latin typeface="Times New Roman" panose="02020603050405020304" pitchFamily="18" charset="0"/>
                <a:ea typeface="Arial" panose="020B0604020202020204" pitchFamily="34" charset="0"/>
              </a:rPr>
              <a:t>matplotlib</a:t>
            </a:r>
            <a:r>
              <a:rPr lang="es-US" sz="5600" dirty="0">
                <a:effectLst/>
                <a:latin typeface="Times New Roman" panose="02020603050405020304" pitchFamily="18" charset="0"/>
                <a:ea typeface="Arial" panose="020B0604020202020204" pitchFamily="34" charset="0"/>
              </a:rPr>
              <a:t>.</a:t>
            </a:r>
          </a:p>
          <a:p>
            <a:pPr marL="0" marR="0" algn="l">
              <a:spcBef>
                <a:spcPts val="0"/>
              </a:spcBef>
              <a:spcAft>
                <a:spcPts val="0"/>
              </a:spcAft>
            </a:pPr>
            <a:endParaRPr lang="es-US" sz="5600" dirty="0">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s-US" sz="5600" dirty="0">
                <a:effectLst/>
                <a:latin typeface="Times New Roman" panose="02020603050405020304" pitchFamily="18" charset="0"/>
                <a:ea typeface="Arial" panose="020B0604020202020204" pitchFamily="34" charset="0"/>
              </a:rPr>
              <a:t> </a:t>
            </a:r>
            <a:endParaRPr lang="es-US" sz="5600" dirty="0">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n-US" sz="5600" dirty="0">
                <a:solidFill>
                  <a:srgbClr val="FF0000"/>
                </a:solidFill>
                <a:effectLst/>
                <a:latin typeface="Times New Roman" panose="02020603050405020304" pitchFamily="18" charset="0"/>
                <a:ea typeface="Arial" panose="020B0604020202020204" pitchFamily="34" charset="0"/>
              </a:rPr>
              <a:t>data = </a:t>
            </a:r>
            <a:r>
              <a:rPr lang="en-US" sz="5600" dirty="0" err="1">
                <a:solidFill>
                  <a:srgbClr val="FF0000"/>
                </a:solidFill>
                <a:effectLst/>
                <a:latin typeface="Times New Roman" panose="02020603050405020304" pitchFamily="18" charset="0"/>
                <a:ea typeface="Arial" panose="020B0604020202020204" pitchFamily="34" charset="0"/>
              </a:rPr>
              <a:t>np.genfromtxt</a:t>
            </a:r>
            <a:r>
              <a:rPr lang="en-US" sz="5600" dirty="0">
                <a:solidFill>
                  <a:srgbClr val="FF0000"/>
                </a:solidFill>
                <a:effectLst/>
                <a:latin typeface="Times New Roman" panose="02020603050405020304" pitchFamily="18" charset="0"/>
                <a:ea typeface="Arial" panose="020B0604020202020204" pitchFamily="34" charset="0"/>
              </a:rPr>
              <a:t>(</a:t>
            </a:r>
            <a:r>
              <a:rPr lang="en-US" sz="5600" dirty="0" err="1">
                <a:solidFill>
                  <a:srgbClr val="FF0000"/>
                </a:solidFill>
                <a:effectLst/>
                <a:latin typeface="Times New Roman" panose="02020603050405020304" pitchFamily="18" charset="0"/>
                <a:ea typeface="Arial" panose="020B0604020202020204" pitchFamily="34" charset="0"/>
              </a:rPr>
              <a:t>os.path.join</a:t>
            </a:r>
            <a:r>
              <a:rPr lang="en-US" sz="5600" dirty="0">
                <a:solidFill>
                  <a:srgbClr val="FF0000"/>
                </a:solidFill>
                <a:effectLst/>
                <a:latin typeface="Times New Roman" panose="02020603050405020304" pitchFamily="18" charset="0"/>
                <a:ea typeface="Arial" panose="020B0604020202020204" pitchFamily="34" charset="0"/>
              </a:rPr>
              <a:t>(DATA_DIR, "</a:t>
            </a:r>
            <a:r>
              <a:rPr lang="en-US" sz="5600" dirty="0" err="1">
                <a:solidFill>
                  <a:srgbClr val="FF0000"/>
                </a:solidFill>
                <a:effectLst/>
                <a:latin typeface="Times New Roman" panose="02020603050405020304" pitchFamily="18" charset="0"/>
                <a:ea typeface="Arial" panose="020B0604020202020204" pitchFamily="34" charset="0"/>
              </a:rPr>
              <a:t>web_traffic.tsv</a:t>
            </a:r>
            <a:r>
              <a:rPr lang="en-US" sz="5600" dirty="0">
                <a:solidFill>
                  <a:srgbClr val="FF0000"/>
                </a:solidFill>
                <a:effectLst/>
                <a:latin typeface="Times New Roman" panose="02020603050405020304" pitchFamily="18" charset="0"/>
                <a:ea typeface="Arial" panose="020B0604020202020204" pitchFamily="34" charset="0"/>
              </a:rPr>
              <a:t>"), delimiter="\t")</a:t>
            </a:r>
            <a:endParaRPr lang="es-US" sz="5600" dirty="0">
              <a:effectLst/>
              <a:latin typeface="Arial" panose="020B0604020202020204" pitchFamily="34" charset="0"/>
              <a:ea typeface="Arial" panose="020B0604020202020204" pitchFamily="34" charset="0"/>
            </a:endParaRPr>
          </a:p>
          <a:p>
            <a:pPr marL="0" marR="0" algn="l">
              <a:spcBef>
                <a:spcPts val="0"/>
              </a:spcBef>
              <a:spcAft>
                <a:spcPts val="0"/>
              </a:spcAft>
            </a:pPr>
            <a:r>
              <a:rPr lang="es-CO" sz="5600" dirty="0">
                <a:effectLst/>
                <a:latin typeface="Times New Roman" panose="02020603050405020304" pitchFamily="18" charset="0"/>
                <a:ea typeface="Arial" panose="020B0604020202020204" pitchFamily="34" charset="0"/>
              </a:rPr>
              <a:t>Primero se hace le llamado a la instrucción </a:t>
            </a:r>
            <a:r>
              <a:rPr lang="es-CO" sz="5600" dirty="0" err="1">
                <a:effectLst/>
                <a:latin typeface="Times New Roman" panose="02020603050405020304" pitchFamily="18" charset="0"/>
                <a:ea typeface="Arial" panose="020B0604020202020204" pitchFamily="34" charset="0"/>
              </a:rPr>
              <a:t>np.genfromtxt</a:t>
            </a:r>
            <a:r>
              <a:rPr lang="es-CO" sz="5600" dirty="0">
                <a:effectLst/>
                <a:latin typeface="Times New Roman" panose="02020603050405020304" pitchFamily="18" charset="0"/>
                <a:ea typeface="Arial" panose="020B0604020202020204" pitchFamily="34" charset="0"/>
              </a:rPr>
              <a:t>, esto hace que a partir del texto (es el archivo donde están recolectados los datos) genere información y luego con la instrucción </a:t>
            </a:r>
            <a:r>
              <a:rPr lang="es-CO" sz="5600" dirty="0" err="1">
                <a:effectLst/>
                <a:latin typeface="Times New Roman" panose="02020603050405020304" pitchFamily="18" charset="0"/>
                <a:ea typeface="Arial" panose="020B0604020202020204" pitchFamily="34" charset="0"/>
              </a:rPr>
              <a:t>delimiter</a:t>
            </a:r>
            <a:r>
              <a:rPr lang="es-CO" sz="5600" dirty="0">
                <a:effectLst/>
                <a:latin typeface="Times New Roman" panose="02020603050405020304" pitchFamily="18" charset="0"/>
                <a:ea typeface="Arial" panose="020B0604020202020204" pitchFamily="34" charset="0"/>
              </a:rPr>
              <a:t>="\t"), para delimitar y diferenciar un dato de otro dato.</a:t>
            </a:r>
          </a:p>
          <a:p>
            <a:pPr marL="0" marR="0" algn="l">
              <a:spcBef>
                <a:spcPts val="0"/>
              </a:spcBef>
              <a:spcAft>
                <a:spcPts val="0"/>
              </a:spcAft>
            </a:pPr>
            <a:endParaRPr lang="es-US" sz="5600" dirty="0">
              <a:effectLst/>
              <a:latin typeface="Arial" panose="020B0604020202020204" pitchFamily="34" charset="0"/>
              <a:ea typeface="Arial" panose="020B0604020202020204" pitchFamily="34" charset="0"/>
            </a:endParaRPr>
          </a:p>
          <a:p>
            <a:pPr marL="457200" marR="0" algn="l">
              <a:spcBef>
                <a:spcPts val="0"/>
              </a:spcBef>
              <a:spcAft>
                <a:spcPts val="0"/>
              </a:spcAft>
            </a:pPr>
            <a:endParaRPr lang="es-US" sz="5600" dirty="0">
              <a:solidFill>
                <a:srgbClr val="FF0000"/>
              </a:solidFill>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s-US" sz="5600" dirty="0">
                <a:solidFill>
                  <a:srgbClr val="FF0000"/>
                </a:solidFill>
                <a:effectLst/>
                <a:latin typeface="Times New Roman" panose="02020603050405020304" pitchFamily="18" charset="0"/>
                <a:ea typeface="Arial" panose="020B0604020202020204" pitchFamily="34" charset="0"/>
              </a:rPr>
              <a:t>data = </a:t>
            </a:r>
            <a:r>
              <a:rPr lang="es-US" sz="5600" dirty="0" err="1">
                <a:solidFill>
                  <a:srgbClr val="FF0000"/>
                </a:solidFill>
                <a:effectLst/>
                <a:latin typeface="Times New Roman" panose="02020603050405020304" pitchFamily="18" charset="0"/>
                <a:ea typeface="Arial" panose="020B0604020202020204" pitchFamily="34" charset="0"/>
              </a:rPr>
              <a:t>np.array</a:t>
            </a:r>
            <a:r>
              <a:rPr lang="es-US" sz="5600" dirty="0">
                <a:solidFill>
                  <a:srgbClr val="FF0000"/>
                </a:solidFill>
                <a:effectLst/>
                <a:latin typeface="Times New Roman" panose="02020603050405020304" pitchFamily="18" charset="0"/>
                <a:ea typeface="Arial" panose="020B0604020202020204" pitchFamily="34" charset="0"/>
              </a:rPr>
              <a:t>(data, </a:t>
            </a:r>
            <a:r>
              <a:rPr lang="es-US" sz="5600" dirty="0" err="1">
                <a:solidFill>
                  <a:srgbClr val="FF0000"/>
                </a:solidFill>
                <a:effectLst/>
                <a:latin typeface="Times New Roman" panose="02020603050405020304" pitchFamily="18" charset="0"/>
                <a:ea typeface="Arial" panose="020B0604020202020204" pitchFamily="34" charset="0"/>
              </a:rPr>
              <a:t>dtype</a:t>
            </a:r>
            <a:r>
              <a:rPr lang="es-US" sz="5600" dirty="0">
                <a:solidFill>
                  <a:srgbClr val="FF0000"/>
                </a:solidFill>
                <a:effectLst/>
                <a:latin typeface="Times New Roman" panose="02020603050405020304" pitchFamily="18" charset="0"/>
                <a:ea typeface="Arial" panose="020B0604020202020204" pitchFamily="34" charset="0"/>
              </a:rPr>
              <a:t>=np.float64) </a:t>
            </a:r>
            <a:r>
              <a:rPr lang="es-US" sz="5600" dirty="0">
                <a:effectLst/>
                <a:latin typeface="Times New Roman" panose="02020603050405020304" pitchFamily="18" charset="0"/>
                <a:ea typeface="Arial" panose="020B0604020202020204" pitchFamily="34" charset="0"/>
              </a:rPr>
              <a:t>con esta se establece el tipo de dato que estamos trabajando </a:t>
            </a:r>
            <a:endParaRPr lang="es-US" sz="5600" dirty="0">
              <a:effectLst/>
              <a:latin typeface="Arial" panose="020B0604020202020204" pitchFamily="34" charset="0"/>
              <a:ea typeface="Arial" panose="020B0604020202020204" pitchFamily="34" charset="0"/>
            </a:endParaRPr>
          </a:p>
          <a:p>
            <a:pPr marL="457200" marR="0" algn="l">
              <a:spcBef>
                <a:spcPts val="0"/>
              </a:spcBef>
              <a:spcAft>
                <a:spcPts val="0"/>
              </a:spcAft>
            </a:pPr>
            <a:endParaRPr lang="es-US" sz="5600" dirty="0">
              <a:effectLst/>
              <a:latin typeface="Arial" panose="020B0604020202020204" pitchFamily="34" charset="0"/>
              <a:ea typeface="Arial" panose="020B0604020202020204" pitchFamily="34" charset="0"/>
            </a:endParaRPr>
          </a:p>
          <a:p>
            <a:pPr marL="457200" marR="0" algn="l">
              <a:spcBef>
                <a:spcPts val="0"/>
              </a:spcBef>
              <a:spcAft>
                <a:spcPts val="0"/>
              </a:spcAft>
            </a:pPr>
            <a:endParaRPr lang="es-US" sz="5600" dirty="0">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s-ES" sz="5600" dirty="0" err="1">
                <a:solidFill>
                  <a:srgbClr val="FF0000"/>
                </a:solidFill>
                <a:effectLst/>
                <a:latin typeface="Times New Roman" panose="02020603050405020304" pitchFamily="18" charset="0"/>
                <a:ea typeface="Arial" panose="020B0604020202020204" pitchFamily="34" charset="0"/>
              </a:rPr>
              <a:t>print</a:t>
            </a:r>
            <a:r>
              <a:rPr lang="es-ES" sz="5600" dirty="0">
                <a:solidFill>
                  <a:srgbClr val="FF0000"/>
                </a:solidFill>
                <a:effectLst/>
                <a:latin typeface="Times New Roman" panose="02020603050405020304" pitchFamily="18" charset="0"/>
                <a:ea typeface="Arial" panose="020B0604020202020204" pitchFamily="34" charset="0"/>
              </a:rPr>
              <a:t>("Número de entradas incorrectas:", </a:t>
            </a:r>
            <a:r>
              <a:rPr lang="es-ES" sz="5600" dirty="0" err="1">
                <a:solidFill>
                  <a:srgbClr val="FF0000"/>
                </a:solidFill>
                <a:effectLst/>
                <a:latin typeface="Times New Roman" panose="02020603050405020304" pitchFamily="18" charset="0"/>
                <a:ea typeface="Arial" panose="020B0604020202020204" pitchFamily="34" charset="0"/>
              </a:rPr>
              <a:t>np.sum</a:t>
            </a:r>
            <a:r>
              <a:rPr lang="es-ES" sz="5600" dirty="0">
                <a:solidFill>
                  <a:srgbClr val="FF0000"/>
                </a:solidFill>
                <a:effectLst/>
                <a:latin typeface="Times New Roman" panose="02020603050405020304" pitchFamily="18" charset="0"/>
                <a:ea typeface="Arial" panose="020B0604020202020204" pitchFamily="34" charset="0"/>
              </a:rPr>
              <a:t>(</a:t>
            </a:r>
            <a:r>
              <a:rPr lang="es-ES" sz="5600" dirty="0" err="1">
                <a:solidFill>
                  <a:srgbClr val="FF0000"/>
                </a:solidFill>
                <a:effectLst/>
                <a:latin typeface="Times New Roman" panose="02020603050405020304" pitchFamily="18" charset="0"/>
                <a:ea typeface="Arial" panose="020B0604020202020204" pitchFamily="34" charset="0"/>
              </a:rPr>
              <a:t>np.isnan</a:t>
            </a:r>
            <a:r>
              <a:rPr lang="es-ES" sz="5600" dirty="0">
                <a:solidFill>
                  <a:srgbClr val="FF0000"/>
                </a:solidFill>
                <a:effectLst/>
                <a:latin typeface="Times New Roman" panose="02020603050405020304" pitchFamily="18" charset="0"/>
                <a:ea typeface="Arial" panose="020B0604020202020204" pitchFamily="34" charset="0"/>
              </a:rPr>
              <a:t>(y)))</a:t>
            </a:r>
            <a:endParaRPr lang="es-US" sz="56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5600" dirty="0">
                <a:effectLst/>
                <a:latin typeface="Times New Roman" panose="02020603050405020304" pitchFamily="18" charset="0"/>
                <a:ea typeface="Arial" panose="020B0604020202020204" pitchFamily="34" charset="0"/>
              </a:rPr>
              <a:t>la función </a:t>
            </a:r>
            <a:r>
              <a:rPr lang="es-ES" sz="5600" dirty="0" err="1">
                <a:effectLst/>
                <a:latin typeface="Times New Roman" panose="02020603050405020304" pitchFamily="18" charset="0"/>
                <a:ea typeface="Arial" panose="020B0604020202020204" pitchFamily="34" charset="0"/>
              </a:rPr>
              <a:t>isnan</a:t>
            </a:r>
            <a:r>
              <a:rPr lang="es-ES" sz="5600" dirty="0">
                <a:effectLst/>
                <a:latin typeface="Times New Roman" panose="02020603050405020304" pitchFamily="18" charset="0"/>
                <a:ea typeface="Arial" panose="020B0604020202020204" pitchFamily="34" charset="0"/>
              </a:rPr>
              <a:t>(vector) devuelve un vector en el cual los TRUE son valores de tipo </a:t>
            </a:r>
            <a:r>
              <a:rPr lang="es-ES" sz="5600" dirty="0" err="1">
                <a:effectLst/>
                <a:latin typeface="Times New Roman" panose="02020603050405020304" pitchFamily="18" charset="0"/>
                <a:ea typeface="Arial" panose="020B0604020202020204" pitchFamily="34" charset="0"/>
              </a:rPr>
              <a:t>nan</a:t>
            </a:r>
            <a:r>
              <a:rPr lang="es-ES" sz="5600" dirty="0">
                <a:effectLst/>
                <a:latin typeface="Times New Roman" panose="02020603050405020304" pitchFamily="18" charset="0"/>
                <a:ea typeface="Arial" panose="020B0604020202020204" pitchFamily="34" charset="0"/>
              </a:rPr>
              <a:t>, y los valores FALSE son valores diferentes a </a:t>
            </a:r>
            <a:r>
              <a:rPr lang="es-ES" sz="5600" dirty="0" err="1">
                <a:effectLst/>
                <a:latin typeface="Times New Roman" panose="02020603050405020304" pitchFamily="18" charset="0"/>
                <a:ea typeface="Arial" panose="020B0604020202020204" pitchFamily="34" charset="0"/>
              </a:rPr>
              <a:t>nan</a:t>
            </a:r>
            <a:r>
              <a:rPr lang="es-ES" sz="5600" dirty="0">
                <a:effectLst/>
                <a:latin typeface="Times New Roman" panose="02020603050405020304" pitchFamily="18" charset="0"/>
                <a:ea typeface="Arial" panose="020B0604020202020204" pitchFamily="34" charset="0"/>
              </a:rPr>
              <a:t>. Con esta información, este vector permite realizar transformaciones a otros vectores (o al mismo vector), y realizar operaciones como sumar el número de posiciones TRUE, con lo cual se calcula el total de valores tipo </a:t>
            </a:r>
            <a:r>
              <a:rPr lang="es-ES" sz="5600" dirty="0" err="1">
                <a:effectLst/>
                <a:latin typeface="Times New Roman" panose="02020603050405020304" pitchFamily="18" charset="0"/>
                <a:ea typeface="Arial" panose="020B0604020202020204" pitchFamily="34" charset="0"/>
              </a:rPr>
              <a:t>nan</a:t>
            </a:r>
            <a:r>
              <a:rPr lang="es-ES" sz="5600" dirty="0">
                <a:effectLst/>
                <a:latin typeface="Times New Roman" panose="02020603050405020304" pitchFamily="18" charset="0"/>
                <a:ea typeface="Arial" panose="020B0604020202020204" pitchFamily="34" charset="0"/>
              </a:rPr>
              <a:t>.</a:t>
            </a:r>
            <a:endParaRPr lang="es-US" sz="5600" dirty="0">
              <a:effectLst/>
              <a:latin typeface="Arial" panose="020B0604020202020204" pitchFamily="34" charset="0"/>
              <a:ea typeface="Arial" panose="020B0604020202020204" pitchFamily="34" charset="0"/>
            </a:endParaRPr>
          </a:p>
          <a:p>
            <a:endParaRPr lang="es-US" dirty="0"/>
          </a:p>
        </p:txBody>
      </p:sp>
    </p:spTree>
    <p:extLst>
      <p:ext uri="{BB962C8B-B14F-4D97-AF65-F5344CB8AC3E}">
        <p14:creationId xmlns:p14="http://schemas.microsoft.com/office/powerpoint/2010/main" val="159400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CC2DC0D-7A0F-4B29-83CC-E29C543C8494}"/>
              </a:ext>
            </a:extLst>
          </p:cNvPr>
          <p:cNvPicPr>
            <a:picLocks noGrp="1" noChangeAspect="1"/>
          </p:cNvPicPr>
          <p:nvPr>
            <p:ph idx="1"/>
          </p:nvPr>
        </p:nvPicPr>
        <p:blipFill rotWithShape="1">
          <a:blip r:embed="rId2"/>
          <a:srcRect l="16648" t="30608" r="43846" b="27363"/>
          <a:stretch/>
        </p:blipFill>
        <p:spPr>
          <a:xfrm>
            <a:off x="298923" y="118636"/>
            <a:ext cx="11028498" cy="6596489"/>
          </a:xfrm>
        </p:spPr>
      </p:pic>
    </p:spTree>
    <p:extLst>
      <p:ext uri="{BB962C8B-B14F-4D97-AF65-F5344CB8AC3E}">
        <p14:creationId xmlns:p14="http://schemas.microsoft.com/office/powerpoint/2010/main" val="151400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669014-825F-47F1-9C14-70703B74EE65}"/>
              </a:ext>
            </a:extLst>
          </p:cNvPr>
          <p:cNvSpPr>
            <a:spLocks noGrp="1"/>
          </p:cNvSpPr>
          <p:nvPr>
            <p:ph idx="1"/>
          </p:nvPr>
        </p:nvSpPr>
        <p:spPr>
          <a:xfrm>
            <a:off x="838200" y="541867"/>
            <a:ext cx="10515600" cy="5635096"/>
          </a:xfrm>
        </p:spPr>
        <p:txBody>
          <a:bodyPr>
            <a:normAutofit fontScale="92500" lnSpcReduction="10000"/>
          </a:bodyPr>
          <a:lstStyle/>
          <a:p>
            <a:pPr marL="0" marR="0" indent="0" algn="l">
              <a:spcBef>
                <a:spcPts val="0"/>
              </a:spcBef>
              <a:spcAft>
                <a:spcPts val="0"/>
              </a:spcAft>
              <a:buNone/>
            </a:pPr>
            <a:r>
              <a:rPr lang="en-US" sz="1400" dirty="0">
                <a:solidFill>
                  <a:srgbClr val="FF0000"/>
                </a:solidFill>
                <a:effectLst/>
                <a:latin typeface="Times New Roman" panose="02020603050405020304" pitchFamily="18" charset="0"/>
                <a:ea typeface="Arial" panose="020B0604020202020204" pitchFamily="34" charset="0"/>
              </a:rPr>
              <a:t>def </a:t>
            </a:r>
            <a:r>
              <a:rPr lang="en-US" sz="1400" dirty="0" err="1">
                <a:solidFill>
                  <a:srgbClr val="FF0000"/>
                </a:solidFill>
                <a:effectLst/>
                <a:latin typeface="Times New Roman" panose="02020603050405020304" pitchFamily="18" charset="0"/>
                <a:ea typeface="Arial" panose="020B0604020202020204" pitchFamily="34" charset="0"/>
              </a:rPr>
              <a:t>plot_models</a:t>
            </a:r>
            <a:r>
              <a:rPr lang="en-US" sz="1400" dirty="0">
                <a:solidFill>
                  <a:srgbClr val="FF0000"/>
                </a:solidFill>
                <a:effectLst/>
                <a:latin typeface="Times New Roman" panose="02020603050405020304" pitchFamily="18" charset="0"/>
                <a:ea typeface="Arial" panose="020B0604020202020204" pitchFamily="34" charset="0"/>
              </a:rPr>
              <a:t>(x, y, models, </a:t>
            </a:r>
            <a:r>
              <a:rPr lang="en-US" sz="1400" dirty="0" err="1">
                <a:solidFill>
                  <a:srgbClr val="FF0000"/>
                </a:solidFill>
                <a:effectLst/>
                <a:latin typeface="Times New Roman" panose="02020603050405020304" pitchFamily="18" charset="0"/>
                <a:ea typeface="Arial" panose="020B0604020202020204" pitchFamily="34" charset="0"/>
              </a:rPr>
              <a:t>fname</a:t>
            </a:r>
            <a:r>
              <a:rPr lang="en-US" sz="1400" dirty="0">
                <a:solidFill>
                  <a:srgbClr val="FF0000"/>
                </a:solidFill>
                <a:effectLst/>
                <a:latin typeface="Times New Roman" panose="02020603050405020304" pitchFamily="18" charset="0"/>
                <a:ea typeface="Arial" panose="020B0604020202020204" pitchFamily="34" charset="0"/>
              </a:rPr>
              <a:t>, mx=None, </a:t>
            </a:r>
            <a:r>
              <a:rPr lang="en-US" sz="1400" dirty="0" err="1">
                <a:solidFill>
                  <a:srgbClr val="FF0000"/>
                </a:solidFill>
                <a:effectLst/>
                <a:latin typeface="Times New Roman" panose="02020603050405020304" pitchFamily="18" charset="0"/>
                <a:ea typeface="Arial" panose="020B0604020202020204" pitchFamily="34" charset="0"/>
              </a:rPr>
              <a:t>ymax</a:t>
            </a:r>
            <a:r>
              <a:rPr lang="en-US" sz="1400" dirty="0">
                <a:solidFill>
                  <a:srgbClr val="FF0000"/>
                </a:solidFill>
                <a:effectLst/>
                <a:latin typeface="Times New Roman" panose="02020603050405020304" pitchFamily="18" charset="0"/>
                <a:ea typeface="Arial" panose="020B0604020202020204" pitchFamily="34" charset="0"/>
              </a:rPr>
              <a:t>=None, </a:t>
            </a:r>
            <a:r>
              <a:rPr lang="en-US" sz="1400" dirty="0" err="1">
                <a:solidFill>
                  <a:srgbClr val="FF0000"/>
                </a:solidFill>
                <a:effectLst/>
                <a:latin typeface="Times New Roman" panose="02020603050405020304" pitchFamily="18" charset="0"/>
                <a:ea typeface="Arial" panose="020B0604020202020204" pitchFamily="34" charset="0"/>
              </a:rPr>
              <a:t>xmin</a:t>
            </a:r>
            <a:r>
              <a:rPr lang="en-US" sz="1400" dirty="0">
                <a:solidFill>
                  <a:srgbClr val="FF0000"/>
                </a:solidFill>
                <a:effectLst/>
                <a:latin typeface="Times New Roman" panose="02020603050405020304" pitchFamily="18" charset="0"/>
                <a:ea typeface="Arial" panose="020B0604020202020204" pitchFamily="34" charset="0"/>
              </a:rPr>
              <a:t>=None):  </a:t>
            </a:r>
            <a:endParaRPr lang="es-US" sz="1400" dirty="0">
              <a:solidFill>
                <a:srgbClr val="FF0000"/>
              </a:solidFill>
              <a:effectLst/>
              <a:latin typeface="Arial" panose="020B0604020202020204" pitchFamily="34" charset="0"/>
              <a:ea typeface="Arial" panose="020B0604020202020204" pitchFamily="34" charset="0"/>
            </a:endParaRPr>
          </a:p>
          <a:p>
            <a:pPr marL="0" marR="0" algn="l">
              <a:spcBef>
                <a:spcPts val="0"/>
              </a:spcBef>
              <a:spcAft>
                <a:spcPts val="0"/>
              </a:spcAft>
            </a:pPr>
            <a:r>
              <a:rPr lang="es-ES" sz="1400" dirty="0">
                <a:effectLst/>
                <a:latin typeface="Times New Roman" panose="02020603050405020304" pitchFamily="18" charset="0"/>
                <a:ea typeface="Arial" panose="020B0604020202020204" pitchFamily="34" charset="0"/>
              </a:rPr>
              <a:t>con esta </a:t>
            </a:r>
            <a:r>
              <a:rPr lang="es-ES" sz="1400" dirty="0" err="1">
                <a:effectLst/>
                <a:latin typeface="Times New Roman" panose="02020603050405020304" pitchFamily="18" charset="0"/>
                <a:ea typeface="Arial" panose="020B0604020202020204" pitchFamily="34" charset="0"/>
              </a:rPr>
              <a:t>funcion</a:t>
            </a:r>
            <a:r>
              <a:rPr lang="es-ES" sz="1400" dirty="0">
                <a:effectLst/>
                <a:latin typeface="Times New Roman" panose="02020603050405020304" pitchFamily="18" charset="0"/>
                <a:ea typeface="Arial" panose="020B0604020202020204" pitchFamily="34" charset="0"/>
              </a:rPr>
              <a:t> se define un modelo, el cual contiene el comportamiento de un ajuste con base en un grado polinomial elegido.</a:t>
            </a:r>
            <a:endParaRPr lang="es-US" sz="1400" dirty="0">
              <a:latin typeface="Arial" panose="020B0604020202020204" pitchFamily="34" charset="0"/>
              <a:ea typeface="Arial" panose="020B0604020202020204" pitchFamily="34" charset="0"/>
            </a:endParaRPr>
          </a:p>
          <a:p>
            <a:pPr marL="0" marR="0" indent="0" algn="l">
              <a:spcBef>
                <a:spcPts val="0"/>
              </a:spcBef>
              <a:spcAft>
                <a:spcPts val="0"/>
              </a:spcAft>
              <a:buNone/>
            </a:pPr>
            <a:endParaRPr lang="es-US" sz="1400" dirty="0">
              <a:solidFill>
                <a:srgbClr val="FF0000"/>
              </a:solidFill>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s-US" sz="1400" dirty="0">
                <a:solidFill>
                  <a:srgbClr val="FF0000"/>
                </a:solidFill>
                <a:latin typeface="Arial" panose="020B0604020202020204" pitchFamily="34" charset="0"/>
                <a:ea typeface="Arial" panose="020B0604020202020204" pitchFamily="34" charset="0"/>
              </a:rPr>
              <a:t>p</a:t>
            </a:r>
            <a:r>
              <a:rPr lang="en-US" sz="1400" dirty="0" err="1">
                <a:solidFill>
                  <a:srgbClr val="FF0000"/>
                </a:solidFill>
                <a:effectLst/>
                <a:latin typeface="Times New Roman" panose="02020603050405020304" pitchFamily="18" charset="0"/>
                <a:ea typeface="Arial" panose="020B0604020202020204" pitchFamily="34" charset="0"/>
              </a:rPr>
              <a:t>lt.figure</a:t>
            </a:r>
            <a:r>
              <a:rPr lang="en-US" sz="1400" dirty="0">
                <a:solidFill>
                  <a:srgbClr val="FF0000"/>
                </a:solidFill>
                <a:effectLst/>
                <a:latin typeface="Times New Roman" panose="02020603050405020304" pitchFamily="18" charset="0"/>
                <a:ea typeface="Arial" panose="020B0604020202020204" pitchFamily="34" charset="0"/>
              </a:rPr>
              <a:t>(num=None, </a:t>
            </a:r>
            <a:r>
              <a:rPr lang="en-US" sz="1400" dirty="0" err="1">
                <a:solidFill>
                  <a:srgbClr val="FF0000"/>
                </a:solidFill>
                <a:effectLst/>
                <a:latin typeface="Times New Roman" panose="02020603050405020304" pitchFamily="18" charset="0"/>
                <a:ea typeface="Arial" panose="020B0604020202020204" pitchFamily="34" charset="0"/>
              </a:rPr>
              <a:t>figsize</a:t>
            </a:r>
            <a:r>
              <a:rPr lang="en-US" sz="1400" dirty="0">
                <a:solidFill>
                  <a:srgbClr val="FF0000"/>
                </a:solidFill>
                <a:effectLst/>
                <a:latin typeface="Times New Roman" panose="02020603050405020304" pitchFamily="18" charset="0"/>
                <a:ea typeface="Arial" panose="020B0604020202020204" pitchFamily="34" charset="0"/>
              </a:rPr>
              <a:t>=(8, 6)) </a:t>
            </a:r>
          </a:p>
          <a:p>
            <a:pPr marL="0" marR="0" indent="0" algn="l">
              <a:spcBef>
                <a:spcPts val="0"/>
              </a:spcBef>
              <a:spcAft>
                <a:spcPts val="0"/>
              </a:spcAft>
              <a:buNone/>
            </a:pPr>
            <a:endParaRPr lang="es-US" sz="14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1400" dirty="0">
                <a:effectLst/>
                <a:latin typeface="Times New Roman" panose="02020603050405020304" pitchFamily="18" charset="0"/>
                <a:ea typeface="Arial" panose="020B0604020202020204" pitchFamily="34" charset="0"/>
              </a:rPr>
              <a:t>esta función dibuja datos de entrada, Crea una nueva figura, o activa una ya existente. </a:t>
            </a:r>
            <a:endParaRPr lang="es-US" sz="14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1400" dirty="0" err="1">
                <a:effectLst/>
                <a:latin typeface="Times New Roman" panose="02020603050405020304" pitchFamily="18" charset="0"/>
                <a:ea typeface="Arial" panose="020B0604020202020204" pitchFamily="34" charset="0"/>
              </a:rPr>
              <a:t>num</a:t>
            </a:r>
            <a:r>
              <a:rPr lang="es-ES" sz="1400" dirty="0">
                <a:effectLst/>
                <a:latin typeface="Times New Roman" panose="02020603050405020304" pitchFamily="18" charset="0"/>
                <a:ea typeface="Arial" panose="020B0604020202020204" pitchFamily="34" charset="0"/>
              </a:rPr>
              <a:t> = identificador.</a:t>
            </a:r>
            <a:endParaRPr lang="es-US" sz="14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1400" dirty="0" err="1">
                <a:effectLst/>
                <a:latin typeface="Times New Roman" panose="02020603050405020304" pitchFamily="18" charset="0"/>
                <a:ea typeface="Arial" panose="020B0604020202020204" pitchFamily="34" charset="0"/>
              </a:rPr>
              <a:t>figsize</a:t>
            </a:r>
            <a:r>
              <a:rPr lang="es-ES" sz="1400" dirty="0">
                <a:effectLst/>
                <a:latin typeface="Times New Roman" panose="02020603050405020304" pitchFamily="18" charset="0"/>
                <a:ea typeface="Arial" panose="020B0604020202020204" pitchFamily="34" charset="0"/>
              </a:rPr>
              <a:t>: anchura, altura.</a:t>
            </a:r>
            <a:endParaRPr lang="es-US" sz="1400" dirty="0">
              <a:effectLst/>
              <a:latin typeface="Arial" panose="020B0604020202020204" pitchFamily="34" charset="0"/>
              <a:ea typeface="Arial" panose="020B0604020202020204" pitchFamily="34" charset="0"/>
            </a:endParaRPr>
          </a:p>
          <a:p>
            <a:pPr marL="457200" marR="0" algn="l">
              <a:spcBef>
                <a:spcPts val="0"/>
              </a:spcBef>
              <a:spcAft>
                <a:spcPts val="0"/>
              </a:spcAft>
            </a:pPr>
            <a:endParaRPr lang="es-US" sz="14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1400" dirty="0">
                <a:effectLst/>
                <a:latin typeface="Times New Roman" panose="02020603050405020304" pitchFamily="18" charset="0"/>
                <a:ea typeface="Arial" panose="020B0604020202020204" pitchFamily="34" charset="0"/>
              </a:rPr>
              <a:t>Luego borra el espacio de la figura </a:t>
            </a:r>
            <a:r>
              <a:rPr lang="es-ES" sz="1400" dirty="0" err="1">
                <a:solidFill>
                  <a:srgbClr val="FF0000"/>
                </a:solidFill>
                <a:effectLst/>
                <a:latin typeface="Times New Roman" panose="02020603050405020304" pitchFamily="18" charset="0"/>
                <a:ea typeface="Arial" panose="020B0604020202020204" pitchFamily="34" charset="0"/>
              </a:rPr>
              <a:t>plt.clf</a:t>
            </a:r>
            <a:r>
              <a:rPr lang="es-ES" sz="1400" dirty="0">
                <a:solidFill>
                  <a:srgbClr val="FF0000"/>
                </a:solidFill>
                <a:effectLst/>
                <a:latin typeface="Times New Roman" panose="02020603050405020304" pitchFamily="18" charset="0"/>
                <a:ea typeface="Arial" panose="020B0604020202020204" pitchFamily="34" charset="0"/>
              </a:rPr>
              <a:t>() </a:t>
            </a:r>
            <a:r>
              <a:rPr lang="es-ES" sz="1400" dirty="0">
                <a:effectLst/>
                <a:latin typeface="Times New Roman" panose="02020603050405020304" pitchFamily="18" charset="0"/>
                <a:ea typeface="Arial" panose="020B0604020202020204" pitchFamily="34" charset="0"/>
              </a:rPr>
              <a:t>y hace un gráfico de dispersión de y frente a x con diferentes tamaños y colores de marcador </a:t>
            </a:r>
            <a:r>
              <a:rPr lang="es-ES" sz="1400" dirty="0">
                <a:solidFill>
                  <a:srgbClr val="FF0000"/>
                </a:solidFill>
                <a:effectLst/>
                <a:latin typeface="Times New Roman" panose="02020603050405020304" pitchFamily="18" charset="0"/>
                <a:ea typeface="Arial" panose="020B0604020202020204" pitchFamily="34" charset="0"/>
              </a:rPr>
              <a:t>(tamaño=10)  </a:t>
            </a:r>
            <a:r>
              <a:rPr lang="es-ES" sz="1400" dirty="0" err="1">
                <a:solidFill>
                  <a:srgbClr val="FF0000"/>
                </a:solidFill>
                <a:effectLst/>
                <a:latin typeface="Times New Roman" panose="02020603050405020304" pitchFamily="18" charset="0"/>
                <a:ea typeface="Arial" panose="020B0604020202020204" pitchFamily="34" charset="0"/>
              </a:rPr>
              <a:t>plt.scatter</a:t>
            </a:r>
            <a:r>
              <a:rPr lang="es-ES" sz="1400" dirty="0">
                <a:solidFill>
                  <a:srgbClr val="FF0000"/>
                </a:solidFill>
                <a:effectLst/>
                <a:latin typeface="Times New Roman" panose="02020603050405020304" pitchFamily="18" charset="0"/>
                <a:ea typeface="Arial" panose="020B0604020202020204" pitchFamily="34" charset="0"/>
              </a:rPr>
              <a:t>(x, y, s=10)</a:t>
            </a:r>
            <a:endParaRPr lang="es-US" sz="1400" dirty="0">
              <a:solidFill>
                <a:srgbClr val="FF0000"/>
              </a:solidFill>
              <a:effectLst/>
              <a:latin typeface="Arial" panose="020B0604020202020204" pitchFamily="34" charset="0"/>
              <a:ea typeface="Arial" panose="020B0604020202020204" pitchFamily="34" charset="0"/>
            </a:endParaRPr>
          </a:p>
          <a:p>
            <a:pPr marR="0" indent="0" algn="l">
              <a:spcBef>
                <a:spcPts val="0"/>
              </a:spcBef>
              <a:spcAft>
                <a:spcPts val="0"/>
              </a:spcAft>
              <a:buNone/>
            </a:pPr>
            <a:r>
              <a:rPr lang="es-ES" sz="1400" dirty="0">
                <a:effectLst/>
                <a:latin typeface="Times New Roman" panose="02020603050405020304" pitchFamily="18" charset="0"/>
                <a:ea typeface="Arial" panose="020B0604020202020204" pitchFamily="34" charset="0"/>
              </a:rPr>
              <a:t> </a:t>
            </a:r>
            <a:endParaRPr lang="es-US" sz="14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1400" dirty="0" err="1">
                <a:solidFill>
                  <a:srgbClr val="FF0000"/>
                </a:solidFill>
                <a:effectLst/>
                <a:latin typeface="Times New Roman" panose="02020603050405020304" pitchFamily="18" charset="0"/>
                <a:ea typeface="Arial" panose="020B0604020202020204" pitchFamily="34" charset="0"/>
              </a:rPr>
              <a:t>plt.title</a:t>
            </a:r>
            <a:r>
              <a:rPr lang="es-ES" sz="1400" dirty="0">
                <a:solidFill>
                  <a:srgbClr val="FF0000"/>
                </a:solidFill>
                <a:effectLst/>
                <a:latin typeface="Times New Roman" panose="02020603050405020304" pitchFamily="18" charset="0"/>
                <a:ea typeface="Arial" panose="020B0604020202020204" pitchFamily="34" charset="0"/>
              </a:rPr>
              <a:t>("Tráfico Web en el último mes") </a:t>
            </a:r>
            <a:r>
              <a:rPr lang="es-ES" sz="1400" dirty="0">
                <a:effectLst/>
                <a:latin typeface="Times New Roman" panose="02020603050405020304" pitchFamily="18" charset="0"/>
                <a:ea typeface="Arial" panose="020B0604020202020204" pitchFamily="34" charset="0"/>
              </a:rPr>
              <a:t>le pone un título en la base </a:t>
            </a:r>
            <a:endParaRPr lang="es-US" sz="1400" dirty="0">
              <a:effectLst/>
              <a:latin typeface="Arial" panose="020B0604020202020204" pitchFamily="34" charset="0"/>
              <a:ea typeface="Arial" panose="020B0604020202020204" pitchFamily="34" charset="0"/>
            </a:endParaRPr>
          </a:p>
          <a:p>
            <a:pPr marL="0" marR="0" algn="l">
              <a:spcBef>
                <a:spcPts val="0"/>
              </a:spcBef>
              <a:spcAft>
                <a:spcPts val="0"/>
              </a:spcAft>
            </a:pPr>
            <a:r>
              <a:rPr lang="es-ES" sz="1400" dirty="0" err="1">
                <a:solidFill>
                  <a:srgbClr val="FF0000"/>
                </a:solidFill>
                <a:effectLst/>
                <a:latin typeface="Times New Roman" panose="02020603050405020304" pitchFamily="18" charset="0"/>
                <a:ea typeface="Arial" panose="020B0604020202020204" pitchFamily="34" charset="0"/>
              </a:rPr>
              <a:t>plt.xlabel</a:t>
            </a:r>
            <a:r>
              <a:rPr lang="es-ES" sz="1400" dirty="0">
                <a:solidFill>
                  <a:srgbClr val="FF0000"/>
                </a:solidFill>
                <a:effectLst/>
                <a:latin typeface="Times New Roman" panose="02020603050405020304" pitchFamily="18" charset="0"/>
                <a:ea typeface="Arial" panose="020B0604020202020204" pitchFamily="34" charset="0"/>
              </a:rPr>
              <a:t>("Tiempo")  </a:t>
            </a:r>
            <a:r>
              <a:rPr lang="es-ES" sz="1400" dirty="0">
                <a:effectLst/>
                <a:latin typeface="Times New Roman" panose="02020603050405020304" pitchFamily="18" charset="0"/>
                <a:ea typeface="Arial" panose="020B0604020202020204" pitchFamily="34" charset="0"/>
              </a:rPr>
              <a:t>el  tiempo el cual  se muestra en la base de la grafica</a:t>
            </a:r>
          </a:p>
          <a:p>
            <a:pPr marL="0" marR="0" algn="l">
              <a:spcBef>
                <a:spcPts val="0"/>
              </a:spcBef>
              <a:spcAft>
                <a:spcPts val="0"/>
              </a:spcAft>
            </a:pPr>
            <a:r>
              <a:rPr lang="es-ES" sz="1400" dirty="0" err="1">
                <a:solidFill>
                  <a:srgbClr val="FF0000"/>
                </a:solidFill>
                <a:effectLst/>
                <a:latin typeface="Times New Roman" panose="02020603050405020304" pitchFamily="18" charset="0"/>
                <a:ea typeface="Arial" panose="020B0604020202020204" pitchFamily="34" charset="0"/>
              </a:rPr>
              <a:t>plt.ylabel</a:t>
            </a:r>
            <a:r>
              <a:rPr lang="es-ES" sz="1400" dirty="0">
                <a:solidFill>
                  <a:srgbClr val="FF0000"/>
                </a:solidFill>
                <a:effectLst/>
                <a:latin typeface="Times New Roman" panose="02020603050405020304" pitchFamily="18" charset="0"/>
                <a:ea typeface="Arial" panose="020B0604020202020204" pitchFamily="34" charset="0"/>
              </a:rPr>
              <a:t>("Solicitudes/Hora") </a:t>
            </a:r>
            <a:r>
              <a:rPr lang="es-ES" sz="1400" dirty="0">
                <a:effectLst/>
                <a:latin typeface="Times New Roman" panose="02020603050405020304" pitchFamily="18" charset="0"/>
                <a:ea typeface="Arial" panose="020B0604020202020204" pitchFamily="34" charset="0"/>
              </a:rPr>
              <a:t>y tiene un título lateral</a:t>
            </a:r>
            <a:endParaRPr lang="es-US" sz="1400" dirty="0">
              <a:effectLst/>
              <a:latin typeface="Arial" panose="020B0604020202020204" pitchFamily="34" charset="0"/>
              <a:ea typeface="Arial" panose="020B0604020202020204" pitchFamily="34" charset="0"/>
            </a:endParaRPr>
          </a:p>
          <a:p>
            <a:pPr marR="0" indent="0" algn="l">
              <a:spcBef>
                <a:spcPts val="0"/>
              </a:spcBef>
              <a:spcAft>
                <a:spcPts val="0"/>
              </a:spcAft>
              <a:buNone/>
            </a:pPr>
            <a:r>
              <a:rPr lang="es-ES" sz="1400" dirty="0">
                <a:effectLst/>
                <a:latin typeface="Times New Roman" panose="02020603050405020304" pitchFamily="18" charset="0"/>
                <a:ea typeface="Arial" panose="020B0604020202020204" pitchFamily="34" charset="0"/>
              </a:rPr>
              <a:t> </a:t>
            </a:r>
            <a:endParaRPr lang="es-US" sz="1400" dirty="0">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n-US" sz="1400" dirty="0" err="1">
                <a:solidFill>
                  <a:srgbClr val="FF0000"/>
                </a:solidFill>
                <a:latin typeface="Times New Roman" panose="02020603050405020304" pitchFamily="18" charset="0"/>
                <a:ea typeface="Arial" panose="020B0604020202020204" pitchFamily="34" charset="0"/>
              </a:rPr>
              <a:t>p</a:t>
            </a:r>
            <a:r>
              <a:rPr lang="en-US" sz="1400" dirty="0" err="1">
                <a:solidFill>
                  <a:srgbClr val="FF0000"/>
                </a:solidFill>
                <a:effectLst/>
                <a:latin typeface="Times New Roman" panose="02020603050405020304" pitchFamily="18" charset="0"/>
                <a:ea typeface="Arial" panose="020B0604020202020204" pitchFamily="34" charset="0"/>
              </a:rPr>
              <a:t>lt.xticks</a:t>
            </a:r>
            <a:r>
              <a:rPr lang="en-US" sz="1400" dirty="0">
                <a:solidFill>
                  <a:srgbClr val="FF0000"/>
                </a:solidFill>
                <a:effectLst/>
                <a:latin typeface="Times New Roman" panose="02020603050405020304" pitchFamily="18" charset="0"/>
                <a:ea typeface="Arial" panose="020B0604020202020204" pitchFamily="34" charset="0"/>
              </a:rPr>
              <a:t>( [w * 7 * 24 for w in range(10)], ['</a:t>
            </a:r>
            <a:r>
              <a:rPr lang="en-US" sz="1400" dirty="0" err="1">
                <a:solidFill>
                  <a:srgbClr val="FF0000"/>
                </a:solidFill>
                <a:effectLst/>
                <a:latin typeface="Times New Roman" panose="02020603050405020304" pitchFamily="18" charset="0"/>
                <a:ea typeface="Arial" panose="020B0604020202020204" pitchFamily="34" charset="0"/>
              </a:rPr>
              <a:t>semana</a:t>
            </a:r>
            <a:r>
              <a:rPr lang="en-US" sz="1400" dirty="0">
                <a:solidFill>
                  <a:srgbClr val="FF0000"/>
                </a:solidFill>
                <a:effectLst/>
                <a:latin typeface="Times New Roman" panose="02020603050405020304" pitchFamily="18" charset="0"/>
                <a:ea typeface="Arial" panose="020B0604020202020204" pitchFamily="34" charset="0"/>
              </a:rPr>
              <a:t> %</a:t>
            </a:r>
            <a:r>
              <a:rPr lang="en-US" sz="1400" dirty="0" err="1">
                <a:solidFill>
                  <a:srgbClr val="FF0000"/>
                </a:solidFill>
                <a:effectLst/>
                <a:latin typeface="Times New Roman" panose="02020603050405020304" pitchFamily="18" charset="0"/>
                <a:ea typeface="Arial" panose="020B0604020202020204" pitchFamily="34" charset="0"/>
              </a:rPr>
              <a:t>i</a:t>
            </a:r>
            <a:r>
              <a:rPr lang="en-US" sz="1400" dirty="0">
                <a:solidFill>
                  <a:srgbClr val="FF0000"/>
                </a:solidFill>
                <a:effectLst/>
                <a:latin typeface="Times New Roman" panose="02020603050405020304" pitchFamily="18" charset="0"/>
                <a:ea typeface="Arial" panose="020B0604020202020204" pitchFamily="34" charset="0"/>
              </a:rPr>
              <a:t>' % w for w in range(10)])</a:t>
            </a:r>
            <a:endParaRPr lang="es-US" sz="1400" dirty="0">
              <a:solidFill>
                <a:srgbClr val="FF0000"/>
              </a:solidFill>
              <a:effectLst/>
              <a:latin typeface="Arial" panose="020B0604020202020204" pitchFamily="34" charset="0"/>
              <a:ea typeface="Arial" panose="020B0604020202020204" pitchFamily="34" charset="0"/>
            </a:endParaRPr>
          </a:p>
          <a:p>
            <a:pPr marR="0" indent="0" algn="l">
              <a:spcBef>
                <a:spcPts val="0"/>
              </a:spcBef>
              <a:spcAft>
                <a:spcPts val="0"/>
              </a:spcAft>
              <a:buNone/>
            </a:pPr>
            <a:r>
              <a:rPr lang="en-US" sz="1400" dirty="0">
                <a:effectLst/>
                <a:latin typeface="Times New Roman" panose="02020603050405020304" pitchFamily="18" charset="0"/>
                <a:ea typeface="Arial" panose="020B0604020202020204" pitchFamily="34" charset="0"/>
              </a:rPr>
              <a:t> </a:t>
            </a:r>
            <a:endParaRPr lang="es-US" sz="1400" dirty="0">
              <a:effectLst/>
              <a:latin typeface="Arial" panose="020B0604020202020204" pitchFamily="34" charset="0"/>
              <a:ea typeface="Arial" panose="020B0604020202020204" pitchFamily="34" charset="0"/>
            </a:endParaRPr>
          </a:p>
          <a:p>
            <a:pPr marL="0" marR="0" algn="l">
              <a:spcBef>
                <a:spcPts val="0"/>
              </a:spcBef>
              <a:spcAft>
                <a:spcPts val="0"/>
              </a:spcAft>
            </a:pPr>
            <a:r>
              <a:rPr lang="es-US" sz="1400" dirty="0">
                <a:effectLst/>
                <a:latin typeface="Times New Roman" panose="02020603050405020304" pitchFamily="18" charset="0"/>
                <a:ea typeface="Arial" panose="020B0604020202020204" pitchFamily="34" charset="0"/>
              </a:rPr>
              <a:t>Obtiene o establece las ubicaciones de las marcas actuales y las etiquetas del eje x.</a:t>
            </a:r>
            <a:endParaRPr lang="es-US" sz="14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1400" dirty="0">
                <a:effectLst/>
                <a:latin typeface="Times New Roman" panose="02020603050405020304" pitchFamily="18" charset="0"/>
                <a:ea typeface="Arial" panose="020B0604020202020204" pitchFamily="34" charset="0"/>
              </a:rPr>
              <a:t>  Los primeros corchetes ([]) se refieren a las marcas en x, los siguientes corchetes ([]) se refieren a las etiquetas.</a:t>
            </a:r>
            <a:endParaRPr lang="es-US" sz="14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1400" dirty="0">
                <a:effectLst/>
                <a:latin typeface="Times New Roman" panose="02020603050405020304" pitchFamily="18" charset="0"/>
                <a:ea typeface="Arial" panose="020B0604020202020204" pitchFamily="34" charset="0"/>
              </a:rPr>
              <a:t>En el primer corchete se tiene: </a:t>
            </a:r>
            <a:r>
              <a:rPr lang="es-US" sz="1400" dirty="0">
                <a:solidFill>
                  <a:schemeClr val="accent1"/>
                </a:solidFill>
                <a:effectLst/>
                <a:latin typeface="Times New Roman" panose="02020603050405020304" pitchFamily="18" charset="0"/>
                <a:ea typeface="Arial" panose="020B0604020202020204" pitchFamily="34" charset="0"/>
              </a:rPr>
              <a:t>1*7*4 + 2*7*4 + ..., </a:t>
            </a:r>
            <a:r>
              <a:rPr lang="es-US" sz="1400" dirty="0">
                <a:effectLst/>
                <a:latin typeface="Times New Roman" panose="02020603050405020304" pitchFamily="18" charset="0"/>
                <a:ea typeface="Arial" panose="020B0604020202020204" pitchFamily="34" charset="0"/>
              </a:rPr>
              <a:t>hasta completar el total de puntos en el eje horizontal, según el tamaño del vector x. Además, se aprovecha para calcular los valores de w, los cuales se agrupan en paquetes de </a:t>
            </a:r>
            <a:r>
              <a:rPr lang="es-US" sz="1400" dirty="0">
                <a:solidFill>
                  <a:schemeClr val="accent1"/>
                </a:solidFill>
                <a:effectLst/>
                <a:latin typeface="Times New Roman" panose="02020603050405020304" pitchFamily="18" charset="0"/>
                <a:ea typeface="Arial" panose="020B0604020202020204" pitchFamily="34" charset="0"/>
              </a:rPr>
              <a:t>w*7*4</a:t>
            </a:r>
            <a:r>
              <a:rPr lang="es-US" sz="1400" dirty="0">
                <a:effectLst/>
                <a:latin typeface="Times New Roman" panose="02020603050405020304" pitchFamily="18" charset="0"/>
                <a:ea typeface="Arial" panose="020B0604020202020204" pitchFamily="34" charset="0"/>
              </a:rPr>
              <a:t>. Esto permiten determinar los valores de w desde 1 hasta 5, indicando con ello que se tiene un poco más de 4 semanas</a:t>
            </a:r>
            <a:endParaRPr lang="es-US" sz="14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1400" dirty="0">
                <a:effectLst/>
                <a:latin typeface="Times New Roman" panose="02020603050405020304" pitchFamily="18" charset="0"/>
                <a:ea typeface="Arial" panose="020B0604020202020204" pitchFamily="34" charset="0"/>
              </a:rPr>
              <a:t>Estos valores se utilizan en el segundo corchete para escribir las etiquetas basadas en estos valores de w. Por tanto, se escriben etiquetas para w desde 1 hasta 4, lo cual constituye las semanas analizadas.</a:t>
            </a:r>
            <a:endParaRPr lang="es-US" sz="1400" dirty="0">
              <a:effectLst/>
              <a:latin typeface="Arial" panose="020B0604020202020204" pitchFamily="34" charset="0"/>
              <a:ea typeface="Arial" panose="020B0604020202020204" pitchFamily="34" charset="0"/>
            </a:endParaRPr>
          </a:p>
          <a:p>
            <a:pPr marL="0" marR="0" algn="l">
              <a:spcBef>
                <a:spcPts val="0"/>
              </a:spcBef>
              <a:spcAft>
                <a:spcPts val="0"/>
              </a:spcAft>
            </a:pPr>
            <a:endParaRPr lang="es-US" sz="1200" dirty="0">
              <a:effectLst/>
              <a:latin typeface="Arial" panose="020B0604020202020204" pitchFamily="34" charset="0"/>
              <a:ea typeface="Arial" panose="020B0604020202020204" pitchFamily="34" charset="0"/>
            </a:endParaRPr>
          </a:p>
          <a:p>
            <a:endParaRPr lang="es-US" dirty="0"/>
          </a:p>
        </p:txBody>
      </p:sp>
    </p:spTree>
    <p:extLst>
      <p:ext uri="{BB962C8B-B14F-4D97-AF65-F5344CB8AC3E}">
        <p14:creationId xmlns:p14="http://schemas.microsoft.com/office/powerpoint/2010/main" val="225392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2A3362E-CFA4-4CE7-96B0-EFBA3D29F6DD}"/>
              </a:ext>
            </a:extLst>
          </p:cNvPr>
          <p:cNvPicPr>
            <a:picLocks noGrp="1" noChangeAspect="1"/>
          </p:cNvPicPr>
          <p:nvPr>
            <p:ph idx="1"/>
          </p:nvPr>
        </p:nvPicPr>
        <p:blipFill rotWithShape="1">
          <a:blip r:embed="rId2"/>
          <a:srcRect l="15910" t="28311" r="36093" b="16198"/>
          <a:stretch/>
        </p:blipFill>
        <p:spPr>
          <a:xfrm>
            <a:off x="28577" y="128588"/>
            <a:ext cx="10363928" cy="6736555"/>
          </a:xfrm>
        </p:spPr>
      </p:pic>
    </p:spTree>
    <p:extLst>
      <p:ext uri="{BB962C8B-B14F-4D97-AF65-F5344CB8AC3E}">
        <p14:creationId xmlns:p14="http://schemas.microsoft.com/office/powerpoint/2010/main" val="208124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A8D41D-4F0E-40BD-BD0B-DEB81AE75194}"/>
              </a:ext>
            </a:extLst>
          </p:cNvPr>
          <p:cNvSpPr>
            <a:spLocks noGrp="1"/>
          </p:cNvSpPr>
          <p:nvPr>
            <p:ph idx="1"/>
          </p:nvPr>
        </p:nvSpPr>
        <p:spPr>
          <a:xfrm>
            <a:off x="838200" y="251792"/>
            <a:ext cx="10916478" cy="6606208"/>
          </a:xfrm>
        </p:spPr>
        <p:txBody>
          <a:bodyPr>
            <a:normAutofit fontScale="25000" lnSpcReduction="20000"/>
          </a:bodyPr>
          <a:lstStyle/>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de una leyenda en este caso la leyenda es que significa cada línea que se va a dibujar en el modelo, y también se le indica en que posición se quiere mostrar.  </a:t>
            </a:r>
          </a:p>
          <a:p>
            <a:pPr marL="0" marR="0" indent="0" algn="just">
              <a:spcBef>
                <a:spcPts val="0"/>
              </a:spcBef>
              <a:spcAft>
                <a:spcPts val="0"/>
              </a:spcAft>
              <a:buNone/>
            </a:pPr>
            <a:endParaRPr lang="es-US" sz="5600" dirty="0">
              <a:effectLst/>
              <a:latin typeface="Arial" panose="020B0604020202020204" pitchFamily="34" charset="0"/>
              <a:ea typeface="Arial" panose="020B0604020202020204" pitchFamily="34" charset="0"/>
            </a:endParaRPr>
          </a:p>
          <a:p>
            <a:pPr marL="0" marR="0" indent="0" algn="just">
              <a:spcBef>
                <a:spcPts val="0"/>
              </a:spcBef>
              <a:spcAft>
                <a:spcPts val="0"/>
              </a:spcAft>
              <a:buNone/>
            </a:pPr>
            <a:r>
              <a:rPr lang="es-US" sz="5600" dirty="0" err="1">
                <a:solidFill>
                  <a:srgbClr val="FF0000"/>
                </a:solidFill>
                <a:effectLst/>
                <a:latin typeface="Times New Roman" panose="02020603050405020304" pitchFamily="18" charset="0"/>
                <a:ea typeface="Arial" panose="020B0604020202020204" pitchFamily="34" charset="0"/>
              </a:rPr>
              <a:t>if</a:t>
            </a:r>
            <a:r>
              <a:rPr lang="es-US" sz="5600" dirty="0">
                <a:solidFill>
                  <a:srgbClr val="FF0000"/>
                </a:solidFill>
                <a:effectLst/>
                <a:latin typeface="Times New Roman" panose="02020603050405020304" pitchFamily="18" charset="0"/>
                <a:ea typeface="Arial" panose="020B0604020202020204" pitchFamily="34" charset="0"/>
              </a:rPr>
              <a:t> </a:t>
            </a:r>
            <a:r>
              <a:rPr lang="es-US" sz="5600" dirty="0" err="1">
                <a:solidFill>
                  <a:srgbClr val="FF0000"/>
                </a:solidFill>
                <a:effectLst/>
                <a:latin typeface="Times New Roman" panose="02020603050405020304" pitchFamily="18" charset="0"/>
                <a:ea typeface="Arial" panose="020B0604020202020204" pitchFamily="34" charset="0"/>
              </a:rPr>
              <a:t>models</a:t>
            </a:r>
            <a:r>
              <a:rPr lang="es-US" sz="5600" dirty="0">
                <a:solidFill>
                  <a:srgbClr val="FF0000"/>
                </a:solidFill>
                <a:effectLst/>
                <a:latin typeface="Times New Roman" panose="02020603050405020304" pitchFamily="18" charset="0"/>
                <a:ea typeface="Arial" panose="020B0604020202020204" pitchFamily="34" charset="0"/>
              </a:rPr>
              <a:t>: </a:t>
            </a:r>
            <a:r>
              <a:rPr lang="es-US" sz="5600" dirty="0">
                <a:effectLst/>
                <a:latin typeface="Times New Roman" panose="02020603050405020304" pitchFamily="18" charset="0"/>
                <a:ea typeface="Arial" panose="020B0604020202020204" pitchFamily="34" charset="0"/>
              </a:rPr>
              <a:t>lo único que quiere decir esto es que (si los modelos) y aquí viene la condición que se tiene que cumplir.</a:t>
            </a:r>
            <a:endParaRPr lang="es-US" sz="5600" dirty="0">
              <a:effectLst/>
              <a:latin typeface="Arial" panose="020B0604020202020204" pitchFamily="34" charset="0"/>
              <a:ea typeface="Arial" panose="020B0604020202020204" pitchFamily="34" charset="0"/>
            </a:endParaRPr>
          </a:p>
          <a:p>
            <a:pPr marL="457200" marR="0" algn="just">
              <a:spcBef>
                <a:spcPts val="0"/>
              </a:spcBef>
              <a:spcAft>
                <a:spcPts val="0"/>
              </a:spcAft>
            </a:pPr>
            <a:endParaRPr lang="es-US" sz="5600" dirty="0">
              <a:effectLst/>
              <a:latin typeface="Arial" panose="020B0604020202020204" pitchFamily="34" charset="0"/>
              <a:ea typeface="Arial" panose="020B0604020202020204" pitchFamily="34" charset="0"/>
            </a:endParaRPr>
          </a:p>
          <a:p>
            <a:pPr marL="0" marR="0" indent="0" algn="just">
              <a:spcBef>
                <a:spcPts val="0"/>
              </a:spcBef>
              <a:spcAft>
                <a:spcPts val="0"/>
              </a:spcAft>
              <a:buNone/>
            </a:pPr>
            <a:r>
              <a:rPr lang="en-US" sz="5600" dirty="0">
                <a:solidFill>
                  <a:srgbClr val="FF0000"/>
                </a:solidFill>
                <a:effectLst/>
                <a:latin typeface="Times New Roman" panose="02020603050405020304" pitchFamily="18" charset="0"/>
                <a:ea typeface="Arial" panose="020B0604020202020204" pitchFamily="34" charset="0"/>
              </a:rPr>
              <a:t>if mx is None:</a:t>
            </a:r>
            <a:endParaRPr lang="es-US" sz="5600" dirty="0">
              <a:solidFill>
                <a:srgbClr val="FF0000"/>
              </a:solidFill>
              <a:effectLst/>
              <a:latin typeface="Arial" panose="020B0604020202020204" pitchFamily="34" charset="0"/>
              <a:ea typeface="Arial" panose="020B0604020202020204" pitchFamily="34" charset="0"/>
            </a:endParaRPr>
          </a:p>
          <a:p>
            <a:pPr marL="0" marR="0" indent="0" algn="just">
              <a:spcBef>
                <a:spcPts val="0"/>
              </a:spcBef>
              <a:spcAft>
                <a:spcPts val="0"/>
              </a:spcAft>
              <a:buNone/>
            </a:pPr>
            <a:r>
              <a:rPr lang="en-US" sz="5600" dirty="0">
                <a:solidFill>
                  <a:srgbClr val="FF0000"/>
                </a:solidFill>
                <a:effectLst/>
                <a:latin typeface="Times New Roman" panose="02020603050405020304" pitchFamily="18" charset="0"/>
                <a:ea typeface="Arial" panose="020B0604020202020204" pitchFamily="34" charset="0"/>
              </a:rPr>
              <a:t>    mx = </a:t>
            </a:r>
            <a:r>
              <a:rPr lang="en-US" sz="5600" dirty="0" err="1">
                <a:solidFill>
                  <a:srgbClr val="FF0000"/>
                </a:solidFill>
                <a:effectLst/>
                <a:latin typeface="Times New Roman" panose="02020603050405020304" pitchFamily="18" charset="0"/>
                <a:ea typeface="Arial" panose="020B0604020202020204" pitchFamily="34" charset="0"/>
              </a:rPr>
              <a:t>np.linspace</a:t>
            </a:r>
            <a:r>
              <a:rPr lang="en-US" sz="5600" dirty="0">
                <a:solidFill>
                  <a:srgbClr val="FF0000"/>
                </a:solidFill>
                <a:effectLst/>
                <a:latin typeface="Times New Roman" panose="02020603050405020304" pitchFamily="18" charset="0"/>
                <a:ea typeface="Arial" panose="020B0604020202020204" pitchFamily="34" charset="0"/>
              </a:rPr>
              <a:t>(0, x[-1], 1000) </a:t>
            </a:r>
            <a:endParaRPr lang="es-US" sz="5600" dirty="0">
              <a:solidFill>
                <a:srgbClr val="FF0000"/>
              </a:solidFill>
              <a:effectLst/>
              <a:latin typeface="Arial" panose="020B0604020202020204" pitchFamily="34" charset="0"/>
              <a:ea typeface="Arial" panose="020B0604020202020204" pitchFamily="34" charset="0"/>
            </a:endParaRPr>
          </a:p>
          <a:p>
            <a:pPr marR="0" indent="0" algn="just">
              <a:spcBef>
                <a:spcPts val="0"/>
              </a:spcBef>
              <a:spcAft>
                <a:spcPts val="0"/>
              </a:spcAft>
              <a:buNone/>
            </a:pPr>
            <a:r>
              <a:rPr lang="en-US" sz="5600" dirty="0">
                <a:effectLst/>
                <a:latin typeface="Times New Roman" panose="02020603050405020304" pitchFamily="18" charset="0"/>
                <a:ea typeface="Arial" panose="020B0604020202020204" pitchFamily="34" charset="0"/>
              </a:rPr>
              <a:t> </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Si no se define ningún valor para </a:t>
            </a:r>
            <a:r>
              <a:rPr lang="es-US" sz="5600" dirty="0" err="1">
                <a:effectLst/>
                <a:latin typeface="Times New Roman" panose="02020603050405020304" pitchFamily="18" charset="0"/>
                <a:ea typeface="Arial" panose="020B0604020202020204" pitchFamily="34" charset="0"/>
              </a:rPr>
              <a:t>mx</a:t>
            </a:r>
            <a:r>
              <a:rPr lang="es-US" sz="5600" dirty="0">
                <a:effectLst/>
                <a:latin typeface="Times New Roman" panose="02020603050405020304" pitchFamily="18" charset="0"/>
                <a:ea typeface="Arial" panose="020B0604020202020204" pitchFamily="34" charset="0"/>
              </a:rPr>
              <a:t> (revisar el código más adelante), el valor de </a:t>
            </a:r>
            <a:r>
              <a:rPr lang="es-US" sz="5600" dirty="0" err="1">
                <a:effectLst/>
                <a:latin typeface="Times New Roman" panose="02020603050405020304" pitchFamily="18" charset="0"/>
                <a:ea typeface="Arial" panose="020B0604020202020204" pitchFamily="34" charset="0"/>
              </a:rPr>
              <a:t>mx</a:t>
            </a:r>
            <a:r>
              <a:rPr lang="es-US" sz="5600" dirty="0">
                <a:effectLst/>
                <a:latin typeface="Times New Roman" panose="02020603050405020304" pitchFamily="18" charset="0"/>
                <a:ea typeface="Arial" panose="020B0604020202020204" pitchFamily="34" charset="0"/>
              </a:rPr>
              <a:t> será calculado con la función </a:t>
            </a:r>
            <a:r>
              <a:rPr lang="es-US" sz="5600" dirty="0" err="1">
                <a:effectLst/>
                <a:latin typeface="Times New Roman" panose="02020603050405020304" pitchFamily="18" charset="0"/>
                <a:ea typeface="Arial" panose="020B0604020202020204" pitchFamily="34" charset="0"/>
              </a:rPr>
              <a:t>linspace</a:t>
            </a:r>
            <a:r>
              <a:rPr lang="es-US" sz="5600" dirty="0">
                <a:effectLst/>
                <a:latin typeface="Times New Roman" panose="02020603050405020304" pitchFamily="18" charset="0"/>
                <a:ea typeface="Arial" panose="020B0604020202020204" pitchFamily="34" charset="0"/>
              </a:rPr>
              <a:t> NOTA: </a:t>
            </a:r>
            <a:r>
              <a:rPr lang="es-US" sz="5600" dirty="0" err="1">
                <a:effectLst/>
                <a:latin typeface="Times New Roman" panose="02020603050405020304" pitchFamily="18" charset="0"/>
                <a:ea typeface="Arial" panose="020B0604020202020204" pitchFamily="34" charset="0"/>
              </a:rPr>
              <a:t>linspace</a:t>
            </a:r>
            <a:r>
              <a:rPr lang="es-US" sz="5600" dirty="0">
                <a:effectLst/>
                <a:latin typeface="Times New Roman" panose="02020603050405020304" pitchFamily="18" charset="0"/>
                <a:ea typeface="Arial" panose="020B0604020202020204" pitchFamily="34" charset="0"/>
              </a:rPr>
              <a:t> devuelve números espaciados uniformemente </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La función zip () toma elementos iterables (puede ser cero o más), los agrega en una tupla y los devuelve </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Aquí se realiza un ciclo .....</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 En este ciclo se dice que para cada modelo y estilos se utiliza una paleta de colores.</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err="1">
                <a:effectLst/>
                <a:latin typeface="Times New Roman" panose="02020603050405020304" pitchFamily="18" charset="0"/>
                <a:ea typeface="Arial" panose="020B0604020202020204" pitchFamily="34" charset="0"/>
              </a:rPr>
              <a:t>linestyles</a:t>
            </a:r>
            <a:r>
              <a:rPr lang="es-US" sz="5600" dirty="0">
                <a:effectLst/>
                <a:latin typeface="Times New Roman" panose="02020603050405020304" pitchFamily="18" charset="0"/>
                <a:ea typeface="Arial" panose="020B0604020202020204" pitchFamily="34" charset="0"/>
              </a:rPr>
              <a:t>: Los estilos de línea simples se pueden definir utilizando las cadenas “sólido", "punteado", "discontinuo" o "</a:t>
            </a:r>
            <a:r>
              <a:rPr lang="es-US" sz="5600" dirty="0" err="1">
                <a:effectLst/>
                <a:latin typeface="Times New Roman" panose="02020603050405020304" pitchFamily="18" charset="0"/>
                <a:ea typeface="Arial" panose="020B0604020202020204" pitchFamily="34" charset="0"/>
              </a:rPr>
              <a:t>dashdot</a:t>
            </a:r>
            <a:r>
              <a:rPr lang="es-US" sz="5600" dirty="0">
                <a:effectLst/>
                <a:latin typeface="Times New Roman" panose="02020603050405020304" pitchFamily="18" charset="0"/>
                <a:ea typeface="Arial" panose="020B0604020202020204" pitchFamily="34" charset="0"/>
              </a:rPr>
              <a:t>". Se puede lograr un control más refinado proporcionando una tupla de guiones.</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 la función zip(): devuelve un iterador de tuplas basado en los objetos iterables.</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 Si no pasamos ningún parámetro, zip()devuelve un iterador vacío, si se pasa un único iterable, zip() devuelve un iterador de tuplas con cada tupla que tiene solo un elemento.</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Si se pasan varios iterables, zip()devuelve un iterador de tuplas y cada tupla tiene elementos de todos los iterables.</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For: es un bucle que repite el bloque de instrucciones un número predeterminado de veces. </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El bloque de instrucciones que se repite se suele llamar cuerpo del bucle y cada repetición se suele llamar iteración.</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 en este for lo que se hace es recorrer todos los modelos y estilos y se le asigna los colores a las listas que están comprimidas con la función zip, esta función lo que hace es que me comprime estas tres listas en una sola y con el for lo que se realiza es recorrerlas. </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con esto se obvia hacer un bucle for para cada uno de los arreglos. </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5600" dirty="0">
              <a:effectLst/>
              <a:latin typeface="Arial" panose="020B0604020202020204" pitchFamily="34" charset="0"/>
              <a:ea typeface="Arial" panose="020B0604020202020204" pitchFamily="34" charset="0"/>
            </a:endParaRPr>
          </a:p>
          <a:p>
            <a:pPr marL="0" marR="0" indent="0" algn="just">
              <a:spcBef>
                <a:spcPts val="0"/>
              </a:spcBef>
              <a:spcAft>
                <a:spcPts val="0"/>
              </a:spcAft>
              <a:buNone/>
            </a:pPr>
            <a:r>
              <a:rPr lang="es-US" sz="5600" dirty="0" err="1">
                <a:solidFill>
                  <a:srgbClr val="FF0000"/>
                </a:solidFill>
                <a:latin typeface="Times New Roman" panose="02020603050405020304" pitchFamily="18" charset="0"/>
                <a:ea typeface="Arial" panose="020B0604020202020204" pitchFamily="34" charset="0"/>
              </a:rPr>
              <a:t>p</a:t>
            </a:r>
            <a:r>
              <a:rPr lang="es-US" sz="5600" dirty="0" err="1">
                <a:solidFill>
                  <a:srgbClr val="FF0000"/>
                </a:solidFill>
                <a:effectLst/>
                <a:latin typeface="Times New Roman" panose="02020603050405020304" pitchFamily="18" charset="0"/>
                <a:ea typeface="Arial" panose="020B0604020202020204" pitchFamily="34" charset="0"/>
              </a:rPr>
              <a:t>lt.legend</a:t>
            </a:r>
            <a:r>
              <a:rPr lang="es-US" sz="5600" dirty="0">
                <a:solidFill>
                  <a:srgbClr val="FF0000"/>
                </a:solidFill>
                <a:effectLst/>
                <a:latin typeface="Times New Roman" panose="02020603050405020304" pitchFamily="18" charset="0"/>
                <a:ea typeface="Arial" panose="020B0604020202020204" pitchFamily="34" charset="0"/>
              </a:rPr>
              <a:t>(["d=%i" % </a:t>
            </a:r>
            <a:r>
              <a:rPr lang="es-US" sz="5600" dirty="0" err="1">
                <a:solidFill>
                  <a:srgbClr val="FF0000"/>
                </a:solidFill>
                <a:effectLst/>
                <a:latin typeface="Times New Roman" panose="02020603050405020304" pitchFamily="18" charset="0"/>
                <a:ea typeface="Arial" panose="020B0604020202020204" pitchFamily="34" charset="0"/>
              </a:rPr>
              <a:t>m.order</a:t>
            </a:r>
            <a:r>
              <a:rPr lang="es-US" sz="5600" dirty="0">
                <a:solidFill>
                  <a:srgbClr val="FF0000"/>
                </a:solidFill>
                <a:effectLst/>
                <a:latin typeface="Times New Roman" panose="02020603050405020304" pitchFamily="18" charset="0"/>
                <a:ea typeface="Arial" panose="020B0604020202020204" pitchFamily="34" charset="0"/>
              </a:rPr>
              <a:t> for m in </a:t>
            </a:r>
            <a:r>
              <a:rPr lang="es-US" sz="5600" dirty="0" err="1">
                <a:solidFill>
                  <a:srgbClr val="FF0000"/>
                </a:solidFill>
                <a:effectLst/>
                <a:latin typeface="Times New Roman" panose="02020603050405020304" pitchFamily="18" charset="0"/>
                <a:ea typeface="Arial" panose="020B0604020202020204" pitchFamily="34" charset="0"/>
              </a:rPr>
              <a:t>models</a:t>
            </a:r>
            <a:r>
              <a:rPr lang="es-US" sz="5600" dirty="0">
                <a:solidFill>
                  <a:srgbClr val="FF0000"/>
                </a:solidFill>
                <a:effectLst/>
                <a:latin typeface="Times New Roman" panose="02020603050405020304" pitchFamily="18" charset="0"/>
                <a:ea typeface="Arial" panose="020B0604020202020204" pitchFamily="34" charset="0"/>
              </a:rPr>
              <a:t>], </a:t>
            </a:r>
            <a:r>
              <a:rPr lang="es-US" sz="5600" dirty="0" err="1">
                <a:solidFill>
                  <a:srgbClr val="FF0000"/>
                </a:solidFill>
                <a:effectLst/>
                <a:latin typeface="Times New Roman" panose="02020603050405020304" pitchFamily="18" charset="0"/>
                <a:ea typeface="Arial" panose="020B0604020202020204" pitchFamily="34" charset="0"/>
              </a:rPr>
              <a:t>loc</a:t>
            </a:r>
            <a:r>
              <a:rPr lang="es-US" sz="5600" dirty="0">
                <a:solidFill>
                  <a:srgbClr val="FF0000"/>
                </a:solidFill>
                <a:effectLst/>
                <a:latin typeface="Times New Roman" panose="02020603050405020304" pitchFamily="18" charset="0"/>
                <a:ea typeface="Arial" panose="020B0604020202020204" pitchFamily="34" charset="0"/>
              </a:rPr>
              <a:t>="</a:t>
            </a:r>
            <a:r>
              <a:rPr lang="es-US" sz="5600" dirty="0" err="1">
                <a:solidFill>
                  <a:srgbClr val="FF0000"/>
                </a:solidFill>
                <a:effectLst/>
                <a:latin typeface="Times New Roman" panose="02020603050405020304" pitchFamily="18" charset="0"/>
                <a:ea typeface="Arial" panose="020B0604020202020204" pitchFamily="34" charset="0"/>
              </a:rPr>
              <a:t>upper</a:t>
            </a:r>
            <a:r>
              <a:rPr lang="es-US" sz="5600" dirty="0">
                <a:solidFill>
                  <a:srgbClr val="FF0000"/>
                </a:solidFill>
                <a:effectLst/>
                <a:latin typeface="Times New Roman" panose="02020603050405020304" pitchFamily="18" charset="0"/>
                <a:ea typeface="Arial" panose="020B0604020202020204" pitchFamily="34" charset="0"/>
              </a:rPr>
              <a:t> </a:t>
            </a:r>
            <a:r>
              <a:rPr lang="es-US" sz="5600" dirty="0" err="1">
                <a:solidFill>
                  <a:srgbClr val="FF0000"/>
                </a:solidFill>
                <a:effectLst/>
                <a:latin typeface="Times New Roman" panose="02020603050405020304" pitchFamily="18" charset="0"/>
                <a:ea typeface="Arial" panose="020B0604020202020204" pitchFamily="34" charset="0"/>
              </a:rPr>
              <a:t>left</a:t>
            </a:r>
            <a:r>
              <a:rPr lang="es-US" sz="5600" dirty="0">
                <a:solidFill>
                  <a:srgbClr val="FF0000"/>
                </a:solidFill>
                <a:effectLst/>
                <a:latin typeface="Times New Roman" panose="02020603050405020304" pitchFamily="18" charset="0"/>
                <a:ea typeface="Arial" panose="020B0604020202020204" pitchFamily="34" charset="0"/>
              </a:rPr>
              <a:t>")</a:t>
            </a:r>
            <a:endParaRPr lang="es-US" sz="5600" dirty="0">
              <a:solidFill>
                <a:srgbClr val="FF0000"/>
              </a:solidFill>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US" sz="5600" dirty="0">
                <a:effectLst/>
                <a:latin typeface="Times New Roman" panose="02020603050405020304" pitchFamily="18" charset="0"/>
                <a:ea typeface="Arial" panose="020B0604020202020204" pitchFamily="34" charset="0"/>
              </a:rPr>
              <a:t>esta nos indica o nos muestra en la gráfica la definición </a:t>
            </a:r>
            <a:endParaRPr lang="es-US" sz="5600" dirty="0">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5600" dirty="0">
              <a:effectLst/>
              <a:latin typeface="Arial" panose="020B0604020202020204" pitchFamily="34" charset="0"/>
              <a:ea typeface="Arial" panose="020B0604020202020204" pitchFamily="34" charset="0"/>
            </a:endParaRPr>
          </a:p>
          <a:p>
            <a:endParaRPr lang="es-US" dirty="0"/>
          </a:p>
        </p:txBody>
      </p:sp>
    </p:spTree>
    <p:extLst>
      <p:ext uri="{BB962C8B-B14F-4D97-AF65-F5344CB8AC3E}">
        <p14:creationId xmlns:p14="http://schemas.microsoft.com/office/powerpoint/2010/main" val="11938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3B23F5-A5E7-408D-8F50-CE801084EB26}"/>
              </a:ext>
            </a:extLst>
          </p:cNvPr>
          <p:cNvSpPr>
            <a:spLocks noGrp="1"/>
          </p:cNvSpPr>
          <p:nvPr>
            <p:ph idx="1"/>
          </p:nvPr>
        </p:nvSpPr>
        <p:spPr>
          <a:xfrm>
            <a:off x="838200" y="383822"/>
            <a:ext cx="10515600" cy="5793141"/>
          </a:xfrm>
        </p:spPr>
        <p:txBody>
          <a:bodyPr>
            <a:normAutofit fontScale="55000" lnSpcReduction="20000"/>
          </a:bodyPr>
          <a:lstStyle/>
          <a:p>
            <a:pPr marL="0" marR="0" indent="0" algn="just">
              <a:spcBef>
                <a:spcPts val="0"/>
              </a:spcBef>
              <a:spcAft>
                <a:spcPts val="0"/>
              </a:spcAft>
              <a:buNone/>
            </a:pPr>
            <a:r>
              <a:rPr lang="es-US" sz="2500" dirty="0" err="1">
                <a:solidFill>
                  <a:srgbClr val="FF0000"/>
                </a:solidFill>
                <a:effectLst/>
                <a:latin typeface="Times New Roman" panose="02020603050405020304" pitchFamily="18" charset="0"/>
                <a:ea typeface="Arial" panose="020B0604020202020204" pitchFamily="34" charset="0"/>
              </a:rPr>
              <a:t>plt.autoscale</a:t>
            </a:r>
            <a:r>
              <a:rPr lang="es-US" sz="2500" dirty="0">
                <a:solidFill>
                  <a:srgbClr val="FF0000"/>
                </a:solidFill>
                <a:effectLst/>
                <a:latin typeface="Times New Roman" panose="02020603050405020304" pitchFamily="18" charset="0"/>
                <a:ea typeface="Arial" panose="020B0604020202020204" pitchFamily="34" charset="0"/>
              </a:rPr>
              <a:t>(</a:t>
            </a:r>
            <a:r>
              <a:rPr lang="es-US" sz="2500" dirty="0" err="1">
                <a:solidFill>
                  <a:srgbClr val="FF0000"/>
                </a:solidFill>
                <a:effectLst/>
                <a:latin typeface="Times New Roman" panose="02020603050405020304" pitchFamily="18" charset="0"/>
                <a:ea typeface="Arial" panose="020B0604020202020204" pitchFamily="34" charset="0"/>
              </a:rPr>
              <a:t>tight</a:t>
            </a:r>
            <a:r>
              <a:rPr lang="es-US" sz="2500" dirty="0">
                <a:solidFill>
                  <a:srgbClr val="FF0000"/>
                </a:solidFill>
                <a:effectLst/>
                <a:latin typeface="Times New Roman" panose="02020603050405020304" pitchFamily="18" charset="0"/>
                <a:ea typeface="Arial" panose="020B0604020202020204" pitchFamily="34" charset="0"/>
              </a:rPr>
              <a:t>=True)</a:t>
            </a:r>
            <a:endParaRPr lang="es-US" sz="2500" dirty="0">
              <a:solidFill>
                <a:srgbClr val="FF0000"/>
              </a:solidFill>
              <a:effectLst/>
              <a:latin typeface="Arial" panose="020B0604020202020204" pitchFamily="34" charset="0"/>
              <a:ea typeface="Arial" panose="020B0604020202020204" pitchFamily="34" charset="0"/>
            </a:endParaRPr>
          </a:p>
          <a:p>
            <a:pPr marL="0" marR="0" algn="just">
              <a:spcBef>
                <a:spcPts val="0"/>
              </a:spcBef>
              <a:spcAft>
                <a:spcPts val="0"/>
              </a:spcAft>
            </a:pPr>
            <a:r>
              <a:rPr lang="es-US" sz="2500" dirty="0">
                <a:effectLst/>
                <a:latin typeface="Times New Roman" panose="02020603050405020304" pitchFamily="18" charset="0"/>
                <a:ea typeface="Arial" panose="020B0604020202020204" pitchFamily="34" charset="0"/>
              </a:rPr>
              <a:t>auto escalada los valores que se van a mostrar en los ejes para poder auto escalar estos valores se le tiene que decir de cuales ejes y como se quieren mostrar en este caso con la definición de (</a:t>
            </a:r>
            <a:r>
              <a:rPr lang="es-US" sz="2500" dirty="0" err="1">
                <a:effectLst/>
                <a:latin typeface="Times New Roman" panose="02020603050405020304" pitchFamily="18" charset="0"/>
                <a:ea typeface="Arial" panose="020B0604020202020204" pitchFamily="34" charset="0"/>
              </a:rPr>
              <a:t>tight</a:t>
            </a:r>
            <a:r>
              <a:rPr lang="es-US" sz="2500" dirty="0">
                <a:effectLst/>
                <a:latin typeface="Times New Roman" panose="02020603050405020304" pitchFamily="18" charset="0"/>
                <a:ea typeface="Arial" panose="020B0604020202020204" pitchFamily="34" charset="0"/>
              </a:rPr>
              <a:t> =True) se indica que los valores van a estar agrupados o apretados en los dos ejes.</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2500" dirty="0">
              <a:solidFill>
                <a:srgbClr val="FF0000"/>
              </a:solidFill>
              <a:effectLst/>
              <a:latin typeface="Arial" panose="020B0604020202020204" pitchFamily="34" charset="0"/>
              <a:ea typeface="Arial" panose="020B0604020202020204" pitchFamily="34" charset="0"/>
            </a:endParaRPr>
          </a:p>
          <a:p>
            <a:pPr marL="0" marR="0" indent="0" algn="just">
              <a:spcBef>
                <a:spcPts val="0"/>
              </a:spcBef>
              <a:spcAft>
                <a:spcPts val="0"/>
              </a:spcAft>
              <a:buNone/>
            </a:pPr>
            <a:r>
              <a:rPr lang="es-US" sz="2500" dirty="0" err="1">
                <a:solidFill>
                  <a:srgbClr val="FF0000"/>
                </a:solidFill>
                <a:effectLst/>
                <a:latin typeface="Times New Roman" panose="02020603050405020304" pitchFamily="18" charset="0"/>
                <a:ea typeface="Arial" panose="020B0604020202020204" pitchFamily="34" charset="0"/>
              </a:rPr>
              <a:t>plt.ylim</a:t>
            </a:r>
            <a:r>
              <a:rPr lang="es-US" sz="2500" dirty="0">
                <a:solidFill>
                  <a:srgbClr val="FF0000"/>
                </a:solidFill>
                <a:effectLst/>
                <a:latin typeface="Times New Roman" panose="02020603050405020304" pitchFamily="18" charset="0"/>
                <a:ea typeface="Arial" panose="020B0604020202020204" pitchFamily="34" charset="0"/>
              </a:rPr>
              <a:t>(</a:t>
            </a:r>
            <a:r>
              <a:rPr lang="es-US" sz="2500" dirty="0" err="1">
                <a:solidFill>
                  <a:srgbClr val="FF0000"/>
                </a:solidFill>
                <a:effectLst/>
                <a:latin typeface="Times New Roman" panose="02020603050405020304" pitchFamily="18" charset="0"/>
                <a:ea typeface="Arial" panose="020B0604020202020204" pitchFamily="34" charset="0"/>
              </a:rPr>
              <a:t>ymin</a:t>
            </a:r>
            <a:r>
              <a:rPr lang="es-US" sz="2500" dirty="0">
                <a:solidFill>
                  <a:srgbClr val="FF0000"/>
                </a:solidFill>
                <a:effectLst/>
                <a:latin typeface="Times New Roman" panose="02020603050405020304" pitchFamily="18" charset="0"/>
                <a:ea typeface="Arial" panose="020B0604020202020204" pitchFamily="34" charset="0"/>
              </a:rPr>
              <a:t>=0)</a:t>
            </a:r>
            <a:endParaRPr lang="es-US" sz="2500" dirty="0">
              <a:solidFill>
                <a:srgbClr val="FF0000"/>
              </a:solidFill>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2500" dirty="0">
              <a:effectLst/>
              <a:latin typeface="Times New Roman" panose="02020603050405020304" pitchFamily="18" charset="0"/>
              <a:ea typeface="Arial" panose="020B0604020202020204" pitchFamily="34" charset="0"/>
            </a:endParaRPr>
          </a:p>
          <a:p>
            <a:pPr marL="0" marR="0" algn="just">
              <a:spcBef>
                <a:spcPts val="0"/>
              </a:spcBef>
              <a:spcAft>
                <a:spcPts val="0"/>
              </a:spcAft>
            </a:pPr>
            <a:r>
              <a:rPr lang="es-US" sz="2500" dirty="0" err="1">
                <a:effectLst/>
                <a:latin typeface="Times New Roman" panose="02020603050405020304" pitchFamily="18" charset="0"/>
                <a:ea typeface="Arial" panose="020B0604020202020204" pitchFamily="34" charset="0"/>
              </a:rPr>
              <a:t>plt.ylim</a:t>
            </a:r>
            <a:r>
              <a:rPr lang="es-US" sz="2500" dirty="0">
                <a:effectLst/>
                <a:latin typeface="Times New Roman" panose="02020603050405020304" pitchFamily="18" charset="0"/>
                <a:ea typeface="Arial" panose="020B0604020202020204" pitchFamily="34" charset="0"/>
              </a:rPr>
              <a:t>: Estos comandos le permiten hacer zoom o expandir el gráfico o establecer los rangos de los ejes para incluir valores importantes (como el origen).</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2500" dirty="0">
              <a:effectLst/>
              <a:latin typeface="Arial" panose="020B0604020202020204" pitchFamily="34" charset="0"/>
              <a:ea typeface="Arial" panose="020B0604020202020204" pitchFamily="34" charset="0"/>
            </a:endParaRPr>
          </a:p>
          <a:p>
            <a:pPr marL="0" marR="0" indent="0" algn="just">
              <a:spcBef>
                <a:spcPts val="0"/>
              </a:spcBef>
              <a:spcAft>
                <a:spcPts val="0"/>
              </a:spcAft>
              <a:buNone/>
            </a:pPr>
            <a:r>
              <a:rPr lang="en-US" sz="2500" dirty="0" err="1">
                <a:solidFill>
                  <a:srgbClr val="FF0000"/>
                </a:solidFill>
                <a:effectLst/>
                <a:latin typeface="Times New Roman" panose="02020603050405020304" pitchFamily="18" charset="0"/>
                <a:ea typeface="Arial" panose="020B0604020202020204" pitchFamily="34" charset="0"/>
              </a:rPr>
              <a:t>plt.grid</a:t>
            </a:r>
            <a:r>
              <a:rPr lang="en-US" sz="2500" dirty="0">
                <a:solidFill>
                  <a:srgbClr val="FF0000"/>
                </a:solidFill>
                <a:effectLst/>
                <a:latin typeface="Times New Roman" panose="02020603050405020304" pitchFamily="18" charset="0"/>
                <a:ea typeface="Arial" panose="020B0604020202020204" pitchFamily="34" charset="0"/>
              </a:rPr>
              <a:t>(True, </a:t>
            </a:r>
            <a:r>
              <a:rPr lang="en-US" sz="2500" dirty="0" err="1">
                <a:solidFill>
                  <a:srgbClr val="FF0000"/>
                </a:solidFill>
                <a:effectLst/>
                <a:latin typeface="Times New Roman" panose="02020603050405020304" pitchFamily="18" charset="0"/>
                <a:ea typeface="Arial" panose="020B0604020202020204" pitchFamily="34" charset="0"/>
              </a:rPr>
              <a:t>linestyle</a:t>
            </a:r>
            <a:r>
              <a:rPr lang="en-US" sz="2500" dirty="0">
                <a:solidFill>
                  <a:srgbClr val="FF0000"/>
                </a:solidFill>
                <a:effectLst/>
                <a:latin typeface="Times New Roman" panose="02020603050405020304" pitchFamily="18" charset="0"/>
                <a:ea typeface="Arial" panose="020B0604020202020204" pitchFamily="34" charset="0"/>
              </a:rPr>
              <a:t>='-', color='0.75')</a:t>
            </a:r>
            <a:endParaRPr lang="es-US" sz="2500" dirty="0">
              <a:solidFill>
                <a:srgbClr val="FF0000"/>
              </a:solidFill>
              <a:effectLst/>
              <a:latin typeface="Arial" panose="020B0604020202020204" pitchFamily="34" charset="0"/>
              <a:ea typeface="Arial" panose="020B0604020202020204" pitchFamily="34" charset="0"/>
            </a:endParaRPr>
          </a:p>
          <a:p>
            <a:pPr marL="0" marR="0" algn="just">
              <a:spcBef>
                <a:spcPts val="0"/>
              </a:spcBef>
              <a:spcAft>
                <a:spcPts val="0"/>
              </a:spcAft>
            </a:pP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a:effectLst/>
                <a:latin typeface="Times New Roman" panose="02020603050405020304" pitchFamily="18" charset="0"/>
                <a:ea typeface="Arial" panose="020B0604020202020204" pitchFamily="34" charset="0"/>
              </a:rPr>
              <a:t>Esta configura las líneas de la cuadricula</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a:effectLst/>
                <a:latin typeface="Times New Roman" panose="02020603050405020304" pitchFamily="18" charset="0"/>
                <a:ea typeface="Arial" panose="020B0604020202020204" pitchFamily="34" charset="0"/>
              </a:rPr>
              <a:t>eje: {'ambos', 'x', 'y'}, opcional. El eje sobre el que aplicar los cambios.</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a:effectLst/>
                <a:latin typeface="Times New Roman" panose="02020603050405020304" pitchFamily="18" charset="0"/>
                <a:ea typeface="Arial" panose="020B0604020202020204" pitchFamily="34" charset="0"/>
              </a:rPr>
              <a:t>b: </a:t>
            </a:r>
            <a:r>
              <a:rPr lang="es-ES" sz="2500" dirty="0" err="1">
                <a:effectLst/>
                <a:latin typeface="Times New Roman" panose="02020603050405020304" pitchFamily="18" charset="0"/>
                <a:ea typeface="Arial" panose="020B0604020202020204" pitchFamily="34" charset="0"/>
              </a:rPr>
              <a:t>bool</a:t>
            </a:r>
            <a:r>
              <a:rPr lang="es-ES" sz="2500" dirty="0">
                <a:effectLst/>
                <a:latin typeface="Times New Roman" panose="02020603050405020304" pitchFamily="18" charset="0"/>
                <a:ea typeface="Arial" panose="020B0604020202020204" pitchFamily="34" charset="0"/>
              </a:rPr>
              <a:t> o Ninguno, opcional. Ya sea para mostrar las líneas de la cuadrícula. </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a:effectLst/>
                <a:latin typeface="Times New Roman" panose="02020603050405020304" pitchFamily="18" charset="0"/>
                <a:ea typeface="Arial" panose="020B0604020202020204" pitchFamily="34" charset="0"/>
              </a:rPr>
              <a:t>Si se proporcionan </a:t>
            </a:r>
            <a:r>
              <a:rPr lang="es-ES" sz="2500" dirty="0" err="1">
                <a:effectLst/>
                <a:latin typeface="Times New Roman" panose="02020603050405020304" pitchFamily="18" charset="0"/>
                <a:ea typeface="Arial" panose="020B0604020202020204" pitchFamily="34" charset="0"/>
              </a:rPr>
              <a:t>kwargs</a:t>
            </a:r>
            <a:r>
              <a:rPr lang="es-ES" sz="2500" dirty="0">
                <a:effectLst/>
                <a:latin typeface="Times New Roman" panose="02020603050405020304" pitchFamily="18" charset="0"/>
                <a:ea typeface="Arial" panose="020B0604020202020204" pitchFamily="34" charset="0"/>
              </a:rPr>
              <a:t> , se supone que desea que la cuadrícula esté activada y b se establecerá en True.</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a:effectLst/>
                <a:latin typeface="Times New Roman" panose="02020603050405020304" pitchFamily="18" charset="0"/>
                <a:ea typeface="Arial" panose="020B0604020202020204" pitchFamily="34" charset="0"/>
              </a:rPr>
              <a:t>Si b es Ninguno y no hay </a:t>
            </a:r>
            <a:r>
              <a:rPr lang="es-ES" sz="2500" dirty="0" err="1">
                <a:effectLst/>
                <a:latin typeface="Times New Roman" panose="02020603050405020304" pitchFamily="18" charset="0"/>
                <a:ea typeface="Arial" panose="020B0604020202020204" pitchFamily="34" charset="0"/>
              </a:rPr>
              <a:t>kwargs</a:t>
            </a:r>
            <a:r>
              <a:rPr lang="es-ES" sz="2500" dirty="0">
                <a:effectLst/>
                <a:latin typeface="Times New Roman" panose="02020603050405020304" pitchFamily="18" charset="0"/>
                <a:ea typeface="Arial" panose="020B0604020202020204" pitchFamily="34" charset="0"/>
              </a:rPr>
              <a:t> , esto cambia la visibilidad de las líneas.</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err="1">
                <a:effectLst/>
                <a:latin typeface="Times New Roman" panose="02020603050405020304" pitchFamily="18" charset="0"/>
                <a:ea typeface="Arial" panose="020B0604020202020204" pitchFamily="34" charset="0"/>
              </a:rPr>
              <a:t>kwargs</a:t>
            </a:r>
            <a:r>
              <a:rPr lang="es-ES" sz="2500" dirty="0">
                <a:effectLst/>
                <a:latin typeface="Times New Roman" panose="02020603050405020304" pitchFamily="18" charset="0"/>
                <a:ea typeface="Arial" panose="020B0604020202020204" pitchFamily="34" charset="0"/>
              </a:rPr>
              <a:t>= propiedades de las líneas en 2D</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err="1">
                <a:effectLst/>
                <a:latin typeface="Times New Roman" panose="02020603050405020304" pitchFamily="18" charset="0"/>
                <a:ea typeface="Arial" panose="020B0604020202020204" pitchFamily="34" charset="0"/>
              </a:rPr>
              <a:t>linestyle</a:t>
            </a:r>
            <a:r>
              <a:rPr lang="es-ES" sz="2500" dirty="0">
                <a:effectLst/>
                <a:latin typeface="Times New Roman" panose="02020603050405020304" pitchFamily="18" charset="0"/>
                <a:ea typeface="Arial" panose="020B0604020202020204" pitchFamily="34" charset="0"/>
              </a:rPr>
              <a:t>= puede ser desplazamiento, encendido-apagado-secuencia.</a:t>
            </a:r>
            <a:endParaRPr lang="es-US" sz="2500" dirty="0">
              <a:effectLst/>
              <a:latin typeface="Arial" panose="020B0604020202020204" pitchFamily="34" charset="0"/>
              <a:ea typeface="Arial" panose="020B0604020202020204" pitchFamily="34" charset="0"/>
            </a:endParaRPr>
          </a:p>
          <a:p>
            <a:pPr marL="0" marR="0" algn="l">
              <a:spcBef>
                <a:spcPts val="0"/>
              </a:spcBef>
              <a:spcAft>
                <a:spcPts val="0"/>
              </a:spcAft>
            </a:pPr>
            <a:endParaRPr lang="es-US" sz="2500" dirty="0">
              <a:effectLst/>
              <a:latin typeface="Arial" panose="020B0604020202020204" pitchFamily="34" charset="0"/>
              <a:ea typeface="Arial" panose="020B0604020202020204" pitchFamily="34" charset="0"/>
            </a:endParaRPr>
          </a:p>
          <a:p>
            <a:pPr marL="0" marR="0" indent="0" algn="l">
              <a:spcBef>
                <a:spcPts val="0"/>
              </a:spcBef>
              <a:spcAft>
                <a:spcPts val="0"/>
              </a:spcAft>
              <a:buNone/>
            </a:pPr>
            <a:r>
              <a:rPr lang="es-ES" sz="2500" dirty="0" err="1">
                <a:solidFill>
                  <a:srgbClr val="FF0000"/>
                </a:solidFill>
                <a:effectLst/>
                <a:latin typeface="Times New Roman" panose="02020603050405020304" pitchFamily="18" charset="0"/>
                <a:ea typeface="Arial" panose="020B0604020202020204" pitchFamily="34" charset="0"/>
              </a:rPr>
              <a:t>plt.savefig</a:t>
            </a:r>
            <a:r>
              <a:rPr lang="es-ES" sz="2500" dirty="0">
                <a:solidFill>
                  <a:srgbClr val="FF0000"/>
                </a:solidFill>
                <a:effectLst/>
                <a:latin typeface="Times New Roman" panose="02020603050405020304" pitchFamily="18" charset="0"/>
                <a:ea typeface="Arial" panose="020B0604020202020204" pitchFamily="34" charset="0"/>
              </a:rPr>
              <a:t>(</a:t>
            </a:r>
            <a:r>
              <a:rPr lang="es-ES" sz="2500" dirty="0" err="1">
                <a:solidFill>
                  <a:srgbClr val="FF0000"/>
                </a:solidFill>
                <a:effectLst/>
                <a:latin typeface="Times New Roman" panose="02020603050405020304" pitchFamily="18" charset="0"/>
                <a:ea typeface="Arial" panose="020B0604020202020204" pitchFamily="34" charset="0"/>
              </a:rPr>
              <a:t>fname</a:t>
            </a:r>
            <a:r>
              <a:rPr lang="es-ES" sz="2500" dirty="0">
                <a:solidFill>
                  <a:srgbClr val="FF0000"/>
                </a:solidFill>
                <a:effectLst/>
                <a:latin typeface="Times New Roman" panose="02020603050405020304" pitchFamily="18" charset="0"/>
                <a:ea typeface="Arial" panose="020B0604020202020204" pitchFamily="34" charset="0"/>
              </a:rPr>
              <a:t>)</a:t>
            </a:r>
            <a:endParaRPr lang="es-US" sz="2500" dirty="0">
              <a:solidFill>
                <a:srgbClr val="FF0000"/>
              </a:solidFill>
              <a:effectLst/>
              <a:latin typeface="Arial" panose="020B0604020202020204" pitchFamily="34" charset="0"/>
              <a:ea typeface="Arial" panose="020B0604020202020204" pitchFamily="34" charset="0"/>
            </a:endParaRPr>
          </a:p>
          <a:p>
            <a:pPr marL="0" marR="0" indent="0" algn="just">
              <a:spcBef>
                <a:spcPts val="0"/>
              </a:spcBef>
              <a:spcAft>
                <a:spcPts val="0"/>
              </a:spcAft>
              <a:buNone/>
            </a:pPr>
            <a:r>
              <a:rPr lang="es-ES" sz="2500" dirty="0">
                <a:effectLst/>
                <a:latin typeface="Times New Roman" panose="02020603050405020304" pitchFamily="18" charset="0"/>
                <a:ea typeface="Arial" panose="020B0604020202020204" pitchFamily="34" charset="0"/>
              </a:rPr>
              <a:t> </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a:effectLst/>
                <a:latin typeface="Times New Roman" panose="02020603050405020304" pitchFamily="18" charset="0"/>
                <a:ea typeface="Arial" panose="020B0604020202020204" pitchFamily="34" charset="0"/>
              </a:rPr>
              <a:t>Guarda la figura actual</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a:effectLst/>
                <a:latin typeface="Times New Roman" panose="02020603050405020304" pitchFamily="18" charset="0"/>
                <a:ea typeface="Arial" panose="020B0604020202020204" pitchFamily="34" charset="0"/>
              </a:rPr>
              <a:t>name= es una ruta, o un objeto similar a un archivo de Python, o posiblemente algún objeto dependiente del </a:t>
            </a:r>
            <a:r>
              <a:rPr lang="es-ES" sz="2500" dirty="0" err="1">
                <a:effectLst/>
                <a:latin typeface="Times New Roman" panose="02020603050405020304" pitchFamily="18" charset="0"/>
                <a:ea typeface="Arial" panose="020B0604020202020204" pitchFamily="34" charset="0"/>
              </a:rPr>
              <a:t>backend</a:t>
            </a:r>
            <a:r>
              <a:rPr lang="es-ES" sz="2500" dirty="0">
                <a:effectLst/>
                <a:latin typeface="Times New Roman" panose="02020603050405020304" pitchFamily="18" charset="0"/>
                <a:ea typeface="Arial" panose="020B0604020202020204" pitchFamily="34" charset="0"/>
              </a:rPr>
              <a:t>.</a:t>
            </a:r>
            <a:endParaRPr lang="es-US" sz="2500" dirty="0">
              <a:effectLst/>
              <a:latin typeface="Arial" panose="020B0604020202020204" pitchFamily="34" charset="0"/>
              <a:ea typeface="Arial" panose="020B0604020202020204" pitchFamily="34" charset="0"/>
            </a:endParaRPr>
          </a:p>
          <a:p>
            <a:pPr marL="0" marR="0" algn="just">
              <a:spcBef>
                <a:spcPts val="0"/>
              </a:spcBef>
              <a:spcAft>
                <a:spcPts val="0"/>
              </a:spcAft>
            </a:pPr>
            <a:r>
              <a:rPr lang="es-ES" sz="2500" dirty="0">
                <a:effectLst/>
                <a:latin typeface="Times New Roman" panose="02020603050405020304" pitchFamily="18" charset="0"/>
                <a:ea typeface="Arial" panose="020B0604020202020204" pitchFamily="34" charset="0"/>
              </a:rPr>
              <a:t>si </a:t>
            </a:r>
            <a:r>
              <a:rPr lang="es-ES" sz="2500" dirty="0" err="1">
                <a:effectLst/>
                <a:latin typeface="Times New Roman" panose="02020603050405020304" pitchFamily="18" charset="0"/>
                <a:ea typeface="Arial" panose="020B0604020202020204" pitchFamily="34" charset="0"/>
              </a:rPr>
              <a:t>fname</a:t>
            </a:r>
            <a:r>
              <a:rPr lang="es-ES" sz="2500" dirty="0">
                <a:effectLst/>
                <a:latin typeface="Times New Roman" panose="02020603050405020304" pitchFamily="18" charset="0"/>
                <a:ea typeface="Arial" panose="020B0604020202020204" pitchFamily="34" charset="0"/>
              </a:rPr>
              <a:t> no es una ruta o no tiene extensión, recuerde especificar el formato para asegurarse de que se usa el </a:t>
            </a:r>
            <a:r>
              <a:rPr lang="es-ES" sz="2500" dirty="0" err="1">
                <a:effectLst/>
                <a:latin typeface="Times New Roman" panose="02020603050405020304" pitchFamily="18" charset="0"/>
                <a:ea typeface="Arial" panose="020B0604020202020204" pitchFamily="34" charset="0"/>
              </a:rPr>
              <a:t>backend</a:t>
            </a:r>
            <a:r>
              <a:rPr lang="es-ES" sz="2500" dirty="0">
                <a:effectLst/>
                <a:latin typeface="Times New Roman" panose="02020603050405020304" pitchFamily="18" charset="0"/>
                <a:ea typeface="Arial" panose="020B0604020202020204" pitchFamily="34" charset="0"/>
              </a:rPr>
              <a:t> correcto.</a:t>
            </a:r>
            <a:endParaRPr lang="es-US" sz="2500" dirty="0">
              <a:effectLst/>
              <a:latin typeface="Arial" panose="020B0604020202020204" pitchFamily="34" charset="0"/>
              <a:ea typeface="Arial" panose="020B0604020202020204" pitchFamily="34" charset="0"/>
            </a:endParaRPr>
          </a:p>
          <a:p>
            <a:endParaRPr lang="es-US" dirty="0"/>
          </a:p>
        </p:txBody>
      </p:sp>
    </p:spTree>
    <p:extLst>
      <p:ext uri="{BB962C8B-B14F-4D97-AF65-F5344CB8AC3E}">
        <p14:creationId xmlns:p14="http://schemas.microsoft.com/office/powerpoint/2010/main" val="792752332"/>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240</TotalTime>
  <Words>2337</Words>
  <Application>Microsoft Office PowerPoint</Application>
  <PresentationFormat>Panorámica</PresentationFormat>
  <Paragraphs>169</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Arial Unicode MS</vt:lpstr>
      <vt:lpstr>Calibri</vt:lpstr>
      <vt:lpstr>Gill Sans MT</vt:lpstr>
      <vt:lpstr>Times New Roman</vt:lpstr>
      <vt:lpstr>Galería</vt:lpstr>
      <vt:lpstr>Ajustes polinomiales </vt:lpstr>
      <vt:lpstr>¿Que es ajuste polinomial?</vt:lpstr>
      <vt:lpstr>Código y explicación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Graficas de dispersión </vt:lpstr>
      <vt:lpstr>Funciones que crean y dibujan los modelos de datos</vt:lpstr>
      <vt:lpstr>Ajuste de grado uno de primer polinomio</vt:lpstr>
      <vt:lpstr>Presentación de PowerPoint</vt:lpstr>
      <vt:lpstr>Presentación de PowerPoint</vt:lpstr>
      <vt:lpstr>Análisis después del PUNTO DE INFLEXION</vt:lpstr>
      <vt:lpstr>Modelo generado después del punto de inflexión </vt:lpstr>
      <vt:lpstr>Ecuaciones de segundo grado.</vt:lpstr>
      <vt:lpstr>Grafica final con todos los ajustes polinomiales.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Ajustes polinomiales </dc:title>
  <dc:creator>manuela gamboa piedrahita</dc:creator>
  <cp:lastModifiedBy>usuario</cp:lastModifiedBy>
  <cp:revision>24</cp:revision>
  <dcterms:created xsi:type="dcterms:W3CDTF">2020-10-08T00:25:16Z</dcterms:created>
  <dcterms:modified xsi:type="dcterms:W3CDTF">2020-10-08T04:31:14Z</dcterms:modified>
</cp:coreProperties>
</file>