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7" r:id="rId2"/>
    <p:sldId id="313" r:id="rId3"/>
    <p:sldId id="314" r:id="rId4"/>
    <p:sldId id="322" r:id="rId5"/>
    <p:sldId id="291" r:id="rId6"/>
    <p:sldId id="293" r:id="rId7"/>
    <p:sldId id="299" r:id="rId8"/>
    <p:sldId id="298" r:id="rId9"/>
    <p:sldId id="300" r:id="rId10"/>
    <p:sldId id="297" r:id="rId11"/>
    <p:sldId id="301" r:id="rId12"/>
    <p:sldId id="303" r:id="rId13"/>
    <p:sldId id="333" r:id="rId14"/>
    <p:sldId id="325" r:id="rId15"/>
    <p:sldId id="327" r:id="rId16"/>
    <p:sldId id="331" r:id="rId17"/>
    <p:sldId id="335" r:id="rId18"/>
    <p:sldId id="334" r:id="rId19"/>
    <p:sldId id="256" r:id="rId20"/>
    <p:sldId id="257" r:id="rId21"/>
    <p:sldId id="344" r:id="rId22"/>
    <p:sldId id="33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cku\Dropbox\Data_analysis\mtgox\mtgox\agg_is_2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cku\Dropbox\Data_analysis\mtgox\mtgox\agg_is_2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cku\Dropbox\Data_analysis\mtgox\bitstamp\agg_is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cku\Dropbox\Data_analysis\mtgox\bitstamp\agg_is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cku\Dropbox\Data_analysis\mtgox\bitfinex\agg_is_2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cku\Dropbox\Data_analysis\mtgox\bitfinex\agg_is_25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cku\Desktop\is_Bitfinex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cku\Desktop\is_Bitfinex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rg81\Dropbox\Data_analysis\mtgox\discovery_raw\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agg_is_25!$A$2</c:f>
              <c:strCache>
                <c:ptCount val="1"/>
                <c:pt idx="0">
                  <c:v>p_bitfinex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agg_is_25!$G$2:$G$12</c:f>
              <c:numCache>
                <c:formatCode>m/d/yyyy</c:formatCode>
                <c:ptCount val="1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</c:numCache>
            </c:numRef>
          </c:cat>
          <c:val>
            <c:numRef>
              <c:f>agg_is_25!$B$2:$B$12</c:f>
              <c:numCache>
                <c:formatCode>General</c:formatCode>
                <c:ptCount val="10"/>
                <c:pt idx="0">
                  <c:v>0.29982968900000001</c:v>
                </c:pt>
                <c:pt idx="1">
                  <c:v>0.20871256399999999</c:v>
                </c:pt>
                <c:pt idx="2">
                  <c:v>0.21753755299999999</c:v>
                </c:pt>
                <c:pt idx="3">
                  <c:v>0.18546860300000001</c:v>
                </c:pt>
                <c:pt idx="4">
                  <c:v>0.16152490799999999</c:v>
                </c:pt>
                <c:pt idx="5">
                  <c:v>0.230706156</c:v>
                </c:pt>
                <c:pt idx="6">
                  <c:v>0.31148672100000002</c:v>
                </c:pt>
                <c:pt idx="7">
                  <c:v>0.35103225700000001</c:v>
                </c:pt>
                <c:pt idx="8">
                  <c:v>0.32035165799999998</c:v>
                </c:pt>
                <c:pt idx="9">
                  <c:v>0.31410797099999999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35-4BF0-8EF0-D0B40902306B}"/>
            </c:ext>
          </c:extLst>
        </c:ser>
        <c:ser>
          <c:idx val="1"/>
          <c:order val="1"/>
          <c:tx>
            <c:strRef>
              <c:f>agg_is_25!$A$14</c:f>
              <c:strCache>
                <c:ptCount val="1"/>
                <c:pt idx="0">
                  <c:v>p_btce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agg_is_25!$G$2:$G$12</c:f>
              <c:numCache>
                <c:formatCode>m/d/yyyy</c:formatCode>
                <c:ptCount val="1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</c:numCache>
            </c:numRef>
          </c:cat>
          <c:val>
            <c:numRef>
              <c:f>agg_is_25!$B$14:$B$24</c:f>
              <c:numCache>
                <c:formatCode>General</c:formatCode>
                <c:ptCount val="10"/>
                <c:pt idx="0">
                  <c:v>0.12500650399999999</c:v>
                </c:pt>
                <c:pt idx="1">
                  <c:v>0.17076155100000001</c:v>
                </c:pt>
                <c:pt idx="2">
                  <c:v>0.165798786</c:v>
                </c:pt>
                <c:pt idx="3">
                  <c:v>0.16464245499999999</c:v>
                </c:pt>
                <c:pt idx="4">
                  <c:v>0.168880694</c:v>
                </c:pt>
                <c:pt idx="5">
                  <c:v>0.13025683800000001</c:v>
                </c:pt>
                <c:pt idx="6">
                  <c:v>9.4286494999999998E-2</c:v>
                </c:pt>
                <c:pt idx="7">
                  <c:v>6.2646737999999993E-2</c:v>
                </c:pt>
                <c:pt idx="8">
                  <c:v>0.118140307</c:v>
                </c:pt>
                <c:pt idx="9">
                  <c:v>0.12692545499999999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35-4BF0-8EF0-D0B40902306B}"/>
            </c:ext>
          </c:extLst>
        </c:ser>
        <c:ser>
          <c:idx val="2"/>
          <c:order val="2"/>
          <c:tx>
            <c:strRef>
              <c:f>agg_is_25!$A$26</c:f>
              <c:strCache>
                <c:ptCount val="1"/>
                <c:pt idx="0">
                  <c:v>p_localbtc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agg_is_25!$G$2:$G$12</c:f>
              <c:numCache>
                <c:formatCode>m/d/yyyy</c:formatCode>
                <c:ptCount val="1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</c:numCache>
            </c:numRef>
          </c:cat>
          <c:val>
            <c:numRef>
              <c:f>agg_is_25!$B$26:$B$36</c:f>
              <c:numCache>
                <c:formatCode>General</c:formatCode>
                <c:ptCount val="10"/>
                <c:pt idx="0">
                  <c:v>1.6622116999999999E-2</c:v>
                </c:pt>
                <c:pt idx="1">
                  <c:v>1.3592158999999999E-2</c:v>
                </c:pt>
                <c:pt idx="2">
                  <c:v>4.9586157999999998E-2</c:v>
                </c:pt>
                <c:pt idx="3">
                  <c:v>0.12627523900000001</c:v>
                </c:pt>
                <c:pt idx="4">
                  <c:v>0.135117667</c:v>
                </c:pt>
                <c:pt idx="5">
                  <c:v>0.106172351</c:v>
                </c:pt>
                <c:pt idx="6">
                  <c:v>7.9050260999999997E-2</c:v>
                </c:pt>
                <c:pt idx="7">
                  <c:v>2.3238400999999999E-2</c:v>
                </c:pt>
                <c:pt idx="8">
                  <c:v>9.0220860999999999E-2</c:v>
                </c:pt>
                <c:pt idx="9">
                  <c:v>8.2710318000000005E-2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35-4BF0-8EF0-D0B40902306B}"/>
            </c:ext>
          </c:extLst>
        </c:ser>
        <c:ser>
          <c:idx val="3"/>
          <c:order val="3"/>
          <c:tx>
            <c:strRef>
              <c:f>agg_is_25!$I$2</c:f>
              <c:strCache>
                <c:ptCount val="1"/>
                <c:pt idx="0">
                  <c:v>p_bitstamp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agg_is_25!$G$2:$G$12</c:f>
              <c:numCache>
                <c:formatCode>m/d/yyyy</c:formatCode>
                <c:ptCount val="1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</c:numCache>
            </c:numRef>
          </c:cat>
          <c:val>
            <c:numRef>
              <c:f>agg_is_25!$J$2:$J$12</c:f>
              <c:numCache>
                <c:formatCode>General</c:formatCode>
                <c:ptCount val="10"/>
                <c:pt idx="0">
                  <c:v>0.24612221000000001</c:v>
                </c:pt>
                <c:pt idx="1">
                  <c:v>0.24785607400000001</c:v>
                </c:pt>
                <c:pt idx="2">
                  <c:v>0.26254043599999999</c:v>
                </c:pt>
                <c:pt idx="3">
                  <c:v>0.27283724100000001</c:v>
                </c:pt>
                <c:pt idx="4">
                  <c:v>0.28799258500000002</c:v>
                </c:pt>
                <c:pt idx="5">
                  <c:v>0.25442467000000002</c:v>
                </c:pt>
                <c:pt idx="6">
                  <c:v>0.297000445</c:v>
                </c:pt>
                <c:pt idx="7">
                  <c:v>0.289846991</c:v>
                </c:pt>
                <c:pt idx="8">
                  <c:v>0.23101158499999999</c:v>
                </c:pt>
                <c:pt idx="9">
                  <c:v>0.18867138999999999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35-4BF0-8EF0-D0B40902306B}"/>
            </c:ext>
          </c:extLst>
        </c:ser>
        <c:ser>
          <c:idx val="4"/>
          <c:order val="4"/>
          <c:tx>
            <c:strRef>
              <c:f>agg_is_25!$I$14</c:f>
              <c:strCache>
                <c:ptCount val="1"/>
                <c:pt idx="0">
                  <c:v>p_mtgox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tar"/>
            <c:size val="6"/>
            <c:spPr>
              <a:solidFill>
                <a:srgbClr val="FF0000"/>
              </a:solidFill>
              <a:ln w="28575">
                <a:solidFill>
                  <a:srgbClr val="FF0000"/>
                </a:solidFill>
                <a:round/>
              </a:ln>
              <a:effectLst/>
            </c:spPr>
          </c:marker>
          <c:cat>
            <c:numRef>
              <c:f>agg_is_25!$G$2:$G$12</c:f>
              <c:numCache>
                <c:formatCode>m/d/yyyy</c:formatCode>
                <c:ptCount val="1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</c:numCache>
            </c:numRef>
          </c:cat>
          <c:val>
            <c:numRef>
              <c:f>agg_is_25!$J$14:$J$24</c:f>
              <c:numCache>
                <c:formatCode>General</c:formatCode>
                <c:ptCount val="10"/>
                <c:pt idx="0">
                  <c:v>0.312419481</c:v>
                </c:pt>
                <c:pt idx="1">
                  <c:v>0.35907765200000002</c:v>
                </c:pt>
                <c:pt idx="2">
                  <c:v>0.30453706699999999</c:v>
                </c:pt>
                <c:pt idx="3">
                  <c:v>0.25077646100000001</c:v>
                </c:pt>
                <c:pt idx="4">
                  <c:v>0.24648414499999999</c:v>
                </c:pt>
                <c:pt idx="5">
                  <c:v>0.278439985</c:v>
                </c:pt>
                <c:pt idx="6">
                  <c:v>0.218176078</c:v>
                </c:pt>
                <c:pt idx="7">
                  <c:v>0.27323561299999999</c:v>
                </c:pt>
                <c:pt idx="8">
                  <c:v>0.24027558900000001</c:v>
                </c:pt>
                <c:pt idx="9">
                  <c:v>0.28758486500000002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35-4BF0-8EF0-D0B409023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159568"/>
        <c:axId val="-962162832"/>
      </c:lineChart>
      <c:dateAx>
        <c:axId val="-962159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62162832"/>
        <c:crosses val="autoZero"/>
        <c:auto val="1"/>
        <c:lblOffset val="100"/>
        <c:baseTimeUnit val="months"/>
      </c:dateAx>
      <c:valAx>
        <c:axId val="-96216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621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agg_is_25!$A$2</c:f>
              <c:strCache>
                <c:ptCount val="1"/>
                <c:pt idx="0">
                  <c:v>p_bitfinex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agg_is_25!$G$2:$G$12</c:f>
              <c:numCache>
                <c:formatCode>m/d/yyyy</c:formatCode>
                <c:ptCount val="1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</c:numCache>
            </c:numRef>
          </c:cat>
          <c:val>
            <c:numRef>
              <c:f>agg_is_25!$F$2:$F$12</c:f>
              <c:numCache>
                <c:formatCode>General</c:formatCode>
                <c:ptCount val="10"/>
                <c:pt idx="0">
                  <c:v>4.7417819999999999E-3</c:v>
                </c:pt>
                <c:pt idx="1">
                  <c:v>4.1751610000000001E-3</c:v>
                </c:pt>
                <c:pt idx="2">
                  <c:v>4.6397310000000002E-3</c:v>
                </c:pt>
                <c:pt idx="3">
                  <c:v>1.937476E-3</c:v>
                </c:pt>
                <c:pt idx="4">
                  <c:v>2.3320329999999998E-3</c:v>
                </c:pt>
                <c:pt idx="5">
                  <c:v>4.4511949999999998E-3</c:v>
                </c:pt>
                <c:pt idx="6">
                  <c:v>8.0965229999999996E-3</c:v>
                </c:pt>
                <c:pt idx="7">
                  <c:v>5.2834709999999997E-3</c:v>
                </c:pt>
                <c:pt idx="8">
                  <c:v>2.8854369999999998E-3</c:v>
                </c:pt>
                <c:pt idx="9">
                  <c:v>6.1711279999999997E-3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61-4A6B-8788-C00F2C0553EA}"/>
            </c:ext>
          </c:extLst>
        </c:ser>
        <c:ser>
          <c:idx val="1"/>
          <c:order val="1"/>
          <c:tx>
            <c:strRef>
              <c:f>agg_is_25!$A$14</c:f>
              <c:strCache>
                <c:ptCount val="1"/>
                <c:pt idx="0">
                  <c:v>p_btce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agg_is_25!$G$2:$G$12</c:f>
              <c:numCache>
                <c:formatCode>m/d/yyyy</c:formatCode>
                <c:ptCount val="1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</c:numCache>
            </c:numRef>
          </c:cat>
          <c:val>
            <c:numRef>
              <c:f>agg_is_25!$F$14:$F$24</c:f>
              <c:numCache>
                <c:formatCode>General</c:formatCode>
                <c:ptCount val="10"/>
                <c:pt idx="0">
                  <c:v>3.4945570000000001E-3</c:v>
                </c:pt>
                <c:pt idx="1">
                  <c:v>3.5670979999999999E-3</c:v>
                </c:pt>
                <c:pt idx="2">
                  <c:v>3.7081319999999998E-3</c:v>
                </c:pt>
                <c:pt idx="3">
                  <c:v>2.8191819999999999E-3</c:v>
                </c:pt>
                <c:pt idx="4">
                  <c:v>3.2933849999999998E-3</c:v>
                </c:pt>
                <c:pt idx="5">
                  <c:v>6.7106309999999999E-3</c:v>
                </c:pt>
                <c:pt idx="6">
                  <c:v>5.2477940000000001E-3</c:v>
                </c:pt>
                <c:pt idx="7">
                  <c:v>4.8696959999999997E-3</c:v>
                </c:pt>
                <c:pt idx="8">
                  <c:v>2.2410300000000002E-3</c:v>
                </c:pt>
                <c:pt idx="9">
                  <c:v>4.520306E-3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61-4A6B-8788-C00F2C0553EA}"/>
            </c:ext>
          </c:extLst>
        </c:ser>
        <c:ser>
          <c:idx val="3"/>
          <c:order val="3"/>
          <c:tx>
            <c:strRef>
              <c:f>agg_is_25!$I$2</c:f>
              <c:strCache>
                <c:ptCount val="1"/>
                <c:pt idx="0">
                  <c:v>p_bitstamp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agg_is_25!$G$2:$G$12</c:f>
              <c:numCache>
                <c:formatCode>m/d/yyyy</c:formatCode>
                <c:ptCount val="1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</c:numCache>
            </c:numRef>
          </c:cat>
          <c:val>
            <c:numRef>
              <c:f>agg_is_25!$N$2:$N$12</c:f>
              <c:numCache>
                <c:formatCode>General</c:formatCode>
                <c:ptCount val="10"/>
                <c:pt idx="0">
                  <c:v>5.0734179999999997E-3</c:v>
                </c:pt>
                <c:pt idx="1">
                  <c:v>4.6444989999999998E-3</c:v>
                </c:pt>
                <c:pt idx="2">
                  <c:v>4.6736929999999996E-3</c:v>
                </c:pt>
                <c:pt idx="3">
                  <c:v>2.329982E-3</c:v>
                </c:pt>
                <c:pt idx="4">
                  <c:v>2.8465259999999998E-3</c:v>
                </c:pt>
                <c:pt idx="5">
                  <c:v>5.5486900000000004E-4</c:v>
                </c:pt>
                <c:pt idx="6">
                  <c:v>6.3768729999999999E-3</c:v>
                </c:pt>
                <c:pt idx="7">
                  <c:v>6.5143079999999999E-3</c:v>
                </c:pt>
                <c:pt idx="8">
                  <c:v>2.8456979999999998E-3</c:v>
                </c:pt>
                <c:pt idx="9">
                  <c:v>3.2346300000000001E-3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61-4A6B-8788-C00F2C0553EA}"/>
            </c:ext>
          </c:extLst>
        </c:ser>
        <c:ser>
          <c:idx val="4"/>
          <c:order val="4"/>
          <c:tx>
            <c:strRef>
              <c:f>agg_is_25!$I$14</c:f>
              <c:strCache>
                <c:ptCount val="1"/>
                <c:pt idx="0">
                  <c:v>p_mtgox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tar"/>
            <c:size val="6"/>
            <c:spPr>
              <a:solidFill>
                <a:srgbClr val="FF0000"/>
              </a:solidFill>
              <a:ln w="28575">
                <a:solidFill>
                  <a:srgbClr val="FF0000"/>
                </a:solidFill>
                <a:round/>
              </a:ln>
              <a:effectLst/>
            </c:spPr>
          </c:marker>
          <c:cat>
            <c:numRef>
              <c:f>agg_is_25!$G$2:$G$12</c:f>
              <c:numCache>
                <c:formatCode>m/d/yyyy</c:formatCode>
                <c:ptCount val="10"/>
                <c:pt idx="0">
                  <c:v>41395</c:v>
                </c:pt>
                <c:pt idx="1">
                  <c:v>41426</c:v>
                </c:pt>
                <c:pt idx="2">
                  <c:v>41456</c:v>
                </c:pt>
                <c:pt idx="3">
                  <c:v>41487</c:v>
                </c:pt>
                <c:pt idx="4">
                  <c:v>41518</c:v>
                </c:pt>
                <c:pt idx="5">
                  <c:v>41548</c:v>
                </c:pt>
                <c:pt idx="6">
                  <c:v>41579</c:v>
                </c:pt>
                <c:pt idx="7">
                  <c:v>41609</c:v>
                </c:pt>
                <c:pt idx="8">
                  <c:v>41640</c:v>
                </c:pt>
                <c:pt idx="9">
                  <c:v>41671</c:v>
                </c:pt>
              </c:numCache>
            </c:numRef>
          </c:cat>
          <c:val>
            <c:numRef>
              <c:f>agg_is_25!$N$14:$N$24</c:f>
              <c:numCache>
                <c:formatCode>General</c:formatCode>
                <c:ptCount val="10"/>
                <c:pt idx="0">
                  <c:v>4.7329490000000002E-3</c:v>
                </c:pt>
                <c:pt idx="1">
                  <c:v>5.2760059999999998E-3</c:v>
                </c:pt>
                <c:pt idx="2">
                  <c:v>4.6081109999999998E-3</c:v>
                </c:pt>
                <c:pt idx="3">
                  <c:v>3.9896619999999997E-3</c:v>
                </c:pt>
                <c:pt idx="4">
                  <c:v>4.8724060000000001E-3</c:v>
                </c:pt>
                <c:pt idx="5">
                  <c:v>5.1334759999999997E-3</c:v>
                </c:pt>
                <c:pt idx="6">
                  <c:v>4.66761E-3</c:v>
                </c:pt>
                <c:pt idx="7">
                  <c:v>7.0991129999999998E-3</c:v>
                </c:pt>
                <c:pt idx="8">
                  <c:v>5.937014E-3</c:v>
                </c:pt>
                <c:pt idx="9">
                  <c:v>1.5507005000000001E-2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61-4A6B-8788-C00F2C055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156848"/>
        <c:axId val="-96214814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agg_is_25!$A$26</c15:sqref>
                        </c15:formulaRef>
                      </c:ext>
                    </c:extLst>
                    <c:strCache>
                      <c:ptCount val="1"/>
                      <c:pt idx="0">
                        <c:v>p_localbtc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agg_is_25!$G$2:$G$12</c15:sqref>
                        </c15:formulaRef>
                      </c:ext>
                    </c:extLst>
                    <c:numCache>
                      <c:formatCode>m/d/yyyy</c:formatCode>
                      <c:ptCount val="10"/>
                      <c:pt idx="0">
                        <c:v>41395</c:v>
                      </c:pt>
                      <c:pt idx="1">
                        <c:v>41426</c:v>
                      </c:pt>
                      <c:pt idx="2">
                        <c:v>41456</c:v>
                      </c:pt>
                      <c:pt idx="3">
                        <c:v>41487</c:v>
                      </c:pt>
                      <c:pt idx="4">
                        <c:v>41518</c:v>
                      </c:pt>
                      <c:pt idx="5">
                        <c:v>41548</c:v>
                      </c:pt>
                      <c:pt idx="6">
                        <c:v>41579</c:v>
                      </c:pt>
                      <c:pt idx="7">
                        <c:v>41609</c:v>
                      </c:pt>
                      <c:pt idx="8">
                        <c:v>41640</c:v>
                      </c:pt>
                      <c:pt idx="9">
                        <c:v>41671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agg_is_25!$F$26:$F$36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2.4636011999999999E-2</c:v>
                      </c:pt>
                      <c:pt idx="1">
                        <c:v>3.4331279999999999E-2</c:v>
                      </c:pt>
                      <c:pt idx="2">
                        <c:v>6.6004848000000005E-2</c:v>
                      </c:pt>
                      <c:pt idx="3">
                        <c:v>9.1095387999999999E-2</c:v>
                      </c:pt>
                      <c:pt idx="4">
                        <c:v>9.9271624000000003E-2</c:v>
                      </c:pt>
                      <c:pt idx="5">
                        <c:v>0.103267705</c:v>
                      </c:pt>
                      <c:pt idx="6">
                        <c:v>0.14444742299999999</c:v>
                      </c:pt>
                      <c:pt idx="7">
                        <c:v>0.18556661299999999</c:v>
                      </c:pt>
                      <c:pt idx="8">
                        <c:v>0.17239140999999999</c:v>
                      </c:pt>
                      <c:pt idx="9">
                        <c:v>0.20189965200000001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A361-4A6B-8788-C00F2C0553EA}"/>
                  </c:ext>
                </c:extLst>
              </c15:ser>
            </c15:filteredLineSeries>
          </c:ext>
        </c:extLst>
      </c:lineChart>
      <c:dateAx>
        <c:axId val="-96215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62148144"/>
        <c:crosses val="autoZero"/>
        <c:auto val="1"/>
        <c:lblOffset val="100"/>
        <c:baseTimeUnit val="months"/>
      </c:dateAx>
      <c:valAx>
        <c:axId val="-96214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6215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01642343803676E-2"/>
          <c:y val="4.4257155553790922E-2"/>
          <c:w val="0.80240430777052241"/>
          <c:h val="0.7501060562793106"/>
        </c:manualLayout>
      </c:layout>
      <c:lineChart>
        <c:grouping val="standard"/>
        <c:varyColors val="0"/>
        <c:ser>
          <c:idx val="0"/>
          <c:order val="0"/>
          <c:tx>
            <c:strRef>
              <c:f>agg_is_25!$A$2</c:f>
              <c:strCache>
                <c:ptCount val="1"/>
                <c:pt idx="0">
                  <c:v>p_bitfinex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agg_is_25!$H$2:$H$14</c:f>
              <c:numCache>
                <c:formatCode>yyyy/mm</c:formatCode>
                <c:ptCount val="11"/>
                <c:pt idx="0">
                  <c:v>41852</c:v>
                </c:pt>
                <c:pt idx="1">
                  <c:v>41883</c:v>
                </c:pt>
                <c:pt idx="2">
                  <c:v>41913</c:v>
                </c:pt>
                <c:pt idx="3">
                  <c:v>41944</c:v>
                </c:pt>
                <c:pt idx="4">
                  <c:v>41974</c:v>
                </c:pt>
                <c:pt idx="5">
                  <c:v>42005</c:v>
                </c:pt>
                <c:pt idx="6">
                  <c:v>42036</c:v>
                </c:pt>
                <c:pt idx="7">
                  <c:v>42064</c:v>
                </c:pt>
                <c:pt idx="8">
                  <c:v>42095</c:v>
                </c:pt>
                <c:pt idx="9">
                  <c:v>42125</c:v>
                </c:pt>
                <c:pt idx="10">
                  <c:v>42156</c:v>
                </c:pt>
              </c:numCache>
            </c:numRef>
          </c:cat>
          <c:val>
            <c:numRef>
              <c:f>agg_is_25!$C$2:$C$14</c:f>
              <c:numCache>
                <c:formatCode>General</c:formatCode>
                <c:ptCount val="11"/>
                <c:pt idx="0">
                  <c:v>0.353773916587869</c:v>
                </c:pt>
                <c:pt idx="1">
                  <c:v>0.26361116533131901</c:v>
                </c:pt>
                <c:pt idx="2">
                  <c:v>0.33837026438697299</c:v>
                </c:pt>
                <c:pt idx="3">
                  <c:v>0.30626372815318098</c:v>
                </c:pt>
                <c:pt idx="4">
                  <c:v>0.30230945286326699</c:v>
                </c:pt>
                <c:pt idx="5">
                  <c:v>0.34282153504066598</c:v>
                </c:pt>
                <c:pt idx="6">
                  <c:v>0.25991834099090999</c:v>
                </c:pt>
                <c:pt idx="7">
                  <c:v>0.30279109830629702</c:v>
                </c:pt>
                <c:pt idx="8">
                  <c:v>0.29286574707778701</c:v>
                </c:pt>
                <c:pt idx="9">
                  <c:v>0.258380558346963</c:v>
                </c:pt>
                <c:pt idx="10">
                  <c:v>0.31285542791701099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39-42CB-AC3E-6CDC6FFE3433}"/>
            </c:ext>
          </c:extLst>
        </c:ser>
        <c:ser>
          <c:idx val="1"/>
          <c:order val="1"/>
          <c:tx>
            <c:strRef>
              <c:f>agg_is_25!$A$16</c:f>
              <c:strCache>
                <c:ptCount val="1"/>
                <c:pt idx="0">
                  <c:v>p_btce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agg_is_25!$H$2:$H$14</c:f>
              <c:numCache>
                <c:formatCode>yyyy/mm</c:formatCode>
                <c:ptCount val="11"/>
                <c:pt idx="0">
                  <c:v>41852</c:v>
                </c:pt>
                <c:pt idx="1">
                  <c:v>41883</c:v>
                </c:pt>
                <c:pt idx="2">
                  <c:v>41913</c:v>
                </c:pt>
                <c:pt idx="3">
                  <c:v>41944</c:v>
                </c:pt>
                <c:pt idx="4">
                  <c:v>41974</c:v>
                </c:pt>
                <c:pt idx="5">
                  <c:v>42005</c:v>
                </c:pt>
                <c:pt idx="6">
                  <c:v>42036</c:v>
                </c:pt>
                <c:pt idx="7">
                  <c:v>42064</c:v>
                </c:pt>
                <c:pt idx="8">
                  <c:v>42095</c:v>
                </c:pt>
                <c:pt idx="9">
                  <c:v>42125</c:v>
                </c:pt>
                <c:pt idx="10">
                  <c:v>42156</c:v>
                </c:pt>
              </c:numCache>
            </c:numRef>
          </c:cat>
          <c:val>
            <c:numRef>
              <c:f>agg_is_25!$C$16:$C$28</c:f>
              <c:numCache>
                <c:formatCode>General</c:formatCode>
                <c:ptCount val="11"/>
                <c:pt idx="0">
                  <c:v>0.108168663470377</c:v>
                </c:pt>
                <c:pt idx="1">
                  <c:v>0.13797197701549899</c:v>
                </c:pt>
                <c:pt idx="2">
                  <c:v>0.13591388366479601</c:v>
                </c:pt>
                <c:pt idx="3">
                  <c:v>0.14005312158094199</c:v>
                </c:pt>
                <c:pt idx="4">
                  <c:v>0.14816611780108899</c:v>
                </c:pt>
                <c:pt idx="5">
                  <c:v>0.102919669423024</c:v>
                </c:pt>
                <c:pt idx="6">
                  <c:v>0.16608688213021799</c:v>
                </c:pt>
                <c:pt idx="7">
                  <c:v>0.175120958231056</c:v>
                </c:pt>
                <c:pt idx="8">
                  <c:v>0.15200305821642501</c:v>
                </c:pt>
                <c:pt idx="9">
                  <c:v>0.188771896451773</c:v>
                </c:pt>
                <c:pt idx="10">
                  <c:v>0.18851953990342599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39-42CB-AC3E-6CDC6FFE3433}"/>
            </c:ext>
          </c:extLst>
        </c:ser>
        <c:ser>
          <c:idx val="2"/>
          <c:order val="2"/>
          <c:tx>
            <c:strRef>
              <c:f>agg_is_25!$A$30</c:f>
              <c:strCache>
                <c:ptCount val="1"/>
                <c:pt idx="0">
                  <c:v>p_localbtc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agg_is_25!$H$2:$H$14</c:f>
              <c:numCache>
                <c:formatCode>yyyy/mm</c:formatCode>
                <c:ptCount val="11"/>
                <c:pt idx="0">
                  <c:v>41852</c:v>
                </c:pt>
                <c:pt idx="1">
                  <c:v>41883</c:v>
                </c:pt>
                <c:pt idx="2">
                  <c:v>41913</c:v>
                </c:pt>
                <c:pt idx="3">
                  <c:v>41944</c:v>
                </c:pt>
                <c:pt idx="4">
                  <c:v>41974</c:v>
                </c:pt>
                <c:pt idx="5">
                  <c:v>42005</c:v>
                </c:pt>
                <c:pt idx="6">
                  <c:v>42036</c:v>
                </c:pt>
                <c:pt idx="7">
                  <c:v>42064</c:v>
                </c:pt>
                <c:pt idx="8">
                  <c:v>42095</c:v>
                </c:pt>
                <c:pt idx="9">
                  <c:v>42125</c:v>
                </c:pt>
                <c:pt idx="10">
                  <c:v>42156</c:v>
                </c:pt>
              </c:numCache>
            </c:numRef>
          </c:cat>
          <c:val>
            <c:numRef>
              <c:f>agg_is_25!$C$30:$C$42</c:f>
              <c:numCache>
                <c:formatCode>General</c:formatCode>
                <c:ptCount val="11"/>
                <c:pt idx="0">
                  <c:v>0.18059398401183499</c:v>
                </c:pt>
                <c:pt idx="1">
                  <c:v>0.21697205707535999</c:v>
                </c:pt>
                <c:pt idx="2">
                  <c:v>0.16598994206120299</c:v>
                </c:pt>
                <c:pt idx="3">
                  <c:v>0.19551582564921699</c:v>
                </c:pt>
                <c:pt idx="4">
                  <c:v>0.214321311268349</c:v>
                </c:pt>
                <c:pt idx="5">
                  <c:v>0.20304071360630399</c:v>
                </c:pt>
                <c:pt idx="6">
                  <c:v>0.25097889453213101</c:v>
                </c:pt>
                <c:pt idx="7">
                  <c:v>0.23352996962679001</c:v>
                </c:pt>
                <c:pt idx="8">
                  <c:v>0.251768674224642</c:v>
                </c:pt>
                <c:pt idx="9">
                  <c:v>0.243253232108776</c:v>
                </c:pt>
                <c:pt idx="10">
                  <c:v>0.26813543107660298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39-42CB-AC3E-6CDC6FFE3433}"/>
            </c:ext>
          </c:extLst>
        </c:ser>
        <c:ser>
          <c:idx val="3"/>
          <c:order val="3"/>
          <c:tx>
            <c:strRef>
              <c:f>agg_is_25!$J$2</c:f>
              <c:strCache>
                <c:ptCount val="1"/>
                <c:pt idx="0">
                  <c:v>p_bitstamp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FF0000"/>
              </a:solidFill>
              <a:ln w="28575">
                <a:solidFill>
                  <a:srgbClr val="FF0000"/>
                </a:solidFill>
                <a:round/>
              </a:ln>
              <a:effectLst/>
            </c:spPr>
          </c:marker>
          <c:cat>
            <c:numRef>
              <c:f>agg_is_25!$H$2:$H$14</c:f>
              <c:numCache>
                <c:formatCode>yyyy/mm</c:formatCode>
                <c:ptCount val="11"/>
                <c:pt idx="0">
                  <c:v>41852</c:v>
                </c:pt>
                <c:pt idx="1">
                  <c:v>41883</c:v>
                </c:pt>
                <c:pt idx="2">
                  <c:v>41913</c:v>
                </c:pt>
                <c:pt idx="3">
                  <c:v>41944</c:v>
                </c:pt>
                <c:pt idx="4">
                  <c:v>41974</c:v>
                </c:pt>
                <c:pt idx="5">
                  <c:v>42005</c:v>
                </c:pt>
                <c:pt idx="6">
                  <c:v>42036</c:v>
                </c:pt>
                <c:pt idx="7">
                  <c:v>42064</c:v>
                </c:pt>
                <c:pt idx="8">
                  <c:v>42095</c:v>
                </c:pt>
                <c:pt idx="9">
                  <c:v>42125</c:v>
                </c:pt>
                <c:pt idx="10">
                  <c:v>42156</c:v>
                </c:pt>
              </c:numCache>
            </c:numRef>
          </c:cat>
          <c:val>
            <c:numRef>
              <c:f>agg_is_25!$L$2:$L$14</c:f>
              <c:numCache>
                <c:formatCode>General</c:formatCode>
                <c:ptCount val="11"/>
                <c:pt idx="0">
                  <c:v>0.322218839497456</c:v>
                </c:pt>
                <c:pt idx="1">
                  <c:v>0.289248101156032</c:v>
                </c:pt>
                <c:pt idx="2">
                  <c:v>0.25492261804265198</c:v>
                </c:pt>
                <c:pt idx="3">
                  <c:v>0.26449579859244798</c:v>
                </c:pt>
                <c:pt idx="4">
                  <c:v>0.24181468917276699</c:v>
                </c:pt>
                <c:pt idx="5">
                  <c:v>0.22025966373807801</c:v>
                </c:pt>
                <c:pt idx="6">
                  <c:v>0.27256779951564603</c:v>
                </c:pt>
                <c:pt idx="7">
                  <c:v>0.22901636300557701</c:v>
                </c:pt>
                <c:pt idx="8">
                  <c:v>0.177188247963877</c:v>
                </c:pt>
                <c:pt idx="9">
                  <c:v>0.200271115329652</c:v>
                </c:pt>
                <c:pt idx="10">
                  <c:v>0.140338234259205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39-42CB-AC3E-6CDC6FFE3433}"/>
            </c:ext>
          </c:extLst>
        </c:ser>
        <c:ser>
          <c:idx val="4"/>
          <c:order val="4"/>
          <c:tx>
            <c:strRef>
              <c:f>agg_is_25!$J$16</c:f>
              <c:strCache>
                <c:ptCount val="1"/>
                <c:pt idx="0">
                  <c:v>p_lake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agg_is_25!$H$2:$H$14</c:f>
              <c:numCache>
                <c:formatCode>yyyy/mm</c:formatCode>
                <c:ptCount val="11"/>
                <c:pt idx="0">
                  <c:v>41852</c:v>
                </c:pt>
                <c:pt idx="1">
                  <c:v>41883</c:v>
                </c:pt>
                <c:pt idx="2">
                  <c:v>41913</c:v>
                </c:pt>
                <c:pt idx="3">
                  <c:v>41944</c:v>
                </c:pt>
                <c:pt idx="4">
                  <c:v>41974</c:v>
                </c:pt>
                <c:pt idx="5">
                  <c:v>42005</c:v>
                </c:pt>
                <c:pt idx="6">
                  <c:v>42036</c:v>
                </c:pt>
                <c:pt idx="7">
                  <c:v>42064</c:v>
                </c:pt>
                <c:pt idx="8">
                  <c:v>42095</c:v>
                </c:pt>
                <c:pt idx="9">
                  <c:v>42125</c:v>
                </c:pt>
                <c:pt idx="10">
                  <c:v>42156</c:v>
                </c:pt>
              </c:numCache>
            </c:numRef>
          </c:cat>
          <c:val>
            <c:numRef>
              <c:f>agg_is_25!$L$16:$L$28</c:f>
              <c:numCache>
                <c:formatCode>General</c:formatCode>
                <c:ptCount val="11"/>
                <c:pt idx="0">
                  <c:v>3.52445964324761E-2</c:v>
                </c:pt>
                <c:pt idx="1">
                  <c:v>9.2196699421784101E-2</c:v>
                </c:pt>
                <c:pt idx="2">
                  <c:v>0.104803291844363</c:v>
                </c:pt>
                <c:pt idx="3">
                  <c:v>9.3671526020252097E-2</c:v>
                </c:pt>
                <c:pt idx="4">
                  <c:v>9.3388428894470701E-2</c:v>
                </c:pt>
                <c:pt idx="5">
                  <c:v>0.130958418191892</c:v>
                </c:pt>
                <c:pt idx="6">
                  <c:v>5.0448082831041498E-2</c:v>
                </c:pt>
                <c:pt idx="7">
                  <c:v>5.9541610815525198E-2</c:v>
                </c:pt>
                <c:pt idx="8">
                  <c:v>0.12617427251726801</c:v>
                </c:pt>
                <c:pt idx="9">
                  <c:v>0.109323197763143</c:v>
                </c:pt>
                <c:pt idx="10">
                  <c:v>9.0151366842979794E-2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39-42CB-AC3E-6CDC6FFE3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156304"/>
        <c:axId val="-962161200"/>
      </c:lineChart>
      <c:dateAx>
        <c:axId val="-96215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62161200"/>
        <c:crosses val="autoZero"/>
        <c:auto val="1"/>
        <c:lblOffset val="100"/>
        <c:baseTimeUnit val="months"/>
      </c:dateAx>
      <c:valAx>
        <c:axId val="-96216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6215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agg_is_25!$A$2</c:f>
              <c:strCache>
                <c:ptCount val="1"/>
                <c:pt idx="0">
                  <c:v>p_bitfinex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agg_is_25!$H$2:$H$14</c:f>
              <c:numCache>
                <c:formatCode>yyyy/mm</c:formatCode>
                <c:ptCount val="11"/>
                <c:pt idx="0">
                  <c:v>41852</c:v>
                </c:pt>
                <c:pt idx="1">
                  <c:v>41883</c:v>
                </c:pt>
                <c:pt idx="2">
                  <c:v>41913</c:v>
                </c:pt>
                <c:pt idx="3">
                  <c:v>41944</c:v>
                </c:pt>
                <c:pt idx="4">
                  <c:v>41974</c:v>
                </c:pt>
                <c:pt idx="5">
                  <c:v>42005</c:v>
                </c:pt>
                <c:pt idx="6">
                  <c:v>42036</c:v>
                </c:pt>
                <c:pt idx="7">
                  <c:v>42064</c:v>
                </c:pt>
                <c:pt idx="8">
                  <c:v>42095</c:v>
                </c:pt>
                <c:pt idx="9">
                  <c:v>42125</c:v>
                </c:pt>
                <c:pt idx="10">
                  <c:v>42156</c:v>
                </c:pt>
              </c:numCache>
            </c:numRef>
          </c:cat>
          <c:val>
            <c:numRef>
              <c:f>agg_is_25!$G$2:$G$14</c:f>
              <c:numCache>
                <c:formatCode>General</c:formatCode>
                <c:ptCount val="11"/>
                <c:pt idx="0">
                  <c:v>2.0951259360629799E-3</c:v>
                </c:pt>
                <c:pt idx="1">
                  <c:v>1.4102507306656699E-3</c:v>
                </c:pt>
                <c:pt idx="2">
                  <c:v>1.7599596199770499E-3</c:v>
                </c:pt>
                <c:pt idx="3">
                  <c:v>1.4088716610600499E-3</c:v>
                </c:pt>
                <c:pt idx="4">
                  <c:v>1.0521795565108401E-3</c:v>
                </c:pt>
                <c:pt idx="5">
                  <c:v>3.2972564552120201E-3</c:v>
                </c:pt>
                <c:pt idx="6">
                  <c:v>9.1669822480391601E-4</c:v>
                </c:pt>
                <c:pt idx="7">
                  <c:v>9.2939309599832196E-4</c:v>
                </c:pt>
                <c:pt idx="8">
                  <c:v>6.7022341612161705E-4</c:v>
                </c:pt>
                <c:pt idx="9">
                  <c:v>2.8991683913772202E-4</c:v>
                </c:pt>
                <c:pt idx="10">
                  <c:v>4.8923740932274497E-4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FC-4330-9926-6398DBE92E64}"/>
            </c:ext>
          </c:extLst>
        </c:ser>
        <c:ser>
          <c:idx val="1"/>
          <c:order val="1"/>
          <c:tx>
            <c:strRef>
              <c:f>agg_is_25!$A$16</c:f>
              <c:strCache>
                <c:ptCount val="1"/>
                <c:pt idx="0">
                  <c:v>p_btce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power"/>
            <c:dispRSqr val="0"/>
            <c:dispEq val="0"/>
          </c:trendline>
          <c:cat>
            <c:numRef>
              <c:f>agg_is_25!$H$2:$H$14</c:f>
              <c:numCache>
                <c:formatCode>yyyy/mm</c:formatCode>
                <c:ptCount val="11"/>
                <c:pt idx="0">
                  <c:v>41852</c:v>
                </c:pt>
                <c:pt idx="1">
                  <c:v>41883</c:v>
                </c:pt>
                <c:pt idx="2">
                  <c:v>41913</c:v>
                </c:pt>
                <c:pt idx="3">
                  <c:v>41944</c:v>
                </c:pt>
                <c:pt idx="4">
                  <c:v>41974</c:v>
                </c:pt>
                <c:pt idx="5">
                  <c:v>42005</c:v>
                </c:pt>
                <c:pt idx="6">
                  <c:v>42036</c:v>
                </c:pt>
                <c:pt idx="7">
                  <c:v>42064</c:v>
                </c:pt>
                <c:pt idx="8">
                  <c:v>42095</c:v>
                </c:pt>
                <c:pt idx="9">
                  <c:v>42125</c:v>
                </c:pt>
                <c:pt idx="10">
                  <c:v>42156</c:v>
                </c:pt>
              </c:numCache>
            </c:numRef>
          </c:cat>
          <c:val>
            <c:numRef>
              <c:f>agg_is_25!$G$16:$G$28</c:f>
              <c:numCache>
                <c:formatCode>General</c:formatCode>
                <c:ptCount val="11"/>
                <c:pt idx="0">
                  <c:v>5.0770880144056603E-3</c:v>
                </c:pt>
                <c:pt idx="1">
                  <c:v>2.7808881082882399E-3</c:v>
                </c:pt>
                <c:pt idx="2">
                  <c:v>2.55028157039726E-3</c:v>
                </c:pt>
                <c:pt idx="3">
                  <c:v>2.3299243141606E-3</c:v>
                </c:pt>
                <c:pt idx="4">
                  <c:v>2.4566896815268798E-3</c:v>
                </c:pt>
                <c:pt idx="5">
                  <c:v>2.0280744949948901E-3</c:v>
                </c:pt>
                <c:pt idx="6">
                  <c:v>2.5810207521809198E-3</c:v>
                </c:pt>
                <c:pt idx="7">
                  <c:v>2.38885204457836E-3</c:v>
                </c:pt>
                <c:pt idx="8">
                  <c:v>2.4536188342036899E-3</c:v>
                </c:pt>
                <c:pt idx="9">
                  <c:v>1.9592227316176602E-3</c:v>
                </c:pt>
                <c:pt idx="10">
                  <c:v>1.93610411436467E-3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FC-4330-9926-6398DBE92E64}"/>
            </c:ext>
          </c:extLst>
        </c:ser>
        <c:ser>
          <c:idx val="3"/>
          <c:order val="3"/>
          <c:tx>
            <c:strRef>
              <c:f>agg_is_25!$J$2</c:f>
              <c:strCache>
                <c:ptCount val="1"/>
                <c:pt idx="0">
                  <c:v>p_bitstamp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cat>
            <c:numRef>
              <c:f>agg_is_25!$H$2:$H$14</c:f>
              <c:numCache>
                <c:formatCode>yyyy/mm</c:formatCode>
                <c:ptCount val="11"/>
                <c:pt idx="0">
                  <c:v>41852</c:v>
                </c:pt>
                <c:pt idx="1">
                  <c:v>41883</c:v>
                </c:pt>
                <c:pt idx="2">
                  <c:v>41913</c:v>
                </c:pt>
                <c:pt idx="3">
                  <c:v>41944</c:v>
                </c:pt>
                <c:pt idx="4">
                  <c:v>41974</c:v>
                </c:pt>
                <c:pt idx="5">
                  <c:v>42005</c:v>
                </c:pt>
                <c:pt idx="6">
                  <c:v>42036</c:v>
                </c:pt>
                <c:pt idx="7">
                  <c:v>42064</c:v>
                </c:pt>
                <c:pt idx="8">
                  <c:v>42095</c:v>
                </c:pt>
                <c:pt idx="9">
                  <c:v>42125</c:v>
                </c:pt>
                <c:pt idx="10">
                  <c:v>42156</c:v>
                </c:pt>
              </c:numCache>
            </c:numRef>
          </c:cat>
          <c:val>
            <c:numRef>
              <c:f>agg_is_25!$P$2:$P$14</c:f>
              <c:numCache>
                <c:formatCode>General</c:formatCode>
                <c:ptCount val="11"/>
                <c:pt idx="0">
                  <c:v>2.4457106671813599E-3</c:v>
                </c:pt>
                <c:pt idx="1">
                  <c:v>2.2785230542321099E-3</c:v>
                </c:pt>
                <c:pt idx="2">
                  <c:v>2.00410197315894E-3</c:v>
                </c:pt>
                <c:pt idx="3">
                  <c:v>2.2000589953149702E-3</c:v>
                </c:pt>
                <c:pt idx="4">
                  <c:v>2.3729675717309201E-3</c:v>
                </c:pt>
                <c:pt idx="5">
                  <c:v>3.8674992392711801E-3</c:v>
                </c:pt>
                <c:pt idx="6">
                  <c:v>2.14709643922873E-3</c:v>
                </c:pt>
                <c:pt idx="7">
                  <c:v>1.6936115349744599E-3</c:v>
                </c:pt>
                <c:pt idx="8">
                  <c:v>1.34511072993513E-3</c:v>
                </c:pt>
                <c:pt idx="9">
                  <c:v>1.4028010715019701E-3</c:v>
                </c:pt>
                <c:pt idx="10">
                  <c:v>7.2291383539395697E-4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FC-4330-9926-6398DBE92E64}"/>
            </c:ext>
          </c:extLst>
        </c:ser>
        <c:ser>
          <c:idx val="4"/>
          <c:order val="4"/>
          <c:tx>
            <c:strRef>
              <c:f>agg_is_25!$J$16</c:f>
              <c:strCache>
                <c:ptCount val="1"/>
                <c:pt idx="0">
                  <c:v>p_lake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agg_is_25!$H$2:$H$14</c:f>
              <c:numCache>
                <c:formatCode>yyyy/mm</c:formatCode>
                <c:ptCount val="11"/>
                <c:pt idx="0">
                  <c:v>41852</c:v>
                </c:pt>
                <c:pt idx="1">
                  <c:v>41883</c:v>
                </c:pt>
                <c:pt idx="2">
                  <c:v>41913</c:v>
                </c:pt>
                <c:pt idx="3">
                  <c:v>41944</c:v>
                </c:pt>
                <c:pt idx="4">
                  <c:v>41974</c:v>
                </c:pt>
                <c:pt idx="5">
                  <c:v>42005</c:v>
                </c:pt>
                <c:pt idx="6">
                  <c:v>42036</c:v>
                </c:pt>
                <c:pt idx="7">
                  <c:v>42064</c:v>
                </c:pt>
                <c:pt idx="8">
                  <c:v>42095</c:v>
                </c:pt>
                <c:pt idx="9">
                  <c:v>42125</c:v>
                </c:pt>
                <c:pt idx="10">
                  <c:v>42156</c:v>
                </c:pt>
              </c:numCache>
            </c:numRef>
          </c:cat>
          <c:val>
            <c:numRef>
              <c:f>agg_is_25!$P$16:$P$28</c:f>
              <c:numCache>
                <c:formatCode>General</c:formatCode>
                <c:ptCount val="11"/>
                <c:pt idx="0">
                  <c:v>5.2212703858248697E-4</c:v>
                </c:pt>
                <c:pt idx="1">
                  <c:v>1.0071790969855201E-3</c:v>
                </c:pt>
                <c:pt idx="2">
                  <c:v>8.6841303774251295E-4</c:v>
                </c:pt>
                <c:pt idx="3">
                  <c:v>7.3444992586820499E-4</c:v>
                </c:pt>
                <c:pt idx="4">
                  <c:v>8.1154554508714805E-4</c:v>
                </c:pt>
                <c:pt idx="5">
                  <c:v>1.56844759613971E-3</c:v>
                </c:pt>
                <c:pt idx="6">
                  <c:v>1.9791651334451199E-4</c:v>
                </c:pt>
                <c:pt idx="7">
                  <c:v>4.0802552852043798E-4</c:v>
                </c:pt>
                <c:pt idx="8">
                  <c:v>8.0777026501703596E-4</c:v>
                </c:pt>
                <c:pt idx="9">
                  <c:v>2.6774142874818398E-4</c:v>
                </c:pt>
                <c:pt idx="10">
                  <c:v>2.2360249968578699E-4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BFC-4330-9926-6398DBE92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62153584"/>
        <c:axId val="-120451350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agg_is_25!$A$30</c15:sqref>
                        </c15:formulaRef>
                      </c:ext>
                    </c:extLst>
                    <c:strCache>
                      <c:ptCount val="1"/>
                      <c:pt idx="0">
                        <c:v>p_localbtc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triangle"/>
                  <c:size val="6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agg_is_25!$H$2:$H$14</c15:sqref>
                        </c15:formulaRef>
                      </c:ext>
                    </c:extLst>
                    <c:numCache>
                      <c:formatCode>yyyy/mm</c:formatCode>
                      <c:ptCount val="11"/>
                      <c:pt idx="0">
                        <c:v>41852</c:v>
                      </c:pt>
                      <c:pt idx="1">
                        <c:v>41883</c:v>
                      </c:pt>
                      <c:pt idx="2">
                        <c:v>41913</c:v>
                      </c:pt>
                      <c:pt idx="3">
                        <c:v>41944</c:v>
                      </c:pt>
                      <c:pt idx="4">
                        <c:v>41974</c:v>
                      </c:pt>
                      <c:pt idx="5">
                        <c:v>42005</c:v>
                      </c:pt>
                      <c:pt idx="6">
                        <c:v>42036</c:v>
                      </c:pt>
                      <c:pt idx="7">
                        <c:v>42064</c:v>
                      </c:pt>
                      <c:pt idx="8">
                        <c:v>42095</c:v>
                      </c:pt>
                      <c:pt idx="9">
                        <c:v>42125</c:v>
                      </c:pt>
                      <c:pt idx="10">
                        <c:v>42156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agg_is_25!$G$30:$G$42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0.22611716728144499</c:v>
                      </c:pt>
                      <c:pt idx="1">
                        <c:v>0.256793020389184</c:v>
                      </c:pt>
                      <c:pt idx="2">
                        <c:v>0.26413511436348303</c:v>
                      </c:pt>
                      <c:pt idx="3">
                        <c:v>0.28896470169316002</c:v>
                      </c:pt>
                      <c:pt idx="4">
                        <c:v>0.27875213001443</c:v>
                      </c:pt>
                      <c:pt idx="5">
                        <c:v>0.47892363507258101</c:v>
                      </c:pt>
                      <c:pt idx="6">
                        <c:v>0.323299924183998</c:v>
                      </c:pt>
                      <c:pt idx="7">
                        <c:v>0.27334354634811903</c:v>
                      </c:pt>
                      <c:pt idx="8">
                        <c:v>0.333451139908165</c:v>
                      </c:pt>
                      <c:pt idx="9">
                        <c:v>0.29076278130730498</c:v>
                      </c:pt>
                      <c:pt idx="10">
                        <c:v>0.32905457240455399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CBFC-4330-9926-6398DBE92E64}"/>
                  </c:ext>
                </c:extLst>
              </c15:ser>
            </c15:filteredLineSeries>
          </c:ext>
        </c:extLst>
      </c:lineChart>
      <c:dateAx>
        <c:axId val="-96215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4513504"/>
        <c:crosses val="autoZero"/>
        <c:auto val="1"/>
        <c:lblOffset val="100"/>
        <c:baseTimeUnit val="months"/>
      </c:dateAx>
      <c:valAx>
        <c:axId val="-120451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621535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agg_is_25!$A$2</c:f>
              <c:strCache>
                <c:ptCount val="1"/>
                <c:pt idx="0">
                  <c:v>p_bitfinex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agg_is_25!$B$2:$B$11</c:f>
              <c:numCache>
                <c:formatCode>General</c:formatCode>
                <c:ptCount val="10"/>
                <c:pt idx="0">
                  <c:v>0.249158897596366</c:v>
                </c:pt>
                <c:pt idx="1">
                  <c:v>0.229035358296202</c:v>
                </c:pt>
                <c:pt idx="2">
                  <c:v>0.27009604657281</c:v>
                </c:pt>
                <c:pt idx="3">
                  <c:v>0.305856147792331</c:v>
                </c:pt>
                <c:pt idx="4">
                  <c:v>0.31047532053448001</c:v>
                </c:pt>
                <c:pt idx="5">
                  <c:v>0.171413364127633</c:v>
                </c:pt>
                <c:pt idx="6">
                  <c:v>0.27357557529817</c:v>
                </c:pt>
                <c:pt idx="7">
                  <c:v>0.24045890010395299</c:v>
                </c:pt>
                <c:pt idx="8">
                  <c:v>0.29955222380893898</c:v>
                </c:pt>
                <c:pt idx="9">
                  <c:v>0.23711254703468601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02-4AD6-9AB9-48B23A9E5F5F}"/>
            </c:ext>
          </c:extLst>
        </c:ser>
        <c:ser>
          <c:idx val="1"/>
          <c:order val="1"/>
          <c:tx>
            <c:strRef>
              <c:f>agg_is_25!$A$13</c:f>
              <c:strCache>
                <c:ptCount val="1"/>
                <c:pt idx="0">
                  <c:v>p_btce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agg_is_25!$B$13:$B$22</c:f>
              <c:numCache>
                <c:formatCode>General</c:formatCode>
                <c:ptCount val="10"/>
                <c:pt idx="0">
                  <c:v>9.6631248559713501E-2</c:v>
                </c:pt>
                <c:pt idx="1">
                  <c:v>0.16745416629738299</c:v>
                </c:pt>
                <c:pt idx="2">
                  <c:v>0.135562204732567</c:v>
                </c:pt>
                <c:pt idx="3">
                  <c:v>9.8882022390195695E-2</c:v>
                </c:pt>
                <c:pt idx="4">
                  <c:v>0.163860071336311</c:v>
                </c:pt>
                <c:pt idx="5">
                  <c:v>0.12962376476408199</c:v>
                </c:pt>
                <c:pt idx="6">
                  <c:v>0.18676325164093399</c:v>
                </c:pt>
                <c:pt idx="7">
                  <c:v>0.16197245514908601</c:v>
                </c:pt>
                <c:pt idx="8">
                  <c:v>0.13492840460001501</c:v>
                </c:pt>
                <c:pt idx="9">
                  <c:v>0.17512103619615599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02-4AD6-9AB9-48B23A9E5F5F}"/>
            </c:ext>
          </c:extLst>
        </c:ser>
        <c:ser>
          <c:idx val="3"/>
          <c:order val="2"/>
          <c:tx>
            <c:strRef>
              <c:f>agg_is_25!$I$2</c:f>
              <c:strCache>
                <c:ptCount val="1"/>
                <c:pt idx="0">
                  <c:v>p_bitstamp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agg_is_25!$J$2:$J$11</c:f>
              <c:numCache>
                <c:formatCode>General</c:formatCode>
                <c:ptCount val="10"/>
                <c:pt idx="0">
                  <c:v>0.20430529384562299</c:v>
                </c:pt>
                <c:pt idx="1">
                  <c:v>0.191429264683114</c:v>
                </c:pt>
                <c:pt idx="2">
                  <c:v>0.238686039104683</c:v>
                </c:pt>
                <c:pt idx="3">
                  <c:v>0.21808943594460101</c:v>
                </c:pt>
                <c:pt idx="4">
                  <c:v>0.23098022924422201</c:v>
                </c:pt>
                <c:pt idx="5">
                  <c:v>0.25415238620011599</c:v>
                </c:pt>
                <c:pt idx="6">
                  <c:v>0.25974837615830498</c:v>
                </c:pt>
                <c:pt idx="7">
                  <c:v>0.276691015957859</c:v>
                </c:pt>
                <c:pt idx="8">
                  <c:v>0.30929499792913701</c:v>
                </c:pt>
                <c:pt idx="9">
                  <c:v>0.27291364833196902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02-4AD6-9AB9-48B23A9E5F5F}"/>
            </c:ext>
          </c:extLst>
        </c:ser>
        <c:ser>
          <c:idx val="2"/>
          <c:order val="3"/>
          <c:tx>
            <c:strRef>
              <c:f>agg_is_25!$A$24</c:f>
              <c:strCache>
                <c:ptCount val="1"/>
                <c:pt idx="0">
                  <c:v>p_coinbase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agg_is_25!$B$24:$B$33</c:f>
              <c:numCache>
                <c:formatCode>General</c:formatCode>
                <c:ptCount val="10"/>
                <c:pt idx="0">
                  <c:v>0.112515119525307</c:v>
                </c:pt>
                <c:pt idx="1">
                  <c:v>9.3791937090466904E-2</c:v>
                </c:pt>
                <c:pt idx="2">
                  <c:v>8.6685628248273403E-2</c:v>
                </c:pt>
                <c:pt idx="3">
                  <c:v>0.121408720928898</c:v>
                </c:pt>
                <c:pt idx="4">
                  <c:v>4.1155380767614699E-2</c:v>
                </c:pt>
                <c:pt idx="5">
                  <c:v>0.133754457119105</c:v>
                </c:pt>
                <c:pt idx="6">
                  <c:v>8.6265725950136901E-2</c:v>
                </c:pt>
                <c:pt idx="7">
                  <c:v>5.3767993852341503E-2</c:v>
                </c:pt>
                <c:pt idx="8">
                  <c:v>7.8829210790617804E-2</c:v>
                </c:pt>
                <c:pt idx="9">
                  <c:v>6.7674515684580105E-2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02-4AD6-9AB9-48B23A9E5F5F}"/>
            </c:ext>
          </c:extLst>
        </c:ser>
        <c:ser>
          <c:idx val="4"/>
          <c:order val="4"/>
          <c:tx>
            <c:strRef>
              <c:f>agg_is_25!$I$22</c:f>
              <c:strCache>
                <c:ptCount val="1"/>
                <c:pt idx="0">
                  <c:v>p_cex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agg_is_25!$J$13:$J$22</c:f>
              <c:numCache>
                <c:formatCode>General</c:formatCode>
                <c:ptCount val="10"/>
                <c:pt idx="0">
                  <c:v>0.13931204531719199</c:v>
                </c:pt>
                <c:pt idx="1">
                  <c:v>0.127288959103835</c:v>
                </c:pt>
                <c:pt idx="2">
                  <c:v>8.8772120347796704E-2</c:v>
                </c:pt>
                <c:pt idx="3">
                  <c:v>8.1141951918689906E-2</c:v>
                </c:pt>
                <c:pt idx="4">
                  <c:v>0.10378882111561</c:v>
                </c:pt>
                <c:pt idx="5">
                  <c:v>9.5973234636398896E-2</c:v>
                </c:pt>
                <c:pt idx="6">
                  <c:v>1.52068804672226E-2</c:v>
                </c:pt>
                <c:pt idx="7">
                  <c:v>8.7696674219539E-2</c:v>
                </c:pt>
                <c:pt idx="8">
                  <c:v>2.1968283213150801E-2</c:v>
                </c:pt>
                <c:pt idx="9">
                  <c:v>7.0366118022776397E-2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02-4AD6-9AB9-48B23A9E5F5F}"/>
            </c:ext>
          </c:extLst>
        </c:ser>
        <c:ser>
          <c:idx val="5"/>
          <c:order val="5"/>
          <c:tx>
            <c:strRef>
              <c:f>agg_is_25!$I$24</c:f>
              <c:strCache>
                <c:ptCount val="1"/>
                <c:pt idx="0">
                  <c:v>p_localbtc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agg_is_25!$J$24:$J$33</c:f>
              <c:numCache>
                <c:formatCode>General</c:formatCode>
                <c:ptCount val="10"/>
                <c:pt idx="0">
                  <c:v>0.19807739515570699</c:v>
                </c:pt>
                <c:pt idx="1">
                  <c:v>0.19100031452885899</c:v>
                </c:pt>
                <c:pt idx="2">
                  <c:v>0.180197960993835</c:v>
                </c:pt>
                <c:pt idx="3">
                  <c:v>0.17462172102513199</c:v>
                </c:pt>
                <c:pt idx="4">
                  <c:v>0.14974017700119299</c:v>
                </c:pt>
                <c:pt idx="5">
                  <c:v>0.21508279315265799</c:v>
                </c:pt>
                <c:pt idx="6">
                  <c:v>0.17844019048523399</c:v>
                </c:pt>
                <c:pt idx="7">
                  <c:v>0.17941296071462101</c:v>
                </c:pt>
                <c:pt idx="8">
                  <c:v>0.155426879658149</c:v>
                </c:pt>
                <c:pt idx="9">
                  <c:v>0.17681213471933499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02-4AD6-9AB9-48B23A9E5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18252896"/>
        <c:axId val="-959702768"/>
      </c:lineChart>
      <c:dateAx>
        <c:axId val="-101825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59702768"/>
        <c:crosses val="autoZero"/>
        <c:auto val="1"/>
        <c:lblOffset val="100"/>
        <c:baseTimeUnit val="months"/>
      </c:dateAx>
      <c:valAx>
        <c:axId val="-95970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1825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agg_is_25!$A$2</c:f>
              <c:strCache>
                <c:ptCount val="1"/>
                <c:pt idx="0">
                  <c:v>p_bitfinex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agg_is_25!$F$2:$F$11</c:f>
              <c:numCache>
                <c:formatCode>General</c:formatCode>
                <c:ptCount val="10"/>
                <c:pt idx="0">
                  <c:v>3.54971079673233E-4</c:v>
                </c:pt>
                <c:pt idx="1">
                  <c:v>4.3665369894075099E-4</c:v>
                </c:pt>
                <c:pt idx="2">
                  <c:v>8.41602492112856E-4</c:v>
                </c:pt>
                <c:pt idx="3">
                  <c:v>1.9365053420227899E-3</c:v>
                </c:pt>
                <c:pt idx="4">
                  <c:v>8.48889386260583E-4</c:v>
                </c:pt>
                <c:pt idx="5">
                  <c:v>3.70767738073987E-4</c:v>
                </c:pt>
                <c:pt idx="6">
                  <c:v>1.9582711842085801E-4</c:v>
                </c:pt>
                <c:pt idx="7">
                  <c:v>4.8744297364158602E-4</c:v>
                </c:pt>
                <c:pt idx="8">
                  <c:v>4.9314259624410001E-4</c:v>
                </c:pt>
                <c:pt idx="9">
                  <c:v>4.78481623876688E-4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A7-46B3-843A-BF8D00B47076}"/>
            </c:ext>
          </c:extLst>
        </c:ser>
        <c:ser>
          <c:idx val="1"/>
          <c:order val="1"/>
          <c:tx>
            <c:strRef>
              <c:f>agg_is_25!$A$13</c:f>
              <c:strCache>
                <c:ptCount val="1"/>
                <c:pt idx="0">
                  <c:v>p_btce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agg_is_25!$F$13:$F$22</c:f>
              <c:numCache>
                <c:formatCode>General</c:formatCode>
                <c:ptCount val="10"/>
                <c:pt idx="0">
                  <c:v>1.22551489463028E-3</c:v>
                </c:pt>
                <c:pt idx="1">
                  <c:v>1.72325568247664E-3</c:v>
                </c:pt>
                <c:pt idx="2">
                  <c:v>1.88313462209824E-3</c:v>
                </c:pt>
                <c:pt idx="3">
                  <c:v>2.0890490682470499E-3</c:v>
                </c:pt>
                <c:pt idx="4">
                  <c:v>2.6036524501397E-3</c:v>
                </c:pt>
                <c:pt idx="5">
                  <c:v>1.3342772571967301E-3</c:v>
                </c:pt>
                <c:pt idx="6">
                  <c:v>1.90166730396713E-3</c:v>
                </c:pt>
                <c:pt idx="7">
                  <c:v>2.14679637832229E-3</c:v>
                </c:pt>
                <c:pt idx="8">
                  <c:v>1.9994961963472999E-3</c:v>
                </c:pt>
                <c:pt idx="9">
                  <c:v>1.8656840215420399E-3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A7-46B3-843A-BF8D00B47076}"/>
            </c:ext>
          </c:extLst>
        </c:ser>
        <c:ser>
          <c:idx val="2"/>
          <c:order val="2"/>
          <c:tx>
            <c:strRef>
              <c:f>agg_is_25!$A$24</c:f>
              <c:strCache>
                <c:ptCount val="1"/>
                <c:pt idx="0">
                  <c:v>p_coinbase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agg_is_25!$F$24:$F$33</c:f>
              <c:numCache>
                <c:formatCode>General</c:formatCode>
                <c:ptCount val="10"/>
                <c:pt idx="0">
                  <c:v>6.8016164961240996E-4</c:v>
                </c:pt>
                <c:pt idx="1">
                  <c:v>3.6719145133615899E-4</c:v>
                </c:pt>
                <c:pt idx="2">
                  <c:v>6.1911131469628096E-4</c:v>
                </c:pt>
                <c:pt idx="3">
                  <c:v>2.2744360939816999E-3</c:v>
                </c:pt>
                <c:pt idx="4">
                  <c:v>6.6372818331670495E-4</c:v>
                </c:pt>
                <c:pt idx="5">
                  <c:v>1.0658935003935899E-3</c:v>
                </c:pt>
                <c:pt idx="6">
                  <c:v>2.99193112588858E-4</c:v>
                </c:pt>
                <c:pt idx="7">
                  <c:v>2.90596264714489E-4</c:v>
                </c:pt>
                <c:pt idx="8">
                  <c:v>2.6919052317337701E-4</c:v>
                </c:pt>
                <c:pt idx="9">
                  <c:v>2.0011731887594199E-4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A7-46B3-843A-BF8D00B47076}"/>
            </c:ext>
          </c:extLst>
        </c:ser>
        <c:ser>
          <c:idx val="3"/>
          <c:order val="3"/>
          <c:tx>
            <c:strRef>
              <c:f>agg_is_25!$I$2</c:f>
              <c:strCache>
                <c:ptCount val="1"/>
                <c:pt idx="0">
                  <c:v>p_bitstamp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agg_is_25!$N$2:$N$11</c:f>
              <c:numCache>
                <c:formatCode>General</c:formatCode>
                <c:ptCount val="10"/>
                <c:pt idx="0">
                  <c:v>1.63947501124568E-3</c:v>
                </c:pt>
                <c:pt idx="1">
                  <c:v>1.5046686724055601E-3</c:v>
                </c:pt>
                <c:pt idx="2">
                  <c:v>2.2563380163608399E-3</c:v>
                </c:pt>
                <c:pt idx="3">
                  <c:v>2.3838122087828E-3</c:v>
                </c:pt>
                <c:pt idx="4">
                  <c:v>1.8416932897963199E-3</c:v>
                </c:pt>
                <c:pt idx="5">
                  <c:v>1.7584293562411099E-3</c:v>
                </c:pt>
                <c:pt idx="6">
                  <c:v>1.5700997674308599E-3</c:v>
                </c:pt>
                <c:pt idx="7">
                  <c:v>1.6060772634437E-3</c:v>
                </c:pt>
                <c:pt idx="8">
                  <c:v>1.46659556578356E-3</c:v>
                </c:pt>
                <c:pt idx="9">
                  <c:v>1.24090350840704E-3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A7-46B3-843A-BF8D00B47076}"/>
            </c:ext>
          </c:extLst>
        </c:ser>
        <c:ser>
          <c:idx val="4"/>
          <c:order val="4"/>
          <c:tx>
            <c:strRef>
              <c:f>agg_is_25!$I$22</c:f>
              <c:strCache>
                <c:ptCount val="1"/>
                <c:pt idx="0">
                  <c:v>p_cex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agg_is_25!$G$2:$G$11</c:f>
              <c:numCache>
                <c:formatCode>yyyy/mm</c:formatCode>
                <c:ptCount val="10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</c:numCache>
            </c:numRef>
          </c:cat>
          <c:val>
            <c:numRef>
              <c:f>agg_is_25!$N$13:$N$22</c:f>
              <c:numCache>
                <c:formatCode>General</c:formatCode>
                <c:ptCount val="10"/>
                <c:pt idx="0">
                  <c:v>1.3539149963342201E-3</c:v>
                </c:pt>
                <c:pt idx="1">
                  <c:v>1.25528909095267E-3</c:v>
                </c:pt>
                <c:pt idx="2">
                  <c:v>1.5986525505901599E-3</c:v>
                </c:pt>
                <c:pt idx="3">
                  <c:v>2.3679645412173398E-3</c:v>
                </c:pt>
                <c:pt idx="4">
                  <c:v>1.6794639887557201E-3</c:v>
                </c:pt>
                <c:pt idx="5">
                  <c:v>1.34965526456975E-3</c:v>
                </c:pt>
                <c:pt idx="6" formatCode="0.00E+00">
                  <c:v>5.8258001965544803E-5</c:v>
                </c:pt>
                <c:pt idx="7">
                  <c:v>8.0423493457289295E-4</c:v>
                </c:pt>
                <c:pt idx="8">
                  <c:v>7.5815742038901795E-4</c:v>
                </c:pt>
                <c:pt idx="9">
                  <c:v>7.1733588807517399E-4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A7-46B3-843A-BF8D00B47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9696784"/>
        <c:axId val="-959703312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agg_is_25!$I$24</c15:sqref>
                        </c15:formulaRef>
                      </c:ext>
                    </c:extLst>
                    <c:strCache>
                      <c:ptCount val="1"/>
                      <c:pt idx="0">
                        <c:v>p_localbtc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agg_is_25!$G$2:$G$11</c15:sqref>
                        </c15:formulaRef>
                      </c:ext>
                    </c:extLst>
                    <c:numCache>
                      <c:formatCode>yyyy/mm</c:formatCode>
                      <c:ptCount val="10"/>
                      <c:pt idx="0">
                        <c:v>42430</c:v>
                      </c:pt>
                      <c:pt idx="1">
                        <c:v>42461</c:v>
                      </c:pt>
                      <c:pt idx="2">
                        <c:v>42491</c:v>
                      </c:pt>
                      <c:pt idx="3">
                        <c:v>42522</c:v>
                      </c:pt>
                      <c:pt idx="4">
                        <c:v>42552</c:v>
                      </c:pt>
                      <c:pt idx="5">
                        <c:v>42583</c:v>
                      </c:pt>
                      <c:pt idx="6">
                        <c:v>42614</c:v>
                      </c:pt>
                      <c:pt idx="7">
                        <c:v>42644</c:v>
                      </c:pt>
                      <c:pt idx="8">
                        <c:v>42675</c:v>
                      </c:pt>
                      <c:pt idx="9">
                        <c:v>42705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agg_is_25!$N$24:$N$33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0.38637969537263001</c:v>
                      </c:pt>
                      <c:pt idx="1">
                        <c:v>0.35177524725423998</c:v>
                      </c:pt>
                      <c:pt idx="2">
                        <c:v>0.42039925286006802</c:v>
                      </c:pt>
                      <c:pt idx="3">
                        <c:v>0.37127474710091701</c:v>
                      </c:pt>
                      <c:pt idx="4">
                        <c:v>0.37435825796357602</c:v>
                      </c:pt>
                      <c:pt idx="5">
                        <c:v>0.39195384585631399</c:v>
                      </c:pt>
                      <c:pt idx="6">
                        <c:v>0.38063566119691999</c:v>
                      </c:pt>
                      <c:pt idx="7">
                        <c:v>0.36216321944097801</c:v>
                      </c:pt>
                      <c:pt idx="8">
                        <c:v>0.36964119493851</c:v>
                      </c:pt>
                      <c:pt idx="9">
                        <c:v>0.36608200301594002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58A7-46B3-843A-BF8D00B47076}"/>
                  </c:ext>
                </c:extLst>
              </c15:ser>
            </c15:filteredLineSeries>
          </c:ext>
        </c:extLst>
      </c:lineChart>
      <c:dateAx>
        <c:axId val="-959696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/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59703312"/>
        <c:crosses val="autoZero"/>
        <c:auto val="1"/>
        <c:lblOffset val="100"/>
        <c:baseTimeUnit val="months"/>
      </c:dateAx>
      <c:valAx>
        <c:axId val="-95970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596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bitstampUSD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38100">
                <a:solidFill>
                  <a:srgbClr val="FF0000"/>
                </a:solidFill>
                <a:round/>
              </a:ln>
              <a:effectLst/>
            </c:spPr>
          </c:marker>
          <c:cat>
            <c:numRef>
              <c:f>Sheet1!$C$14:$AG$14</c:f>
              <c:numCache>
                <c:formatCode>m/d/yyyy</c:formatCode>
                <c:ptCount val="31"/>
                <c:pt idx="0">
                  <c:v>41993</c:v>
                </c:pt>
                <c:pt idx="1">
                  <c:v>41994</c:v>
                </c:pt>
                <c:pt idx="2">
                  <c:v>41995</c:v>
                </c:pt>
                <c:pt idx="3">
                  <c:v>41996</c:v>
                </c:pt>
                <c:pt idx="4">
                  <c:v>41997</c:v>
                </c:pt>
                <c:pt idx="5">
                  <c:v>41998</c:v>
                </c:pt>
                <c:pt idx="6">
                  <c:v>41999</c:v>
                </c:pt>
                <c:pt idx="7">
                  <c:v>42000</c:v>
                </c:pt>
                <c:pt idx="8">
                  <c:v>42001</c:v>
                </c:pt>
                <c:pt idx="9">
                  <c:v>42002</c:v>
                </c:pt>
                <c:pt idx="10">
                  <c:v>42003</c:v>
                </c:pt>
                <c:pt idx="11">
                  <c:v>42004</c:v>
                </c:pt>
                <c:pt idx="12">
                  <c:v>42005</c:v>
                </c:pt>
                <c:pt idx="13">
                  <c:v>42006</c:v>
                </c:pt>
                <c:pt idx="14">
                  <c:v>42007</c:v>
                </c:pt>
                <c:pt idx="15">
                  <c:v>42008</c:v>
                </c:pt>
                <c:pt idx="16">
                  <c:v>42009</c:v>
                </c:pt>
                <c:pt idx="17">
                  <c:v>42010</c:v>
                </c:pt>
                <c:pt idx="18">
                  <c:v>42011</c:v>
                </c:pt>
                <c:pt idx="19">
                  <c:v>42012</c:v>
                </c:pt>
                <c:pt idx="20">
                  <c:v>42013</c:v>
                </c:pt>
                <c:pt idx="21">
                  <c:v>42014</c:v>
                </c:pt>
                <c:pt idx="22">
                  <c:v>42015</c:v>
                </c:pt>
                <c:pt idx="23">
                  <c:v>42016</c:v>
                </c:pt>
                <c:pt idx="24">
                  <c:v>42017</c:v>
                </c:pt>
                <c:pt idx="25">
                  <c:v>42018</c:v>
                </c:pt>
                <c:pt idx="26">
                  <c:v>42019</c:v>
                </c:pt>
                <c:pt idx="27">
                  <c:v>42020</c:v>
                </c:pt>
                <c:pt idx="28">
                  <c:v>42021</c:v>
                </c:pt>
                <c:pt idx="29">
                  <c:v>42022</c:v>
                </c:pt>
                <c:pt idx="30">
                  <c:v>42023</c:v>
                </c:pt>
              </c:numCache>
            </c:numRef>
          </c:cat>
          <c:val>
            <c:numRef>
              <c:f>Sheet1!$C$15:$AG$15</c:f>
              <c:numCache>
                <c:formatCode>0.000</c:formatCode>
                <c:ptCount val="31"/>
                <c:pt idx="0">
                  <c:v>0.2168582</c:v>
                </c:pt>
                <c:pt idx="1">
                  <c:v>0.18798210000000001</c:v>
                </c:pt>
                <c:pt idx="2">
                  <c:v>0.17772109999999999</c:v>
                </c:pt>
                <c:pt idx="3">
                  <c:v>0.16449659999999999</c:v>
                </c:pt>
                <c:pt idx="4">
                  <c:v>0.1938734</c:v>
                </c:pt>
                <c:pt idx="5">
                  <c:v>0.1936813</c:v>
                </c:pt>
                <c:pt idx="6">
                  <c:v>0.18168119999999999</c:v>
                </c:pt>
                <c:pt idx="7">
                  <c:v>0.17604819999999999</c:v>
                </c:pt>
                <c:pt idx="8">
                  <c:v>0.1766713</c:v>
                </c:pt>
                <c:pt idx="9">
                  <c:v>0.16446859999999999</c:v>
                </c:pt>
                <c:pt idx="10">
                  <c:v>0.146707</c:v>
                </c:pt>
                <c:pt idx="11">
                  <c:v>0.13199669999999999</c:v>
                </c:pt>
                <c:pt idx="12">
                  <c:v>0.16012850000000001</c:v>
                </c:pt>
                <c:pt idx="13">
                  <c:v>0.1416423</c:v>
                </c:pt>
                <c:pt idx="14">
                  <c:v>0.1908041</c:v>
                </c:pt>
                <c:pt idx="15">
                  <c:v>0.21125679999999999</c:v>
                </c:pt>
                <c:pt idx="16">
                  <c:v>0.26073859999999999</c:v>
                </c:pt>
                <c:pt idx="20">
                  <c:v>0.1891217</c:v>
                </c:pt>
                <c:pt idx="21">
                  <c:v>0.19888359999999999</c:v>
                </c:pt>
                <c:pt idx="22">
                  <c:v>0.2460331</c:v>
                </c:pt>
                <c:pt idx="23">
                  <c:v>0.2235538</c:v>
                </c:pt>
                <c:pt idx="24">
                  <c:v>0.2262536</c:v>
                </c:pt>
                <c:pt idx="25">
                  <c:v>0.1764136</c:v>
                </c:pt>
                <c:pt idx="26">
                  <c:v>0.20572019999999999</c:v>
                </c:pt>
                <c:pt idx="27">
                  <c:v>0.23879719999999999</c:v>
                </c:pt>
                <c:pt idx="28">
                  <c:v>0.25672420000000001</c:v>
                </c:pt>
                <c:pt idx="29">
                  <c:v>0.2149509</c:v>
                </c:pt>
                <c:pt idx="30">
                  <c:v>0.22028490000000001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6D-4403-A06A-22230B4F537D}"/>
            </c:ext>
          </c:extLst>
        </c:ser>
        <c:ser>
          <c:idx val="1"/>
          <c:order val="1"/>
          <c:tx>
            <c:strRef>
              <c:f>Sheet1!$B$16</c:f>
              <c:strCache>
                <c:ptCount val="1"/>
                <c:pt idx="0">
                  <c:v>bitfinexUSD</c:v>
                </c:pt>
              </c:strCache>
            </c:strRef>
          </c:tx>
          <c:spPr>
            <a:ln w="2222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cat>
            <c:numRef>
              <c:f>Sheet1!$C$14:$AG$14</c:f>
              <c:numCache>
                <c:formatCode>m/d/yyyy</c:formatCode>
                <c:ptCount val="31"/>
                <c:pt idx="0">
                  <c:v>41993</c:v>
                </c:pt>
                <c:pt idx="1">
                  <c:v>41994</c:v>
                </c:pt>
                <c:pt idx="2">
                  <c:v>41995</c:v>
                </c:pt>
                <c:pt idx="3">
                  <c:v>41996</c:v>
                </c:pt>
                <c:pt idx="4">
                  <c:v>41997</c:v>
                </c:pt>
                <c:pt idx="5">
                  <c:v>41998</c:v>
                </c:pt>
                <c:pt idx="6">
                  <c:v>41999</c:v>
                </c:pt>
                <c:pt idx="7">
                  <c:v>42000</c:v>
                </c:pt>
                <c:pt idx="8">
                  <c:v>42001</c:v>
                </c:pt>
                <c:pt idx="9">
                  <c:v>42002</c:v>
                </c:pt>
                <c:pt idx="10">
                  <c:v>42003</c:v>
                </c:pt>
                <c:pt idx="11">
                  <c:v>42004</c:v>
                </c:pt>
                <c:pt idx="12">
                  <c:v>42005</c:v>
                </c:pt>
                <c:pt idx="13">
                  <c:v>42006</c:v>
                </c:pt>
                <c:pt idx="14">
                  <c:v>42007</c:v>
                </c:pt>
                <c:pt idx="15">
                  <c:v>42008</c:v>
                </c:pt>
                <c:pt idx="16">
                  <c:v>42009</c:v>
                </c:pt>
                <c:pt idx="17">
                  <c:v>42010</c:v>
                </c:pt>
                <c:pt idx="18">
                  <c:v>42011</c:v>
                </c:pt>
                <c:pt idx="19">
                  <c:v>42012</c:v>
                </c:pt>
                <c:pt idx="20">
                  <c:v>42013</c:v>
                </c:pt>
                <c:pt idx="21">
                  <c:v>42014</c:v>
                </c:pt>
                <c:pt idx="22">
                  <c:v>42015</c:v>
                </c:pt>
                <c:pt idx="23">
                  <c:v>42016</c:v>
                </c:pt>
                <c:pt idx="24">
                  <c:v>42017</c:v>
                </c:pt>
                <c:pt idx="25">
                  <c:v>42018</c:v>
                </c:pt>
                <c:pt idx="26">
                  <c:v>42019</c:v>
                </c:pt>
                <c:pt idx="27">
                  <c:v>42020</c:v>
                </c:pt>
                <c:pt idx="28">
                  <c:v>42021</c:v>
                </c:pt>
                <c:pt idx="29">
                  <c:v>42022</c:v>
                </c:pt>
                <c:pt idx="30">
                  <c:v>42023</c:v>
                </c:pt>
              </c:numCache>
            </c:numRef>
          </c:cat>
          <c:val>
            <c:numRef>
              <c:f>Sheet1!$C$16:$AG$16</c:f>
              <c:numCache>
                <c:formatCode>0.000</c:formatCode>
                <c:ptCount val="31"/>
                <c:pt idx="0">
                  <c:v>0.28369749999999999</c:v>
                </c:pt>
                <c:pt idx="1">
                  <c:v>0.25799759999999999</c:v>
                </c:pt>
                <c:pt idx="2">
                  <c:v>0.26839600000000002</c:v>
                </c:pt>
                <c:pt idx="3">
                  <c:v>0.32176460000000001</c:v>
                </c:pt>
                <c:pt idx="4">
                  <c:v>0.28567930000000002</c:v>
                </c:pt>
                <c:pt idx="5">
                  <c:v>0.30193880000000001</c:v>
                </c:pt>
                <c:pt idx="6">
                  <c:v>0.31938090000000002</c:v>
                </c:pt>
                <c:pt idx="7">
                  <c:v>0.2389367</c:v>
                </c:pt>
                <c:pt idx="8">
                  <c:v>0.2556041</c:v>
                </c:pt>
                <c:pt idx="9">
                  <c:v>0.31361630000000001</c:v>
                </c:pt>
                <c:pt idx="10">
                  <c:v>0.30179729999999999</c:v>
                </c:pt>
                <c:pt idx="11">
                  <c:v>0.23437549999999999</c:v>
                </c:pt>
                <c:pt idx="12">
                  <c:v>0.2620672</c:v>
                </c:pt>
                <c:pt idx="13">
                  <c:v>0.29796820000000002</c:v>
                </c:pt>
                <c:pt idx="14">
                  <c:v>0.2765745</c:v>
                </c:pt>
                <c:pt idx="15">
                  <c:v>0.2444586</c:v>
                </c:pt>
                <c:pt idx="16">
                  <c:v>0.2204016</c:v>
                </c:pt>
                <c:pt idx="20">
                  <c:v>0.2598007</c:v>
                </c:pt>
                <c:pt idx="21">
                  <c:v>0.2650652</c:v>
                </c:pt>
                <c:pt idx="22">
                  <c:v>0.28765089999999999</c:v>
                </c:pt>
                <c:pt idx="23">
                  <c:v>0.32498100000000002</c:v>
                </c:pt>
                <c:pt idx="24">
                  <c:v>0.24116760000000001</c:v>
                </c:pt>
                <c:pt idx="25">
                  <c:v>0.2456701</c:v>
                </c:pt>
                <c:pt idx="26">
                  <c:v>0.23334050000000001</c:v>
                </c:pt>
                <c:pt idx="27">
                  <c:v>0.24336679999999999</c:v>
                </c:pt>
                <c:pt idx="28">
                  <c:v>0.25321569999999999</c:v>
                </c:pt>
                <c:pt idx="29">
                  <c:v>0.25877509999999998</c:v>
                </c:pt>
                <c:pt idx="30">
                  <c:v>0.27232010000000001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6D-4403-A06A-22230B4F537D}"/>
            </c:ext>
          </c:extLst>
        </c:ser>
        <c:ser>
          <c:idx val="2"/>
          <c:order val="2"/>
          <c:tx>
            <c:strRef>
              <c:f>Sheet1!$B$17</c:f>
              <c:strCache>
                <c:ptCount val="1"/>
                <c:pt idx="0">
                  <c:v>btceUSD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Sheet1!$C$14:$AG$14</c:f>
              <c:numCache>
                <c:formatCode>m/d/yyyy</c:formatCode>
                <c:ptCount val="31"/>
                <c:pt idx="0">
                  <c:v>41993</c:v>
                </c:pt>
                <c:pt idx="1">
                  <c:v>41994</c:v>
                </c:pt>
                <c:pt idx="2">
                  <c:v>41995</c:v>
                </c:pt>
                <c:pt idx="3">
                  <c:v>41996</c:v>
                </c:pt>
                <c:pt idx="4">
                  <c:v>41997</c:v>
                </c:pt>
                <c:pt idx="5">
                  <c:v>41998</c:v>
                </c:pt>
                <c:pt idx="6">
                  <c:v>41999</c:v>
                </c:pt>
                <c:pt idx="7">
                  <c:v>42000</c:v>
                </c:pt>
                <c:pt idx="8">
                  <c:v>42001</c:v>
                </c:pt>
                <c:pt idx="9">
                  <c:v>42002</c:v>
                </c:pt>
                <c:pt idx="10">
                  <c:v>42003</c:v>
                </c:pt>
                <c:pt idx="11">
                  <c:v>42004</c:v>
                </c:pt>
                <c:pt idx="12">
                  <c:v>42005</c:v>
                </c:pt>
                <c:pt idx="13">
                  <c:v>42006</c:v>
                </c:pt>
                <c:pt idx="14">
                  <c:v>42007</c:v>
                </c:pt>
                <c:pt idx="15">
                  <c:v>42008</c:v>
                </c:pt>
                <c:pt idx="16">
                  <c:v>42009</c:v>
                </c:pt>
                <c:pt idx="17">
                  <c:v>42010</c:v>
                </c:pt>
                <c:pt idx="18">
                  <c:v>42011</c:v>
                </c:pt>
                <c:pt idx="19">
                  <c:v>42012</c:v>
                </c:pt>
                <c:pt idx="20">
                  <c:v>42013</c:v>
                </c:pt>
                <c:pt idx="21">
                  <c:v>42014</c:v>
                </c:pt>
                <c:pt idx="22">
                  <c:v>42015</c:v>
                </c:pt>
                <c:pt idx="23">
                  <c:v>42016</c:v>
                </c:pt>
                <c:pt idx="24">
                  <c:v>42017</c:v>
                </c:pt>
                <c:pt idx="25">
                  <c:v>42018</c:v>
                </c:pt>
                <c:pt idx="26">
                  <c:v>42019</c:v>
                </c:pt>
                <c:pt idx="27">
                  <c:v>42020</c:v>
                </c:pt>
                <c:pt idx="28">
                  <c:v>42021</c:v>
                </c:pt>
                <c:pt idx="29">
                  <c:v>42022</c:v>
                </c:pt>
                <c:pt idx="30">
                  <c:v>42023</c:v>
                </c:pt>
              </c:numCache>
            </c:numRef>
          </c:cat>
          <c:val>
            <c:numRef>
              <c:f>Sheet1!$C$17:$AG$17</c:f>
              <c:numCache>
                <c:formatCode>0.000</c:formatCode>
                <c:ptCount val="31"/>
                <c:pt idx="0">
                  <c:v>0.16475819999999999</c:v>
                </c:pt>
                <c:pt idx="1">
                  <c:v>0.1169552</c:v>
                </c:pt>
                <c:pt idx="2">
                  <c:v>0.17471120000000001</c:v>
                </c:pt>
                <c:pt idx="3">
                  <c:v>0.16765830000000001</c:v>
                </c:pt>
                <c:pt idx="4">
                  <c:v>0.1601255</c:v>
                </c:pt>
                <c:pt idx="5">
                  <c:v>0.1731936</c:v>
                </c:pt>
                <c:pt idx="6">
                  <c:v>0.19479079999999999</c:v>
                </c:pt>
                <c:pt idx="7">
                  <c:v>0.18438199999999999</c:v>
                </c:pt>
                <c:pt idx="8">
                  <c:v>0.15154100000000001</c:v>
                </c:pt>
                <c:pt idx="9">
                  <c:v>0.16429340000000001</c:v>
                </c:pt>
                <c:pt idx="10">
                  <c:v>0.1545861</c:v>
                </c:pt>
                <c:pt idx="11">
                  <c:v>0.2451276</c:v>
                </c:pt>
                <c:pt idx="12">
                  <c:v>0.17935970000000001</c:v>
                </c:pt>
                <c:pt idx="13">
                  <c:v>0.14434910000000001</c:v>
                </c:pt>
                <c:pt idx="14">
                  <c:v>0.1630414</c:v>
                </c:pt>
                <c:pt idx="15">
                  <c:v>0.2113439</c:v>
                </c:pt>
                <c:pt idx="16">
                  <c:v>0.19573099999999999</c:v>
                </c:pt>
                <c:pt idx="20">
                  <c:v>0.19526940000000001</c:v>
                </c:pt>
                <c:pt idx="21">
                  <c:v>0.15350520000000001</c:v>
                </c:pt>
                <c:pt idx="22">
                  <c:v>0.16005169999999999</c:v>
                </c:pt>
                <c:pt idx="23">
                  <c:v>0.13946439999999999</c:v>
                </c:pt>
                <c:pt idx="24">
                  <c:v>0.2129259</c:v>
                </c:pt>
                <c:pt idx="25">
                  <c:v>0.28436240000000002</c:v>
                </c:pt>
                <c:pt idx="26">
                  <c:v>0.25115500000000002</c:v>
                </c:pt>
                <c:pt idx="27">
                  <c:v>0.2329348</c:v>
                </c:pt>
                <c:pt idx="28">
                  <c:v>0.24081549999999999</c:v>
                </c:pt>
                <c:pt idx="29">
                  <c:v>0.2439759</c:v>
                </c:pt>
                <c:pt idx="30">
                  <c:v>0.2172704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6D-4403-A06A-22230B4F537D}"/>
            </c:ext>
          </c:extLst>
        </c:ser>
        <c:ser>
          <c:idx val="3"/>
          <c:order val="3"/>
          <c:tx>
            <c:strRef>
              <c:f>Sheet1!$B$18</c:f>
              <c:strCache>
                <c:ptCount val="1"/>
                <c:pt idx="0">
                  <c:v>lakeUSD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Sheet1!$C$14:$AG$14</c:f>
              <c:numCache>
                <c:formatCode>m/d/yyyy</c:formatCode>
                <c:ptCount val="31"/>
                <c:pt idx="0">
                  <c:v>41993</c:v>
                </c:pt>
                <c:pt idx="1">
                  <c:v>41994</c:v>
                </c:pt>
                <c:pt idx="2">
                  <c:v>41995</c:v>
                </c:pt>
                <c:pt idx="3">
                  <c:v>41996</c:v>
                </c:pt>
                <c:pt idx="4">
                  <c:v>41997</c:v>
                </c:pt>
                <c:pt idx="5">
                  <c:v>41998</c:v>
                </c:pt>
                <c:pt idx="6">
                  <c:v>41999</c:v>
                </c:pt>
                <c:pt idx="7">
                  <c:v>42000</c:v>
                </c:pt>
                <c:pt idx="8">
                  <c:v>42001</c:v>
                </c:pt>
                <c:pt idx="9">
                  <c:v>42002</c:v>
                </c:pt>
                <c:pt idx="10">
                  <c:v>42003</c:v>
                </c:pt>
                <c:pt idx="11">
                  <c:v>42004</c:v>
                </c:pt>
                <c:pt idx="12">
                  <c:v>42005</c:v>
                </c:pt>
                <c:pt idx="13">
                  <c:v>42006</c:v>
                </c:pt>
                <c:pt idx="14">
                  <c:v>42007</c:v>
                </c:pt>
                <c:pt idx="15">
                  <c:v>42008</c:v>
                </c:pt>
                <c:pt idx="16">
                  <c:v>42009</c:v>
                </c:pt>
                <c:pt idx="17">
                  <c:v>42010</c:v>
                </c:pt>
                <c:pt idx="18">
                  <c:v>42011</c:v>
                </c:pt>
                <c:pt idx="19">
                  <c:v>42012</c:v>
                </c:pt>
                <c:pt idx="20">
                  <c:v>42013</c:v>
                </c:pt>
                <c:pt idx="21">
                  <c:v>42014</c:v>
                </c:pt>
                <c:pt idx="22">
                  <c:v>42015</c:v>
                </c:pt>
                <c:pt idx="23">
                  <c:v>42016</c:v>
                </c:pt>
                <c:pt idx="24">
                  <c:v>42017</c:v>
                </c:pt>
                <c:pt idx="25">
                  <c:v>42018</c:v>
                </c:pt>
                <c:pt idx="26">
                  <c:v>42019</c:v>
                </c:pt>
                <c:pt idx="27">
                  <c:v>42020</c:v>
                </c:pt>
                <c:pt idx="28">
                  <c:v>42021</c:v>
                </c:pt>
                <c:pt idx="29">
                  <c:v>42022</c:v>
                </c:pt>
                <c:pt idx="30">
                  <c:v>42023</c:v>
                </c:pt>
              </c:numCache>
            </c:numRef>
          </c:cat>
          <c:val>
            <c:numRef>
              <c:f>Sheet1!$C$18:$AG$18</c:f>
              <c:numCache>
                <c:formatCode>0.000</c:formatCode>
                <c:ptCount val="31"/>
                <c:pt idx="0">
                  <c:v>0.33228049999999998</c:v>
                </c:pt>
                <c:pt idx="1">
                  <c:v>0.43511719999999998</c:v>
                </c:pt>
                <c:pt idx="2">
                  <c:v>0.37672899999999998</c:v>
                </c:pt>
                <c:pt idx="3">
                  <c:v>0.34417009999999998</c:v>
                </c:pt>
                <c:pt idx="4">
                  <c:v>0.35840319999999998</c:v>
                </c:pt>
                <c:pt idx="5">
                  <c:v>0.32921430000000002</c:v>
                </c:pt>
                <c:pt idx="6">
                  <c:v>0.302118</c:v>
                </c:pt>
                <c:pt idx="7">
                  <c:v>0.39830840000000001</c:v>
                </c:pt>
                <c:pt idx="8">
                  <c:v>0.4144427</c:v>
                </c:pt>
                <c:pt idx="9">
                  <c:v>0.35595710000000003</c:v>
                </c:pt>
                <c:pt idx="10">
                  <c:v>0.39562629999999999</c:v>
                </c:pt>
                <c:pt idx="11">
                  <c:v>0.38711849999999998</c:v>
                </c:pt>
                <c:pt idx="12">
                  <c:v>0.39728239999999998</c:v>
                </c:pt>
                <c:pt idx="13">
                  <c:v>0.41492269999999998</c:v>
                </c:pt>
                <c:pt idx="14">
                  <c:v>0.36742829999999999</c:v>
                </c:pt>
                <c:pt idx="15">
                  <c:v>0.32911289999999999</c:v>
                </c:pt>
                <c:pt idx="16">
                  <c:v>0.32035760000000002</c:v>
                </c:pt>
                <c:pt idx="20">
                  <c:v>0.35549589999999998</c:v>
                </c:pt>
                <c:pt idx="21">
                  <c:v>0.3820789</c:v>
                </c:pt>
                <c:pt idx="22">
                  <c:v>0.30412840000000002</c:v>
                </c:pt>
                <c:pt idx="23">
                  <c:v>0.30972820000000001</c:v>
                </c:pt>
                <c:pt idx="24">
                  <c:v>0.31765120000000002</c:v>
                </c:pt>
                <c:pt idx="25">
                  <c:v>0.28564800000000001</c:v>
                </c:pt>
                <c:pt idx="26">
                  <c:v>0.3040466</c:v>
                </c:pt>
                <c:pt idx="27">
                  <c:v>0.28027859999999999</c:v>
                </c:pt>
                <c:pt idx="28">
                  <c:v>0.24582870000000001</c:v>
                </c:pt>
                <c:pt idx="29">
                  <c:v>0.27870669999999997</c:v>
                </c:pt>
                <c:pt idx="30">
                  <c:v>0.28761160000000002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6D-4403-A06A-22230B4F537D}"/>
            </c:ext>
          </c:extLst>
        </c:ser>
        <c:ser>
          <c:idx val="4"/>
          <c:order val="4"/>
          <c:tx>
            <c:strRef>
              <c:f>Sheet1!$B$19</c:f>
              <c:strCache>
                <c:ptCount val="1"/>
                <c:pt idx="0">
                  <c:v>localbtcUSD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Sheet1!$C$14:$AG$14</c:f>
              <c:numCache>
                <c:formatCode>m/d/yyyy</c:formatCode>
                <c:ptCount val="31"/>
                <c:pt idx="0">
                  <c:v>41993</c:v>
                </c:pt>
                <c:pt idx="1">
                  <c:v>41994</c:v>
                </c:pt>
                <c:pt idx="2">
                  <c:v>41995</c:v>
                </c:pt>
                <c:pt idx="3">
                  <c:v>41996</c:v>
                </c:pt>
                <c:pt idx="4">
                  <c:v>41997</c:v>
                </c:pt>
                <c:pt idx="5">
                  <c:v>41998</c:v>
                </c:pt>
                <c:pt idx="6">
                  <c:v>41999</c:v>
                </c:pt>
                <c:pt idx="7">
                  <c:v>42000</c:v>
                </c:pt>
                <c:pt idx="8">
                  <c:v>42001</c:v>
                </c:pt>
                <c:pt idx="9">
                  <c:v>42002</c:v>
                </c:pt>
                <c:pt idx="10">
                  <c:v>42003</c:v>
                </c:pt>
                <c:pt idx="11">
                  <c:v>42004</c:v>
                </c:pt>
                <c:pt idx="12">
                  <c:v>42005</c:v>
                </c:pt>
                <c:pt idx="13">
                  <c:v>42006</c:v>
                </c:pt>
                <c:pt idx="14">
                  <c:v>42007</c:v>
                </c:pt>
                <c:pt idx="15">
                  <c:v>42008</c:v>
                </c:pt>
                <c:pt idx="16">
                  <c:v>42009</c:v>
                </c:pt>
                <c:pt idx="17">
                  <c:v>42010</c:v>
                </c:pt>
                <c:pt idx="18">
                  <c:v>42011</c:v>
                </c:pt>
                <c:pt idx="19">
                  <c:v>42012</c:v>
                </c:pt>
                <c:pt idx="20">
                  <c:v>42013</c:v>
                </c:pt>
                <c:pt idx="21">
                  <c:v>42014</c:v>
                </c:pt>
                <c:pt idx="22">
                  <c:v>42015</c:v>
                </c:pt>
                <c:pt idx="23">
                  <c:v>42016</c:v>
                </c:pt>
                <c:pt idx="24">
                  <c:v>42017</c:v>
                </c:pt>
                <c:pt idx="25">
                  <c:v>42018</c:v>
                </c:pt>
                <c:pt idx="26">
                  <c:v>42019</c:v>
                </c:pt>
                <c:pt idx="27">
                  <c:v>42020</c:v>
                </c:pt>
                <c:pt idx="28">
                  <c:v>42021</c:v>
                </c:pt>
                <c:pt idx="29">
                  <c:v>42022</c:v>
                </c:pt>
                <c:pt idx="30">
                  <c:v>42023</c:v>
                </c:pt>
              </c:numCache>
            </c:numRef>
          </c:cat>
          <c:val>
            <c:numRef>
              <c:f>Sheet1!$C$19:$AG$19</c:f>
              <c:numCache>
                <c:formatCode>0.000</c:formatCode>
                <c:ptCount val="31"/>
                <c:pt idx="0">
                  <c:v>2.4055999999999999E-3</c:v>
                </c:pt>
                <c:pt idx="1">
                  <c:v>1.9478E-3</c:v>
                </c:pt>
                <c:pt idx="2">
                  <c:v>2.4426999999999999E-3</c:v>
                </c:pt>
                <c:pt idx="3">
                  <c:v>1.9104E-3</c:v>
                </c:pt>
                <c:pt idx="4">
                  <c:v>1.9185999999999999E-3</c:v>
                </c:pt>
                <c:pt idx="5">
                  <c:v>1.9721000000000001E-3</c:v>
                </c:pt>
                <c:pt idx="6">
                  <c:v>2.0290999999999998E-3</c:v>
                </c:pt>
                <c:pt idx="7">
                  <c:v>2.3246999999999999E-3</c:v>
                </c:pt>
                <c:pt idx="8">
                  <c:v>1.7409000000000001E-3</c:v>
                </c:pt>
                <c:pt idx="9">
                  <c:v>1.6646E-3</c:v>
                </c:pt>
                <c:pt idx="10">
                  <c:v>1.2833E-3</c:v>
                </c:pt>
                <c:pt idx="11">
                  <c:v>1.3818000000000001E-3</c:v>
                </c:pt>
                <c:pt idx="12">
                  <c:v>1.1622E-3</c:v>
                </c:pt>
                <c:pt idx="13">
                  <c:v>1.1176999999999999E-3</c:v>
                </c:pt>
                <c:pt idx="14">
                  <c:v>2.1516999999999999E-3</c:v>
                </c:pt>
                <c:pt idx="15">
                  <c:v>3.8278000000000001E-3</c:v>
                </c:pt>
                <c:pt idx="16">
                  <c:v>2.7710999999999999E-3</c:v>
                </c:pt>
                <c:pt idx="20">
                  <c:v>3.123E-4</c:v>
                </c:pt>
                <c:pt idx="21">
                  <c:v>4.6710000000000002E-4</c:v>
                </c:pt>
                <c:pt idx="22">
                  <c:v>2.1359E-3</c:v>
                </c:pt>
                <c:pt idx="23">
                  <c:v>2.2726000000000001E-3</c:v>
                </c:pt>
                <c:pt idx="24">
                  <c:v>2.0018000000000002E-3</c:v>
                </c:pt>
                <c:pt idx="25">
                  <c:v>7.9059999999999998E-3</c:v>
                </c:pt>
                <c:pt idx="26">
                  <c:v>5.7378000000000004E-3</c:v>
                </c:pt>
                <c:pt idx="27">
                  <c:v>4.6226000000000001E-3</c:v>
                </c:pt>
                <c:pt idx="28">
                  <c:v>3.4158000000000001E-3</c:v>
                </c:pt>
                <c:pt idx="29">
                  <c:v>3.5913999999999998E-3</c:v>
                </c:pt>
                <c:pt idx="30">
                  <c:v>2.5130999999999999E-3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6D-4403-A06A-22230B4F5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87247808"/>
        <c:axId val="-1287244544"/>
      </c:lineChart>
      <c:dateAx>
        <c:axId val="-128724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87244544"/>
        <c:crosses val="autoZero"/>
        <c:auto val="1"/>
        <c:lblOffset val="100"/>
        <c:baseTimeUnit val="days"/>
      </c:dateAx>
      <c:valAx>
        <c:axId val="-128724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8724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bitstampUSD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Sheet1!$C$3:$AG$3</c:f>
              <c:numCache>
                <c:formatCode>m/d/yyyy</c:formatCode>
                <c:ptCount val="31"/>
                <c:pt idx="0">
                  <c:v>42567</c:v>
                </c:pt>
                <c:pt idx="1">
                  <c:v>42568</c:v>
                </c:pt>
                <c:pt idx="2">
                  <c:v>42569</c:v>
                </c:pt>
                <c:pt idx="3">
                  <c:v>42570</c:v>
                </c:pt>
                <c:pt idx="4">
                  <c:v>42571</c:v>
                </c:pt>
                <c:pt idx="5">
                  <c:v>42572</c:v>
                </c:pt>
                <c:pt idx="6">
                  <c:v>42573</c:v>
                </c:pt>
                <c:pt idx="7">
                  <c:v>42574</c:v>
                </c:pt>
                <c:pt idx="8">
                  <c:v>42575</c:v>
                </c:pt>
                <c:pt idx="9">
                  <c:v>42576</c:v>
                </c:pt>
                <c:pt idx="10">
                  <c:v>42577</c:v>
                </c:pt>
                <c:pt idx="11">
                  <c:v>42578</c:v>
                </c:pt>
                <c:pt idx="12">
                  <c:v>42579</c:v>
                </c:pt>
                <c:pt idx="13">
                  <c:v>42580</c:v>
                </c:pt>
                <c:pt idx="14">
                  <c:v>42581</c:v>
                </c:pt>
                <c:pt idx="15">
                  <c:v>42582</c:v>
                </c:pt>
                <c:pt idx="16">
                  <c:v>42583</c:v>
                </c:pt>
                <c:pt idx="17">
                  <c:v>42584</c:v>
                </c:pt>
                <c:pt idx="18">
                  <c:v>42585</c:v>
                </c:pt>
                <c:pt idx="19">
                  <c:v>42586</c:v>
                </c:pt>
                <c:pt idx="20">
                  <c:v>42587</c:v>
                </c:pt>
                <c:pt idx="21">
                  <c:v>42588</c:v>
                </c:pt>
                <c:pt idx="22">
                  <c:v>42589</c:v>
                </c:pt>
                <c:pt idx="23">
                  <c:v>42590</c:v>
                </c:pt>
                <c:pt idx="24">
                  <c:v>42591</c:v>
                </c:pt>
                <c:pt idx="25">
                  <c:v>42592</c:v>
                </c:pt>
                <c:pt idx="26">
                  <c:v>42593</c:v>
                </c:pt>
                <c:pt idx="27">
                  <c:v>42594</c:v>
                </c:pt>
                <c:pt idx="28">
                  <c:v>42595</c:v>
                </c:pt>
                <c:pt idx="29">
                  <c:v>42596</c:v>
                </c:pt>
                <c:pt idx="30">
                  <c:v>42597</c:v>
                </c:pt>
              </c:numCache>
            </c:numRef>
          </c:cat>
          <c:val>
            <c:numRef>
              <c:f>Sheet1!$C$4:$AG$4</c:f>
              <c:numCache>
                <c:formatCode>0.000</c:formatCode>
                <c:ptCount val="31"/>
                <c:pt idx="0">
                  <c:v>0.1134435</c:v>
                </c:pt>
                <c:pt idx="1">
                  <c:v>0.1106881</c:v>
                </c:pt>
                <c:pt idx="2">
                  <c:v>0.1252741</c:v>
                </c:pt>
                <c:pt idx="3">
                  <c:v>0.1315569</c:v>
                </c:pt>
                <c:pt idx="4">
                  <c:v>0.14103869999999999</c:v>
                </c:pt>
                <c:pt idx="5">
                  <c:v>0.1304292</c:v>
                </c:pt>
                <c:pt idx="6">
                  <c:v>0.17600160000000001</c:v>
                </c:pt>
                <c:pt idx="7">
                  <c:v>0.13056119999999999</c:v>
                </c:pt>
                <c:pt idx="8">
                  <c:v>0.1155403</c:v>
                </c:pt>
                <c:pt idx="9">
                  <c:v>0.1353955</c:v>
                </c:pt>
                <c:pt idx="10">
                  <c:v>0.13935939999999999</c:v>
                </c:pt>
                <c:pt idx="11">
                  <c:v>0.1363269</c:v>
                </c:pt>
                <c:pt idx="12">
                  <c:v>0.14448130000000001</c:v>
                </c:pt>
                <c:pt idx="13">
                  <c:v>0.1415737</c:v>
                </c:pt>
                <c:pt idx="14">
                  <c:v>0.16592180000000001</c:v>
                </c:pt>
                <c:pt idx="15">
                  <c:v>0.17089190000000001</c:v>
                </c:pt>
                <c:pt idx="16">
                  <c:v>0.1548641</c:v>
                </c:pt>
                <c:pt idx="17">
                  <c:v>0.12618170000000001</c:v>
                </c:pt>
                <c:pt idx="25">
                  <c:v>0.1920077</c:v>
                </c:pt>
                <c:pt idx="26">
                  <c:v>0.1180943</c:v>
                </c:pt>
                <c:pt idx="27">
                  <c:v>0.1157031</c:v>
                </c:pt>
                <c:pt idx="28">
                  <c:v>9.3847200000000006E-2</c:v>
                </c:pt>
                <c:pt idx="29">
                  <c:v>0.10428320000000001</c:v>
                </c:pt>
                <c:pt idx="30">
                  <c:v>0.1094241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D2-4537-A65B-D1C6FAD0C951}"/>
            </c:ext>
          </c:extLst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bitfinexUSD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FF0000"/>
              </a:solidFill>
              <a:ln w="38100">
                <a:solidFill>
                  <a:srgbClr val="FF0000"/>
                </a:solidFill>
                <a:round/>
              </a:ln>
              <a:effectLst/>
            </c:spPr>
          </c:marker>
          <c:cat>
            <c:numRef>
              <c:f>Sheet1!$C$3:$AG$3</c:f>
              <c:numCache>
                <c:formatCode>m/d/yyyy</c:formatCode>
                <c:ptCount val="31"/>
                <c:pt idx="0">
                  <c:v>42567</c:v>
                </c:pt>
                <c:pt idx="1">
                  <c:v>42568</c:v>
                </c:pt>
                <c:pt idx="2">
                  <c:v>42569</c:v>
                </c:pt>
                <c:pt idx="3">
                  <c:v>42570</c:v>
                </c:pt>
                <c:pt idx="4">
                  <c:v>42571</c:v>
                </c:pt>
                <c:pt idx="5">
                  <c:v>42572</c:v>
                </c:pt>
                <c:pt idx="6">
                  <c:v>42573</c:v>
                </c:pt>
                <c:pt idx="7">
                  <c:v>42574</c:v>
                </c:pt>
                <c:pt idx="8">
                  <c:v>42575</c:v>
                </c:pt>
                <c:pt idx="9">
                  <c:v>42576</c:v>
                </c:pt>
                <c:pt idx="10">
                  <c:v>42577</c:v>
                </c:pt>
                <c:pt idx="11">
                  <c:v>42578</c:v>
                </c:pt>
                <c:pt idx="12">
                  <c:v>42579</c:v>
                </c:pt>
                <c:pt idx="13">
                  <c:v>42580</c:v>
                </c:pt>
                <c:pt idx="14">
                  <c:v>42581</c:v>
                </c:pt>
                <c:pt idx="15">
                  <c:v>42582</c:v>
                </c:pt>
                <c:pt idx="16">
                  <c:v>42583</c:v>
                </c:pt>
                <c:pt idx="17">
                  <c:v>42584</c:v>
                </c:pt>
                <c:pt idx="18">
                  <c:v>42585</c:v>
                </c:pt>
                <c:pt idx="19">
                  <c:v>42586</c:v>
                </c:pt>
                <c:pt idx="20">
                  <c:v>42587</c:v>
                </c:pt>
                <c:pt idx="21">
                  <c:v>42588</c:v>
                </c:pt>
                <c:pt idx="22">
                  <c:v>42589</c:v>
                </c:pt>
                <c:pt idx="23">
                  <c:v>42590</c:v>
                </c:pt>
                <c:pt idx="24">
                  <c:v>42591</c:v>
                </c:pt>
                <c:pt idx="25">
                  <c:v>42592</c:v>
                </c:pt>
                <c:pt idx="26">
                  <c:v>42593</c:v>
                </c:pt>
                <c:pt idx="27">
                  <c:v>42594</c:v>
                </c:pt>
                <c:pt idx="28">
                  <c:v>42595</c:v>
                </c:pt>
                <c:pt idx="29">
                  <c:v>42596</c:v>
                </c:pt>
                <c:pt idx="30">
                  <c:v>42597</c:v>
                </c:pt>
              </c:numCache>
            </c:numRef>
          </c:cat>
          <c:val>
            <c:numRef>
              <c:f>Sheet1!$C$5:$AG$5</c:f>
              <c:numCache>
                <c:formatCode>0.000</c:formatCode>
                <c:ptCount val="31"/>
                <c:pt idx="0">
                  <c:v>0.25240249999999997</c:v>
                </c:pt>
                <c:pt idx="1">
                  <c:v>0.1794984</c:v>
                </c:pt>
                <c:pt idx="2">
                  <c:v>0.24709809999999999</c:v>
                </c:pt>
                <c:pt idx="3">
                  <c:v>0.24781449999999999</c:v>
                </c:pt>
                <c:pt idx="4">
                  <c:v>0.26539760000000001</c:v>
                </c:pt>
                <c:pt idx="5">
                  <c:v>0.26070769999999999</c:v>
                </c:pt>
                <c:pt idx="6">
                  <c:v>0.27018140000000002</c:v>
                </c:pt>
                <c:pt idx="7">
                  <c:v>0.30872179999999999</c:v>
                </c:pt>
                <c:pt idx="8">
                  <c:v>0.24561259999999999</c:v>
                </c:pt>
                <c:pt idx="9">
                  <c:v>0.26743149999999999</c:v>
                </c:pt>
                <c:pt idx="10">
                  <c:v>0.26831939999999999</c:v>
                </c:pt>
                <c:pt idx="11">
                  <c:v>0.2597737</c:v>
                </c:pt>
                <c:pt idx="12">
                  <c:v>0.2466661</c:v>
                </c:pt>
                <c:pt idx="13">
                  <c:v>0.23689209999999999</c:v>
                </c:pt>
                <c:pt idx="14">
                  <c:v>0.2389838</c:v>
                </c:pt>
                <c:pt idx="15">
                  <c:v>0.23639560000000001</c:v>
                </c:pt>
                <c:pt idx="16">
                  <c:v>0.27912439999999999</c:v>
                </c:pt>
                <c:pt idx="17">
                  <c:v>0.41637980000000002</c:v>
                </c:pt>
                <c:pt idx="25">
                  <c:v>0.11860080000000001</c:v>
                </c:pt>
                <c:pt idx="26">
                  <c:v>0.23159099999999999</c:v>
                </c:pt>
                <c:pt idx="27">
                  <c:v>0.22023670000000001</c:v>
                </c:pt>
                <c:pt idx="28">
                  <c:v>0.23774590000000001</c:v>
                </c:pt>
                <c:pt idx="29">
                  <c:v>0.25876589999999999</c:v>
                </c:pt>
                <c:pt idx="30">
                  <c:v>0.30348930000000002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D2-4537-A65B-D1C6FAD0C951}"/>
            </c:ext>
          </c:extLst>
        </c:ser>
        <c:ser>
          <c:idx val="2"/>
          <c:order val="2"/>
          <c:tx>
            <c:strRef>
              <c:f>Sheet1!$B$6</c:f>
              <c:strCache>
                <c:ptCount val="1"/>
                <c:pt idx="0">
                  <c:v>btceUSD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Sheet1!$C$3:$AG$3</c:f>
              <c:numCache>
                <c:formatCode>m/d/yyyy</c:formatCode>
                <c:ptCount val="31"/>
                <c:pt idx="0">
                  <c:v>42567</c:v>
                </c:pt>
                <c:pt idx="1">
                  <c:v>42568</c:v>
                </c:pt>
                <c:pt idx="2">
                  <c:v>42569</c:v>
                </c:pt>
                <c:pt idx="3">
                  <c:v>42570</c:v>
                </c:pt>
                <c:pt idx="4">
                  <c:v>42571</c:v>
                </c:pt>
                <c:pt idx="5">
                  <c:v>42572</c:v>
                </c:pt>
                <c:pt idx="6">
                  <c:v>42573</c:v>
                </c:pt>
                <c:pt idx="7">
                  <c:v>42574</c:v>
                </c:pt>
                <c:pt idx="8">
                  <c:v>42575</c:v>
                </c:pt>
                <c:pt idx="9">
                  <c:v>42576</c:v>
                </c:pt>
                <c:pt idx="10">
                  <c:v>42577</c:v>
                </c:pt>
                <c:pt idx="11">
                  <c:v>42578</c:v>
                </c:pt>
                <c:pt idx="12">
                  <c:v>42579</c:v>
                </c:pt>
                <c:pt idx="13">
                  <c:v>42580</c:v>
                </c:pt>
                <c:pt idx="14">
                  <c:v>42581</c:v>
                </c:pt>
                <c:pt idx="15">
                  <c:v>42582</c:v>
                </c:pt>
                <c:pt idx="16">
                  <c:v>42583</c:v>
                </c:pt>
                <c:pt idx="17">
                  <c:v>42584</c:v>
                </c:pt>
                <c:pt idx="18">
                  <c:v>42585</c:v>
                </c:pt>
                <c:pt idx="19">
                  <c:v>42586</c:v>
                </c:pt>
                <c:pt idx="20">
                  <c:v>42587</c:v>
                </c:pt>
                <c:pt idx="21">
                  <c:v>42588</c:v>
                </c:pt>
                <c:pt idx="22">
                  <c:v>42589</c:v>
                </c:pt>
                <c:pt idx="23">
                  <c:v>42590</c:v>
                </c:pt>
                <c:pt idx="24">
                  <c:v>42591</c:v>
                </c:pt>
                <c:pt idx="25">
                  <c:v>42592</c:v>
                </c:pt>
                <c:pt idx="26">
                  <c:v>42593</c:v>
                </c:pt>
                <c:pt idx="27">
                  <c:v>42594</c:v>
                </c:pt>
                <c:pt idx="28">
                  <c:v>42595</c:v>
                </c:pt>
                <c:pt idx="29">
                  <c:v>42596</c:v>
                </c:pt>
                <c:pt idx="30">
                  <c:v>42597</c:v>
                </c:pt>
              </c:numCache>
            </c:numRef>
          </c:cat>
          <c:val>
            <c:numRef>
              <c:f>Sheet1!$C$6:$AG$6</c:f>
              <c:numCache>
                <c:formatCode>0.000</c:formatCode>
                <c:ptCount val="31"/>
                <c:pt idx="0">
                  <c:v>8.21746E-2</c:v>
                </c:pt>
                <c:pt idx="1">
                  <c:v>7.6121800000000003E-2</c:v>
                </c:pt>
                <c:pt idx="2">
                  <c:v>9.6703300000000006E-2</c:v>
                </c:pt>
                <c:pt idx="3">
                  <c:v>8.7055499999999994E-2</c:v>
                </c:pt>
                <c:pt idx="4">
                  <c:v>7.7187400000000003E-2</c:v>
                </c:pt>
                <c:pt idx="5">
                  <c:v>6.5072599999999994E-2</c:v>
                </c:pt>
                <c:pt idx="6">
                  <c:v>9.5573699999999998E-2</c:v>
                </c:pt>
                <c:pt idx="7">
                  <c:v>7.55942E-2</c:v>
                </c:pt>
                <c:pt idx="8">
                  <c:v>6.7575700000000002E-2</c:v>
                </c:pt>
                <c:pt idx="9">
                  <c:v>7.7316300000000004E-2</c:v>
                </c:pt>
                <c:pt idx="10">
                  <c:v>9.2801900000000007E-2</c:v>
                </c:pt>
                <c:pt idx="11">
                  <c:v>9.5870700000000003E-2</c:v>
                </c:pt>
                <c:pt idx="12">
                  <c:v>7.9624399999999998E-2</c:v>
                </c:pt>
                <c:pt idx="13">
                  <c:v>0.1074968</c:v>
                </c:pt>
                <c:pt idx="14">
                  <c:v>8.1874000000000002E-2</c:v>
                </c:pt>
                <c:pt idx="15">
                  <c:v>0.11316320000000001</c:v>
                </c:pt>
                <c:pt idx="16">
                  <c:v>0.1216122</c:v>
                </c:pt>
                <c:pt idx="17">
                  <c:v>0.1452002</c:v>
                </c:pt>
                <c:pt idx="25">
                  <c:v>0.30841590000000002</c:v>
                </c:pt>
                <c:pt idx="26">
                  <c:v>0.2490473</c:v>
                </c:pt>
                <c:pt idx="27">
                  <c:v>0.23917060000000001</c:v>
                </c:pt>
                <c:pt idx="28">
                  <c:v>0.21031469999999999</c:v>
                </c:pt>
                <c:pt idx="29">
                  <c:v>0.19521440000000001</c:v>
                </c:pt>
                <c:pt idx="30">
                  <c:v>0.19179860000000001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D2-4537-A65B-D1C6FAD0C951}"/>
            </c:ext>
          </c:extLst>
        </c:ser>
        <c:ser>
          <c:idx val="3"/>
          <c:order val="3"/>
          <c:tx>
            <c:strRef>
              <c:f>Sheet1!$B$7</c:f>
              <c:strCache>
                <c:ptCount val="1"/>
                <c:pt idx="0">
                  <c:v>coinbaseUSD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Sheet1!$C$3:$AG$3</c:f>
              <c:numCache>
                <c:formatCode>m/d/yyyy</c:formatCode>
                <c:ptCount val="31"/>
                <c:pt idx="0">
                  <c:v>42567</c:v>
                </c:pt>
                <c:pt idx="1">
                  <c:v>42568</c:v>
                </c:pt>
                <c:pt idx="2">
                  <c:v>42569</c:v>
                </c:pt>
                <c:pt idx="3">
                  <c:v>42570</c:v>
                </c:pt>
                <c:pt idx="4">
                  <c:v>42571</c:v>
                </c:pt>
                <c:pt idx="5">
                  <c:v>42572</c:v>
                </c:pt>
                <c:pt idx="6">
                  <c:v>42573</c:v>
                </c:pt>
                <c:pt idx="7">
                  <c:v>42574</c:v>
                </c:pt>
                <c:pt idx="8">
                  <c:v>42575</c:v>
                </c:pt>
                <c:pt idx="9">
                  <c:v>42576</c:v>
                </c:pt>
                <c:pt idx="10">
                  <c:v>42577</c:v>
                </c:pt>
                <c:pt idx="11">
                  <c:v>42578</c:v>
                </c:pt>
                <c:pt idx="12">
                  <c:v>42579</c:v>
                </c:pt>
                <c:pt idx="13">
                  <c:v>42580</c:v>
                </c:pt>
                <c:pt idx="14">
                  <c:v>42581</c:v>
                </c:pt>
                <c:pt idx="15">
                  <c:v>42582</c:v>
                </c:pt>
                <c:pt idx="16">
                  <c:v>42583</c:v>
                </c:pt>
                <c:pt idx="17">
                  <c:v>42584</c:v>
                </c:pt>
                <c:pt idx="18">
                  <c:v>42585</c:v>
                </c:pt>
                <c:pt idx="19">
                  <c:v>42586</c:v>
                </c:pt>
                <c:pt idx="20">
                  <c:v>42587</c:v>
                </c:pt>
                <c:pt idx="21">
                  <c:v>42588</c:v>
                </c:pt>
                <c:pt idx="22">
                  <c:v>42589</c:v>
                </c:pt>
                <c:pt idx="23">
                  <c:v>42590</c:v>
                </c:pt>
                <c:pt idx="24">
                  <c:v>42591</c:v>
                </c:pt>
                <c:pt idx="25">
                  <c:v>42592</c:v>
                </c:pt>
                <c:pt idx="26">
                  <c:v>42593</c:v>
                </c:pt>
                <c:pt idx="27">
                  <c:v>42594</c:v>
                </c:pt>
                <c:pt idx="28">
                  <c:v>42595</c:v>
                </c:pt>
                <c:pt idx="29">
                  <c:v>42596</c:v>
                </c:pt>
                <c:pt idx="30">
                  <c:v>42597</c:v>
                </c:pt>
              </c:numCache>
            </c:numRef>
          </c:cat>
          <c:val>
            <c:numRef>
              <c:f>Sheet1!$C$7:$AG$7</c:f>
              <c:numCache>
                <c:formatCode>0.000</c:formatCode>
                <c:ptCount val="31"/>
                <c:pt idx="0">
                  <c:v>0.38200250000000002</c:v>
                </c:pt>
                <c:pt idx="1">
                  <c:v>0.4985233</c:v>
                </c:pt>
                <c:pt idx="2">
                  <c:v>0.38743919999999998</c:v>
                </c:pt>
                <c:pt idx="3">
                  <c:v>0.37696960000000002</c:v>
                </c:pt>
                <c:pt idx="4">
                  <c:v>0.37766889999999997</c:v>
                </c:pt>
                <c:pt idx="5">
                  <c:v>0.40272150000000001</c:v>
                </c:pt>
                <c:pt idx="6">
                  <c:v>0.34028700000000001</c:v>
                </c:pt>
                <c:pt idx="7">
                  <c:v>0.36776759999999997</c:v>
                </c:pt>
                <c:pt idx="8">
                  <c:v>0.39884380000000003</c:v>
                </c:pt>
                <c:pt idx="9">
                  <c:v>0.37143219999999999</c:v>
                </c:pt>
                <c:pt idx="10">
                  <c:v>0.38054939999999998</c:v>
                </c:pt>
                <c:pt idx="11">
                  <c:v>0.36599350000000003</c:v>
                </c:pt>
                <c:pt idx="12">
                  <c:v>0.39536640000000001</c:v>
                </c:pt>
                <c:pt idx="13">
                  <c:v>0.33345930000000001</c:v>
                </c:pt>
                <c:pt idx="14">
                  <c:v>0.33701900000000001</c:v>
                </c:pt>
                <c:pt idx="15">
                  <c:v>0.27070260000000002</c:v>
                </c:pt>
                <c:pt idx="16">
                  <c:v>0.27655370000000001</c:v>
                </c:pt>
                <c:pt idx="17">
                  <c:v>0.13247329999999999</c:v>
                </c:pt>
                <c:pt idx="25">
                  <c:v>0.19121669999999999</c:v>
                </c:pt>
                <c:pt idx="26">
                  <c:v>0.27920859999999997</c:v>
                </c:pt>
                <c:pt idx="27">
                  <c:v>0.31857770000000002</c:v>
                </c:pt>
                <c:pt idx="28">
                  <c:v>0.35932190000000003</c:v>
                </c:pt>
                <c:pt idx="29">
                  <c:v>0.29675940000000001</c:v>
                </c:pt>
                <c:pt idx="30">
                  <c:v>0.29320889999999999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D2-4537-A65B-D1C6FAD0C951}"/>
            </c:ext>
          </c:extLst>
        </c:ser>
        <c:ser>
          <c:idx val="4"/>
          <c:order val="4"/>
          <c:tx>
            <c:strRef>
              <c:f>Sheet1!$B$8</c:f>
              <c:strCache>
                <c:ptCount val="1"/>
                <c:pt idx="0">
                  <c:v>localbtcUSD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Sheet1!$C$3:$AG$3</c:f>
              <c:numCache>
                <c:formatCode>m/d/yyyy</c:formatCode>
                <c:ptCount val="31"/>
                <c:pt idx="0">
                  <c:v>42567</c:v>
                </c:pt>
                <c:pt idx="1">
                  <c:v>42568</c:v>
                </c:pt>
                <c:pt idx="2">
                  <c:v>42569</c:v>
                </c:pt>
                <c:pt idx="3">
                  <c:v>42570</c:v>
                </c:pt>
                <c:pt idx="4">
                  <c:v>42571</c:v>
                </c:pt>
                <c:pt idx="5">
                  <c:v>42572</c:v>
                </c:pt>
                <c:pt idx="6">
                  <c:v>42573</c:v>
                </c:pt>
                <c:pt idx="7">
                  <c:v>42574</c:v>
                </c:pt>
                <c:pt idx="8">
                  <c:v>42575</c:v>
                </c:pt>
                <c:pt idx="9">
                  <c:v>42576</c:v>
                </c:pt>
                <c:pt idx="10">
                  <c:v>42577</c:v>
                </c:pt>
                <c:pt idx="11">
                  <c:v>42578</c:v>
                </c:pt>
                <c:pt idx="12">
                  <c:v>42579</c:v>
                </c:pt>
                <c:pt idx="13">
                  <c:v>42580</c:v>
                </c:pt>
                <c:pt idx="14">
                  <c:v>42581</c:v>
                </c:pt>
                <c:pt idx="15">
                  <c:v>42582</c:v>
                </c:pt>
                <c:pt idx="16">
                  <c:v>42583</c:v>
                </c:pt>
                <c:pt idx="17">
                  <c:v>42584</c:v>
                </c:pt>
                <c:pt idx="18">
                  <c:v>42585</c:v>
                </c:pt>
                <c:pt idx="19">
                  <c:v>42586</c:v>
                </c:pt>
                <c:pt idx="20">
                  <c:v>42587</c:v>
                </c:pt>
                <c:pt idx="21">
                  <c:v>42588</c:v>
                </c:pt>
                <c:pt idx="22">
                  <c:v>42589</c:v>
                </c:pt>
                <c:pt idx="23">
                  <c:v>42590</c:v>
                </c:pt>
                <c:pt idx="24">
                  <c:v>42591</c:v>
                </c:pt>
                <c:pt idx="25">
                  <c:v>42592</c:v>
                </c:pt>
                <c:pt idx="26">
                  <c:v>42593</c:v>
                </c:pt>
                <c:pt idx="27">
                  <c:v>42594</c:v>
                </c:pt>
                <c:pt idx="28">
                  <c:v>42595</c:v>
                </c:pt>
                <c:pt idx="29">
                  <c:v>42596</c:v>
                </c:pt>
                <c:pt idx="30">
                  <c:v>42597</c:v>
                </c:pt>
              </c:numCache>
            </c:numRef>
          </c:cat>
          <c:val>
            <c:numRef>
              <c:f>Sheet1!$C$8:$AG$8</c:f>
              <c:numCache>
                <c:formatCode>0.000</c:formatCode>
                <c:ptCount val="31"/>
                <c:pt idx="0">
                  <c:v>5.5460000000000004E-4</c:v>
                </c:pt>
                <c:pt idx="1">
                  <c:v>6.3009999999999997E-4</c:v>
                </c:pt>
                <c:pt idx="2">
                  <c:v>8.3489999999999997E-4</c:v>
                </c:pt>
                <c:pt idx="3">
                  <c:v>5.842E-4</c:v>
                </c:pt>
                <c:pt idx="4">
                  <c:v>5.756E-4</c:v>
                </c:pt>
                <c:pt idx="5">
                  <c:v>5.3120000000000001E-4</c:v>
                </c:pt>
                <c:pt idx="6">
                  <c:v>8.5400000000000005E-4</c:v>
                </c:pt>
                <c:pt idx="7">
                  <c:v>6.3619999999999996E-4</c:v>
                </c:pt>
                <c:pt idx="8">
                  <c:v>6.5110000000000005E-4</c:v>
                </c:pt>
                <c:pt idx="9">
                  <c:v>7.517E-4</c:v>
                </c:pt>
                <c:pt idx="10">
                  <c:v>8.1930000000000002E-4</c:v>
                </c:pt>
                <c:pt idx="11">
                  <c:v>8.0800000000000002E-4</c:v>
                </c:pt>
                <c:pt idx="12">
                  <c:v>6.4780000000000003E-4</c:v>
                </c:pt>
                <c:pt idx="13">
                  <c:v>7.448E-4</c:v>
                </c:pt>
                <c:pt idx="14">
                  <c:v>5.8129999999999998E-4</c:v>
                </c:pt>
                <c:pt idx="15">
                  <c:v>1.0621999999999999E-3</c:v>
                </c:pt>
                <c:pt idx="16">
                  <c:v>1.1056E-3</c:v>
                </c:pt>
                <c:pt idx="17">
                  <c:v>2.0048000000000002E-3</c:v>
                </c:pt>
                <c:pt idx="25">
                  <c:v>1.1183E-3</c:v>
                </c:pt>
                <c:pt idx="26">
                  <c:v>4.7479999999999999E-4</c:v>
                </c:pt>
                <c:pt idx="27">
                  <c:v>4.2680000000000002E-4</c:v>
                </c:pt>
                <c:pt idx="28">
                  <c:v>3.5599999999999998E-4</c:v>
                </c:pt>
                <c:pt idx="29">
                  <c:v>5.9310000000000005E-4</c:v>
                </c:pt>
                <c:pt idx="30">
                  <c:v>6.5209999999999997E-4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D2-4537-A65B-D1C6FAD0C951}"/>
            </c:ext>
          </c:extLst>
        </c:ser>
        <c:ser>
          <c:idx val="5"/>
          <c:order val="5"/>
          <c:tx>
            <c:strRef>
              <c:f>Sheet1!$B$9</c:f>
              <c:strCache>
                <c:ptCount val="1"/>
                <c:pt idx="0">
                  <c:v>cexUSD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Sheet1!$C$3:$AG$3</c:f>
              <c:numCache>
                <c:formatCode>m/d/yyyy</c:formatCode>
                <c:ptCount val="31"/>
                <c:pt idx="0">
                  <c:v>42567</c:v>
                </c:pt>
                <c:pt idx="1">
                  <c:v>42568</c:v>
                </c:pt>
                <c:pt idx="2">
                  <c:v>42569</c:v>
                </c:pt>
                <c:pt idx="3">
                  <c:v>42570</c:v>
                </c:pt>
                <c:pt idx="4">
                  <c:v>42571</c:v>
                </c:pt>
                <c:pt idx="5">
                  <c:v>42572</c:v>
                </c:pt>
                <c:pt idx="6">
                  <c:v>42573</c:v>
                </c:pt>
                <c:pt idx="7">
                  <c:v>42574</c:v>
                </c:pt>
                <c:pt idx="8">
                  <c:v>42575</c:v>
                </c:pt>
                <c:pt idx="9">
                  <c:v>42576</c:v>
                </c:pt>
                <c:pt idx="10">
                  <c:v>42577</c:v>
                </c:pt>
                <c:pt idx="11">
                  <c:v>42578</c:v>
                </c:pt>
                <c:pt idx="12">
                  <c:v>42579</c:v>
                </c:pt>
                <c:pt idx="13">
                  <c:v>42580</c:v>
                </c:pt>
                <c:pt idx="14">
                  <c:v>42581</c:v>
                </c:pt>
                <c:pt idx="15">
                  <c:v>42582</c:v>
                </c:pt>
                <c:pt idx="16">
                  <c:v>42583</c:v>
                </c:pt>
                <c:pt idx="17">
                  <c:v>42584</c:v>
                </c:pt>
                <c:pt idx="18">
                  <c:v>42585</c:v>
                </c:pt>
                <c:pt idx="19">
                  <c:v>42586</c:v>
                </c:pt>
                <c:pt idx="20">
                  <c:v>42587</c:v>
                </c:pt>
                <c:pt idx="21">
                  <c:v>42588</c:v>
                </c:pt>
                <c:pt idx="22">
                  <c:v>42589</c:v>
                </c:pt>
                <c:pt idx="23">
                  <c:v>42590</c:v>
                </c:pt>
                <c:pt idx="24">
                  <c:v>42591</c:v>
                </c:pt>
                <c:pt idx="25">
                  <c:v>42592</c:v>
                </c:pt>
                <c:pt idx="26">
                  <c:v>42593</c:v>
                </c:pt>
                <c:pt idx="27">
                  <c:v>42594</c:v>
                </c:pt>
                <c:pt idx="28">
                  <c:v>42595</c:v>
                </c:pt>
                <c:pt idx="29">
                  <c:v>42596</c:v>
                </c:pt>
                <c:pt idx="30">
                  <c:v>42597</c:v>
                </c:pt>
              </c:numCache>
            </c:numRef>
          </c:cat>
          <c:val>
            <c:numRef>
              <c:f>Sheet1!$C$9:$AG$9</c:f>
              <c:numCache>
                <c:formatCode>0.000</c:formatCode>
                <c:ptCount val="31"/>
                <c:pt idx="0">
                  <c:v>0.1694222</c:v>
                </c:pt>
                <c:pt idx="1">
                  <c:v>0.1345383</c:v>
                </c:pt>
                <c:pt idx="2">
                  <c:v>0.14265030000000001</c:v>
                </c:pt>
                <c:pt idx="3">
                  <c:v>0.1560192</c:v>
                </c:pt>
                <c:pt idx="4">
                  <c:v>0.1381317</c:v>
                </c:pt>
                <c:pt idx="5">
                  <c:v>0.14053769999999999</c:v>
                </c:pt>
                <c:pt idx="6">
                  <c:v>0.11710230000000001</c:v>
                </c:pt>
                <c:pt idx="7">
                  <c:v>0.116719</c:v>
                </c:pt>
                <c:pt idx="8">
                  <c:v>0.1717765</c:v>
                </c:pt>
                <c:pt idx="9">
                  <c:v>0.14767269999999999</c:v>
                </c:pt>
                <c:pt idx="10">
                  <c:v>0.11815059999999999</c:v>
                </c:pt>
                <c:pt idx="11">
                  <c:v>0.1412273</c:v>
                </c:pt>
                <c:pt idx="12">
                  <c:v>0.133214</c:v>
                </c:pt>
                <c:pt idx="13">
                  <c:v>0.1798333</c:v>
                </c:pt>
                <c:pt idx="14">
                  <c:v>0.17562</c:v>
                </c:pt>
                <c:pt idx="15">
                  <c:v>0.20778450000000001</c:v>
                </c:pt>
                <c:pt idx="16">
                  <c:v>0.16674</c:v>
                </c:pt>
                <c:pt idx="17">
                  <c:v>0.17776020000000001</c:v>
                </c:pt>
                <c:pt idx="25">
                  <c:v>0.18864059999999999</c:v>
                </c:pt>
                <c:pt idx="26">
                  <c:v>0.121584</c:v>
                </c:pt>
                <c:pt idx="27">
                  <c:v>0.1058851</c:v>
                </c:pt>
                <c:pt idx="28">
                  <c:v>9.8414299999999996E-2</c:v>
                </c:pt>
                <c:pt idx="29">
                  <c:v>0.14438400000000001</c:v>
                </c:pt>
                <c:pt idx="30">
                  <c:v>0.101427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D2-4537-A65B-D1C6FAD0C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28858720"/>
        <c:axId val="-1028847296"/>
      </c:lineChart>
      <c:dateAx>
        <c:axId val="-102885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28847296"/>
        <c:crosses val="autoZero"/>
        <c:auto val="1"/>
        <c:lblOffset val="100"/>
        <c:baseTimeUnit val="days"/>
      </c:dateAx>
      <c:valAx>
        <c:axId val="-102884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2885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Hacked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Sheet1!$O$13:$O$25</c:f>
              <c:numCache>
                <c:formatCode>General</c:formatCode>
                <c:ptCount val="13"/>
                <c:pt idx="0">
                  <c:v>-6</c:v>
                </c:pt>
                <c:pt idx="1">
                  <c:v>-5</c:v>
                </c:pt>
                <c:pt idx="2">
                  <c:v>-4</c:v>
                </c:pt>
                <c:pt idx="3">
                  <c:v>-3</c:v>
                </c:pt>
                <c:pt idx="4">
                  <c:v>-2</c:v>
                </c:pt>
                <c:pt idx="5">
                  <c:v>-1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</c:numCache>
            </c:numRef>
          </c:xVal>
          <c:yVal>
            <c:numRef>
              <c:f>Sheet1!$R$13:$R$25</c:f>
              <c:numCache>
                <c:formatCode>General</c:formatCode>
                <c:ptCount val="13"/>
                <c:pt idx="0">
                  <c:v>-1.3153649999999989E-2</c:v>
                </c:pt>
                <c:pt idx="1">
                  <c:v>-2.7062599999999992E-2</c:v>
                </c:pt>
                <c:pt idx="2">
                  <c:v>-1.7883700000000002E-2</c:v>
                </c:pt>
                <c:pt idx="3">
                  <c:v>-2.6080949999999992E-2</c:v>
                </c:pt>
                <c:pt idx="4">
                  <c:v>-2.7941499999999952E-3</c:v>
                </c:pt>
                <c:pt idx="5">
                  <c:v>2.8796600000000006E-2</c:v>
                </c:pt>
                <c:pt idx="6">
                  <c:v>0.1221652</c:v>
                </c:pt>
                <c:pt idx="7">
                  <c:v>-6.2532749999999998E-2</c:v>
                </c:pt>
                <c:pt idx="8">
                  <c:v>-1.1566999999999966E-3</c:v>
                </c:pt>
                <c:pt idx="9">
                  <c:v>1.6740900000000017E-2</c:v>
                </c:pt>
                <c:pt idx="10">
                  <c:v>1.425585E-2</c:v>
                </c:pt>
                <c:pt idx="11">
                  <c:v>2.6115750000000007E-2</c:v>
                </c:pt>
                <c:pt idx="12">
                  <c:v>2.3557450000000008E-2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4B-4176-ABFF-7B26985426AD}"/>
            </c:ext>
          </c:extLst>
        </c:ser>
        <c:ser>
          <c:idx val="1"/>
          <c:order val="1"/>
          <c:tx>
            <c:strRef>
              <c:f>Sheet1!$S$2</c:f>
              <c:strCache>
                <c:ptCount val="1"/>
                <c:pt idx="0">
                  <c:v>Control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/>
            </c:spPr>
          </c:marker>
          <c:xVal>
            <c:numRef>
              <c:f>Sheet1!$O$13:$O$25</c:f>
              <c:numCache>
                <c:formatCode>General</c:formatCode>
                <c:ptCount val="13"/>
                <c:pt idx="0">
                  <c:v>-6</c:v>
                </c:pt>
                <c:pt idx="1">
                  <c:v>-5</c:v>
                </c:pt>
                <c:pt idx="2">
                  <c:v>-4</c:v>
                </c:pt>
                <c:pt idx="3">
                  <c:v>-3</c:v>
                </c:pt>
                <c:pt idx="4">
                  <c:v>-2</c:v>
                </c:pt>
                <c:pt idx="5">
                  <c:v>-1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</c:numCache>
            </c:numRef>
          </c:xVal>
          <c:yVal>
            <c:numRef>
              <c:f>Sheet1!$S$13:$S$25</c:f>
              <c:numCache>
                <c:formatCode>General</c:formatCode>
                <c:ptCount val="13"/>
                <c:pt idx="0">
                  <c:v>2.9230444444444392E-3</c:v>
                </c:pt>
                <c:pt idx="1">
                  <c:v>6.0139222222222108E-3</c:v>
                </c:pt>
                <c:pt idx="2">
                  <c:v>3.974155555555553E-3</c:v>
                </c:pt>
                <c:pt idx="3">
                  <c:v>5.7957555555555457E-3</c:v>
                </c:pt>
                <c:pt idx="4">
                  <c:v>6.2092222222221924E-4</c:v>
                </c:pt>
                <c:pt idx="5">
                  <c:v>-6.3992444444444518E-3</c:v>
                </c:pt>
                <c:pt idx="6">
                  <c:v>-2.7147833333333336E-2</c:v>
                </c:pt>
                <c:pt idx="7">
                  <c:v>1.3896166666666654E-2</c:v>
                </c:pt>
                <c:pt idx="8">
                  <c:v>2.5704444444444446E-4</c:v>
                </c:pt>
                <c:pt idx="9">
                  <c:v>-3.7202000000000103E-3</c:v>
                </c:pt>
                <c:pt idx="10">
                  <c:v>-3.167966666666671E-3</c:v>
                </c:pt>
                <c:pt idx="11">
                  <c:v>-5.8034888888888886E-3</c:v>
                </c:pt>
                <c:pt idx="12">
                  <c:v>-5.2349777777777745E-3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4B-4176-ABFF-7B2698542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82496496"/>
        <c:axId val="-1882495408"/>
      </c:scatterChart>
      <c:valAx>
        <c:axId val="-1882496496"/>
        <c:scaling>
          <c:orientation val="minMax"/>
          <c:max val="6"/>
          <c:min val="-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82495408"/>
        <c:crosses val="autoZero"/>
        <c:crossBetween val="midCat"/>
        <c:majorUnit val="1"/>
      </c:valAx>
      <c:valAx>
        <c:axId val="-188249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82496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696685776715013"/>
          <c:y val="6.923122646362885E-2"/>
          <c:w val="0.18742191077276538"/>
          <c:h val="7.1754363516205386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C78EA-E90B-405D-BECF-36C3AC1BE49B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EC612-91EF-4F7B-83FA-26EB2FDD8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9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5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E94A2-36AD-4EDA-A9FD-0E94559502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7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4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4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2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1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58D6-F4CE-44F5-9C0C-F1AB01CF4BE7}" type="datetimeFigureOut">
              <a:rPr lang="ko-KR" altLang="en-US" smtClean="0"/>
              <a:t>2018-09-03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DA61-9526-424B-8857-56E8DF45B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9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9F4CAF3-6DC0-46C1-9AA4-1E2A524D3C42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4FD33E-EA79-4650-9CC2-4B4F3B89857D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3B3D6E-9E93-471C-86AD-A380EFE4CFA7}"/>
              </a:ext>
            </a:extLst>
          </p:cNvPr>
          <p:cNvSpPr/>
          <p:nvPr/>
        </p:nvSpPr>
        <p:spPr>
          <a:xfrm>
            <a:off x="0" y="1788462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</a:p>
          <a:p>
            <a:pPr algn="ctr"/>
            <a:endParaRPr lang="en-US" altLang="ko-KR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share on Bitcoin exchanges </a:t>
            </a:r>
            <a:endParaRPr lang="ko-KR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394CCD-E9CF-4B26-9FD3-B8D39B3B791A}"/>
              </a:ext>
            </a:extLst>
          </p:cNvPr>
          <p:cNvSpPr/>
          <p:nvPr/>
        </p:nvSpPr>
        <p:spPr>
          <a:xfrm>
            <a:off x="1139710" y="5352125"/>
            <a:ext cx="7722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r"/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  <a:p>
            <a:pPr algn="r"/>
            <a:r>
              <a:rPr lang="en-US" altLang="ko-K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20175404 Rocku Oh</a:t>
            </a:r>
            <a:endParaRPr lang="ko-KR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212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replication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94CB-ABD9-4888-807C-D5840AFD2B0C}"/>
              </a:ext>
            </a:extLst>
          </p:cNvPr>
          <p:cNvSpPr/>
          <p:nvPr/>
        </p:nvSpPr>
        <p:spPr>
          <a:xfrm>
            <a:off x="0" y="6433418"/>
            <a:ext cx="286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data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884F7-7391-4694-9972-F4BCA18794FC}"/>
              </a:ext>
            </a:extLst>
          </p:cNvPr>
          <p:cNvSpPr/>
          <p:nvPr/>
        </p:nvSpPr>
        <p:spPr>
          <a:xfrm>
            <a:off x="670141" y="980252"/>
            <a:ext cx="7947765" cy="386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7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Step3. Calculate</a:t>
            </a:r>
            <a:endParaRPr lang="en-US" altLang="ko-KR" sz="187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35766" y="1077731"/>
            <a:ext cx="4912784" cy="1503250"/>
            <a:chOff x="2535766" y="977523"/>
            <a:chExt cx="4912784" cy="150325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08E4DE4-D320-4337-8912-8B66B9702283}"/>
                </a:ext>
              </a:extLst>
            </p:cNvPr>
            <p:cNvGrpSpPr/>
            <p:nvPr/>
          </p:nvGrpSpPr>
          <p:grpSpPr>
            <a:xfrm>
              <a:off x="2535766" y="977523"/>
              <a:ext cx="2706696" cy="1503250"/>
              <a:chOff x="2545291" y="980252"/>
              <a:chExt cx="2706696" cy="1503250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6CA56061-C3F0-419E-9131-2B94FA240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78343" y="980252"/>
                <a:ext cx="2673644" cy="117307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39FC1495-5B36-49BE-95FA-911D804F50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309" b="50000"/>
              <a:stretch/>
            </p:blipFill>
            <p:spPr>
              <a:xfrm>
                <a:off x="2545291" y="2139021"/>
                <a:ext cx="1839200" cy="344481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B42F4-1E5C-4274-9EE6-F0C265D1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8453" y="1090742"/>
              <a:ext cx="2013786" cy="67940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262E8D5-48F6-43C5-A6A0-0DD3C56E9A45}"/>
                </a:ext>
              </a:extLst>
            </p:cNvPr>
            <p:cNvSpPr/>
            <p:nvPr/>
          </p:nvSpPr>
          <p:spPr>
            <a:xfrm>
              <a:off x="2535766" y="977523"/>
              <a:ext cx="4912784" cy="15032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8735" y="3011003"/>
            <a:ext cx="8225412" cy="2161645"/>
            <a:chOff x="508735" y="3011003"/>
            <a:chExt cx="8225412" cy="2161645"/>
          </a:xfrm>
        </p:grpSpPr>
        <p:grpSp>
          <p:nvGrpSpPr>
            <p:cNvPr id="13" name="그룹 12"/>
            <p:cNvGrpSpPr/>
            <p:nvPr/>
          </p:nvGrpSpPr>
          <p:grpSpPr>
            <a:xfrm>
              <a:off x="508735" y="3011003"/>
              <a:ext cx="8225412" cy="2161645"/>
              <a:chOff x="1555325" y="3477009"/>
              <a:chExt cx="7477648" cy="196513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5"/>
              <a:srcRect l="19688"/>
              <a:stretch/>
            </p:blipFill>
            <p:spPr>
              <a:xfrm>
                <a:off x="2290119" y="3477009"/>
                <a:ext cx="6742854" cy="1965132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555325" y="3875785"/>
                <a:ext cx="772239" cy="1454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mtgox</a:t>
                </a:r>
              </a:p>
              <a:p>
                <a:pPr algn="r"/>
                <a:endParaRPr lang="en-US" altLang="ko-KR" sz="1400" b="1" dirty="0"/>
              </a:p>
              <a:p>
                <a:pPr algn="r"/>
                <a:r>
                  <a:rPr lang="en-US" altLang="ko-KR" sz="1400" b="1" dirty="0"/>
                  <a:t>btce</a:t>
                </a:r>
              </a:p>
              <a:p>
                <a:pPr algn="r"/>
                <a:endParaRPr lang="en-US" altLang="ko-KR" sz="1400" b="1" dirty="0"/>
              </a:p>
              <a:p>
                <a:pPr algn="r"/>
                <a:r>
                  <a:rPr lang="en-US" altLang="ko-KR" sz="1400" b="1" dirty="0"/>
                  <a:t>bitstamp</a:t>
                </a:r>
              </a:p>
              <a:p>
                <a:pPr algn="r"/>
                <a:endParaRPr lang="en-US" altLang="ko-KR" sz="1400" b="1" dirty="0"/>
              </a:p>
              <a:p>
                <a:pPr algn="r"/>
                <a:r>
                  <a:rPr lang="en-US" altLang="ko-KR" sz="1400" b="1" dirty="0"/>
                  <a:t>bitfinex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CE8F9EF-BBFB-4CE3-BB8E-69CE7618CD5F}"/>
                </a:ext>
              </a:extLst>
            </p:cNvPr>
            <p:cNvSpPr/>
            <p:nvPr/>
          </p:nvSpPr>
          <p:spPr>
            <a:xfrm>
              <a:off x="7451681" y="3063308"/>
              <a:ext cx="626504" cy="2109339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CE8F9EF-BBFB-4CE3-BB8E-69CE7618CD5F}"/>
                </a:ext>
              </a:extLst>
            </p:cNvPr>
            <p:cNvSpPr/>
            <p:nvPr/>
          </p:nvSpPr>
          <p:spPr>
            <a:xfrm>
              <a:off x="4055417" y="3054054"/>
              <a:ext cx="639097" cy="2109339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340" y="5385933"/>
            <a:ext cx="2852500" cy="63388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933466" y="5364123"/>
            <a:ext cx="4519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 dirty="0" err="1"/>
              <a:t>Mt.Gox</a:t>
            </a:r>
            <a:r>
              <a:rPr lang="en-US" altLang="ko-KR" sz="1400" i="1" dirty="0"/>
              <a:t> has got an information share of 0.313, meaning that 31.3% of all the information in the market comes from this exchange.</a:t>
            </a:r>
          </a:p>
        </p:txBody>
      </p:sp>
    </p:spTree>
    <p:extLst>
      <p:ext uri="{BB962C8B-B14F-4D97-AF65-F5344CB8AC3E}">
        <p14:creationId xmlns:p14="http://schemas.microsoft.com/office/powerpoint/2010/main" val="149914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212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replication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94CB-ABD9-4888-807C-D5840AFD2B0C}"/>
              </a:ext>
            </a:extLst>
          </p:cNvPr>
          <p:cNvSpPr/>
          <p:nvPr/>
        </p:nvSpPr>
        <p:spPr>
          <a:xfrm>
            <a:off x="0" y="6433418"/>
            <a:ext cx="286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data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884F7-7391-4694-9972-F4BCA18794FC}"/>
              </a:ext>
            </a:extLst>
          </p:cNvPr>
          <p:cNvSpPr/>
          <p:nvPr/>
        </p:nvSpPr>
        <p:spPr>
          <a:xfrm>
            <a:off x="299439" y="980009"/>
            <a:ext cx="7947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original results</a:t>
            </a:r>
            <a:endParaRPr lang="en-US" altLang="ko-K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" y="1607264"/>
            <a:ext cx="8099108" cy="19592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22446" y="3960646"/>
            <a:ext cx="8225412" cy="2161645"/>
            <a:chOff x="508735" y="3011003"/>
            <a:chExt cx="8225412" cy="2161645"/>
          </a:xfrm>
        </p:grpSpPr>
        <p:grpSp>
          <p:nvGrpSpPr>
            <p:cNvPr id="21" name="그룹 20"/>
            <p:cNvGrpSpPr/>
            <p:nvPr/>
          </p:nvGrpSpPr>
          <p:grpSpPr>
            <a:xfrm>
              <a:off x="508735" y="3011003"/>
              <a:ext cx="8225412" cy="2161645"/>
              <a:chOff x="1555325" y="3477009"/>
              <a:chExt cx="7477648" cy="1965132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3"/>
              <a:srcRect l="19688"/>
              <a:stretch/>
            </p:blipFill>
            <p:spPr>
              <a:xfrm>
                <a:off x="2290119" y="3477009"/>
                <a:ext cx="6742854" cy="1965132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555325" y="3875785"/>
                <a:ext cx="772239" cy="1454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mtgox</a:t>
                </a:r>
              </a:p>
              <a:p>
                <a:pPr algn="r"/>
                <a:endParaRPr lang="en-US" altLang="ko-KR" sz="1400" b="1" dirty="0"/>
              </a:p>
              <a:p>
                <a:pPr algn="r"/>
                <a:r>
                  <a:rPr lang="en-US" altLang="ko-KR" sz="1400" b="1" dirty="0"/>
                  <a:t>btce</a:t>
                </a:r>
              </a:p>
              <a:p>
                <a:pPr algn="r"/>
                <a:endParaRPr lang="en-US" altLang="ko-KR" sz="1400" b="1" dirty="0"/>
              </a:p>
              <a:p>
                <a:pPr algn="r"/>
                <a:r>
                  <a:rPr lang="en-US" altLang="ko-KR" sz="1400" b="1" dirty="0"/>
                  <a:t>bitstamp</a:t>
                </a:r>
              </a:p>
              <a:p>
                <a:pPr algn="r"/>
                <a:endParaRPr lang="en-US" altLang="ko-KR" sz="1400" b="1" dirty="0"/>
              </a:p>
              <a:p>
                <a:pPr algn="r"/>
                <a:r>
                  <a:rPr lang="en-US" altLang="ko-KR" sz="1400" b="1" dirty="0"/>
                  <a:t>bitfinex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E8F9EF-BBFB-4CE3-BB8E-69CE7618CD5F}"/>
                </a:ext>
              </a:extLst>
            </p:cNvPr>
            <p:cNvSpPr/>
            <p:nvPr/>
          </p:nvSpPr>
          <p:spPr>
            <a:xfrm>
              <a:off x="7451681" y="3063308"/>
              <a:ext cx="626504" cy="2109339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CE8F9EF-BBFB-4CE3-BB8E-69CE7618CD5F}"/>
                </a:ext>
              </a:extLst>
            </p:cNvPr>
            <p:cNvSpPr/>
            <p:nvPr/>
          </p:nvSpPr>
          <p:spPr>
            <a:xfrm>
              <a:off x="4680976" y="3036992"/>
              <a:ext cx="639097" cy="2109339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E8F9EF-BBFB-4CE3-BB8E-69CE7618CD5F}"/>
              </a:ext>
            </a:extLst>
          </p:cNvPr>
          <p:cNvSpPr/>
          <p:nvPr/>
        </p:nvSpPr>
        <p:spPr>
          <a:xfrm>
            <a:off x="2653236" y="1952951"/>
            <a:ext cx="773308" cy="158477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E8F9EF-BBFB-4CE3-BB8E-69CE7618CD5F}"/>
              </a:ext>
            </a:extLst>
          </p:cNvPr>
          <p:cNvSpPr/>
          <p:nvPr/>
        </p:nvSpPr>
        <p:spPr>
          <a:xfrm>
            <a:off x="6838888" y="1950573"/>
            <a:ext cx="626504" cy="158477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9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212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replication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94CB-ABD9-4888-807C-D5840AFD2B0C}"/>
              </a:ext>
            </a:extLst>
          </p:cNvPr>
          <p:cNvSpPr/>
          <p:nvPr/>
        </p:nvSpPr>
        <p:spPr>
          <a:xfrm>
            <a:off x="0" y="6433418"/>
            <a:ext cx="286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data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7F884F7-7391-4694-9972-F4BCA18794FC}"/>
                  </a:ext>
                </a:extLst>
              </p:cNvPr>
              <p:cNvSpPr/>
              <p:nvPr/>
            </p:nvSpPr>
            <p:spPr>
              <a:xfrm>
                <a:off x="304801" y="980252"/>
                <a:ext cx="8313106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Took a look at the covariance between the fundamental price change and the idiosyncratic shocks,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forms the basis for the information share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Mt.Gox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Bitfinex have the by far biggest information share, indicating that most information is generated/incorporated at these two exchanges.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Bitfinex has relatively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represents the activity share(proportion of trading volume) of each exchange.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="" xmlns:a16="http://schemas.microsoft.com/office/drawing/2014/main" id="{47F884F7-7391-4694-9972-F4BCA1879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980252"/>
                <a:ext cx="8313106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733" t="-1279" r="-733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1055448" y="4247078"/>
            <a:ext cx="6987506" cy="1786484"/>
            <a:chOff x="279265" y="3011001"/>
            <a:chExt cx="8454882" cy="2161646"/>
          </a:xfrm>
        </p:grpSpPr>
        <p:grpSp>
          <p:nvGrpSpPr>
            <p:cNvPr id="21" name="그룹 20"/>
            <p:cNvGrpSpPr/>
            <p:nvPr/>
          </p:nvGrpSpPr>
          <p:grpSpPr>
            <a:xfrm>
              <a:off x="279265" y="3011001"/>
              <a:ext cx="8454882" cy="2161644"/>
              <a:chOff x="1346714" y="3477009"/>
              <a:chExt cx="7686259" cy="1965132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3"/>
              <a:srcRect l="19688"/>
              <a:stretch/>
            </p:blipFill>
            <p:spPr>
              <a:xfrm>
                <a:off x="2290119" y="3477009"/>
                <a:ext cx="6742854" cy="1965132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346714" y="3805469"/>
                <a:ext cx="934340" cy="1523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ko-KR" sz="1400" b="1" dirty="0"/>
                  <a:t>mtgox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altLang="ko-KR" sz="1400" b="1" dirty="0"/>
                  <a:t>btce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altLang="ko-KR" sz="1400" b="1" dirty="0"/>
                  <a:t>bitstamp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altLang="ko-KR" sz="1400" b="1" dirty="0"/>
                  <a:t>bitfinex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E8F9EF-BBFB-4CE3-BB8E-69CE7618CD5F}"/>
                </a:ext>
              </a:extLst>
            </p:cNvPr>
            <p:cNvSpPr/>
            <p:nvPr/>
          </p:nvSpPr>
          <p:spPr>
            <a:xfrm>
              <a:off x="7451681" y="3063308"/>
              <a:ext cx="626504" cy="2109339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CE8F9EF-BBFB-4CE3-BB8E-69CE7618CD5F}"/>
                </a:ext>
              </a:extLst>
            </p:cNvPr>
            <p:cNvSpPr/>
            <p:nvPr/>
          </p:nvSpPr>
          <p:spPr>
            <a:xfrm>
              <a:off x="4680976" y="3036992"/>
              <a:ext cx="639097" cy="2109339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33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차트 18"/>
          <p:cNvGraphicFramePr>
            <a:graphicFrameLocks/>
          </p:cNvGraphicFramePr>
          <p:nvPr>
            <p:extLst/>
          </p:nvPr>
        </p:nvGraphicFramePr>
        <p:xfrm>
          <a:off x="530983" y="2999005"/>
          <a:ext cx="8136951" cy="3338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Mt. </a:t>
            </a:r>
            <a:r>
              <a:rPr lang="en-US" altLang="ko-KR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Gox</a:t>
            </a: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(August, 2013)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3357836" y="3124010"/>
            <a:ext cx="200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(hacking) announcement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4428" y="892516"/>
            <a:ext cx="819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Information share </a:t>
            </a:r>
            <a:r>
              <a:rPr lang="en-US" altLang="ko-KR" dirty="0"/>
              <a:t>(2013.04 ~2014.02)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84431" y="3116330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25480" y="3116330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7271634" y="3128740"/>
            <a:ext cx="799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Collapse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1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19"/>
          <p:cNvGraphicFramePr>
            <a:graphicFrameLocks/>
          </p:cNvGraphicFramePr>
          <p:nvPr>
            <p:extLst/>
          </p:nvPr>
        </p:nvGraphicFramePr>
        <p:xfrm>
          <a:off x="502705" y="2982897"/>
          <a:ext cx="8136951" cy="3345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Mt. </a:t>
            </a:r>
            <a:r>
              <a:rPr lang="en-US" altLang="ko-KR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Gox</a:t>
            </a: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(August, 2013)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4428" y="892516"/>
            <a:ext cx="819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Roll’s measure </a:t>
            </a:r>
            <a:r>
              <a:rPr lang="en-US" altLang="ko-KR" dirty="0"/>
              <a:t>(2013.04 ~2014.02)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3357836" y="3108004"/>
            <a:ext cx="200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(hacking) announcement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84431" y="3116330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9968" y="3116330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7271634" y="3112734"/>
            <a:ext cx="799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Collapse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3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차트 17"/>
          <p:cNvGraphicFramePr>
            <a:graphicFrameLocks/>
          </p:cNvGraphicFramePr>
          <p:nvPr>
            <p:extLst/>
          </p:nvPr>
        </p:nvGraphicFramePr>
        <p:xfrm>
          <a:off x="714126" y="3053917"/>
          <a:ext cx="7946570" cy="3274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92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Bitstamp</a:t>
            </a: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(Jan., 2015)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58629" y="3192081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4428" y="892516"/>
            <a:ext cx="8193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Information share </a:t>
            </a:r>
            <a:r>
              <a:rPr lang="en-US" altLang="ko-KR" dirty="0"/>
              <a:t>(2014.08 ~2015.06)</a:t>
            </a:r>
            <a:endParaRPr lang="en-US" altLang="ko-KR" b="1" dirty="0"/>
          </a:p>
          <a:p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4432034" y="5368156"/>
            <a:ext cx="200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(hacking) announcement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1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92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Bitstamp</a:t>
            </a: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(Jan., 2015)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graphicFrame>
        <p:nvGraphicFramePr>
          <p:cNvPr id="15" name="차트 14"/>
          <p:cNvGraphicFramePr>
            <a:graphicFrameLocks/>
          </p:cNvGraphicFramePr>
          <p:nvPr>
            <p:extLst/>
          </p:nvPr>
        </p:nvGraphicFramePr>
        <p:xfrm>
          <a:off x="474428" y="3062796"/>
          <a:ext cx="8456508" cy="3185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320772" y="3171730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4428" y="892516"/>
            <a:ext cx="8193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Roll’s measure </a:t>
            </a:r>
            <a:r>
              <a:rPr lang="en-US" altLang="ko-KR" dirty="0"/>
              <a:t>(2014.08 ~2015.06)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4466965" y="3165670"/>
            <a:ext cx="200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(hacking) announcement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0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/>
          <p:cNvGraphicFramePr>
            <a:graphicFrameLocks/>
          </p:cNvGraphicFramePr>
          <p:nvPr>
            <p:extLst/>
          </p:nvPr>
        </p:nvGraphicFramePr>
        <p:xfrm>
          <a:off x="417084" y="3160449"/>
          <a:ext cx="7957720" cy="2873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Bitfinex</a:t>
            </a: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(August, 2016)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80747" y="3291053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4428" y="892516"/>
            <a:ext cx="8193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Information share </a:t>
            </a:r>
            <a:r>
              <a:rPr lang="en-US" altLang="ko-KR" dirty="0"/>
              <a:t>(2016.02 ~2016.12)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6840966" y="3291053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4423404" y="3269701"/>
            <a:ext cx="200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(hacking) announcement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6991091" y="3269700"/>
            <a:ext cx="799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Collapse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7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816" t="10358" r="949" b="46366"/>
          <a:stretch/>
        </p:blipFill>
        <p:spPr>
          <a:xfrm>
            <a:off x="844822" y="2256719"/>
            <a:ext cx="6326895" cy="1061735"/>
          </a:xfrm>
          <a:prstGeom prst="rect">
            <a:avLst/>
          </a:prstGeom>
        </p:spPr>
      </p:pic>
      <p:graphicFrame>
        <p:nvGraphicFramePr>
          <p:cNvPr id="20" name="차트 19"/>
          <p:cNvGraphicFramePr>
            <a:graphicFrameLocks/>
          </p:cNvGraphicFramePr>
          <p:nvPr>
            <p:extLst/>
          </p:nvPr>
        </p:nvGraphicFramePr>
        <p:xfrm>
          <a:off x="212943" y="3142696"/>
          <a:ext cx="8196057" cy="2908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Bitfinex</a:t>
            </a: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(August, 2016)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4428" y="892516"/>
            <a:ext cx="8193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Roll’s measure </a:t>
            </a:r>
            <a:r>
              <a:rPr lang="en-US" altLang="ko-KR" dirty="0"/>
              <a:t>(2016.02 ~2016.12)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4258629" y="3273297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4423404" y="3269701"/>
            <a:ext cx="200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(hacking) announcement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65483" y="3284141"/>
            <a:ext cx="173405" cy="244875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3320F8-E989-424A-8717-494AA8C2BA54}"/>
              </a:ext>
            </a:extLst>
          </p:cNvPr>
          <p:cNvSpPr txBox="1"/>
          <p:nvPr/>
        </p:nvSpPr>
        <p:spPr>
          <a:xfrm>
            <a:off x="6991091" y="3269700"/>
            <a:ext cx="799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Collapse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41973" y="2256718"/>
            <a:ext cx="632771" cy="3794795"/>
          </a:xfrm>
          <a:prstGeom prst="rect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4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8F856967-2AF5-4255-A7A2-31AC0C11B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003296"/>
              </p:ext>
            </p:extLst>
          </p:nvPr>
        </p:nvGraphicFramePr>
        <p:xfrm>
          <a:off x="723244" y="3114996"/>
          <a:ext cx="8042182" cy="3072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52E5A-163A-46C2-8336-689B2AB6E05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E43C0A-161C-4D36-BD78-0C056950E808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7FF484-54DF-493B-ACB2-CE7EB2AFAE24}"/>
              </a:ext>
            </a:extLst>
          </p:cNvPr>
          <p:cNvSpPr txBox="1"/>
          <p:nvPr/>
        </p:nvSpPr>
        <p:spPr>
          <a:xfrm>
            <a:off x="212943" y="237545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Bitstamp</a:t>
            </a: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(Jan. 5. 2015)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8075F5-628A-4A14-8AAA-D6DFDF70C9C7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0B415C-00D4-4E4D-AC7D-81194D13E240}"/>
              </a:ext>
            </a:extLst>
          </p:cNvPr>
          <p:cNvSpPr/>
          <p:nvPr/>
        </p:nvSpPr>
        <p:spPr>
          <a:xfrm>
            <a:off x="474428" y="892516"/>
            <a:ext cx="819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2014.12.21 ~2015.01.19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D30A6-DF2E-4BCF-BCA2-3D9377A7D384}"/>
              </a:ext>
            </a:extLst>
          </p:cNvPr>
          <p:cNvSpPr txBox="1"/>
          <p:nvPr/>
        </p:nvSpPr>
        <p:spPr>
          <a:xfrm rot="16200000">
            <a:off x="-163151" y="4248011"/>
            <a:ext cx="152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Hasbrouck’s IS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28D59A-1DE9-4490-9806-FA526B42CCAE}"/>
              </a:ext>
            </a:extLst>
          </p:cNvPr>
          <p:cNvSpPr/>
          <p:nvPr/>
        </p:nvSpPr>
        <p:spPr>
          <a:xfrm rot="5400000">
            <a:off x="4018019" y="4364730"/>
            <a:ext cx="2259794" cy="30868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7C7BE-7380-4895-9BF8-891206A341B4}"/>
              </a:ext>
            </a:extLst>
          </p:cNvPr>
          <p:cNvSpPr txBox="1"/>
          <p:nvPr/>
        </p:nvSpPr>
        <p:spPr>
          <a:xfrm>
            <a:off x="5302258" y="336905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Announced</a:t>
            </a:r>
            <a:endParaRPr lang="ko-KR" altLang="en-US" b="1">
              <a:solidFill>
                <a:srgbClr val="FF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1648A2A-F6C6-4325-951E-C6EE6282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79075"/>
              </p:ext>
            </p:extLst>
          </p:nvPr>
        </p:nvGraphicFramePr>
        <p:xfrm>
          <a:off x="3703784" y="1334199"/>
          <a:ext cx="5061641" cy="142485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9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Exchange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Gulim" panose="020B0600000101010101" pitchFamily="50" charset="-127"/>
                        </a:rPr>
                        <a:t>Mean_Before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j-lt"/>
                        <a:ea typeface="Gulim" panose="020B0600000101010101" pitchFamily="50" charset="-127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Gulim" panose="020B0600000101010101" pitchFamily="50" charset="-127"/>
                        </a:rPr>
                        <a:t>Mean_After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j-lt"/>
                        <a:ea typeface="Gulim" panose="020B0600000101010101" pitchFamily="50" charset="-127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T-statistic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j-lt"/>
                        <a:ea typeface="Gulim" panose="020B0600000101010101" pitchFamily="50" charset="-127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Gulim" panose="020B0600000101010101" pitchFamily="50" charset="-127"/>
                        </a:rPr>
                        <a:t>P-value</a:t>
                      </a: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6"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bitstampUSD</a:t>
                      </a:r>
                      <a:endParaRPr lang="en-US" altLang="ko-KR" sz="12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0.181</a:t>
                      </a:r>
                      <a:endParaRPr lang="en-US" altLang="ko-KR" sz="12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Gulim" panose="020B0600000101010101" pitchFamily="50" charset="-127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0.218</a:t>
                      </a:r>
                      <a:endParaRPr lang="en-US" altLang="ko-KR" sz="12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Gulim" panose="020B0600000101010101" pitchFamily="50" charset="-127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fontAlgn="t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-3.347</a:t>
                      </a:r>
                      <a:endParaRPr lang="en-US" altLang="ko-KR" sz="1200" b="0" i="0" dirty="0">
                        <a:solidFill>
                          <a:srgbClr val="FF0000"/>
                        </a:solidFill>
                        <a:effectLst/>
                        <a:latin typeface="+mj-lt"/>
                        <a:ea typeface="Gulim" panose="020B0600000101010101" pitchFamily="50" charset="-127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0.003</a:t>
                      </a:r>
                      <a:endParaRPr lang="en-US" altLang="ko-KR" sz="12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Gulim" panose="020B0600000101010101" pitchFamily="50" charset="-127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bitfinex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0.276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0.262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1.172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0.252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btce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0.173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0.212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-2.773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0.010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lakebtc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0.368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0.305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4.309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0.0002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localbtc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0.002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0.003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-2.045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dirty="0"/>
                        <a:t>0.051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77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4604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Bitcoin exchanges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18037" y="1057706"/>
          <a:ext cx="7935653" cy="434766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1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9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Exchange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Total_trade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Total_volume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VolumePerDay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VolumePerTrade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TradePerDay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First_date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Last_date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mtgoxUSD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8295809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55575353.12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42294.79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51.740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6313.401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2010-07-17 23:09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2014-02-25 1:59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bitfinexUSD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10182252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25730210.06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18975.08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2.517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7509.035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2013-03-31 22:07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2016-12-22 12:43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bitstampUSD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12448193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20305460.20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9605.23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3.647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5888.455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2011-09-13 13:53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2017-07-17 22:23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btceUSD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32601774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14911715.96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7083.95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2.901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15487.779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2011-08-14 14:14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2017-07-17 22:34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coinbaseUSD</a:t>
                      </a:r>
                      <a:endParaRPr lang="en-US" sz="12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18192817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7500931.48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8100.36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0.436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19646.671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2014-12-01 5:33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2017-07-17 23:03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itbitUSD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1345266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4333967.33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3193.79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5.107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991.353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2013-08-25 0:21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2017-08-30 22:02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200" b="1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lakeUSD</a:t>
                      </a:r>
                      <a:endParaRPr lang="en-US" sz="12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3581917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2110627.84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4130.39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7009.622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2014-03-01 12:01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2017-07-05 10:56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localbtcUSD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2702973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1976944.22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1210.62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1.176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1655.219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2013-03-11 23:57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2017-08-30 21:47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krakenUSD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2314129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1355886.41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1093.46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1866.233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2014-01-07 18:18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2017-07-17 22:28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thUSD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159159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1184918.03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4720.79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8.492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634.100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2011-06-08 20:12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2012-02-13 22:26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116" marR="7116" marT="711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060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47D018-ABD6-4845-B401-F12C8F1E5156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519717-93FC-4AAF-A106-5C635D5B2559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AC181-C54D-468D-A28C-9FD1F9DE954C}"/>
              </a:ext>
            </a:extLst>
          </p:cNvPr>
          <p:cNvSpPr txBox="1"/>
          <p:nvPr/>
        </p:nvSpPr>
        <p:spPr>
          <a:xfrm>
            <a:off x="212943" y="237545"/>
            <a:ext cx="474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Bitfinex</a:t>
            </a:r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(August. 2. 2016)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29895C-7D0F-4A27-90C3-C0DF1FE8B14B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85D018-F5BF-43AB-BED8-5B4E41B558C6}"/>
              </a:ext>
            </a:extLst>
          </p:cNvPr>
          <p:cNvSpPr txBox="1"/>
          <p:nvPr/>
        </p:nvSpPr>
        <p:spPr>
          <a:xfrm rot="16200000">
            <a:off x="-163151" y="4248011"/>
            <a:ext cx="152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Hasbrouck’s IS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89991C-5071-40CF-9A5C-CACBE39F298D}"/>
              </a:ext>
            </a:extLst>
          </p:cNvPr>
          <p:cNvSpPr/>
          <p:nvPr/>
        </p:nvSpPr>
        <p:spPr>
          <a:xfrm>
            <a:off x="474428" y="892516"/>
            <a:ext cx="819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2016.07.16 ~2016.08.16</a:t>
            </a:r>
            <a:endParaRPr lang="en-US" altLang="ko-KR" b="1" dirty="0"/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384D7160-83A7-4ACB-B3C4-A587194CD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788052"/>
              </p:ext>
            </p:extLst>
          </p:nvPr>
        </p:nvGraphicFramePr>
        <p:xfrm>
          <a:off x="783005" y="2977239"/>
          <a:ext cx="7884929" cy="3182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789A91-7971-404F-A7FE-B8DD4E4484A5}"/>
              </a:ext>
            </a:extLst>
          </p:cNvPr>
          <p:cNvSpPr/>
          <p:nvPr/>
        </p:nvSpPr>
        <p:spPr>
          <a:xfrm rot="5400000">
            <a:off x="4125349" y="4355561"/>
            <a:ext cx="2461747" cy="30868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602DEF-E382-427B-8A23-CECA43E08AA2}"/>
              </a:ext>
            </a:extLst>
          </p:cNvPr>
          <p:cNvSpPr txBox="1"/>
          <p:nvPr/>
        </p:nvSpPr>
        <p:spPr>
          <a:xfrm>
            <a:off x="5510564" y="325853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Announced</a:t>
            </a:r>
            <a:endParaRPr lang="ko-KR" altLang="en-US" b="1">
              <a:solidFill>
                <a:srgbClr val="FF0000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BEB9BC1-5591-4AB7-B6AD-9F1C1DB62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76417"/>
              </p:ext>
            </p:extLst>
          </p:nvPr>
        </p:nvGraphicFramePr>
        <p:xfrm>
          <a:off x="3730204" y="1230832"/>
          <a:ext cx="5061641" cy="16621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9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Exchange</a:t>
                      </a:r>
                      <a:endParaRPr lang="ko-KR" altLang="en-US" sz="1200" b="1" dirty="0">
                        <a:latin typeface="+mj-lt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Gulim" panose="020B0600000101010101" pitchFamily="50" charset="-127"/>
                        </a:rPr>
                        <a:t>Mean_Before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j-lt"/>
                        <a:ea typeface="Gulim" panose="020B0600000101010101" pitchFamily="50" charset="-127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Gulim" panose="020B0600000101010101" pitchFamily="50" charset="-127"/>
                        </a:rPr>
                        <a:t>Mean_After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j-lt"/>
                        <a:ea typeface="Gulim" panose="020B0600000101010101" pitchFamily="50" charset="-127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T-statistic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j-lt"/>
                        <a:ea typeface="Gulim" panose="020B0600000101010101" pitchFamily="50" charset="-127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Gulim" panose="020B0600000101010101" pitchFamily="50" charset="-127"/>
                        </a:rPr>
                        <a:t>P-value</a:t>
                      </a: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6"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bitstamp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0.138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0.122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1.449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0.161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bitfinex</a:t>
                      </a:r>
                      <a:endParaRPr lang="ko-KR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0.263</a:t>
                      </a:r>
                      <a:endParaRPr lang="ko-KR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0.228</a:t>
                      </a:r>
                      <a:endParaRPr lang="ko-KR" altLang="en-US" sz="12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1.454</a:t>
                      </a:r>
                      <a:endParaRPr lang="ko-KR" altLang="en-US" sz="12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0.160</a:t>
                      </a:r>
                      <a:endParaRPr lang="ko-KR" altLang="en-US" sz="12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btce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0.091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0.232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-10.880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coinbase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0.355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0.290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1.970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0.062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localbtc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0.0007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0.0006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1.260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0.221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975" indent="0" algn="l" defTabSz="914400" rtl="0" eaLnBrk="1" fontAlgn="t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cex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0.152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0.127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1.930</a:t>
                      </a:r>
                      <a:endParaRPr lang="ko-KR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tc>
                  <a:txBody>
                    <a:bodyPr/>
                    <a:lstStyle/>
                    <a:p>
                      <a:pPr marL="180975" indent="0" algn="l" defTabSz="914400" rtl="0" eaLnBrk="1" latinLnBrk="1" hangingPunct="1"/>
                      <a:r>
                        <a:rPr lang="en-US" altLang="ko-KR" sz="1200" dirty="0"/>
                        <a:t>0.067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214" marR="27214" marT="27214" marB="272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4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34290" y="2549379"/>
          <a:ext cx="7469020" cy="3415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225080" y="3925562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Average Diff IS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rot="5400000">
            <a:off x="3345949" y="3899627"/>
            <a:ext cx="2645047" cy="19294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64947" y="2673577"/>
            <a:ext cx="1289074" cy="308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Announced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6410" y="982511"/>
            <a:ext cx="83968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Hacked :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Bitfinex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Bitstamp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mtgox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coincheck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yobit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Baseline = -7 day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Interval = -6 ~ +6 day 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/>
                <a:cs typeface="Arial" panose="020B0604020202020204" pitchFamily="34" charset="0"/>
              </a:rPr>
              <a:t>Diff IS = IS – event day IS by exchanges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D0C05-DAD5-4A5C-A7B0-95CFC320D6FF}"/>
              </a:ext>
            </a:extLst>
          </p:cNvPr>
          <p:cNvSpPr txBox="1"/>
          <p:nvPr/>
        </p:nvSpPr>
        <p:spPr>
          <a:xfrm>
            <a:off x="3942308" y="5690823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Trading day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3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4428" y="892516"/>
            <a:ext cx="81935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Causality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>
                <a:sym typeface="Wingdings" panose="05000000000000000000" pitchFamily="2" charset="2"/>
              </a:rPr>
              <a:t>Does the hacking issue affect the information share ?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Other effects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Impact on information share and liquidity when exchange shut down and collapse 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Lead-lag analysis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which exchange is leader (follower)?</a:t>
            </a:r>
          </a:p>
        </p:txBody>
      </p:sp>
    </p:spTree>
    <p:extLst>
      <p:ext uri="{BB962C8B-B14F-4D97-AF65-F5344CB8AC3E}">
        <p14:creationId xmlns:p14="http://schemas.microsoft.com/office/powerpoint/2010/main" val="20111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6593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Hacking Issues on Bitcoin exchanges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5168" y="1228909"/>
            <a:ext cx="81935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Mt. </a:t>
            </a:r>
            <a:r>
              <a:rPr lang="en-US" altLang="ko-KR" b="1" dirty="0" err="1"/>
              <a:t>Gox</a:t>
            </a:r>
            <a:r>
              <a:rPr lang="en-US" altLang="ko-KR" b="1" dirty="0"/>
              <a:t> (2013. Aug)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second hack as of February 2014 caused the company to go bankrupt. With 744,408 BTC missing for an unknown reason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 err="1"/>
              <a:t>Bitstamp</a:t>
            </a:r>
            <a:r>
              <a:rPr lang="en-US" altLang="ko-KR" b="1" dirty="0"/>
              <a:t>(2015. Jan)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losses amounted to 19,000 BTC or roughly $5.2 million at the time of the breach.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 err="1"/>
              <a:t>Bitfinex</a:t>
            </a:r>
            <a:r>
              <a:rPr lang="en-US" altLang="ko-KR" b="1" dirty="0"/>
              <a:t> (2016. Aug)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April 2017, </a:t>
            </a:r>
            <a:r>
              <a:rPr lang="en-US" altLang="ko-KR" dirty="0" err="1"/>
              <a:t>Bitfinex</a:t>
            </a:r>
            <a:r>
              <a:rPr lang="en-US" altLang="ko-KR" dirty="0"/>
              <a:t> announced that it was no longer able to let users withdraw their funds in USD</a:t>
            </a:r>
          </a:p>
        </p:txBody>
      </p:sp>
    </p:spTree>
    <p:extLst>
      <p:ext uri="{BB962C8B-B14F-4D97-AF65-F5344CB8AC3E}">
        <p14:creationId xmlns:p14="http://schemas.microsoft.com/office/powerpoint/2010/main" val="281938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6593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Hacking Issues on Bitcoin exchanges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636" y="1149055"/>
            <a:ext cx="8312727" cy="412839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1927481" y="1436431"/>
            <a:ext cx="0" cy="35421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87271" y="5048818"/>
            <a:ext cx="764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Mt.Gox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6927088" y="1460029"/>
            <a:ext cx="0" cy="35185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6377" y="5009245"/>
            <a:ext cx="74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Bitfinex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032966" y="1460029"/>
            <a:ext cx="0" cy="35185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14903" y="5048818"/>
            <a:ext cx="83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Bitstamp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380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94CB-ABD9-4888-807C-D5840AFD2B0C}"/>
              </a:ext>
            </a:extLst>
          </p:cNvPr>
          <p:cNvSpPr/>
          <p:nvPr/>
        </p:nvSpPr>
        <p:spPr>
          <a:xfrm>
            <a:off x="0" y="6433418"/>
            <a:ext cx="286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data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94689C-9268-4899-8CFD-0E9569F866AB}"/>
              </a:ext>
            </a:extLst>
          </p:cNvPr>
          <p:cNvGrpSpPr/>
          <p:nvPr/>
        </p:nvGrpSpPr>
        <p:grpSpPr>
          <a:xfrm>
            <a:off x="800253" y="1435057"/>
            <a:ext cx="3090863" cy="785813"/>
            <a:chOff x="3026568" y="1477957"/>
            <a:chExt cx="3090863" cy="7858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C4B3443-1DD7-4915-A30B-59562ABE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6568" y="1477957"/>
              <a:ext cx="3090863" cy="78581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97E537-C53F-49FA-8EB3-6BF5EA771B29}"/>
                </a:ext>
              </a:extLst>
            </p:cNvPr>
            <p:cNvSpPr/>
            <p:nvPr/>
          </p:nvSpPr>
          <p:spPr>
            <a:xfrm>
              <a:off x="5629275" y="1540844"/>
              <a:ext cx="304800" cy="299238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D7DFA5-2CF7-4586-ABAD-3B975866C544}"/>
                </a:ext>
              </a:extLst>
            </p:cNvPr>
            <p:cNvSpPr/>
            <p:nvPr/>
          </p:nvSpPr>
          <p:spPr>
            <a:xfrm>
              <a:off x="4832359" y="1690463"/>
              <a:ext cx="304800" cy="29923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CB34C9-550B-4750-B2EF-87441CCF94C4}"/>
                </a:ext>
              </a:extLst>
            </p:cNvPr>
            <p:cNvSpPr/>
            <p:nvPr/>
          </p:nvSpPr>
          <p:spPr>
            <a:xfrm>
              <a:off x="5619750" y="1864348"/>
              <a:ext cx="304800" cy="29923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1920C8-5557-48AA-AF6A-954CF2E0613B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758444" y="1946801"/>
            <a:ext cx="228600" cy="89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F75EF0-392D-46C5-A2EC-F6299A6F3109}"/>
              </a:ext>
            </a:extLst>
          </p:cNvPr>
          <p:cNvCxnSpPr>
            <a:cxnSpLocks/>
          </p:cNvCxnSpPr>
          <p:nvPr/>
        </p:nvCxnSpPr>
        <p:spPr>
          <a:xfrm flipV="1">
            <a:off x="2982282" y="2120687"/>
            <a:ext cx="573078" cy="7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0E4E3B-418F-4420-A4AD-2E01EF215305}"/>
              </a:ext>
            </a:extLst>
          </p:cNvPr>
          <p:cNvSpPr txBox="1"/>
          <p:nvPr/>
        </p:nvSpPr>
        <p:spPr>
          <a:xfrm>
            <a:off x="1993333" y="2780145"/>
            <a:ext cx="179645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directed calculated</a:t>
            </a:r>
            <a:endParaRPr lang="ko-KR" altLang="en-US" sz="16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B9CD78-1D34-41AB-A818-C30E70FA086C}"/>
              </a:ext>
            </a:extLst>
          </p:cNvPr>
          <p:cNvCxnSpPr>
            <a:cxnSpLocks/>
            <a:stCxn id="28" idx="1"/>
            <a:endCxn id="12" idx="3"/>
          </p:cNvCxnSpPr>
          <p:nvPr/>
        </p:nvCxnSpPr>
        <p:spPr>
          <a:xfrm flipH="1">
            <a:off x="3707760" y="1483130"/>
            <a:ext cx="1317517" cy="164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231077-A44C-40D5-9B5F-209D32570957}"/>
              </a:ext>
            </a:extLst>
          </p:cNvPr>
          <p:cNvSpPr txBox="1"/>
          <p:nvPr/>
        </p:nvSpPr>
        <p:spPr>
          <a:xfrm>
            <a:off x="5025277" y="1190742"/>
            <a:ext cx="422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by Non-linear programming </a:t>
            </a:r>
          </a:p>
          <a:p>
            <a:r>
              <a:rPr lang="en-US" altLang="ko-KR" sz="1600" b="1" dirty="0"/>
              <a:t>with constraints and no objective function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06BC105-169C-4320-8A0E-1F6D0425DA4C}"/>
                  </a:ext>
                </a:extLst>
              </p:cNvPr>
              <p:cNvSpPr/>
              <p:nvPr/>
            </p:nvSpPr>
            <p:spPr>
              <a:xfrm>
                <a:off x="320044" y="3575543"/>
                <a:ext cx="4632956" cy="2114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600" b="1" dirty="0"/>
                  <a:t> </a:t>
                </a:r>
                <a:r>
                  <a:rPr lang="en-US" altLang="ko-KR" sz="1600" dirty="0"/>
                  <a:t>can be observed directly as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the variance of the aggregated return</a:t>
                </a:r>
                <a:r>
                  <a:rPr lang="en-US" altLang="ko-KR" sz="1600" dirty="0"/>
                  <a:t> of the four exchanges.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600" b="1" dirty="0"/>
                  <a:t> </a:t>
                </a:r>
                <a:r>
                  <a:rPr lang="en-US" altLang="ko-KR" sz="1600" dirty="0"/>
                  <a:t>defined in (4d) and (4e) can be observed directly as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the covariance between a market and its corresponding exchange lagged two intervals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bSup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unknown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06BC105-169C-4320-8A0E-1F6D0425D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4" y="3575543"/>
                <a:ext cx="4632956" cy="2114233"/>
              </a:xfrm>
              <a:prstGeom prst="rect">
                <a:avLst/>
              </a:prstGeom>
              <a:blipFill rotWithShape="0">
                <a:blip r:embed="rId3"/>
                <a:stretch>
                  <a:fillRect l="-526" t="-578" r="-395" b="-2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5681546" y="3174175"/>
            <a:ext cx="2917210" cy="2947070"/>
            <a:chOff x="5747978" y="1827963"/>
            <a:chExt cx="2917210" cy="2947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750B2D-1F4A-473D-97B4-D48B14E6CCA3}"/>
                </a:ext>
              </a:extLst>
            </p:cNvPr>
            <p:cNvSpPr txBox="1"/>
            <p:nvPr/>
          </p:nvSpPr>
          <p:spPr>
            <a:xfrm>
              <a:off x="5747978" y="1827963"/>
              <a:ext cx="1291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i="1" dirty="0"/>
                <a:t>Constraints</a:t>
              </a:r>
              <a:endParaRPr lang="ko-KR" altLang="en-US" sz="1600" b="1" i="1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8ED4CD3-92A8-4B55-A328-32DA255A6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544" y="2201593"/>
              <a:ext cx="2673644" cy="117307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F3861BC-114B-47F4-9501-0EAFB7C1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94004" y="4095624"/>
              <a:ext cx="2013786" cy="67940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93FC58F-0E11-4E32-8F89-A74CC48E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4465" y="3342710"/>
              <a:ext cx="1894930" cy="831373"/>
            </a:xfrm>
            <a:prstGeom prst="rect">
              <a:avLst/>
            </a:prstGeom>
          </p:spPr>
        </p:pic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1B47CA45-3C8F-4ACD-B692-3398F42DA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529" y="2302756"/>
            <a:ext cx="1519671" cy="7909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750B2D-1F4A-473D-97B4-D48B14E6CCA3}"/>
              </a:ext>
            </a:extLst>
          </p:cNvPr>
          <p:cNvSpPr txBox="1"/>
          <p:nvPr/>
        </p:nvSpPr>
        <p:spPr>
          <a:xfrm>
            <a:off x="5696907" y="1949477"/>
            <a:ext cx="248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/>
              <a:t>Objective function</a:t>
            </a:r>
            <a:endParaRPr lang="ko-KR" altLang="en-US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747978" y="2495215"/>
            <a:ext cx="103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minimize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212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replication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94CB-ABD9-4888-807C-D5840AFD2B0C}"/>
              </a:ext>
            </a:extLst>
          </p:cNvPr>
          <p:cNvSpPr/>
          <p:nvPr/>
        </p:nvSpPr>
        <p:spPr>
          <a:xfrm>
            <a:off x="0" y="6433418"/>
            <a:ext cx="286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data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884F7-7391-4694-9972-F4BCA18794FC}"/>
              </a:ext>
            </a:extLst>
          </p:cNvPr>
          <p:cNvSpPr/>
          <p:nvPr/>
        </p:nvSpPr>
        <p:spPr>
          <a:xfrm>
            <a:off x="670141" y="980252"/>
            <a:ext cx="7947765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7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Step1. Create 5min-interval tick-data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25B0E29-3293-4E2B-9661-5211BC98A6D7}"/>
              </a:ext>
            </a:extLst>
          </p:cNvPr>
          <p:cNvGrpSpPr/>
          <p:nvPr/>
        </p:nvGrpSpPr>
        <p:grpSpPr>
          <a:xfrm>
            <a:off x="0" y="1382623"/>
            <a:ext cx="9144000" cy="2022953"/>
            <a:chOff x="0" y="2295559"/>
            <a:chExt cx="9144000" cy="202295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65168B6-6F02-4101-A1CA-DD8615FB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39488"/>
              <a:ext cx="9144000" cy="177902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661612-3A3E-473F-9771-5CA0B332CA3A}"/>
                </a:ext>
              </a:extLst>
            </p:cNvPr>
            <p:cNvSpPr/>
            <p:nvPr/>
          </p:nvSpPr>
          <p:spPr>
            <a:xfrm>
              <a:off x="670140" y="3514245"/>
              <a:ext cx="8473859" cy="227243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CE8F9EF-BBFB-4CE3-BB8E-69CE7618CD5F}"/>
                </a:ext>
              </a:extLst>
            </p:cNvPr>
            <p:cNvSpPr/>
            <p:nvPr/>
          </p:nvSpPr>
          <p:spPr>
            <a:xfrm>
              <a:off x="670140" y="3846042"/>
              <a:ext cx="5261599" cy="227243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742C899-432E-4F70-A434-5A144BCF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5676" y="2295559"/>
              <a:ext cx="2581275" cy="97155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41B9730-EAB2-41E2-93C9-917BDE792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802"/>
          <a:stretch/>
        </p:blipFill>
        <p:spPr>
          <a:xfrm>
            <a:off x="415635" y="3624363"/>
            <a:ext cx="8312728" cy="25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212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replication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94CB-ABD9-4888-807C-D5840AFD2B0C}"/>
              </a:ext>
            </a:extLst>
          </p:cNvPr>
          <p:cNvSpPr/>
          <p:nvPr/>
        </p:nvSpPr>
        <p:spPr>
          <a:xfrm>
            <a:off x="0" y="6433418"/>
            <a:ext cx="286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data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884F7-7391-4694-9972-F4BCA18794FC}"/>
              </a:ext>
            </a:extLst>
          </p:cNvPr>
          <p:cNvSpPr/>
          <p:nvPr/>
        </p:nvSpPr>
        <p:spPr>
          <a:xfrm>
            <a:off x="670141" y="980252"/>
            <a:ext cx="7947765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7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Step1. Create 5min-interval tick-data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31" y="1589206"/>
            <a:ext cx="6949454" cy="4247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31181" y="5837018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 rot="16200000">
            <a:off x="-838665" y="3458913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pricebitcoin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(5min-intverval)</a:t>
            </a:r>
            <a:endParaRPr lang="ko-KR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E8F9EF-BBFB-4CE3-BB8E-69CE7618CD5F}"/>
              </a:ext>
            </a:extLst>
          </p:cNvPr>
          <p:cNvSpPr/>
          <p:nvPr/>
        </p:nvSpPr>
        <p:spPr>
          <a:xfrm>
            <a:off x="6520279" y="1731891"/>
            <a:ext cx="1353128" cy="383636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6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212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replication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94CB-ABD9-4888-807C-D5840AFD2B0C}"/>
              </a:ext>
            </a:extLst>
          </p:cNvPr>
          <p:cNvSpPr/>
          <p:nvPr/>
        </p:nvSpPr>
        <p:spPr>
          <a:xfrm>
            <a:off x="0" y="6433418"/>
            <a:ext cx="286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data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884F7-7391-4694-9972-F4BCA18794FC}"/>
              </a:ext>
            </a:extLst>
          </p:cNvPr>
          <p:cNvSpPr/>
          <p:nvPr/>
        </p:nvSpPr>
        <p:spPr>
          <a:xfrm>
            <a:off x="670141" y="980252"/>
            <a:ext cx="7947765" cy="386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7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Step3. Calculate Non-linear programming with constraints</a:t>
            </a:r>
            <a:endParaRPr lang="en-US" altLang="ko-KR" sz="187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38346" y="1486975"/>
            <a:ext cx="4912784" cy="1503250"/>
            <a:chOff x="1834308" y="1524508"/>
            <a:chExt cx="4912784" cy="150325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08E4DE4-D320-4337-8912-8B66B9702283}"/>
                </a:ext>
              </a:extLst>
            </p:cNvPr>
            <p:cNvGrpSpPr/>
            <p:nvPr/>
          </p:nvGrpSpPr>
          <p:grpSpPr>
            <a:xfrm>
              <a:off x="1834308" y="1524508"/>
              <a:ext cx="2706696" cy="1503250"/>
              <a:chOff x="2545291" y="980252"/>
              <a:chExt cx="2706696" cy="150325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CA56061-C3F0-419E-9131-2B94FA240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78343" y="980252"/>
                <a:ext cx="2673644" cy="1173078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9FC1495-5B36-49BE-95FA-911D804F50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309" b="50000"/>
              <a:stretch/>
            </p:blipFill>
            <p:spPr>
              <a:xfrm>
                <a:off x="2545291" y="2139021"/>
                <a:ext cx="1839200" cy="344481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D6B42F4-1E5C-4274-9EE6-F0C265D1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6995" y="1637727"/>
              <a:ext cx="2013786" cy="679409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262E8D5-48F6-43C5-A6A0-0DD3C56E9A45}"/>
                </a:ext>
              </a:extLst>
            </p:cNvPr>
            <p:cNvSpPr/>
            <p:nvPr/>
          </p:nvSpPr>
          <p:spPr>
            <a:xfrm>
              <a:off x="1834308" y="1524508"/>
              <a:ext cx="4912784" cy="15032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50276"/>
          <a:stretch/>
        </p:blipFill>
        <p:spPr>
          <a:xfrm>
            <a:off x="212943" y="1793243"/>
            <a:ext cx="3784023" cy="102474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085733" y="3806296"/>
            <a:ext cx="7300113" cy="2078975"/>
            <a:chOff x="1361305" y="3818822"/>
            <a:chExt cx="7300113" cy="2078975"/>
          </a:xfrm>
        </p:grpSpPr>
        <p:grpSp>
          <p:nvGrpSpPr>
            <p:cNvPr id="22" name="그룹 21"/>
            <p:cNvGrpSpPr/>
            <p:nvPr/>
          </p:nvGrpSpPr>
          <p:grpSpPr>
            <a:xfrm>
              <a:off x="2079643" y="3818822"/>
              <a:ext cx="6581775" cy="2078975"/>
              <a:chOff x="1353135" y="3818822"/>
              <a:chExt cx="6581775" cy="207897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6"/>
              <a:srcRect t="4270"/>
              <a:stretch/>
            </p:blipFill>
            <p:spPr>
              <a:xfrm>
                <a:off x="1353135" y="3818822"/>
                <a:ext cx="6581775" cy="2078975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1385568" y="4064005"/>
                <a:ext cx="6445211" cy="72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6020" y="4443097"/>
                <a:ext cx="904875" cy="361950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9338" y="4521714"/>
                <a:ext cx="800100" cy="266700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9299" y="4490969"/>
                <a:ext cx="885825" cy="276225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7842" y="4513312"/>
                <a:ext cx="790575" cy="333375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1361305" y="4754668"/>
              <a:ext cx="78669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00" dirty="0"/>
                <a:t>mtgox</a:t>
              </a:r>
            </a:p>
            <a:p>
              <a:pPr algn="r"/>
              <a:r>
                <a:rPr lang="en-US" altLang="ko-KR" sz="1300" dirty="0"/>
                <a:t>btce</a:t>
              </a:r>
            </a:p>
            <a:p>
              <a:pPr algn="r"/>
              <a:r>
                <a:rPr lang="en-US" altLang="ko-KR" sz="1300" dirty="0"/>
                <a:t>bitstamp</a:t>
              </a:r>
            </a:p>
            <a:p>
              <a:pPr algn="r"/>
              <a:r>
                <a:rPr lang="en-US" altLang="ko-KR" sz="1300" dirty="0"/>
                <a:t>bitfinex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490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61EEA2C-FB6E-4962-A749-612E0BA6BE80}"/>
              </a:ext>
            </a:extLst>
          </p:cNvPr>
          <p:cNvSpPr/>
          <p:nvPr/>
        </p:nvSpPr>
        <p:spPr>
          <a:xfrm>
            <a:off x="0" y="6363222"/>
            <a:ext cx="9144000" cy="344466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531F-460E-464B-BFC4-AABE941597CF}"/>
              </a:ext>
            </a:extLst>
          </p:cNvPr>
          <p:cNvSpPr/>
          <p:nvPr/>
        </p:nvSpPr>
        <p:spPr>
          <a:xfrm>
            <a:off x="0" y="175364"/>
            <a:ext cx="9144000" cy="620743"/>
          </a:xfrm>
          <a:prstGeom prst="rect">
            <a:avLst/>
          </a:prstGeom>
          <a:solidFill>
            <a:srgbClr val="342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1B2F4-D7B4-481A-9D8D-0C75B0D05ED6}"/>
              </a:ext>
            </a:extLst>
          </p:cNvPr>
          <p:cNvSpPr txBox="1"/>
          <p:nvPr/>
        </p:nvSpPr>
        <p:spPr>
          <a:xfrm>
            <a:off x="212943" y="237545"/>
            <a:ext cx="3212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replication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294CB-ABD9-4888-807C-D5840AFD2B0C}"/>
              </a:ext>
            </a:extLst>
          </p:cNvPr>
          <p:cNvSpPr/>
          <p:nvPr/>
        </p:nvSpPr>
        <p:spPr>
          <a:xfrm>
            <a:off x="0" y="6433418"/>
            <a:ext cx="2860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data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340E6F-CC06-4014-8377-A67CC27714C4}"/>
              </a:ext>
            </a:extLst>
          </p:cNvPr>
          <p:cNvSpPr/>
          <p:nvPr/>
        </p:nvSpPr>
        <p:spPr>
          <a:xfrm>
            <a:off x="6335346" y="6427093"/>
            <a:ext cx="2808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Markets and Trading Laboratory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884F7-7391-4694-9972-F4BCA18794FC}"/>
              </a:ext>
            </a:extLst>
          </p:cNvPr>
          <p:cNvSpPr/>
          <p:nvPr/>
        </p:nvSpPr>
        <p:spPr>
          <a:xfrm>
            <a:off x="670141" y="980252"/>
            <a:ext cx="7947765" cy="386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7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Step3. Calculate Non-linear programming with constraints</a:t>
            </a:r>
            <a:endParaRPr lang="en-US" altLang="ko-KR" sz="187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0087" y="1529017"/>
            <a:ext cx="8963827" cy="3572096"/>
            <a:chOff x="90087" y="1529017"/>
            <a:chExt cx="8963827" cy="3572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87" y="1533058"/>
              <a:ext cx="8963827" cy="356805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298" y="1529017"/>
              <a:ext cx="1731818" cy="2121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62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861</Words>
  <Application>Microsoft Office PowerPoint</Application>
  <PresentationFormat>화면 슬라이드 쇼(4:3)</PresentationFormat>
  <Paragraphs>305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 Unicode MS</vt:lpstr>
      <vt:lpstr>Gulim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오록규 (경영공학과/대학원생)</dc:creator>
  <cp:lastModifiedBy>오록규 (경영공학과/대학원생)</cp:lastModifiedBy>
  <cp:revision>4</cp:revision>
  <dcterms:created xsi:type="dcterms:W3CDTF">2018-09-03T06:38:33Z</dcterms:created>
  <dcterms:modified xsi:type="dcterms:W3CDTF">2018-09-03T06:44:18Z</dcterms:modified>
</cp:coreProperties>
</file>