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60" r:id="rId2"/>
    <p:sldId id="324" r:id="rId3"/>
    <p:sldId id="344" r:id="rId4"/>
    <p:sldId id="348" r:id="rId5"/>
    <p:sldId id="347" r:id="rId6"/>
    <p:sldId id="351" r:id="rId7"/>
    <p:sldId id="350" r:id="rId8"/>
    <p:sldId id="349" r:id="rId9"/>
    <p:sldId id="352" r:id="rId10"/>
    <p:sldId id="343" r:id="rId11"/>
    <p:sldId id="353" r:id="rId12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21D57"/>
    <a:srgbClr val="2F4996"/>
    <a:srgbClr val="342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880" autoAdjust="0"/>
  </p:normalViewPr>
  <p:slideViewPr>
    <p:cSldViewPr snapToGrid="0">
      <p:cViewPr varScale="1">
        <p:scale>
          <a:sx n="60" d="100"/>
          <a:sy n="60" d="100"/>
        </p:scale>
        <p:origin x="18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949B9-E49D-45C3-A55A-28169DA6BF9A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121BD-F9B5-48D4-9E2E-959B35573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077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5448D-B717-4BC4-B1E8-611F856DEDED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E94A2-36AD-4EDA-A9FD-0E9455950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691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E94A2-36AD-4EDA-A9FD-0E94559502C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012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E94A2-36AD-4EDA-A9FD-0E94559502C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495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E94A2-36AD-4EDA-A9FD-0E94559502C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929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E94A2-36AD-4EDA-A9FD-0E94559502C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513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E94A2-36AD-4EDA-A9FD-0E94559502C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168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primary goal of this research is to examine the effect of specific exchange policies, in this case maker fee, taker fee and leverage on the market liquidity. 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E94A2-36AD-4EDA-A9FD-0E94559502C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590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E94A2-36AD-4EDA-A9FD-0E94559502C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365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E94A2-36AD-4EDA-A9FD-0E94559502C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449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infers that a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multicollinearity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issues in this analysis is less likely.</a:t>
            </a:r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E94A2-36AD-4EDA-A9FD-0E94559502C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955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maker fee increased, people are likely to use marker order to trade their shares rather than stacking their orders on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orderbook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because of the trading promptitude.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case of the taker fee, people are less like to submit their order as a market order because of its high fee. In this manner, as the maker fee decreases and taker fee increases, liquidity of the market increases.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more the leverage is available, the trading volume as liquidity proxy increased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E94A2-36AD-4EDA-A9FD-0E94559502C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632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Bitcoin is can be traded at the all of the exchanges whereas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Litecoin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be traded at the 28 exchanges.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create a new dummy variable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more than 5 exchanges dealt with the coin then we labeled 1, otherwise 0.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refers that the characteristics of coin itself should be controlled.</a:t>
            </a:r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E94A2-36AD-4EDA-A9FD-0E94559502C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3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78AF-E67F-4A57-8943-7D0D5B32708A}" type="datetime1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E32D-3FF5-47BE-B911-A11617A49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95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62AA-E775-45DB-82FC-5A99AF9B495D}" type="datetime1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E32D-3FF5-47BE-B911-A11617A49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28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7C01-E280-4787-83B1-D6CE96C2E11E}" type="datetime1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E32D-3FF5-47BE-B911-A11617A49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82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1B0E-FB36-453C-8F26-0CBF807D00E1}" type="datetime1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E32D-3FF5-47BE-B911-A11617A49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13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0F0D-4D15-4250-A586-C8CBFD613FFC}" type="datetime1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E32D-3FF5-47BE-B911-A11617A49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66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0605-56DF-454C-95C3-58B0AC44F51C}" type="datetime1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E32D-3FF5-47BE-B911-A11617A49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62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F777-F467-4FA7-BBB1-0D5DE275C5B0}" type="datetime1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E32D-3FF5-47BE-B911-A11617A49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17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442E-55D5-4D92-963D-81DAFD43CDFD}" type="datetime1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E32D-3FF5-47BE-B911-A11617A49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24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93FB-EA50-424C-A00F-9B1DB23A6B38}" type="datetime1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E32D-3FF5-47BE-B911-A11617A49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72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085A-2784-44F0-909C-359B9662EAB3}" type="datetime1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E32D-3FF5-47BE-B911-A11617A49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67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FC45-BD85-4A76-9412-E168B257D8B3}" type="datetime1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E32D-3FF5-47BE-B911-A11617A49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24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C342E-841C-437F-86E1-743669CBF125}" type="datetime1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DE32D-3FF5-47BE-B911-A11617A49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27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inmarketcap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9F4CAF3-6DC0-46C1-9AA4-1E2A524D3C42}"/>
              </a:ext>
            </a:extLst>
          </p:cNvPr>
          <p:cNvSpPr/>
          <p:nvPr/>
        </p:nvSpPr>
        <p:spPr>
          <a:xfrm>
            <a:off x="0" y="6363222"/>
            <a:ext cx="9144000" cy="344466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4FD33E-EA79-4650-9CC2-4B4F3B89857D}"/>
              </a:ext>
            </a:extLst>
          </p:cNvPr>
          <p:cNvSpPr/>
          <p:nvPr/>
        </p:nvSpPr>
        <p:spPr>
          <a:xfrm>
            <a:off x="0" y="175364"/>
            <a:ext cx="9144000" cy="620743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3B3D6E-9E93-471C-86AD-A380EFE4CFA7}"/>
              </a:ext>
            </a:extLst>
          </p:cNvPr>
          <p:cNvSpPr/>
          <p:nvPr/>
        </p:nvSpPr>
        <p:spPr>
          <a:xfrm>
            <a:off x="0" y="1855697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exchange policies </a:t>
            </a:r>
          </a:p>
          <a:p>
            <a:pPr algn="ctr"/>
            <a:r>
              <a:rPr lang="en-US" altLang="ko-KR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liquidity of cryptocurrency markets</a:t>
            </a:r>
          </a:p>
          <a:p>
            <a:pPr algn="ctr"/>
            <a:endParaRPr lang="en-US" altLang="ko-KR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Rocku Oh</a:t>
            </a:r>
          </a:p>
          <a:p>
            <a:pPr algn="ctr"/>
            <a:r>
              <a:rPr lang="en-US" altLang="ko-K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Ulsan National Institute of Science and Technology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8394CCD-E9CF-4B26-9FD3-B8D39B3B791A}"/>
              </a:ext>
            </a:extLst>
          </p:cNvPr>
          <p:cNvSpPr/>
          <p:nvPr/>
        </p:nvSpPr>
        <p:spPr>
          <a:xfrm>
            <a:off x="1139710" y="5352125"/>
            <a:ext cx="77222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2017.12.07</a:t>
            </a:r>
          </a:p>
          <a:p>
            <a:pPr algn="r"/>
            <a:r>
              <a:rPr lang="en-US" altLang="ko-K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Markets and Trading Laboratory</a:t>
            </a:r>
          </a:p>
          <a:p>
            <a:pPr algn="r"/>
            <a:r>
              <a:rPr lang="en-US" altLang="ko-K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20175404 Rocku Oh</a:t>
            </a:r>
            <a:endParaRPr lang="ko-KR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E32D-3FF5-47BE-B911-A11617A49966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30147" y="355783"/>
            <a:ext cx="7458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chemeClr val="bg1"/>
                </a:solidFill>
              </a:rPr>
              <a:t>Final Presentation 							Multivariate Analysis - 2017 Fall</a:t>
            </a:r>
            <a:endParaRPr lang="ko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401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61EEA2C-FB6E-4962-A749-612E0BA6BE80}"/>
              </a:ext>
            </a:extLst>
          </p:cNvPr>
          <p:cNvSpPr/>
          <p:nvPr/>
        </p:nvSpPr>
        <p:spPr>
          <a:xfrm>
            <a:off x="0" y="6363222"/>
            <a:ext cx="9144000" cy="344466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35531F-460E-464B-BFC4-AABE941597CF}"/>
              </a:ext>
            </a:extLst>
          </p:cNvPr>
          <p:cNvSpPr/>
          <p:nvPr/>
        </p:nvSpPr>
        <p:spPr>
          <a:xfrm>
            <a:off x="0" y="175364"/>
            <a:ext cx="9144000" cy="620743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1B2F4-D7B4-481A-9D8D-0C75B0D05ED6}"/>
              </a:ext>
            </a:extLst>
          </p:cNvPr>
          <p:cNvSpPr txBox="1"/>
          <p:nvPr/>
        </p:nvSpPr>
        <p:spPr>
          <a:xfrm>
            <a:off x="212943" y="237545"/>
            <a:ext cx="2145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0FDE32D-3FF5-47BE-B911-A11617A4996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645187-2D65-4910-B4DA-7B6098820D8A}"/>
              </a:ext>
            </a:extLst>
          </p:cNvPr>
          <p:cNvSpPr/>
          <p:nvPr/>
        </p:nvSpPr>
        <p:spPr>
          <a:xfrm>
            <a:off x="398260" y="994318"/>
            <a:ext cx="8369960" cy="510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20000"/>
              </a:lnSpc>
              <a:spcAft>
                <a:spcPts val="800"/>
              </a:spcAft>
            </a:pPr>
            <a:r>
              <a:rPr lang="en-US" altLang="ko-KR" sz="2000" b="1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We examine </a:t>
            </a:r>
          </a:p>
          <a:p>
            <a:pPr marL="742950" lvl="1" indent="-285750" algn="just"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The effect of exchange policy and rule of trade on market liquidity(trading volume)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>
              <a:lnSpc>
                <a:spcPct val="120000"/>
              </a:lnSpc>
              <a:spcAft>
                <a:spcPts val="800"/>
              </a:spcAft>
            </a:pPr>
            <a:r>
              <a:rPr lang="en-US" altLang="ko-KR" sz="2000" b="1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This research reveals that</a:t>
            </a:r>
          </a:p>
          <a:p>
            <a:pPr marL="742950" lvl="1" indent="-285750" algn="just"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as the taker fee increased and maker fee decreased trading volume increased</a:t>
            </a:r>
          </a:p>
          <a:p>
            <a:pPr marL="742950" lvl="1" indent="-285750" algn="just"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availability of margin trade also statistically affect the trading volume with positive direction</a:t>
            </a:r>
          </a:p>
          <a:p>
            <a:pPr marL="742950" lvl="1" indent="-285750" algn="just"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/>
              <a:cs typeface="Arial" panose="020B0604020202020204" pitchFamily="34" charset="0"/>
            </a:endParaRPr>
          </a:p>
          <a:p>
            <a:pPr marL="0" lvl="1" algn="just">
              <a:lnSpc>
                <a:spcPct val="120000"/>
              </a:lnSpc>
              <a:spcAft>
                <a:spcPts val="800"/>
              </a:spcAft>
            </a:pPr>
            <a:r>
              <a:rPr lang="en-US" altLang="ko-KR" sz="2000" b="1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This finding can be adopted to the exchange policies and its regulation.</a:t>
            </a:r>
            <a:endParaRPr lang="ko-KR" altLang="ko-KR" sz="2000" b="1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192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61EEA2C-FB6E-4962-A749-612E0BA6BE80}"/>
              </a:ext>
            </a:extLst>
          </p:cNvPr>
          <p:cNvSpPr/>
          <p:nvPr/>
        </p:nvSpPr>
        <p:spPr>
          <a:xfrm>
            <a:off x="0" y="6363222"/>
            <a:ext cx="9144000" cy="344466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35531F-460E-464B-BFC4-AABE941597CF}"/>
              </a:ext>
            </a:extLst>
          </p:cNvPr>
          <p:cNvSpPr/>
          <p:nvPr/>
        </p:nvSpPr>
        <p:spPr>
          <a:xfrm>
            <a:off x="0" y="175364"/>
            <a:ext cx="9144000" cy="620743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0FDE32D-3FF5-47BE-B911-A11617A4996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645187-2D65-4910-B4DA-7B6098820D8A}"/>
              </a:ext>
            </a:extLst>
          </p:cNvPr>
          <p:cNvSpPr/>
          <p:nvPr/>
        </p:nvSpPr>
        <p:spPr>
          <a:xfrm>
            <a:off x="387020" y="3352685"/>
            <a:ext cx="8369960" cy="427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20000"/>
              </a:lnSpc>
              <a:spcAft>
                <a:spcPts val="800"/>
              </a:spcAft>
            </a:pPr>
            <a:r>
              <a:rPr lang="en-US" altLang="ko-KR" sz="2000" b="1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Thank You</a:t>
            </a:r>
            <a:endParaRPr lang="ko-KR" altLang="ko-KR" sz="2000" b="1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5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61EEA2C-FB6E-4962-A749-612E0BA6BE80}"/>
              </a:ext>
            </a:extLst>
          </p:cNvPr>
          <p:cNvSpPr/>
          <p:nvPr/>
        </p:nvSpPr>
        <p:spPr>
          <a:xfrm>
            <a:off x="0" y="6363222"/>
            <a:ext cx="9144000" cy="344466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35531F-460E-464B-BFC4-AABE941597CF}"/>
              </a:ext>
            </a:extLst>
          </p:cNvPr>
          <p:cNvSpPr/>
          <p:nvPr/>
        </p:nvSpPr>
        <p:spPr>
          <a:xfrm>
            <a:off x="0" y="175364"/>
            <a:ext cx="9144000" cy="620743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1B2F4-D7B4-481A-9D8D-0C75B0D05ED6}"/>
              </a:ext>
            </a:extLst>
          </p:cNvPr>
          <p:cNvSpPr txBox="1"/>
          <p:nvPr/>
        </p:nvSpPr>
        <p:spPr>
          <a:xfrm>
            <a:off x="212943" y="237545"/>
            <a:ext cx="2410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0FDE32D-3FF5-47BE-B911-A11617A4996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645187-2D65-4910-B4DA-7B6098820D8A}"/>
              </a:ext>
            </a:extLst>
          </p:cNvPr>
          <p:cNvSpPr/>
          <p:nvPr/>
        </p:nvSpPr>
        <p:spPr>
          <a:xfrm>
            <a:off x="398259" y="994318"/>
            <a:ext cx="83524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000" b="1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Bitcoin has much attention nowadays by investors in recent years</a:t>
            </a:r>
          </a:p>
          <a:p>
            <a:pPr algn="just">
              <a:lnSpc>
                <a:spcPct val="120000"/>
              </a:lnSpc>
            </a:pP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b="1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Cryptocurrency is a decentralized electronic currency system</a:t>
            </a:r>
          </a:p>
          <a:p>
            <a:pPr marL="742950" lvl="1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The technology is based on peer-to-peer networks and cryptographic protocols</a:t>
            </a:r>
          </a:p>
          <a:p>
            <a:pPr marL="742950" lvl="1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Bitcoin is not managed by any governments or bank</a:t>
            </a:r>
          </a:p>
          <a:p>
            <a:pPr marL="742950" lvl="1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The characteristics have posed great challenges and opportunities for policy makers, economists, and researchers</a:t>
            </a:r>
          </a:p>
        </p:txBody>
      </p:sp>
    </p:spTree>
    <p:extLst>
      <p:ext uri="{BB962C8B-B14F-4D97-AF65-F5344CB8AC3E}">
        <p14:creationId xmlns:p14="http://schemas.microsoft.com/office/powerpoint/2010/main" val="421694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61EEA2C-FB6E-4962-A749-612E0BA6BE80}"/>
              </a:ext>
            </a:extLst>
          </p:cNvPr>
          <p:cNvSpPr/>
          <p:nvPr/>
        </p:nvSpPr>
        <p:spPr>
          <a:xfrm>
            <a:off x="0" y="6363222"/>
            <a:ext cx="9144000" cy="344466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35531F-460E-464B-BFC4-AABE941597CF}"/>
              </a:ext>
            </a:extLst>
          </p:cNvPr>
          <p:cNvSpPr/>
          <p:nvPr/>
        </p:nvSpPr>
        <p:spPr>
          <a:xfrm>
            <a:off x="0" y="175364"/>
            <a:ext cx="9144000" cy="620743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1B2F4-D7B4-481A-9D8D-0C75B0D05ED6}"/>
              </a:ext>
            </a:extLst>
          </p:cNvPr>
          <p:cNvSpPr txBox="1"/>
          <p:nvPr/>
        </p:nvSpPr>
        <p:spPr>
          <a:xfrm>
            <a:off x="212943" y="237545"/>
            <a:ext cx="3492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0FDE32D-3FF5-47BE-B911-A11617A4996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645187-2D65-4910-B4DA-7B6098820D8A}"/>
              </a:ext>
            </a:extLst>
          </p:cNvPr>
          <p:cNvSpPr/>
          <p:nvPr/>
        </p:nvSpPr>
        <p:spPr>
          <a:xfrm>
            <a:off x="398259" y="994318"/>
            <a:ext cx="820853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000" b="1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The previous research </a:t>
            </a:r>
          </a:p>
          <a:p>
            <a:pPr marL="742950" lvl="1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focused was initially dominated by studies on the safety, ethical and legal aspects of Bitcoin</a:t>
            </a:r>
          </a:p>
          <a:p>
            <a:pPr algn="just">
              <a:lnSpc>
                <a:spcPct val="120000"/>
              </a:lnSpc>
            </a:pPr>
            <a:endParaRPr lang="en-US" altLang="ko-KR" sz="2000" b="1" dirty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b="1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The exchanges(brokers) become a key issue on trading of cryptocurrency</a:t>
            </a:r>
          </a:p>
          <a:p>
            <a:pPr marL="742950" lvl="1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However there was a little attention on exchanges where the cryptocurrencies are traded</a:t>
            </a:r>
          </a:p>
          <a:p>
            <a:pPr marL="742950" lvl="1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/>
              <a:cs typeface="Arial" panose="020B0604020202020204" pitchFamily="34" charset="0"/>
            </a:endParaRPr>
          </a:p>
          <a:p>
            <a:pPr marL="0" lvl="1" algn="just">
              <a:lnSpc>
                <a:spcPct val="120000"/>
              </a:lnSpc>
            </a:pPr>
            <a:r>
              <a:rPr lang="en-US" altLang="ko-KR" sz="2000" b="1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Exchange has their own trading policies</a:t>
            </a:r>
          </a:p>
          <a:p>
            <a:pPr marL="742950" lvl="1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Therefore, we examine the effect of its policies on efficiency of the cryptocurrency market</a:t>
            </a:r>
          </a:p>
        </p:txBody>
      </p:sp>
    </p:spTree>
    <p:extLst>
      <p:ext uri="{BB962C8B-B14F-4D97-AF65-F5344CB8AC3E}">
        <p14:creationId xmlns:p14="http://schemas.microsoft.com/office/powerpoint/2010/main" val="40004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61EEA2C-FB6E-4962-A749-612E0BA6BE80}"/>
              </a:ext>
            </a:extLst>
          </p:cNvPr>
          <p:cNvSpPr/>
          <p:nvPr/>
        </p:nvSpPr>
        <p:spPr>
          <a:xfrm>
            <a:off x="0" y="6363222"/>
            <a:ext cx="9144000" cy="344466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35531F-460E-464B-BFC4-AABE941597CF}"/>
              </a:ext>
            </a:extLst>
          </p:cNvPr>
          <p:cNvSpPr/>
          <p:nvPr/>
        </p:nvSpPr>
        <p:spPr>
          <a:xfrm>
            <a:off x="0" y="175364"/>
            <a:ext cx="9144000" cy="620743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1B2F4-D7B4-481A-9D8D-0C75B0D05ED6}"/>
              </a:ext>
            </a:extLst>
          </p:cNvPr>
          <p:cNvSpPr txBox="1"/>
          <p:nvPr/>
        </p:nvSpPr>
        <p:spPr>
          <a:xfrm>
            <a:off x="212943" y="237545"/>
            <a:ext cx="3272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of this study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0FDE32D-3FF5-47BE-B911-A11617A4996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645187-2D65-4910-B4DA-7B6098820D8A}"/>
              </a:ext>
            </a:extLst>
          </p:cNvPr>
          <p:cNvSpPr/>
          <p:nvPr/>
        </p:nvSpPr>
        <p:spPr>
          <a:xfrm>
            <a:off x="398259" y="994318"/>
            <a:ext cx="8208531" cy="4736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US" altLang="ko-KR" sz="2000" b="1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The primary goal of this research is to examine the effect of specific exchange policies on the market liquidity. </a:t>
            </a:r>
          </a:p>
          <a:p>
            <a:pPr marL="742950" lvl="1" indent="-285750" algn="just"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RQ1: To what extent are trading fee related to the market trading volume?</a:t>
            </a:r>
          </a:p>
          <a:p>
            <a:pPr marL="742950" lvl="1" indent="-285750" algn="just"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ko-KR" altLang="ko-KR" sz="2000" dirty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RQ2: To what extent are availability of margin trading related to the market trading volume?</a:t>
            </a:r>
          </a:p>
          <a:p>
            <a:pPr marL="742950" lvl="1" indent="-285750" algn="just"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ko-KR" altLang="ko-KR" sz="2000" dirty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RQ3: Does the location of headquarter or characteristics of different coins affect the market liquidity?</a:t>
            </a:r>
            <a:endParaRPr lang="ko-KR" altLang="ko-KR" sz="200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endParaRPr lang="en-US" altLang="ko-KR" sz="2000" b="1" dirty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68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61EEA2C-FB6E-4962-A749-612E0BA6BE80}"/>
              </a:ext>
            </a:extLst>
          </p:cNvPr>
          <p:cNvSpPr/>
          <p:nvPr/>
        </p:nvSpPr>
        <p:spPr>
          <a:xfrm>
            <a:off x="0" y="6363222"/>
            <a:ext cx="9144000" cy="344466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35531F-460E-464B-BFC4-AABE941597CF}"/>
              </a:ext>
            </a:extLst>
          </p:cNvPr>
          <p:cNvSpPr/>
          <p:nvPr/>
        </p:nvSpPr>
        <p:spPr>
          <a:xfrm>
            <a:off x="0" y="175364"/>
            <a:ext cx="9144000" cy="620743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1B2F4-D7B4-481A-9D8D-0C75B0D05ED6}"/>
              </a:ext>
            </a:extLst>
          </p:cNvPr>
          <p:cNvSpPr txBox="1"/>
          <p:nvPr/>
        </p:nvSpPr>
        <p:spPr>
          <a:xfrm>
            <a:off x="212943" y="237545"/>
            <a:ext cx="3260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and Method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0FDE32D-3FF5-47BE-B911-A11617A4996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645187-2D65-4910-B4DA-7B6098820D8A}"/>
              </a:ext>
            </a:extLst>
          </p:cNvPr>
          <p:cNvSpPr/>
          <p:nvPr/>
        </p:nvSpPr>
        <p:spPr>
          <a:xfrm>
            <a:off x="398259" y="994318"/>
            <a:ext cx="820853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Trading volume(dependent variable) was collected </a:t>
            </a:r>
          </a:p>
          <a:p>
            <a:pPr marL="742950" lvl="1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from the cryptocurrency aggregation website which is called </a:t>
            </a:r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CoinMarketCap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 (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  <a:hlinkClick r:id="rId3"/>
              </a:rPr>
              <a:t>https://coinmarketcap.com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)</a:t>
            </a:r>
          </a:p>
          <a:p>
            <a:pPr marL="742950" lvl="1" indent="-285750" algn="just"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Total 525 samples after the outlier screening</a:t>
            </a: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OLS approach was applied</a:t>
            </a:r>
          </a:p>
          <a:p>
            <a:pPr marL="742950" lvl="1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	Dependent variable – </a:t>
            </a:r>
            <a:r>
              <a:rPr lang="en-US" altLang="ko-KR" i="1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Trading Volume</a:t>
            </a:r>
          </a:p>
          <a:p>
            <a:pPr marL="742950" lvl="1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	Independent variables</a:t>
            </a:r>
          </a:p>
          <a:p>
            <a:pPr marL="1200150" lvl="2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400" i="1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Taker Fee : Market order</a:t>
            </a:r>
          </a:p>
          <a:p>
            <a:pPr marL="1200150" lvl="2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400" i="1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Maker Fee : Limit order</a:t>
            </a:r>
          </a:p>
          <a:p>
            <a:pPr marL="1200150" lvl="2" indent="-285750" algn="just"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400" i="1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Leverage : Margin trading</a:t>
            </a:r>
          </a:p>
          <a:p>
            <a:pPr marL="1200150" lvl="2" indent="-285750" algn="just"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400" i="1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Minimum amount of order size</a:t>
            </a:r>
          </a:p>
          <a:p>
            <a:pPr marL="1200150" lvl="2" indent="-285750" algn="just"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400" i="1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Number of coin traded in each exchange</a:t>
            </a:r>
          </a:p>
          <a:p>
            <a:pPr marL="1200150" lvl="2" indent="-285750" algn="just"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400" i="1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Location : Headquarter of the exchange’</a:t>
            </a:r>
          </a:p>
          <a:p>
            <a:pPr marL="1200150" lvl="2" indent="-285750" algn="just"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400" i="1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Price : average log price during the period</a:t>
            </a:r>
          </a:p>
        </p:txBody>
      </p:sp>
    </p:spTree>
    <p:extLst>
      <p:ext uri="{BB962C8B-B14F-4D97-AF65-F5344CB8AC3E}">
        <p14:creationId xmlns:p14="http://schemas.microsoft.com/office/powerpoint/2010/main" val="20953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61EEA2C-FB6E-4962-A749-612E0BA6BE80}"/>
              </a:ext>
            </a:extLst>
          </p:cNvPr>
          <p:cNvSpPr/>
          <p:nvPr/>
        </p:nvSpPr>
        <p:spPr>
          <a:xfrm>
            <a:off x="0" y="6363222"/>
            <a:ext cx="9144000" cy="344466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35531F-460E-464B-BFC4-AABE941597CF}"/>
              </a:ext>
            </a:extLst>
          </p:cNvPr>
          <p:cNvSpPr/>
          <p:nvPr/>
        </p:nvSpPr>
        <p:spPr>
          <a:xfrm>
            <a:off x="0" y="175364"/>
            <a:ext cx="9144000" cy="620743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1B2F4-D7B4-481A-9D8D-0C75B0D05ED6}"/>
              </a:ext>
            </a:extLst>
          </p:cNvPr>
          <p:cNvSpPr txBox="1"/>
          <p:nvPr/>
        </p:nvSpPr>
        <p:spPr>
          <a:xfrm>
            <a:off x="212943" y="237545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0FDE32D-3FF5-47BE-B911-A11617A49966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107" y="858288"/>
            <a:ext cx="6895785" cy="537650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83466" y="2956560"/>
            <a:ext cx="6439471" cy="1224162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83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61EEA2C-FB6E-4962-A749-612E0BA6BE80}"/>
              </a:ext>
            </a:extLst>
          </p:cNvPr>
          <p:cNvSpPr/>
          <p:nvPr/>
        </p:nvSpPr>
        <p:spPr>
          <a:xfrm>
            <a:off x="0" y="6363222"/>
            <a:ext cx="9144000" cy="344466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35531F-460E-464B-BFC4-AABE941597CF}"/>
              </a:ext>
            </a:extLst>
          </p:cNvPr>
          <p:cNvSpPr/>
          <p:nvPr/>
        </p:nvSpPr>
        <p:spPr>
          <a:xfrm>
            <a:off x="0" y="175364"/>
            <a:ext cx="9144000" cy="620743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1B2F4-D7B4-481A-9D8D-0C75B0D05ED6}"/>
              </a:ext>
            </a:extLst>
          </p:cNvPr>
          <p:cNvSpPr txBox="1"/>
          <p:nvPr/>
        </p:nvSpPr>
        <p:spPr>
          <a:xfrm>
            <a:off x="212943" y="237545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0FDE32D-3FF5-47BE-B911-A11617A4996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645187-2D65-4910-B4DA-7B6098820D8A}"/>
              </a:ext>
            </a:extLst>
          </p:cNvPr>
          <p:cNvSpPr/>
          <p:nvPr/>
        </p:nvSpPr>
        <p:spPr>
          <a:xfrm>
            <a:off x="398259" y="994318"/>
            <a:ext cx="820853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US" altLang="ko-KR" sz="2000" b="1" dirty="0" err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Multicollinearity</a:t>
            </a:r>
            <a:endParaRPr lang="en-US" altLang="ko-KR" sz="2000" b="1" dirty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The largest correlation coefficient is 0.67 between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MakerFee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 and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TakerFee</a:t>
            </a: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Theoretically, the two fees affect different impact to the market</a:t>
            </a:r>
          </a:p>
          <a:p>
            <a:pPr marL="742950" lvl="1" indent="-285750" algn="just"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All the variables have VIF number less than 10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64" y="3663428"/>
            <a:ext cx="7559386" cy="252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41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61EEA2C-FB6E-4962-A749-612E0BA6BE80}"/>
              </a:ext>
            </a:extLst>
          </p:cNvPr>
          <p:cNvSpPr/>
          <p:nvPr/>
        </p:nvSpPr>
        <p:spPr>
          <a:xfrm>
            <a:off x="0" y="6363222"/>
            <a:ext cx="9144000" cy="344466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35531F-460E-464B-BFC4-AABE941597CF}"/>
              </a:ext>
            </a:extLst>
          </p:cNvPr>
          <p:cNvSpPr/>
          <p:nvPr/>
        </p:nvSpPr>
        <p:spPr>
          <a:xfrm>
            <a:off x="0" y="175364"/>
            <a:ext cx="9144000" cy="620743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1B2F4-D7B4-481A-9D8D-0C75B0D05ED6}"/>
              </a:ext>
            </a:extLst>
          </p:cNvPr>
          <p:cNvSpPr txBox="1"/>
          <p:nvPr/>
        </p:nvSpPr>
        <p:spPr>
          <a:xfrm>
            <a:off x="212943" y="237545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0FDE32D-3FF5-47BE-B911-A11617A4996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645187-2D65-4910-B4DA-7B6098820D8A}"/>
              </a:ext>
            </a:extLst>
          </p:cNvPr>
          <p:cNvSpPr/>
          <p:nvPr/>
        </p:nvSpPr>
        <p:spPr>
          <a:xfrm>
            <a:off x="398259" y="994318"/>
            <a:ext cx="8208531" cy="4298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US" altLang="ko-KR" sz="2000" b="1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RQ1: Trading fee</a:t>
            </a:r>
          </a:p>
          <a:p>
            <a:pPr marL="742950" lvl="1" indent="-285750" algn="just"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Each additional percentage increases in taker fee and maker fee affect the trading volume with the size of 3.83% and -3.23% (significant level of 0.05)</a:t>
            </a:r>
          </a:p>
          <a:p>
            <a:pPr lvl="1" algn="just">
              <a:lnSpc>
                <a:spcPct val="120000"/>
              </a:lnSpc>
              <a:spcAft>
                <a:spcPts val="800"/>
              </a:spcAft>
            </a:pP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/>
              <a:cs typeface="Arial" panose="020B0604020202020204" pitchFamily="34" charset="0"/>
            </a:endParaRPr>
          </a:p>
          <a:p>
            <a:pPr marL="0" lvl="1" algn="just">
              <a:lnSpc>
                <a:spcPct val="120000"/>
              </a:lnSpc>
              <a:spcAft>
                <a:spcPts val="800"/>
              </a:spcAft>
            </a:pPr>
            <a:r>
              <a:rPr lang="en-US" altLang="ko-KR" sz="2000" b="1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RQ2: Margin trading</a:t>
            </a:r>
          </a:p>
          <a:p>
            <a:pPr marL="742950" lvl="1" indent="-285750" algn="just"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examined the effect of the level of leverage used in margin trading</a:t>
            </a:r>
          </a:p>
          <a:p>
            <a:pPr marL="742950" lvl="1" indent="-285750" algn="just"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For every unit increase in </a:t>
            </a:r>
            <a:r>
              <a:rPr lang="en-US" altLang="ko-KR" sz="2000" i="1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Leverage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, the trading volume increased by 4.4% with the confidence level of 95%.</a:t>
            </a:r>
          </a:p>
        </p:txBody>
      </p:sp>
    </p:spTree>
    <p:extLst>
      <p:ext uri="{BB962C8B-B14F-4D97-AF65-F5344CB8AC3E}">
        <p14:creationId xmlns:p14="http://schemas.microsoft.com/office/powerpoint/2010/main" val="3793593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61EEA2C-FB6E-4962-A749-612E0BA6BE80}"/>
              </a:ext>
            </a:extLst>
          </p:cNvPr>
          <p:cNvSpPr/>
          <p:nvPr/>
        </p:nvSpPr>
        <p:spPr>
          <a:xfrm>
            <a:off x="0" y="6363222"/>
            <a:ext cx="9144000" cy="344466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35531F-460E-464B-BFC4-AABE941597CF}"/>
              </a:ext>
            </a:extLst>
          </p:cNvPr>
          <p:cNvSpPr/>
          <p:nvPr/>
        </p:nvSpPr>
        <p:spPr>
          <a:xfrm>
            <a:off x="0" y="175364"/>
            <a:ext cx="9144000" cy="620743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1B2F4-D7B4-481A-9D8D-0C75B0D05ED6}"/>
              </a:ext>
            </a:extLst>
          </p:cNvPr>
          <p:cNvSpPr txBox="1"/>
          <p:nvPr/>
        </p:nvSpPr>
        <p:spPr>
          <a:xfrm>
            <a:off x="212943" y="237545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0FDE32D-3FF5-47BE-B911-A11617A4996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645187-2D65-4910-B4DA-7B6098820D8A}"/>
              </a:ext>
            </a:extLst>
          </p:cNvPr>
          <p:cNvSpPr/>
          <p:nvPr/>
        </p:nvSpPr>
        <p:spPr>
          <a:xfrm>
            <a:off x="398259" y="994318"/>
            <a:ext cx="8208531" cy="3014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US" altLang="ko-KR" sz="2000" b="1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RQ3: Price</a:t>
            </a:r>
          </a:p>
          <a:p>
            <a:pPr marL="742950" lvl="1" indent="-285750" algn="just"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The effect of coin price on the trading volume is the 1% increase of price result in 0.61% decrease of trading volume</a:t>
            </a:r>
          </a:p>
          <a:p>
            <a:pPr marL="0" lvl="1" algn="just">
              <a:lnSpc>
                <a:spcPct val="120000"/>
              </a:lnSpc>
              <a:spcAft>
                <a:spcPts val="800"/>
              </a:spcAft>
            </a:pPr>
            <a:r>
              <a:rPr lang="en-US" altLang="ko-KR" sz="2000" b="1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Additional result</a:t>
            </a:r>
          </a:p>
          <a:p>
            <a:pPr marL="742950" lvl="1" indent="-285750" algn="just"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We classified the coins into two group based on the aggregated number of coins traded</a:t>
            </a:r>
          </a:p>
          <a:p>
            <a:pPr marL="742950" lvl="1" indent="-285750" algn="just"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All average value of the factors used in this regression analysis are statistically different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490" y="4047092"/>
            <a:ext cx="7363369" cy="220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72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6986</TotalTime>
  <Words>704</Words>
  <Application>Microsoft Office PowerPoint</Application>
  <PresentationFormat>화면 슬라이드 쇼(4:3)</PresentationFormat>
  <Paragraphs>112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Arial Unicode MS</vt:lpstr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오록규 (제어설계공학과)</dc:creator>
  <cp:lastModifiedBy>오록규 (경영공학과/대학원생)</cp:lastModifiedBy>
  <cp:revision>944</cp:revision>
  <cp:lastPrinted>2017-09-12T06:45:48Z</cp:lastPrinted>
  <dcterms:created xsi:type="dcterms:W3CDTF">2017-07-03T03:55:43Z</dcterms:created>
  <dcterms:modified xsi:type="dcterms:W3CDTF">2018-09-03T06:45:47Z</dcterms:modified>
</cp:coreProperties>
</file>