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8" r:id="rId1"/>
  </p:sldMasterIdLst>
  <p:notesMasterIdLst>
    <p:notesMasterId r:id="rId37"/>
  </p:notesMasterIdLst>
  <p:sldIdLst>
    <p:sldId id="256" r:id="rId2"/>
    <p:sldId id="257" r:id="rId3"/>
    <p:sldId id="260" r:id="rId4"/>
    <p:sldId id="279" r:id="rId5"/>
    <p:sldId id="261" r:id="rId6"/>
    <p:sldId id="281" r:id="rId7"/>
    <p:sldId id="280" r:id="rId8"/>
    <p:sldId id="282" r:id="rId9"/>
    <p:sldId id="262" r:id="rId10"/>
    <p:sldId id="283" r:id="rId11"/>
    <p:sldId id="264" r:id="rId12"/>
    <p:sldId id="284" r:id="rId13"/>
    <p:sldId id="285" r:id="rId14"/>
    <p:sldId id="265" r:id="rId15"/>
    <p:sldId id="286" r:id="rId16"/>
    <p:sldId id="305" r:id="rId17"/>
    <p:sldId id="306" r:id="rId18"/>
    <p:sldId id="307" r:id="rId19"/>
    <p:sldId id="308" r:id="rId20"/>
    <p:sldId id="309" r:id="rId21"/>
    <p:sldId id="310" r:id="rId22"/>
    <p:sldId id="266" r:id="rId23"/>
    <p:sldId id="287" r:id="rId24"/>
    <p:sldId id="288" r:id="rId25"/>
    <p:sldId id="267" r:id="rId26"/>
    <p:sldId id="290" r:id="rId27"/>
    <p:sldId id="275" r:id="rId28"/>
    <p:sldId id="277" r:id="rId29"/>
    <p:sldId id="303" r:id="rId30"/>
    <p:sldId id="268" r:id="rId31"/>
    <p:sldId id="304" r:id="rId32"/>
    <p:sldId id="270" r:id="rId33"/>
    <p:sldId id="274" r:id="rId34"/>
    <p:sldId id="311" r:id="rId35"/>
    <p:sldId id="259"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09A7872-D52B-4812-8F0F-D8700BD78A7E}" type="datetimeFigureOut">
              <a:rPr lang="en-US" smtClean="0"/>
              <a:pPr/>
              <a:t>6/11/2020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4B197C-0C7A-4433-BBD8-AE519657F5FE}" type="slidenum">
              <a:rPr lang="en-US" smtClean="0"/>
              <a:pPr/>
              <a:t>‹#›</a:t>
            </a:fld>
            <a:endParaRPr lang="en-US"/>
          </a:p>
        </p:txBody>
      </p:sp>
    </p:spTree>
    <p:extLst>
      <p:ext uri="{BB962C8B-B14F-4D97-AF65-F5344CB8AC3E}">
        <p14:creationId xmlns:p14="http://schemas.microsoft.com/office/powerpoint/2010/main" xmlns="" val="32620124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4B197C-0C7A-4433-BBD8-AE519657F5FE}" type="slidenum">
              <a:rPr lang="en-US" smtClean="0"/>
              <a:pPr/>
              <a:t>1</a:t>
            </a:fld>
            <a:endParaRPr lang="en-US"/>
          </a:p>
        </p:txBody>
      </p:sp>
    </p:spTree>
    <p:extLst>
      <p:ext uri="{BB962C8B-B14F-4D97-AF65-F5344CB8AC3E}">
        <p14:creationId xmlns:p14="http://schemas.microsoft.com/office/powerpoint/2010/main" xmlns="" val="31404783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4B197C-0C7A-4433-BBD8-AE519657F5FE}" type="slidenum">
              <a:rPr lang="en-US" smtClean="0"/>
              <a:pPr/>
              <a:t>14</a:t>
            </a:fld>
            <a:endParaRPr lang="en-US"/>
          </a:p>
        </p:txBody>
      </p:sp>
    </p:spTree>
    <p:extLst>
      <p:ext uri="{BB962C8B-B14F-4D97-AF65-F5344CB8AC3E}">
        <p14:creationId xmlns:p14="http://schemas.microsoft.com/office/powerpoint/2010/main" xmlns="" val="13638675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4B197C-0C7A-4433-BBD8-AE519657F5FE}" type="slidenum">
              <a:rPr lang="en-US" smtClean="0"/>
              <a:pPr/>
              <a:t>15</a:t>
            </a:fld>
            <a:endParaRPr lang="en-US"/>
          </a:p>
        </p:txBody>
      </p:sp>
    </p:spTree>
    <p:extLst>
      <p:ext uri="{BB962C8B-B14F-4D97-AF65-F5344CB8AC3E}">
        <p14:creationId xmlns:p14="http://schemas.microsoft.com/office/powerpoint/2010/main" xmlns="" val="24970969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4B197C-0C7A-4433-BBD8-AE519657F5FE}" type="slidenum">
              <a:rPr lang="en-US" smtClean="0"/>
              <a:pPr/>
              <a:t>16</a:t>
            </a:fld>
            <a:endParaRPr lang="en-US"/>
          </a:p>
        </p:txBody>
      </p:sp>
    </p:spTree>
    <p:extLst>
      <p:ext uri="{BB962C8B-B14F-4D97-AF65-F5344CB8AC3E}">
        <p14:creationId xmlns:p14="http://schemas.microsoft.com/office/powerpoint/2010/main" xmlns="" val="29044170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4B197C-0C7A-4433-BBD8-AE519657F5FE}" type="slidenum">
              <a:rPr lang="en-US" smtClean="0"/>
              <a:pPr/>
              <a:t>17</a:t>
            </a:fld>
            <a:endParaRPr lang="en-US"/>
          </a:p>
        </p:txBody>
      </p:sp>
    </p:spTree>
    <p:extLst>
      <p:ext uri="{BB962C8B-B14F-4D97-AF65-F5344CB8AC3E}">
        <p14:creationId xmlns:p14="http://schemas.microsoft.com/office/powerpoint/2010/main" xmlns="" val="5957434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4B197C-0C7A-4433-BBD8-AE519657F5FE}" type="slidenum">
              <a:rPr lang="en-US" smtClean="0"/>
              <a:pPr/>
              <a:t>18</a:t>
            </a:fld>
            <a:endParaRPr lang="en-US"/>
          </a:p>
        </p:txBody>
      </p:sp>
    </p:spTree>
    <p:extLst>
      <p:ext uri="{BB962C8B-B14F-4D97-AF65-F5344CB8AC3E}">
        <p14:creationId xmlns:p14="http://schemas.microsoft.com/office/powerpoint/2010/main" xmlns="" val="24121408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4B197C-0C7A-4433-BBD8-AE519657F5FE}" type="slidenum">
              <a:rPr lang="en-US" smtClean="0"/>
              <a:pPr/>
              <a:t>19</a:t>
            </a:fld>
            <a:endParaRPr lang="en-US"/>
          </a:p>
        </p:txBody>
      </p:sp>
    </p:spTree>
    <p:extLst>
      <p:ext uri="{BB962C8B-B14F-4D97-AF65-F5344CB8AC3E}">
        <p14:creationId xmlns:p14="http://schemas.microsoft.com/office/powerpoint/2010/main" xmlns="" val="29308959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4B197C-0C7A-4433-BBD8-AE519657F5FE}" type="slidenum">
              <a:rPr lang="en-US" smtClean="0"/>
              <a:pPr/>
              <a:t>20</a:t>
            </a:fld>
            <a:endParaRPr lang="en-US"/>
          </a:p>
        </p:txBody>
      </p:sp>
    </p:spTree>
    <p:extLst>
      <p:ext uri="{BB962C8B-B14F-4D97-AF65-F5344CB8AC3E}">
        <p14:creationId xmlns:p14="http://schemas.microsoft.com/office/powerpoint/2010/main" xmlns="" val="2522991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4B197C-0C7A-4433-BBD8-AE519657F5FE}" type="slidenum">
              <a:rPr lang="en-US" smtClean="0"/>
              <a:pPr/>
              <a:t>21</a:t>
            </a:fld>
            <a:endParaRPr lang="en-US"/>
          </a:p>
        </p:txBody>
      </p:sp>
    </p:spTree>
    <p:extLst>
      <p:ext uri="{BB962C8B-B14F-4D97-AF65-F5344CB8AC3E}">
        <p14:creationId xmlns:p14="http://schemas.microsoft.com/office/powerpoint/2010/main" xmlns="" val="10936800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4B197C-0C7A-4433-BBD8-AE519657F5FE}" type="slidenum">
              <a:rPr lang="en-US" smtClean="0"/>
              <a:pPr/>
              <a:t>22</a:t>
            </a:fld>
            <a:endParaRPr lang="en-US"/>
          </a:p>
        </p:txBody>
      </p:sp>
    </p:spTree>
    <p:extLst>
      <p:ext uri="{BB962C8B-B14F-4D97-AF65-F5344CB8AC3E}">
        <p14:creationId xmlns:p14="http://schemas.microsoft.com/office/powerpoint/2010/main" xmlns="" val="13638675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4B197C-0C7A-4433-BBD8-AE519657F5FE}" type="slidenum">
              <a:rPr lang="en-US" smtClean="0"/>
              <a:pPr/>
              <a:t>23</a:t>
            </a:fld>
            <a:endParaRPr lang="en-US"/>
          </a:p>
        </p:txBody>
      </p:sp>
    </p:spTree>
    <p:extLst>
      <p:ext uri="{BB962C8B-B14F-4D97-AF65-F5344CB8AC3E}">
        <p14:creationId xmlns:p14="http://schemas.microsoft.com/office/powerpoint/2010/main" xmlns="" val="4172371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4B197C-0C7A-4433-BBD8-AE519657F5FE}" type="slidenum">
              <a:rPr lang="en-US" smtClean="0"/>
              <a:pPr/>
              <a:t>2</a:t>
            </a:fld>
            <a:endParaRPr lang="en-US"/>
          </a:p>
        </p:txBody>
      </p:sp>
    </p:spTree>
    <p:extLst>
      <p:ext uri="{BB962C8B-B14F-4D97-AF65-F5344CB8AC3E}">
        <p14:creationId xmlns:p14="http://schemas.microsoft.com/office/powerpoint/2010/main" xmlns="" val="13638675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4B197C-0C7A-4433-BBD8-AE519657F5FE}" type="slidenum">
              <a:rPr lang="en-US" smtClean="0"/>
              <a:pPr/>
              <a:t>24</a:t>
            </a:fld>
            <a:endParaRPr lang="en-US"/>
          </a:p>
        </p:txBody>
      </p:sp>
    </p:spTree>
    <p:extLst>
      <p:ext uri="{BB962C8B-B14F-4D97-AF65-F5344CB8AC3E}">
        <p14:creationId xmlns:p14="http://schemas.microsoft.com/office/powerpoint/2010/main" xmlns="" val="31481118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4B197C-0C7A-4433-BBD8-AE519657F5FE}" type="slidenum">
              <a:rPr lang="en-US" smtClean="0"/>
              <a:pPr/>
              <a:t>25</a:t>
            </a:fld>
            <a:endParaRPr lang="en-US"/>
          </a:p>
        </p:txBody>
      </p:sp>
    </p:spTree>
    <p:extLst>
      <p:ext uri="{BB962C8B-B14F-4D97-AF65-F5344CB8AC3E}">
        <p14:creationId xmlns:p14="http://schemas.microsoft.com/office/powerpoint/2010/main" xmlns="" val="13638675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4B197C-0C7A-4433-BBD8-AE519657F5FE}" type="slidenum">
              <a:rPr lang="en-US" smtClean="0"/>
              <a:pPr/>
              <a:t>27</a:t>
            </a:fld>
            <a:endParaRPr lang="en-US"/>
          </a:p>
        </p:txBody>
      </p:sp>
    </p:spTree>
    <p:extLst>
      <p:ext uri="{BB962C8B-B14F-4D97-AF65-F5344CB8AC3E}">
        <p14:creationId xmlns:p14="http://schemas.microsoft.com/office/powerpoint/2010/main" xmlns="" val="13638675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4B197C-0C7A-4433-BBD8-AE519657F5FE}" type="slidenum">
              <a:rPr lang="en-US" smtClean="0"/>
              <a:pPr/>
              <a:t>28</a:t>
            </a:fld>
            <a:endParaRPr lang="en-US"/>
          </a:p>
        </p:txBody>
      </p:sp>
    </p:spTree>
    <p:extLst>
      <p:ext uri="{BB962C8B-B14F-4D97-AF65-F5344CB8AC3E}">
        <p14:creationId xmlns:p14="http://schemas.microsoft.com/office/powerpoint/2010/main" xmlns="" val="13638675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4B197C-0C7A-4433-BBD8-AE519657F5FE}" type="slidenum">
              <a:rPr lang="en-US" smtClean="0"/>
              <a:pPr/>
              <a:t>29</a:t>
            </a:fld>
            <a:endParaRPr lang="en-US"/>
          </a:p>
        </p:txBody>
      </p:sp>
    </p:spTree>
    <p:extLst>
      <p:ext uri="{BB962C8B-B14F-4D97-AF65-F5344CB8AC3E}">
        <p14:creationId xmlns:p14="http://schemas.microsoft.com/office/powerpoint/2010/main" xmlns="" val="32037301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4B197C-0C7A-4433-BBD8-AE519657F5FE}" type="slidenum">
              <a:rPr lang="en-US" smtClean="0"/>
              <a:pPr/>
              <a:t>30</a:t>
            </a:fld>
            <a:endParaRPr lang="en-US"/>
          </a:p>
        </p:txBody>
      </p:sp>
    </p:spTree>
    <p:extLst>
      <p:ext uri="{BB962C8B-B14F-4D97-AF65-F5344CB8AC3E}">
        <p14:creationId xmlns:p14="http://schemas.microsoft.com/office/powerpoint/2010/main" xmlns="" val="13638675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4B197C-0C7A-4433-BBD8-AE519657F5FE}" type="slidenum">
              <a:rPr lang="en-US" smtClean="0"/>
              <a:pPr/>
              <a:t>31</a:t>
            </a:fld>
            <a:endParaRPr lang="en-US"/>
          </a:p>
        </p:txBody>
      </p:sp>
    </p:spTree>
    <p:extLst>
      <p:ext uri="{BB962C8B-B14F-4D97-AF65-F5344CB8AC3E}">
        <p14:creationId xmlns:p14="http://schemas.microsoft.com/office/powerpoint/2010/main" xmlns="" val="41784316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4B197C-0C7A-4433-BBD8-AE519657F5FE}" type="slidenum">
              <a:rPr lang="en-US" smtClean="0"/>
              <a:pPr/>
              <a:t>32</a:t>
            </a:fld>
            <a:endParaRPr lang="en-US"/>
          </a:p>
        </p:txBody>
      </p:sp>
    </p:spTree>
    <p:extLst>
      <p:ext uri="{BB962C8B-B14F-4D97-AF65-F5344CB8AC3E}">
        <p14:creationId xmlns:p14="http://schemas.microsoft.com/office/powerpoint/2010/main" xmlns="" val="13638675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4B197C-0C7A-4433-BBD8-AE519657F5FE}" type="slidenum">
              <a:rPr lang="en-US" smtClean="0"/>
              <a:pPr/>
              <a:t>33</a:t>
            </a:fld>
            <a:endParaRPr lang="en-US"/>
          </a:p>
        </p:txBody>
      </p:sp>
    </p:spTree>
    <p:extLst>
      <p:ext uri="{BB962C8B-B14F-4D97-AF65-F5344CB8AC3E}">
        <p14:creationId xmlns:p14="http://schemas.microsoft.com/office/powerpoint/2010/main" xmlns="" val="1363867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4B197C-0C7A-4433-BBD8-AE519657F5FE}" type="slidenum">
              <a:rPr lang="en-US" smtClean="0"/>
              <a:pPr/>
              <a:t>3</a:t>
            </a:fld>
            <a:endParaRPr lang="en-US"/>
          </a:p>
        </p:txBody>
      </p:sp>
    </p:spTree>
    <p:extLst>
      <p:ext uri="{BB962C8B-B14F-4D97-AF65-F5344CB8AC3E}">
        <p14:creationId xmlns:p14="http://schemas.microsoft.com/office/powerpoint/2010/main" xmlns="" val="13638675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4B197C-0C7A-4433-BBD8-AE519657F5FE}" type="slidenum">
              <a:rPr lang="en-US" smtClean="0"/>
              <a:pPr/>
              <a:t>5</a:t>
            </a:fld>
            <a:endParaRPr lang="en-US"/>
          </a:p>
        </p:txBody>
      </p:sp>
    </p:spTree>
    <p:extLst>
      <p:ext uri="{BB962C8B-B14F-4D97-AF65-F5344CB8AC3E}">
        <p14:creationId xmlns:p14="http://schemas.microsoft.com/office/powerpoint/2010/main" xmlns="" val="13638675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4B197C-0C7A-4433-BBD8-AE519657F5FE}" type="slidenum">
              <a:rPr lang="en-US" smtClean="0"/>
              <a:pPr/>
              <a:t>7</a:t>
            </a:fld>
            <a:endParaRPr lang="en-US"/>
          </a:p>
        </p:txBody>
      </p:sp>
    </p:spTree>
    <p:extLst>
      <p:ext uri="{BB962C8B-B14F-4D97-AF65-F5344CB8AC3E}">
        <p14:creationId xmlns:p14="http://schemas.microsoft.com/office/powerpoint/2010/main" xmlns="" val="39751441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4B197C-0C7A-4433-BBD8-AE519657F5FE}" type="slidenum">
              <a:rPr lang="en-US" smtClean="0"/>
              <a:pPr/>
              <a:t>9</a:t>
            </a:fld>
            <a:endParaRPr lang="en-US"/>
          </a:p>
        </p:txBody>
      </p:sp>
    </p:spTree>
    <p:extLst>
      <p:ext uri="{BB962C8B-B14F-4D97-AF65-F5344CB8AC3E}">
        <p14:creationId xmlns:p14="http://schemas.microsoft.com/office/powerpoint/2010/main" xmlns="" val="13638675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4B197C-0C7A-4433-BBD8-AE519657F5FE}" type="slidenum">
              <a:rPr lang="en-US" smtClean="0"/>
              <a:pPr/>
              <a:t>10</a:t>
            </a:fld>
            <a:endParaRPr lang="en-US"/>
          </a:p>
        </p:txBody>
      </p:sp>
    </p:spTree>
    <p:extLst>
      <p:ext uri="{BB962C8B-B14F-4D97-AF65-F5344CB8AC3E}">
        <p14:creationId xmlns:p14="http://schemas.microsoft.com/office/powerpoint/2010/main" xmlns="" val="3162904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4B197C-0C7A-4433-BBD8-AE519657F5FE}" type="slidenum">
              <a:rPr lang="en-US" smtClean="0"/>
              <a:pPr/>
              <a:t>11</a:t>
            </a:fld>
            <a:endParaRPr lang="en-US"/>
          </a:p>
        </p:txBody>
      </p:sp>
    </p:spTree>
    <p:extLst>
      <p:ext uri="{BB962C8B-B14F-4D97-AF65-F5344CB8AC3E}">
        <p14:creationId xmlns:p14="http://schemas.microsoft.com/office/powerpoint/2010/main" xmlns="" val="13638675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4B197C-0C7A-4433-BBD8-AE519657F5FE}" type="slidenum">
              <a:rPr lang="en-US" smtClean="0"/>
              <a:pPr/>
              <a:t>12</a:t>
            </a:fld>
            <a:endParaRPr lang="en-US"/>
          </a:p>
        </p:txBody>
      </p:sp>
    </p:spTree>
    <p:extLst>
      <p:ext uri="{BB962C8B-B14F-4D97-AF65-F5344CB8AC3E}">
        <p14:creationId xmlns:p14="http://schemas.microsoft.com/office/powerpoint/2010/main" xmlns="" val="2649961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5408AF9D-15A3-4F42-A4AC-FD5DCD896512}" type="datetime1">
              <a:rPr lang="en-US" smtClean="0"/>
              <a:pPr/>
              <a:t>6/11/2020</a:t>
            </a:fld>
            <a:endParaRPr lang="en-US"/>
          </a:p>
        </p:txBody>
      </p:sp>
      <p:sp>
        <p:nvSpPr>
          <p:cNvPr id="17" name="Footer Placeholder 16"/>
          <p:cNvSpPr>
            <a:spLocks noGrp="1"/>
          </p:cNvSpPr>
          <p:nvPr>
            <p:ph type="ftr" sz="quarter" idx="11"/>
          </p:nvPr>
        </p:nvSpPr>
        <p:spPr/>
        <p:txBody>
          <a:bodyPr/>
          <a:lstStyle/>
          <a:p>
            <a:r>
              <a:rPr lang="en-US"/>
              <a:t>SFIT- IT department                     Project Title                                  </a:t>
            </a:r>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CBBC6685-0B53-4B4E-AE18-5FC646DDFD4A}"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7169514-D967-4532-8271-A8D96FD1CDE3}" type="datetime1">
              <a:rPr lang="en-US" smtClean="0"/>
              <a:pPr/>
              <a:t>6/11/2020</a:t>
            </a:fld>
            <a:endParaRPr lang="en-US"/>
          </a:p>
        </p:txBody>
      </p:sp>
      <p:sp>
        <p:nvSpPr>
          <p:cNvPr id="5" name="Footer Placeholder 4"/>
          <p:cNvSpPr>
            <a:spLocks noGrp="1"/>
          </p:cNvSpPr>
          <p:nvPr>
            <p:ph type="ftr" sz="quarter" idx="11"/>
          </p:nvPr>
        </p:nvSpPr>
        <p:spPr/>
        <p:txBody>
          <a:bodyPr/>
          <a:lstStyle/>
          <a:p>
            <a:r>
              <a:rPr lang="en-US"/>
              <a:t>SFIT- IT department                     Project Title                                  </a:t>
            </a:r>
          </a:p>
        </p:txBody>
      </p:sp>
      <p:sp>
        <p:nvSpPr>
          <p:cNvPr id="6" name="Slide Number Placeholder 5"/>
          <p:cNvSpPr>
            <a:spLocks noGrp="1"/>
          </p:cNvSpPr>
          <p:nvPr>
            <p:ph type="sldNum" sz="quarter" idx="12"/>
          </p:nvPr>
        </p:nvSpPr>
        <p:spPr/>
        <p:txBody>
          <a:bodyPr/>
          <a:lstStyle/>
          <a:p>
            <a:fld id="{CBBC6685-0B53-4B4E-AE18-5FC646DDFD4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C10F6BB-485D-4067-AB6A-D9F46A28CB85}" type="datetime1">
              <a:rPr lang="en-US" smtClean="0"/>
              <a:pPr/>
              <a:t>6/11/2020</a:t>
            </a:fld>
            <a:endParaRPr lang="en-US"/>
          </a:p>
        </p:txBody>
      </p:sp>
      <p:sp>
        <p:nvSpPr>
          <p:cNvPr id="5" name="Footer Placeholder 4"/>
          <p:cNvSpPr>
            <a:spLocks noGrp="1"/>
          </p:cNvSpPr>
          <p:nvPr>
            <p:ph type="ftr" sz="quarter" idx="11"/>
          </p:nvPr>
        </p:nvSpPr>
        <p:spPr/>
        <p:txBody>
          <a:bodyPr/>
          <a:lstStyle/>
          <a:p>
            <a:r>
              <a:rPr lang="en-US"/>
              <a:t>SFIT- IT department                     Project Title                                  </a:t>
            </a:r>
          </a:p>
        </p:txBody>
      </p:sp>
      <p:sp>
        <p:nvSpPr>
          <p:cNvPr id="6" name="Slide Number Placeholder 5"/>
          <p:cNvSpPr>
            <a:spLocks noGrp="1"/>
          </p:cNvSpPr>
          <p:nvPr>
            <p:ph type="sldNum" sz="quarter" idx="12"/>
          </p:nvPr>
        </p:nvSpPr>
        <p:spPr/>
        <p:txBody>
          <a:bodyPr/>
          <a:lstStyle/>
          <a:p>
            <a:fld id="{CBBC6685-0B53-4B4E-AE18-5FC646DDFD4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8FD92F99-C674-430F-9A97-9B082ADD592F}" type="datetime1">
              <a:rPr lang="en-US" smtClean="0"/>
              <a:pPr/>
              <a:t>6/11/2020</a:t>
            </a:fld>
            <a:endParaRPr lang="en-US"/>
          </a:p>
        </p:txBody>
      </p:sp>
      <p:sp>
        <p:nvSpPr>
          <p:cNvPr id="5" name="Footer Placeholder 4"/>
          <p:cNvSpPr>
            <a:spLocks noGrp="1"/>
          </p:cNvSpPr>
          <p:nvPr>
            <p:ph type="ftr" sz="quarter" idx="11"/>
          </p:nvPr>
        </p:nvSpPr>
        <p:spPr/>
        <p:txBody>
          <a:bodyPr/>
          <a:lstStyle/>
          <a:p>
            <a:r>
              <a:rPr lang="en-US"/>
              <a:t>SFIT- IT department                     Project Title                                  </a:t>
            </a:r>
          </a:p>
        </p:txBody>
      </p:sp>
      <p:sp>
        <p:nvSpPr>
          <p:cNvPr id="6" name="Slide Number Placeholder 5"/>
          <p:cNvSpPr>
            <a:spLocks noGrp="1"/>
          </p:cNvSpPr>
          <p:nvPr>
            <p:ph type="sldNum" sz="quarter" idx="12"/>
          </p:nvPr>
        </p:nvSpPr>
        <p:spPr/>
        <p:txBody>
          <a:bodyPr/>
          <a:lstStyle/>
          <a:p>
            <a:fld id="{CBBC6685-0B53-4B4E-AE18-5FC646DDFD4A}"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AF1EF144-A8DD-4A21-A57B-E3C515DE9988}" type="datetime1">
              <a:rPr lang="en-US" smtClean="0"/>
              <a:pPr/>
              <a:t>6/11/2020</a:t>
            </a:fld>
            <a:endParaRPr lang="en-US"/>
          </a:p>
        </p:txBody>
      </p:sp>
      <p:sp>
        <p:nvSpPr>
          <p:cNvPr id="5" name="Footer Placeholder 4"/>
          <p:cNvSpPr>
            <a:spLocks noGrp="1"/>
          </p:cNvSpPr>
          <p:nvPr>
            <p:ph type="ftr" sz="quarter" idx="11"/>
          </p:nvPr>
        </p:nvSpPr>
        <p:spPr>
          <a:xfrm>
            <a:off x="800100" y="6172200"/>
            <a:ext cx="4000500" cy="457200"/>
          </a:xfrm>
        </p:spPr>
        <p:txBody>
          <a:bodyPr/>
          <a:lstStyle/>
          <a:p>
            <a:r>
              <a:rPr lang="en-US"/>
              <a:t>SFIT- IT department                     Project Title                                  </a:t>
            </a:r>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CBBC6685-0B53-4B4E-AE18-5FC646DDFD4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71F90C9D-2254-4025-8D82-98F04A0C8476}" type="datetime1">
              <a:rPr lang="en-US" smtClean="0"/>
              <a:pPr/>
              <a:t>6/11/2020</a:t>
            </a:fld>
            <a:endParaRPr lang="en-US"/>
          </a:p>
        </p:txBody>
      </p:sp>
      <p:sp>
        <p:nvSpPr>
          <p:cNvPr id="6" name="Footer Placeholder 5"/>
          <p:cNvSpPr>
            <a:spLocks noGrp="1"/>
          </p:cNvSpPr>
          <p:nvPr>
            <p:ph type="ftr" sz="quarter" idx="11"/>
          </p:nvPr>
        </p:nvSpPr>
        <p:spPr/>
        <p:txBody>
          <a:bodyPr/>
          <a:lstStyle/>
          <a:p>
            <a:r>
              <a:rPr lang="en-US"/>
              <a:t>SFIT- IT department                     Project Title                                  </a:t>
            </a:r>
          </a:p>
        </p:txBody>
      </p:sp>
      <p:sp>
        <p:nvSpPr>
          <p:cNvPr id="7" name="Slide Number Placeholder 6"/>
          <p:cNvSpPr>
            <a:spLocks noGrp="1"/>
          </p:cNvSpPr>
          <p:nvPr>
            <p:ph type="sldNum" sz="quarter" idx="12"/>
          </p:nvPr>
        </p:nvSpPr>
        <p:spPr/>
        <p:txBody>
          <a:bodyPr/>
          <a:lstStyle/>
          <a:p>
            <a:fld id="{CBBC6685-0B53-4B4E-AE18-5FC646DDFD4A}"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FFF8DA5C-1005-4380-ADEA-9EA823819E9F}" type="datetime1">
              <a:rPr lang="en-US" smtClean="0"/>
              <a:pPr/>
              <a:t>6/11/2020</a:t>
            </a:fld>
            <a:endParaRPr lang="en-US"/>
          </a:p>
        </p:txBody>
      </p:sp>
      <p:sp>
        <p:nvSpPr>
          <p:cNvPr id="8" name="Footer Placeholder 7"/>
          <p:cNvSpPr>
            <a:spLocks noGrp="1"/>
          </p:cNvSpPr>
          <p:nvPr>
            <p:ph type="ftr" sz="quarter" idx="11"/>
          </p:nvPr>
        </p:nvSpPr>
        <p:spPr/>
        <p:txBody>
          <a:bodyPr/>
          <a:lstStyle/>
          <a:p>
            <a:r>
              <a:rPr lang="en-US"/>
              <a:t>SFIT- IT department                     Project Title                                  </a:t>
            </a:r>
          </a:p>
        </p:txBody>
      </p:sp>
      <p:sp>
        <p:nvSpPr>
          <p:cNvPr id="9" name="Slide Number Placeholder 8"/>
          <p:cNvSpPr>
            <a:spLocks noGrp="1"/>
          </p:cNvSpPr>
          <p:nvPr>
            <p:ph type="sldNum" sz="quarter" idx="12"/>
          </p:nvPr>
        </p:nvSpPr>
        <p:spPr/>
        <p:txBody>
          <a:bodyPr/>
          <a:lstStyle/>
          <a:p>
            <a:fld id="{CBBC6685-0B53-4B4E-AE18-5FC646DDFD4A}"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EE6B8549-DBA7-414A-B192-0236C4BE6BEA}" type="datetime1">
              <a:rPr lang="en-US" smtClean="0"/>
              <a:pPr/>
              <a:t>6/11/2020</a:t>
            </a:fld>
            <a:endParaRPr lang="en-US"/>
          </a:p>
        </p:txBody>
      </p:sp>
      <p:sp>
        <p:nvSpPr>
          <p:cNvPr id="4" name="Footer Placeholder 3"/>
          <p:cNvSpPr>
            <a:spLocks noGrp="1"/>
          </p:cNvSpPr>
          <p:nvPr>
            <p:ph type="ftr" sz="quarter" idx="11"/>
          </p:nvPr>
        </p:nvSpPr>
        <p:spPr/>
        <p:txBody>
          <a:bodyPr/>
          <a:lstStyle/>
          <a:p>
            <a:r>
              <a:rPr lang="en-US"/>
              <a:t>SFIT- IT department                     Project Title                                  </a:t>
            </a:r>
          </a:p>
        </p:txBody>
      </p:sp>
      <p:sp>
        <p:nvSpPr>
          <p:cNvPr id="5" name="Slide Number Placeholder 4"/>
          <p:cNvSpPr>
            <a:spLocks noGrp="1"/>
          </p:cNvSpPr>
          <p:nvPr>
            <p:ph type="sldNum" sz="quarter" idx="12"/>
          </p:nvPr>
        </p:nvSpPr>
        <p:spPr/>
        <p:txBody>
          <a:bodyPr/>
          <a:lstStyle/>
          <a:p>
            <a:fld id="{CBBC6685-0B53-4B4E-AE18-5FC646DDFD4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95FFF0-3196-4A4A-9093-6F81F15D6F33}" type="datetime1">
              <a:rPr lang="en-US" smtClean="0"/>
              <a:pPr/>
              <a:t>6/11/2020</a:t>
            </a:fld>
            <a:endParaRPr lang="en-US"/>
          </a:p>
        </p:txBody>
      </p:sp>
      <p:sp>
        <p:nvSpPr>
          <p:cNvPr id="3" name="Footer Placeholder 2"/>
          <p:cNvSpPr>
            <a:spLocks noGrp="1"/>
          </p:cNvSpPr>
          <p:nvPr>
            <p:ph type="ftr" sz="quarter" idx="11"/>
          </p:nvPr>
        </p:nvSpPr>
        <p:spPr/>
        <p:txBody>
          <a:bodyPr/>
          <a:lstStyle/>
          <a:p>
            <a:r>
              <a:rPr lang="en-US"/>
              <a:t>SFIT- IT department                     Project Title                                  </a:t>
            </a:r>
          </a:p>
        </p:txBody>
      </p:sp>
      <p:sp>
        <p:nvSpPr>
          <p:cNvPr id="4" name="Slide Number Placeholder 3"/>
          <p:cNvSpPr>
            <a:spLocks noGrp="1"/>
          </p:cNvSpPr>
          <p:nvPr>
            <p:ph type="sldNum" sz="quarter" idx="12"/>
          </p:nvPr>
        </p:nvSpPr>
        <p:spPr/>
        <p:txBody>
          <a:bodyPr/>
          <a:lstStyle/>
          <a:p>
            <a:fld id="{CBBC6685-0B53-4B4E-AE18-5FC646DDFD4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B4A61B28-A004-476D-9CFC-FC6D5F6FF780}" type="datetime1">
              <a:rPr lang="en-US" smtClean="0"/>
              <a:pPr/>
              <a:t>6/11/2020</a:t>
            </a:fld>
            <a:endParaRPr lang="en-US"/>
          </a:p>
        </p:txBody>
      </p:sp>
      <p:sp>
        <p:nvSpPr>
          <p:cNvPr id="6" name="Footer Placeholder 5"/>
          <p:cNvSpPr>
            <a:spLocks noGrp="1"/>
          </p:cNvSpPr>
          <p:nvPr>
            <p:ph type="ftr" sz="quarter" idx="11"/>
          </p:nvPr>
        </p:nvSpPr>
        <p:spPr/>
        <p:txBody>
          <a:bodyPr/>
          <a:lstStyle/>
          <a:p>
            <a:r>
              <a:rPr lang="en-US"/>
              <a:t>SFIT- IT department                     Project Title                                  </a:t>
            </a:r>
          </a:p>
        </p:txBody>
      </p:sp>
      <p:sp>
        <p:nvSpPr>
          <p:cNvPr id="7" name="Slide Number Placeholder 6"/>
          <p:cNvSpPr>
            <a:spLocks noGrp="1"/>
          </p:cNvSpPr>
          <p:nvPr>
            <p:ph type="sldNum" sz="quarter" idx="12"/>
          </p:nvPr>
        </p:nvSpPr>
        <p:spPr/>
        <p:txBody>
          <a:bodyPr/>
          <a:lstStyle/>
          <a:p>
            <a:fld id="{CBBC6685-0B53-4B4E-AE18-5FC646DDFD4A}"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9AE63FB-0FCA-4670-916D-973DBD2EA069}" type="datetime1">
              <a:rPr lang="en-US" smtClean="0"/>
              <a:pPr/>
              <a:t>6/11/2020</a:t>
            </a:fld>
            <a:endParaRPr lang="en-US"/>
          </a:p>
        </p:txBody>
      </p:sp>
      <p:sp>
        <p:nvSpPr>
          <p:cNvPr id="6" name="Footer Placeholder 5"/>
          <p:cNvSpPr>
            <a:spLocks noGrp="1"/>
          </p:cNvSpPr>
          <p:nvPr>
            <p:ph type="ftr" sz="quarter" idx="11"/>
          </p:nvPr>
        </p:nvSpPr>
        <p:spPr>
          <a:xfrm>
            <a:off x="914400" y="6172200"/>
            <a:ext cx="3886200" cy="457200"/>
          </a:xfrm>
        </p:spPr>
        <p:txBody>
          <a:bodyPr/>
          <a:lstStyle/>
          <a:p>
            <a:r>
              <a:rPr lang="en-US"/>
              <a:t>SFIT- IT department                     Project Title                                  </a:t>
            </a:r>
          </a:p>
        </p:txBody>
      </p:sp>
      <p:sp>
        <p:nvSpPr>
          <p:cNvPr id="7" name="Slide Number Placeholder 6"/>
          <p:cNvSpPr>
            <a:spLocks noGrp="1"/>
          </p:cNvSpPr>
          <p:nvPr>
            <p:ph type="sldNum" sz="quarter" idx="12"/>
          </p:nvPr>
        </p:nvSpPr>
        <p:spPr>
          <a:xfrm>
            <a:off x="146304" y="6208776"/>
            <a:ext cx="457200" cy="457200"/>
          </a:xfrm>
        </p:spPr>
        <p:txBody>
          <a:bodyPr/>
          <a:lstStyle/>
          <a:p>
            <a:fld id="{CBBC6685-0B53-4B4E-AE18-5FC646DDFD4A}"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3F3B1B3D-87E8-4467-9EF2-8E5C6635D9F3}" type="datetime1">
              <a:rPr lang="en-US" smtClean="0"/>
              <a:pPr/>
              <a:t>6/11/2020</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a:t>SFIT- IT department                     Project Title                                  </a:t>
            </a: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BBC6685-0B53-4B4E-AE18-5FC646DDFD4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38200" y="3200399"/>
            <a:ext cx="7772400" cy="3324225"/>
          </a:xfrm>
        </p:spPr>
        <p:txBody>
          <a:bodyPr>
            <a:normAutofit fontScale="77500" lnSpcReduction="20000"/>
          </a:bodyPr>
          <a:lstStyle/>
          <a:p>
            <a:r>
              <a:rPr lang="en-US" dirty="0" err="1" smtClean="0"/>
              <a:t>Divyam</a:t>
            </a:r>
            <a:r>
              <a:rPr lang="en-US" dirty="0" smtClean="0"/>
              <a:t> </a:t>
            </a:r>
            <a:r>
              <a:rPr lang="en-US" dirty="0" smtClean="0"/>
              <a:t>Singh (17204007)</a:t>
            </a:r>
            <a:endParaRPr lang="en-US" dirty="0" smtClean="0"/>
          </a:p>
          <a:p>
            <a:r>
              <a:rPr lang="en-US" dirty="0" err="1" smtClean="0"/>
              <a:t>Prathamesh</a:t>
            </a:r>
            <a:r>
              <a:rPr lang="en-US" dirty="0" smtClean="0"/>
              <a:t> </a:t>
            </a:r>
            <a:r>
              <a:rPr lang="en-US" dirty="0" err="1" smtClean="0"/>
              <a:t>Khandare</a:t>
            </a:r>
            <a:r>
              <a:rPr lang="en-US" dirty="0" smtClean="0"/>
              <a:t>(17204005)</a:t>
            </a:r>
            <a:endParaRPr lang="en-US" dirty="0" smtClean="0"/>
          </a:p>
          <a:p>
            <a:r>
              <a:rPr lang="en-US" dirty="0" err="1" smtClean="0"/>
              <a:t>Shahbaz</a:t>
            </a:r>
            <a:r>
              <a:rPr lang="en-US" dirty="0" smtClean="0"/>
              <a:t> </a:t>
            </a:r>
            <a:r>
              <a:rPr lang="en-US" dirty="0" err="1" smtClean="0"/>
              <a:t>Shaikh</a:t>
            </a:r>
            <a:r>
              <a:rPr lang="en-US" dirty="0" smtClean="0"/>
              <a:t>(17204018)</a:t>
            </a:r>
            <a:endParaRPr lang="en-US" dirty="0"/>
          </a:p>
          <a:p>
            <a:endParaRPr lang="en-US" dirty="0"/>
          </a:p>
          <a:p>
            <a:endParaRPr lang="en-US" dirty="0"/>
          </a:p>
          <a:p>
            <a:endParaRPr lang="en-US" dirty="0"/>
          </a:p>
          <a:p>
            <a:r>
              <a:rPr lang="en-US" dirty="0"/>
              <a:t>Under the guidance of: </a:t>
            </a:r>
            <a:r>
              <a:rPr lang="en-US" dirty="0" err="1" smtClean="0"/>
              <a:t>Ganesh</a:t>
            </a:r>
            <a:r>
              <a:rPr lang="en-US" dirty="0" smtClean="0"/>
              <a:t> </a:t>
            </a:r>
            <a:r>
              <a:rPr lang="en-US" dirty="0" err="1" smtClean="0"/>
              <a:t>Gourshete</a:t>
            </a:r>
            <a:endParaRPr lang="en-US" i="1" dirty="0"/>
          </a:p>
          <a:p>
            <a:pPr defTabSz="914293">
              <a:defRPr/>
            </a:pPr>
            <a:r>
              <a:rPr lang="en-US" dirty="0"/>
              <a:t> </a:t>
            </a:r>
          </a:p>
          <a:p>
            <a:pPr defTabSz="914293">
              <a:defRPr/>
            </a:pPr>
            <a:r>
              <a:rPr lang="en-US" dirty="0" err="1" smtClean="0"/>
              <a:t>Ap.Shah</a:t>
            </a:r>
            <a:r>
              <a:rPr lang="en-US" dirty="0" smtClean="0"/>
              <a:t> </a:t>
            </a:r>
            <a:r>
              <a:rPr lang="en-US" dirty="0"/>
              <a:t>Institute of Technology</a:t>
            </a:r>
          </a:p>
          <a:p>
            <a:pPr defTabSz="914293">
              <a:defRPr/>
            </a:pPr>
            <a:r>
              <a:rPr lang="en-US" i="1" dirty="0"/>
              <a:t>Department of Information Technology</a:t>
            </a:r>
            <a:endParaRPr lang="en-US" dirty="0"/>
          </a:p>
          <a:p>
            <a:endParaRPr lang="en-US" dirty="0"/>
          </a:p>
        </p:txBody>
      </p:sp>
      <p:sp>
        <p:nvSpPr>
          <p:cNvPr id="2" name="Title 1"/>
          <p:cNvSpPr>
            <a:spLocks noGrp="1"/>
          </p:cNvSpPr>
          <p:nvPr>
            <p:ph type="ctrTitle"/>
          </p:nvPr>
        </p:nvSpPr>
        <p:spPr>
          <a:xfrm>
            <a:off x="762000" y="1600200"/>
            <a:ext cx="7772400" cy="1165225"/>
          </a:xfrm>
        </p:spPr>
        <p:txBody>
          <a:bodyPr>
            <a:normAutofit fontScale="90000"/>
          </a:bodyPr>
          <a:lstStyle/>
          <a:p>
            <a:r>
              <a:rPr lang="en-US" dirty="0"/>
              <a:t>Gesture Recognition for Immersive Gaming</a:t>
            </a:r>
          </a:p>
        </p:txBody>
      </p:sp>
    </p:spTree>
    <p:extLst>
      <p:ext uri="{BB962C8B-B14F-4D97-AF65-F5344CB8AC3E}">
        <p14:creationId xmlns:p14="http://schemas.microsoft.com/office/powerpoint/2010/main" xmlns="" val="2424328374"/>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BBC6685-0B53-4B4E-AE18-5FC646DDFD4A}" type="slidenum">
              <a:rPr lang="en-US" smtClean="0"/>
              <a:pPr/>
              <a:t>10</a:t>
            </a:fld>
            <a:endParaRPr lang="en-US"/>
          </a:p>
        </p:txBody>
      </p:sp>
      <p:sp>
        <p:nvSpPr>
          <p:cNvPr id="3" name="Content Placeholder 2"/>
          <p:cNvSpPr>
            <a:spLocks noGrp="1"/>
          </p:cNvSpPr>
          <p:nvPr>
            <p:ph sz="quarter" idx="1"/>
          </p:nvPr>
        </p:nvSpPr>
        <p:spPr>
          <a:xfrm>
            <a:off x="914400" y="609600"/>
            <a:ext cx="7772400" cy="5410200"/>
          </a:xfrm>
        </p:spPr>
        <p:txBody>
          <a:bodyPr>
            <a:normAutofit lnSpcReduction="10000"/>
          </a:bodyPr>
          <a:lstStyle/>
          <a:p>
            <a:r>
              <a:rPr lang="en-US" dirty="0"/>
              <a:t>Nowadays most of the mobile devices are using a touch screen technology. However, this technology is still not cheap enough to be used in desktop system. </a:t>
            </a:r>
          </a:p>
          <a:p>
            <a:r>
              <a:rPr lang="en-US" dirty="0"/>
              <a:t>Creating a virtual human computer interaction device such as mouse or keyboard using a webcam and computer vision techniques can be an alternative way for the touch screen. </a:t>
            </a:r>
          </a:p>
          <a:p>
            <a:r>
              <a:rPr lang="en-US" dirty="0"/>
              <a:t>In this study, gesture recognition is implemented in gaming using a regular webcam.</a:t>
            </a:r>
            <a:endParaRPr lang="en-IN" dirty="0"/>
          </a:p>
          <a:p>
            <a:r>
              <a:rPr lang="en-US" dirty="0"/>
              <a:t>In this system, the inputs are the gesture movement of one person that is captured by a webcam and the output is the appropriate mapping of gestures with games. </a:t>
            </a:r>
            <a:endParaRPr lang="en-IN" dirty="0"/>
          </a:p>
          <a:p>
            <a:pPr marL="0" indent="0">
              <a:buNone/>
            </a:pPr>
            <a:endParaRPr lang="en-US" dirty="0"/>
          </a:p>
        </p:txBody>
      </p:sp>
      <p:sp>
        <p:nvSpPr>
          <p:cNvPr id="7" name="Footer Placeholder 4"/>
          <p:cNvSpPr>
            <a:spLocks noGrp="1"/>
          </p:cNvSpPr>
          <p:nvPr>
            <p:ph type="ftr" sz="quarter" idx="11"/>
          </p:nvPr>
        </p:nvSpPr>
        <p:spPr>
          <a:xfrm>
            <a:off x="914400" y="6172200"/>
            <a:ext cx="7080504" cy="457200"/>
          </a:xfrm>
        </p:spPr>
        <p:txBody>
          <a:bodyPr/>
          <a:lstStyle/>
          <a:p>
            <a:r>
              <a:rPr lang="en-US" dirty="0" smtClean="0"/>
              <a:t>Gesture </a:t>
            </a:r>
            <a:r>
              <a:rPr lang="en-US" dirty="0"/>
              <a:t>Recognition for Immersive Gaming                                </a:t>
            </a:r>
          </a:p>
        </p:txBody>
      </p:sp>
    </p:spTree>
    <p:extLst>
      <p:ext uri="{BB962C8B-B14F-4D97-AF65-F5344CB8AC3E}">
        <p14:creationId xmlns:p14="http://schemas.microsoft.com/office/powerpoint/2010/main" xmlns="" val="2851708950"/>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Review of literature</a:t>
            </a:r>
          </a:p>
        </p:txBody>
      </p:sp>
      <p:sp>
        <p:nvSpPr>
          <p:cNvPr id="4" name="Slide Number Placeholder 3"/>
          <p:cNvSpPr>
            <a:spLocks noGrp="1"/>
          </p:cNvSpPr>
          <p:nvPr>
            <p:ph type="sldNum" sz="quarter" idx="12"/>
          </p:nvPr>
        </p:nvSpPr>
        <p:spPr/>
        <p:txBody>
          <a:bodyPr/>
          <a:lstStyle/>
          <a:p>
            <a:fld id="{CBBC6685-0B53-4B4E-AE18-5FC646DDFD4A}" type="slidenum">
              <a:rPr lang="en-US" smtClean="0"/>
              <a:pPr/>
              <a:t>11</a:t>
            </a:fld>
            <a:endParaRPr lang="en-US"/>
          </a:p>
        </p:txBody>
      </p:sp>
      <p:sp>
        <p:nvSpPr>
          <p:cNvPr id="3" name="Content Placeholder 2"/>
          <p:cNvSpPr>
            <a:spLocks noGrp="1"/>
          </p:cNvSpPr>
          <p:nvPr>
            <p:ph sz="quarter" idx="1"/>
          </p:nvPr>
        </p:nvSpPr>
        <p:spPr/>
        <p:txBody>
          <a:bodyPr>
            <a:normAutofit fontScale="92500" lnSpcReduction="10000"/>
          </a:bodyPr>
          <a:lstStyle/>
          <a:p>
            <a:pPr marL="0" indent="0">
              <a:buNone/>
            </a:pPr>
            <a:r>
              <a:rPr lang="en-US" dirty="0"/>
              <a:t>The Review of Literature focuses on techniques used for hand gesture recognition and the color spaces used while detecting different colors against the backgrounds.</a:t>
            </a:r>
          </a:p>
          <a:p>
            <a:pPr marL="0" indent="0">
              <a:buNone/>
            </a:pPr>
            <a:endParaRPr lang="en-US" dirty="0"/>
          </a:p>
          <a:p>
            <a:r>
              <a:rPr lang="en-US" dirty="0"/>
              <a:t>The survey done by </a:t>
            </a:r>
            <a:r>
              <a:rPr lang="en-US" dirty="0" err="1"/>
              <a:t>Ibraheem</a:t>
            </a:r>
            <a:r>
              <a:rPr lang="en-US" dirty="0"/>
              <a:t>, Noor A., et al in [1] provides a good knowledge about various color models used for color detection. It is a review paper for different color models used as well as the mathematical representation of each with their corresponding advantages and disadvantages along with their comparison and their suitable application area. </a:t>
            </a:r>
            <a:endParaRPr lang="en-IN" dirty="0"/>
          </a:p>
        </p:txBody>
      </p:sp>
      <p:sp>
        <p:nvSpPr>
          <p:cNvPr id="8" name="Footer Placeholder 4"/>
          <p:cNvSpPr>
            <a:spLocks noGrp="1"/>
          </p:cNvSpPr>
          <p:nvPr>
            <p:ph type="ftr" sz="quarter" idx="11"/>
          </p:nvPr>
        </p:nvSpPr>
        <p:spPr>
          <a:xfrm>
            <a:off x="914400" y="6172200"/>
            <a:ext cx="7080504" cy="457200"/>
          </a:xfrm>
        </p:spPr>
        <p:txBody>
          <a:bodyPr/>
          <a:lstStyle/>
          <a:p>
            <a:r>
              <a:rPr lang="en-US" dirty="0" smtClean="0"/>
              <a:t>Gesture </a:t>
            </a:r>
            <a:r>
              <a:rPr lang="en-US" dirty="0"/>
              <a:t>Recognition for Immersive Gaming                                </a:t>
            </a:r>
          </a:p>
        </p:txBody>
      </p:sp>
    </p:spTree>
    <p:extLst>
      <p:ext uri="{BB962C8B-B14F-4D97-AF65-F5344CB8AC3E}">
        <p14:creationId xmlns:p14="http://schemas.microsoft.com/office/powerpoint/2010/main" xmlns="" val="3830807482"/>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BBC6685-0B53-4B4E-AE18-5FC646DDFD4A}" type="slidenum">
              <a:rPr lang="en-US" smtClean="0"/>
              <a:pPr/>
              <a:t>12</a:t>
            </a:fld>
            <a:endParaRPr lang="en-US"/>
          </a:p>
        </p:txBody>
      </p:sp>
      <p:sp>
        <p:nvSpPr>
          <p:cNvPr id="3" name="Content Placeholder 2"/>
          <p:cNvSpPr>
            <a:spLocks noGrp="1"/>
          </p:cNvSpPr>
          <p:nvPr>
            <p:ph sz="quarter" idx="1"/>
          </p:nvPr>
        </p:nvSpPr>
        <p:spPr>
          <a:xfrm>
            <a:off x="914400" y="685800"/>
            <a:ext cx="7772400" cy="5334000"/>
          </a:xfrm>
        </p:spPr>
        <p:txBody>
          <a:bodyPr>
            <a:normAutofit/>
          </a:bodyPr>
          <a:lstStyle/>
          <a:p>
            <a:r>
              <a:rPr lang="en-US" dirty="0"/>
              <a:t>An approach in [2] narrates skin detection in HSV color space. In order to detect skin from an RGB image it is first converted to HSV as it can be perceived closely as human colors. RGB to HSV conversion is done by using values ranging from 6 to 38 for H and mixtures of different filters to detect skin color.</a:t>
            </a:r>
          </a:p>
          <a:p>
            <a:pPr marL="0" indent="0">
              <a:buNone/>
            </a:pPr>
            <a:endParaRPr lang="en-US" dirty="0"/>
          </a:p>
          <a:p>
            <a:r>
              <a:rPr lang="en-US" dirty="0"/>
              <a:t>Image filtering algorithms are needed to filter out the noise which is the main focus of [3]. Filtering is required to reduce the noise and improve the visual quality of the image. </a:t>
            </a:r>
          </a:p>
        </p:txBody>
      </p:sp>
      <p:sp>
        <p:nvSpPr>
          <p:cNvPr id="8" name="Footer Placeholder 4"/>
          <p:cNvSpPr>
            <a:spLocks noGrp="1"/>
          </p:cNvSpPr>
          <p:nvPr>
            <p:ph type="ftr" sz="quarter" idx="11"/>
          </p:nvPr>
        </p:nvSpPr>
        <p:spPr>
          <a:xfrm>
            <a:off x="914400" y="6172200"/>
            <a:ext cx="7080504" cy="457200"/>
          </a:xfrm>
        </p:spPr>
        <p:txBody>
          <a:bodyPr/>
          <a:lstStyle/>
          <a:p>
            <a:r>
              <a:rPr lang="en-US" dirty="0" smtClean="0"/>
              <a:t>Gesture </a:t>
            </a:r>
            <a:r>
              <a:rPr lang="en-US" dirty="0"/>
              <a:t>Recognition for Immersive Gaming                                </a:t>
            </a:r>
          </a:p>
        </p:txBody>
      </p:sp>
    </p:spTree>
    <p:extLst>
      <p:ext uri="{BB962C8B-B14F-4D97-AF65-F5344CB8AC3E}">
        <p14:creationId xmlns:p14="http://schemas.microsoft.com/office/powerpoint/2010/main" xmlns="" val="3275216035"/>
      </p:ext>
    </p:extLst>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BBC6685-0B53-4B4E-AE18-5FC646DDFD4A}" type="slidenum">
              <a:rPr lang="en-US" smtClean="0"/>
              <a:pPr/>
              <a:t>13</a:t>
            </a:fld>
            <a:endParaRPr lang="en-US"/>
          </a:p>
        </p:txBody>
      </p:sp>
      <p:sp>
        <p:nvSpPr>
          <p:cNvPr id="5" name="Content Placeholder 4"/>
          <p:cNvSpPr>
            <a:spLocks noGrp="1"/>
          </p:cNvSpPr>
          <p:nvPr>
            <p:ph sz="quarter" idx="1"/>
          </p:nvPr>
        </p:nvSpPr>
        <p:spPr>
          <a:xfrm>
            <a:off x="914400" y="685800"/>
            <a:ext cx="7772400" cy="5334000"/>
          </a:xfrm>
        </p:spPr>
        <p:txBody>
          <a:bodyPr>
            <a:normAutofit fontScale="92500" lnSpcReduction="10000"/>
          </a:bodyPr>
          <a:lstStyle/>
          <a:p>
            <a:r>
              <a:rPr lang="en-US" dirty="0"/>
              <a:t>The Adaptive boosting [4] for hand detection and haar classifier algorithm to train the classifier was implemented in a system. It used HSV color model for background subtraction &amp; noise removal, convex hull algorithm for drawing contour around palm and fingertip detection.</a:t>
            </a:r>
          </a:p>
          <a:p>
            <a:pPr marL="0" indent="0">
              <a:buNone/>
            </a:pPr>
            <a:endParaRPr lang="en-US" dirty="0"/>
          </a:p>
          <a:p>
            <a:r>
              <a:rPr lang="en-US" dirty="0"/>
              <a:t>Boundary detection algorithm of an object was proposed by </a:t>
            </a:r>
            <a:r>
              <a:rPr lang="en-US" dirty="0" err="1"/>
              <a:t>S.Satoshi</a:t>
            </a:r>
            <a:r>
              <a:rPr lang="en-US" dirty="0"/>
              <a:t>, </a:t>
            </a:r>
            <a:r>
              <a:rPr lang="en-US" dirty="0" err="1"/>
              <a:t>K.Abe</a:t>
            </a:r>
            <a:r>
              <a:rPr lang="en-US" dirty="0"/>
              <a:t> in [5]. The algorithm finds a detailed boundary that includes object’s outer border also known as 1-component. It also consists of hole-border between the hole and the 1 –component surrounding it directly. This can be modified for detecting convex and concave parts (hulls) of the hand to detect the contours.</a:t>
            </a:r>
            <a:endParaRPr lang="en-IN" dirty="0"/>
          </a:p>
          <a:p>
            <a:endParaRPr lang="en-IN" dirty="0"/>
          </a:p>
        </p:txBody>
      </p:sp>
      <p:sp>
        <p:nvSpPr>
          <p:cNvPr id="6" name="Footer Placeholder 4"/>
          <p:cNvSpPr>
            <a:spLocks noGrp="1"/>
          </p:cNvSpPr>
          <p:nvPr>
            <p:ph type="ftr" sz="quarter" idx="11"/>
          </p:nvPr>
        </p:nvSpPr>
        <p:spPr>
          <a:xfrm>
            <a:off x="914400" y="6172200"/>
            <a:ext cx="7080504" cy="457200"/>
          </a:xfrm>
        </p:spPr>
        <p:txBody>
          <a:bodyPr/>
          <a:lstStyle/>
          <a:p>
            <a:r>
              <a:rPr lang="en-US" dirty="0" smtClean="0"/>
              <a:t>Gesture </a:t>
            </a:r>
            <a:r>
              <a:rPr lang="en-US" dirty="0"/>
              <a:t>Recognition for Immersive Gaming                                </a:t>
            </a:r>
          </a:p>
        </p:txBody>
      </p:sp>
    </p:spTree>
    <p:extLst>
      <p:ext uri="{BB962C8B-B14F-4D97-AF65-F5344CB8AC3E}">
        <p14:creationId xmlns:p14="http://schemas.microsoft.com/office/powerpoint/2010/main" xmlns="" val="1613275851"/>
      </p:ext>
    </p:extLst>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46646"/>
            <a:ext cx="7772400" cy="944562"/>
          </a:xfrm>
        </p:spPr>
        <p:txBody>
          <a:bodyPr>
            <a:normAutofit/>
          </a:bodyPr>
          <a:lstStyle/>
          <a:p>
            <a:r>
              <a:rPr lang="en-US" dirty="0"/>
              <a:t>System description</a:t>
            </a:r>
          </a:p>
        </p:txBody>
      </p:sp>
      <p:sp>
        <p:nvSpPr>
          <p:cNvPr id="4" name="Slide Number Placeholder 3"/>
          <p:cNvSpPr>
            <a:spLocks noGrp="1"/>
          </p:cNvSpPr>
          <p:nvPr>
            <p:ph type="sldNum" sz="quarter" idx="12"/>
          </p:nvPr>
        </p:nvSpPr>
        <p:spPr/>
        <p:txBody>
          <a:bodyPr/>
          <a:lstStyle/>
          <a:p>
            <a:fld id="{CBBC6685-0B53-4B4E-AE18-5FC646DDFD4A}" type="slidenum">
              <a:rPr lang="en-US" smtClean="0"/>
              <a:pPr/>
              <a:t>14</a:t>
            </a:fld>
            <a:endParaRPr lang="en-US"/>
          </a:p>
        </p:txBody>
      </p:sp>
      <p:sp>
        <p:nvSpPr>
          <p:cNvPr id="7" name="Footer Placeholder 4"/>
          <p:cNvSpPr>
            <a:spLocks noGrp="1"/>
          </p:cNvSpPr>
          <p:nvPr>
            <p:ph type="ftr" sz="quarter" idx="11"/>
          </p:nvPr>
        </p:nvSpPr>
        <p:spPr>
          <a:xfrm>
            <a:off x="914400" y="6172200"/>
            <a:ext cx="7080504" cy="457200"/>
          </a:xfrm>
        </p:spPr>
        <p:txBody>
          <a:bodyPr/>
          <a:lstStyle/>
          <a:p>
            <a:r>
              <a:rPr lang="en-US" dirty="0" smtClean="0"/>
              <a:t>Gesture </a:t>
            </a:r>
            <a:r>
              <a:rPr lang="en-US" dirty="0"/>
              <a:t>Recognition for Immersive Gaming                                </a:t>
            </a:r>
          </a:p>
        </p:txBody>
      </p:sp>
      <p:pic>
        <p:nvPicPr>
          <p:cNvPr id="11" name="Content Placeholder 10"/>
          <p:cNvPicPr>
            <a:picLocks noGrp="1" noChangeAspect="1"/>
          </p:cNvPicPr>
          <p:nvPr>
            <p:ph sz="quarter" idx="1"/>
          </p:nvPr>
        </p:nvPicPr>
        <p:blipFill>
          <a:blip r:embed="rId3" cstate="print"/>
          <a:stretch>
            <a:fillRect/>
          </a:stretch>
        </p:blipFill>
        <p:spPr>
          <a:xfrm>
            <a:off x="569292" y="1600200"/>
            <a:ext cx="7772400" cy="4331245"/>
          </a:xfrm>
          <a:prstGeom prst="rect">
            <a:avLst/>
          </a:prstGeom>
        </p:spPr>
      </p:pic>
    </p:spTree>
    <p:extLst>
      <p:ext uri="{BB962C8B-B14F-4D97-AF65-F5344CB8AC3E}">
        <p14:creationId xmlns:p14="http://schemas.microsoft.com/office/powerpoint/2010/main" xmlns="" val="4024461372"/>
      </p:ext>
    </p:extLst>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BBC6685-0B53-4B4E-AE18-5FC646DDFD4A}" type="slidenum">
              <a:rPr lang="en-US" smtClean="0"/>
              <a:pPr/>
              <a:t>15</a:t>
            </a:fld>
            <a:endParaRPr lang="en-US"/>
          </a:p>
        </p:txBody>
      </p:sp>
      <p:sp>
        <p:nvSpPr>
          <p:cNvPr id="3" name="Content Placeholder 2"/>
          <p:cNvSpPr>
            <a:spLocks noGrp="1"/>
          </p:cNvSpPr>
          <p:nvPr>
            <p:ph sz="quarter" idx="1"/>
          </p:nvPr>
        </p:nvSpPr>
        <p:spPr>
          <a:xfrm>
            <a:off x="914400" y="533400"/>
            <a:ext cx="7772400" cy="5486400"/>
          </a:xfrm>
        </p:spPr>
        <p:txBody>
          <a:bodyPr>
            <a:normAutofit/>
          </a:bodyPr>
          <a:lstStyle/>
          <a:p>
            <a:endParaRPr lang="en-US" sz="2800" dirty="0"/>
          </a:p>
          <a:p>
            <a:endParaRPr lang="en-US" dirty="0"/>
          </a:p>
        </p:txBody>
      </p:sp>
      <p:sp>
        <p:nvSpPr>
          <p:cNvPr id="7" name="Footer Placeholder 4"/>
          <p:cNvSpPr>
            <a:spLocks noGrp="1"/>
          </p:cNvSpPr>
          <p:nvPr>
            <p:ph type="ftr" sz="quarter" idx="11"/>
          </p:nvPr>
        </p:nvSpPr>
        <p:spPr>
          <a:xfrm>
            <a:off x="914400" y="6172200"/>
            <a:ext cx="7080504" cy="457200"/>
          </a:xfrm>
        </p:spPr>
        <p:txBody>
          <a:bodyPr/>
          <a:lstStyle/>
          <a:p>
            <a:r>
              <a:rPr lang="en-US" dirty="0" smtClean="0"/>
              <a:t>Gesture </a:t>
            </a:r>
            <a:r>
              <a:rPr lang="en-US" dirty="0"/>
              <a:t>Recognition for Immersive Gaming                                </a:t>
            </a:r>
          </a:p>
        </p:txBody>
      </p:sp>
      <p:pic>
        <p:nvPicPr>
          <p:cNvPr id="2" name="Picture 1"/>
          <p:cNvPicPr>
            <a:picLocks noChangeAspect="1"/>
          </p:cNvPicPr>
          <p:nvPr/>
        </p:nvPicPr>
        <p:blipFill>
          <a:blip r:embed="rId3" cstate="print"/>
          <a:stretch>
            <a:fillRect/>
          </a:stretch>
        </p:blipFill>
        <p:spPr>
          <a:xfrm>
            <a:off x="377952" y="1492898"/>
            <a:ext cx="8153400" cy="4495800"/>
          </a:xfrm>
          <a:prstGeom prst="rect">
            <a:avLst/>
          </a:prstGeom>
        </p:spPr>
      </p:pic>
    </p:spTree>
    <p:extLst>
      <p:ext uri="{BB962C8B-B14F-4D97-AF65-F5344CB8AC3E}">
        <p14:creationId xmlns:p14="http://schemas.microsoft.com/office/powerpoint/2010/main" xmlns="" val="3393027108"/>
      </p:ext>
    </p:extLst>
  </p:cSld>
  <p:clrMapOvr>
    <a:masterClrMapping/>
  </p:clrMapOvr>
  <p:transition spd="slow">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Detailed study of each Module-1</a:t>
            </a:r>
          </a:p>
        </p:txBody>
      </p:sp>
      <p:sp>
        <p:nvSpPr>
          <p:cNvPr id="7" name="Footer Placeholder 4"/>
          <p:cNvSpPr>
            <a:spLocks noGrp="1"/>
          </p:cNvSpPr>
          <p:nvPr>
            <p:ph type="ftr" sz="quarter" idx="11"/>
          </p:nvPr>
        </p:nvSpPr>
        <p:spPr>
          <a:xfrm>
            <a:off x="914400" y="6172200"/>
            <a:ext cx="6172200" cy="457200"/>
          </a:xfrm>
        </p:spPr>
        <p:txBody>
          <a:bodyPr/>
          <a:lstStyle/>
          <a:p>
            <a:r>
              <a:rPr lang="en-US" dirty="0" smtClean="0"/>
              <a:t>Gesture </a:t>
            </a:r>
            <a:r>
              <a:rPr lang="en-US" dirty="0"/>
              <a:t>Recognition for Immersive Gaming                                </a:t>
            </a:r>
          </a:p>
        </p:txBody>
      </p:sp>
      <p:sp>
        <p:nvSpPr>
          <p:cNvPr id="4" name="Slide Number Placeholder 3"/>
          <p:cNvSpPr>
            <a:spLocks noGrp="1"/>
          </p:cNvSpPr>
          <p:nvPr>
            <p:ph type="sldNum" sz="quarter" idx="12"/>
          </p:nvPr>
        </p:nvSpPr>
        <p:spPr/>
        <p:txBody>
          <a:bodyPr/>
          <a:lstStyle/>
          <a:p>
            <a:fld id="{CBBC6685-0B53-4B4E-AE18-5FC646DDFD4A}" type="slidenum">
              <a:rPr lang="en-US" smtClean="0"/>
              <a:pPr/>
              <a:t>16</a:t>
            </a:fld>
            <a:endParaRPr lang="en-US"/>
          </a:p>
        </p:txBody>
      </p:sp>
      <p:sp>
        <p:nvSpPr>
          <p:cNvPr id="3" name="Content Placeholder 2"/>
          <p:cNvSpPr>
            <a:spLocks noGrp="1"/>
          </p:cNvSpPr>
          <p:nvPr>
            <p:ph sz="quarter" idx="1"/>
          </p:nvPr>
        </p:nvSpPr>
        <p:spPr/>
        <p:txBody>
          <a:bodyPr>
            <a:normAutofit/>
          </a:bodyPr>
          <a:lstStyle/>
          <a:p>
            <a:pPr marL="0" lvl="0" indent="0">
              <a:buNone/>
            </a:pPr>
            <a:r>
              <a:rPr lang="en-US" b="1" dirty="0"/>
              <a:t>Image in RGB: </a:t>
            </a:r>
            <a:r>
              <a:rPr lang="en-US" dirty="0"/>
              <a:t>Image will be accepted as input from the web cam in RGB format.</a:t>
            </a:r>
            <a:endParaRPr lang="en-IN" dirty="0"/>
          </a:p>
          <a:p>
            <a:pPr marL="0" indent="0">
              <a:buNone/>
            </a:pPr>
            <a:endParaRPr lang="en-US" sz="2800" dirty="0"/>
          </a:p>
          <a:p>
            <a:endParaRPr lang="en-US" dirty="0"/>
          </a:p>
        </p:txBody>
      </p:sp>
    </p:spTree>
    <p:extLst>
      <p:ext uri="{BB962C8B-B14F-4D97-AF65-F5344CB8AC3E}">
        <p14:creationId xmlns:p14="http://schemas.microsoft.com/office/powerpoint/2010/main" xmlns="" val="4146434313"/>
      </p:ext>
    </p:extLst>
  </p:cSld>
  <p:clrMapOvr>
    <a:masterClrMapping/>
  </p:clrMapOvr>
  <p:transition spd="slow">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a:spLocks noGrp="1"/>
          </p:cNvSpPr>
          <p:nvPr>
            <p:ph type="ftr" sz="quarter" idx="11"/>
          </p:nvPr>
        </p:nvSpPr>
        <p:spPr>
          <a:xfrm>
            <a:off x="914400" y="6172200"/>
            <a:ext cx="6324600" cy="457200"/>
          </a:xfrm>
        </p:spPr>
        <p:txBody>
          <a:bodyPr/>
          <a:lstStyle/>
          <a:p>
            <a:r>
              <a:rPr lang="en-US" dirty="0" smtClean="0"/>
              <a:t>Gesture </a:t>
            </a:r>
            <a:r>
              <a:rPr lang="en-US" dirty="0"/>
              <a:t>Recognition for Immersive Gaming                                </a:t>
            </a:r>
          </a:p>
        </p:txBody>
      </p:sp>
      <p:sp>
        <p:nvSpPr>
          <p:cNvPr id="4" name="Slide Number Placeholder 3"/>
          <p:cNvSpPr>
            <a:spLocks noGrp="1"/>
          </p:cNvSpPr>
          <p:nvPr>
            <p:ph type="sldNum" sz="quarter" idx="12"/>
          </p:nvPr>
        </p:nvSpPr>
        <p:spPr/>
        <p:txBody>
          <a:bodyPr/>
          <a:lstStyle/>
          <a:p>
            <a:fld id="{CBBC6685-0B53-4B4E-AE18-5FC646DDFD4A}" type="slidenum">
              <a:rPr lang="en-US" smtClean="0"/>
              <a:pPr/>
              <a:t>17</a:t>
            </a:fld>
            <a:endParaRPr lang="en-US"/>
          </a:p>
        </p:txBody>
      </p:sp>
      <p:sp>
        <p:nvSpPr>
          <p:cNvPr id="3" name="Content Placeholder 2"/>
          <p:cNvSpPr>
            <a:spLocks noGrp="1"/>
          </p:cNvSpPr>
          <p:nvPr>
            <p:ph sz="quarter" idx="1"/>
          </p:nvPr>
        </p:nvSpPr>
        <p:spPr>
          <a:xfrm>
            <a:off x="914400" y="685800"/>
            <a:ext cx="7772400" cy="5334000"/>
          </a:xfrm>
        </p:spPr>
        <p:txBody>
          <a:bodyPr>
            <a:normAutofit fontScale="92500" lnSpcReduction="20000"/>
          </a:bodyPr>
          <a:lstStyle/>
          <a:p>
            <a:pPr marL="0" indent="0">
              <a:buNone/>
            </a:pPr>
            <a:r>
              <a:rPr lang="en-IN" sz="2400" b="1" dirty="0">
                <a:cs typeface="Times New Roman" panose="02020603050405020304" pitchFamily="18" charset="0"/>
              </a:rPr>
              <a:t>Conversion of RGB image to HSV</a:t>
            </a:r>
          </a:p>
          <a:p>
            <a:pPr marL="0" indent="0">
              <a:buNone/>
            </a:pPr>
            <a:endParaRPr lang="en-IN" sz="2400" b="1" dirty="0">
              <a:cs typeface="Times New Roman" panose="02020603050405020304" pitchFamily="18" charset="0"/>
            </a:endParaRPr>
          </a:p>
          <a:p>
            <a:r>
              <a:rPr lang="en-US" dirty="0"/>
              <a:t>HSV color space is the most suitable color space for color based image segmentation. So, in the proposed application, it is necessary to convert the color space of original image of the video from RGB to HSV image.</a:t>
            </a:r>
          </a:p>
          <a:p>
            <a:pPr marL="0" indent="0">
              <a:buNone/>
            </a:pPr>
            <a:endParaRPr lang="en-IN" dirty="0"/>
          </a:p>
          <a:p>
            <a:r>
              <a:rPr lang="en-US" dirty="0"/>
              <a:t>HSV color space is consists of 3 matrices, 'hue', 'saturation' and 'value'. In OpenCV, value range for 'hue', 'saturation' and 'value' are respectively 0-255, 0-255 and 0-255. 'Hue' represents the color, 'saturation' represents the amount to which that respective color is mixed with white and 'value' represents the amount to which that respective color is mixed with black.</a:t>
            </a:r>
            <a:endParaRPr lang="en-IN" dirty="0"/>
          </a:p>
          <a:p>
            <a:pPr marL="0" indent="0">
              <a:buNone/>
            </a:pPr>
            <a:r>
              <a:rPr lang="en-IN" sz="2400" b="1" dirty="0">
                <a:cs typeface="Times New Roman" panose="02020603050405020304" pitchFamily="18" charset="0"/>
              </a:rPr>
              <a:t> </a:t>
            </a:r>
            <a:endParaRPr lang="en-US" dirty="0"/>
          </a:p>
        </p:txBody>
      </p:sp>
    </p:spTree>
    <p:extLst>
      <p:ext uri="{BB962C8B-B14F-4D97-AF65-F5344CB8AC3E}">
        <p14:creationId xmlns:p14="http://schemas.microsoft.com/office/powerpoint/2010/main" xmlns="" val="639572372"/>
      </p:ext>
    </p:extLst>
  </p:cSld>
  <p:clrMapOvr>
    <a:masterClrMapping/>
  </p:clrMapOvr>
  <p:transition spd="slow">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a:spLocks noGrp="1"/>
          </p:cNvSpPr>
          <p:nvPr>
            <p:ph type="ftr" sz="quarter" idx="11"/>
          </p:nvPr>
        </p:nvSpPr>
        <p:spPr>
          <a:xfrm>
            <a:off x="914400" y="6172200"/>
            <a:ext cx="6324600" cy="457200"/>
          </a:xfrm>
        </p:spPr>
        <p:txBody>
          <a:bodyPr/>
          <a:lstStyle/>
          <a:p>
            <a:r>
              <a:rPr lang="en-US" dirty="0" smtClean="0"/>
              <a:t> </a:t>
            </a:r>
            <a:r>
              <a:rPr lang="en-US" dirty="0"/>
              <a:t>Gesture Recognition for Immersive </a:t>
            </a:r>
            <a:r>
              <a:rPr lang="en-US" dirty="0" smtClean="0"/>
              <a:t>Gaming                                </a:t>
            </a:r>
            <a:endParaRPr lang="en-US" dirty="0"/>
          </a:p>
        </p:txBody>
      </p:sp>
      <p:sp>
        <p:nvSpPr>
          <p:cNvPr id="4" name="Slide Number Placeholder 3"/>
          <p:cNvSpPr>
            <a:spLocks noGrp="1"/>
          </p:cNvSpPr>
          <p:nvPr>
            <p:ph type="sldNum" sz="quarter" idx="12"/>
          </p:nvPr>
        </p:nvSpPr>
        <p:spPr/>
        <p:txBody>
          <a:bodyPr/>
          <a:lstStyle/>
          <a:p>
            <a:fld id="{CBBC6685-0B53-4B4E-AE18-5FC646DDFD4A}" type="slidenum">
              <a:rPr lang="en-US" smtClean="0"/>
              <a:pPr/>
              <a:t>18</a:t>
            </a:fld>
            <a:endParaRPr lang="en-US"/>
          </a:p>
        </p:txBody>
      </p:sp>
      <p:sp>
        <p:nvSpPr>
          <p:cNvPr id="3" name="Content Placeholder 2"/>
          <p:cNvSpPr>
            <a:spLocks noGrp="1"/>
          </p:cNvSpPr>
          <p:nvPr>
            <p:ph sz="quarter" idx="1"/>
          </p:nvPr>
        </p:nvSpPr>
        <p:spPr>
          <a:xfrm>
            <a:off x="914400" y="533400"/>
            <a:ext cx="7772400" cy="5638800"/>
          </a:xfrm>
        </p:spPr>
        <p:txBody>
          <a:bodyPr>
            <a:normAutofit fontScale="92500" lnSpcReduction="10000"/>
          </a:bodyPr>
          <a:lstStyle/>
          <a:p>
            <a:pPr marL="0" indent="0">
              <a:buNone/>
            </a:pPr>
            <a:r>
              <a:rPr lang="en-US" sz="2200" b="1" dirty="0"/>
              <a:t>Thresholding, Dilate and Erode: </a:t>
            </a:r>
          </a:p>
          <a:p>
            <a:pPr marL="0" indent="0">
              <a:buNone/>
            </a:pPr>
            <a:endParaRPr lang="en-US" sz="1600" b="1" dirty="0"/>
          </a:p>
          <a:p>
            <a:r>
              <a:rPr lang="en-IN" sz="1900" b="1" dirty="0">
                <a:cs typeface="Times New Roman" panose="02020603050405020304" pitchFamily="18" charset="0"/>
              </a:rPr>
              <a:t>Thresholding</a:t>
            </a:r>
            <a:r>
              <a:rPr lang="en-IN" sz="1900" dirty="0">
                <a:cs typeface="Times New Roman" panose="02020603050405020304" pitchFamily="18" charset="0"/>
              </a:rPr>
              <a:t> is the simplest method of image segmentation. From a grayscale image, thresholding can be used to create binary images.</a:t>
            </a:r>
          </a:p>
          <a:p>
            <a:endParaRPr lang="en-IN" sz="1900" dirty="0">
              <a:cs typeface="Times New Roman" panose="02020603050405020304" pitchFamily="18" charset="0"/>
            </a:endParaRPr>
          </a:p>
          <a:p>
            <a:r>
              <a:rPr lang="en-IN" sz="1900" b="1" dirty="0">
                <a:cs typeface="Times New Roman" panose="02020603050405020304" pitchFamily="18" charset="0"/>
              </a:rPr>
              <a:t>Dilation</a:t>
            </a:r>
            <a:r>
              <a:rPr lang="en-IN" sz="1900" dirty="0">
                <a:cs typeface="Times New Roman" panose="02020603050405020304" pitchFamily="18" charset="0"/>
              </a:rPr>
              <a:t> is one of the basic operations in mathematical morphology. Originally developed for binary images, it has been expanded first to grayscale images, and then to complete lattices. The dilation operation usually uses a structuring element for probing and expanding the shapes contained in the input image</a:t>
            </a:r>
          </a:p>
          <a:p>
            <a:pPr marL="0" indent="0">
              <a:buNone/>
            </a:pPr>
            <a:endParaRPr lang="en-IN" sz="1900" dirty="0">
              <a:cs typeface="Times New Roman" panose="02020603050405020304" pitchFamily="18" charset="0"/>
            </a:endParaRPr>
          </a:p>
          <a:p>
            <a:r>
              <a:rPr lang="en-IN" sz="1900" b="1" dirty="0">
                <a:cs typeface="Times New Roman" panose="02020603050405020304" pitchFamily="18" charset="0"/>
              </a:rPr>
              <a:t>Erosion</a:t>
            </a:r>
            <a:r>
              <a:rPr lang="en-IN" sz="1900" dirty="0">
                <a:cs typeface="Times New Roman" panose="02020603050405020304" pitchFamily="18" charset="0"/>
              </a:rPr>
              <a:t> is one of two fundamental operations (the other being dilation) in image processing from which all other morphological operations are based. It was originally defined for binary images, later being extended to grayscale images, and subsequently to complete lattices.</a:t>
            </a:r>
          </a:p>
          <a:p>
            <a:endParaRPr lang="en-IN" sz="1900" dirty="0">
              <a:cs typeface="Times New Roman" panose="02020603050405020304" pitchFamily="18" charset="0"/>
            </a:endParaRPr>
          </a:p>
          <a:p>
            <a:pPr marL="0" indent="0">
              <a:buNone/>
            </a:pPr>
            <a:r>
              <a:rPr lang="en-IN" sz="1900" dirty="0">
                <a:cs typeface="Times New Roman" panose="02020603050405020304" pitchFamily="18" charset="0"/>
              </a:rPr>
              <a:t>The basic idea in binary erosion is to probe an HSV image with a simple, pre-defined shape, drawing conclusions on how this shape fits or misses the required significant part in the image. </a:t>
            </a:r>
            <a:endParaRPr lang="en-IN" sz="1700" dirty="0">
              <a:cs typeface="Times New Roman" panose="02020603050405020304" pitchFamily="18" charset="0"/>
            </a:endParaRPr>
          </a:p>
          <a:p>
            <a:pPr>
              <a:buNone/>
            </a:pPr>
            <a:endParaRPr lang="en-US" sz="1600" dirty="0"/>
          </a:p>
          <a:p>
            <a:endParaRPr lang="en-US" sz="1600" dirty="0"/>
          </a:p>
        </p:txBody>
      </p:sp>
    </p:spTree>
    <p:extLst>
      <p:ext uri="{BB962C8B-B14F-4D97-AF65-F5344CB8AC3E}">
        <p14:creationId xmlns:p14="http://schemas.microsoft.com/office/powerpoint/2010/main" xmlns="" val="3719393665"/>
      </p:ext>
    </p:extLst>
  </p:cSld>
  <p:clrMapOvr>
    <a:masterClrMapping/>
  </p:clrMapOvr>
  <p:transition spd="slow">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a:spLocks noGrp="1"/>
          </p:cNvSpPr>
          <p:nvPr>
            <p:ph type="ftr" sz="quarter" idx="11"/>
          </p:nvPr>
        </p:nvSpPr>
        <p:spPr>
          <a:xfrm>
            <a:off x="914400" y="6172200"/>
            <a:ext cx="6553200" cy="457200"/>
          </a:xfrm>
        </p:spPr>
        <p:txBody>
          <a:bodyPr/>
          <a:lstStyle/>
          <a:p>
            <a:r>
              <a:rPr lang="en-US" dirty="0" smtClean="0"/>
              <a:t>Gesture </a:t>
            </a:r>
            <a:r>
              <a:rPr lang="en-US" dirty="0"/>
              <a:t>Recognition for Immersive Gaming                                </a:t>
            </a:r>
          </a:p>
        </p:txBody>
      </p:sp>
      <p:sp>
        <p:nvSpPr>
          <p:cNvPr id="4" name="Slide Number Placeholder 3"/>
          <p:cNvSpPr>
            <a:spLocks noGrp="1"/>
          </p:cNvSpPr>
          <p:nvPr>
            <p:ph type="sldNum" sz="quarter" idx="12"/>
          </p:nvPr>
        </p:nvSpPr>
        <p:spPr/>
        <p:txBody>
          <a:bodyPr/>
          <a:lstStyle/>
          <a:p>
            <a:fld id="{CBBC6685-0B53-4B4E-AE18-5FC646DDFD4A}" type="slidenum">
              <a:rPr lang="en-US" smtClean="0"/>
              <a:pPr/>
              <a:t>19</a:t>
            </a:fld>
            <a:endParaRPr lang="en-US"/>
          </a:p>
        </p:txBody>
      </p:sp>
      <p:sp>
        <p:nvSpPr>
          <p:cNvPr id="3" name="Content Placeholder 2"/>
          <p:cNvSpPr>
            <a:spLocks noGrp="1"/>
          </p:cNvSpPr>
          <p:nvPr>
            <p:ph sz="quarter" idx="1"/>
          </p:nvPr>
        </p:nvSpPr>
        <p:spPr>
          <a:xfrm>
            <a:off x="914400" y="457200"/>
            <a:ext cx="7772400" cy="5562600"/>
          </a:xfrm>
        </p:spPr>
        <p:txBody>
          <a:bodyPr>
            <a:normAutofit/>
          </a:bodyPr>
          <a:lstStyle/>
          <a:p>
            <a:pPr marL="0" lvl="0" indent="0">
              <a:buNone/>
            </a:pPr>
            <a:r>
              <a:rPr lang="en-US" b="1" dirty="0"/>
              <a:t>Smoothening and Final image:</a:t>
            </a:r>
            <a:r>
              <a:rPr lang="en-US" dirty="0"/>
              <a:t> </a:t>
            </a:r>
          </a:p>
          <a:p>
            <a:pPr marL="0" lvl="0" indent="0">
              <a:buNone/>
            </a:pPr>
            <a:endParaRPr lang="en-IN" dirty="0"/>
          </a:p>
          <a:p>
            <a:r>
              <a:rPr lang="en-IN" dirty="0"/>
              <a:t>Image free of all the noise, unwanted pixels or one can call them redundant pixels is referred as smoothen image or final image in this case. </a:t>
            </a:r>
          </a:p>
          <a:p>
            <a:r>
              <a:rPr lang="en-IN" dirty="0"/>
              <a:t>The smoothened image contains only the required part that is highlighted by the program and rest even if present is neglected. This thereby only focuses on the area required whose gesture will be captured for further actions like gesture recognition for mouse controlling or any basic commands using gestures.</a:t>
            </a:r>
          </a:p>
          <a:p>
            <a:endParaRPr lang="en-US" dirty="0"/>
          </a:p>
        </p:txBody>
      </p:sp>
    </p:spTree>
    <p:extLst>
      <p:ext uri="{BB962C8B-B14F-4D97-AF65-F5344CB8AC3E}">
        <p14:creationId xmlns:p14="http://schemas.microsoft.com/office/powerpoint/2010/main" xmlns="" val="1601762512"/>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2162"/>
          </a:xfrm>
        </p:spPr>
        <p:txBody>
          <a:bodyPr/>
          <a:lstStyle/>
          <a:p>
            <a:r>
              <a:rPr lang="en-US" dirty="0"/>
              <a:t>Content</a:t>
            </a:r>
          </a:p>
        </p:txBody>
      </p:sp>
      <p:sp>
        <p:nvSpPr>
          <p:cNvPr id="5" name="Footer Placeholder 4"/>
          <p:cNvSpPr>
            <a:spLocks noGrp="1"/>
          </p:cNvSpPr>
          <p:nvPr>
            <p:ph type="ftr" sz="quarter" idx="11"/>
          </p:nvPr>
        </p:nvSpPr>
        <p:spPr>
          <a:xfrm>
            <a:off x="914400" y="6172200"/>
            <a:ext cx="7080504" cy="457200"/>
          </a:xfrm>
        </p:spPr>
        <p:txBody>
          <a:bodyPr/>
          <a:lstStyle/>
          <a:p>
            <a:r>
              <a:rPr lang="en-US" dirty="0" smtClean="0"/>
              <a:t>Gesture </a:t>
            </a:r>
            <a:r>
              <a:rPr lang="en-US" dirty="0"/>
              <a:t>Recognition for Immersive Gaming                                </a:t>
            </a:r>
          </a:p>
        </p:txBody>
      </p:sp>
      <p:sp>
        <p:nvSpPr>
          <p:cNvPr id="4" name="Slide Number Placeholder 3"/>
          <p:cNvSpPr>
            <a:spLocks noGrp="1"/>
          </p:cNvSpPr>
          <p:nvPr>
            <p:ph type="sldNum" sz="quarter" idx="12"/>
          </p:nvPr>
        </p:nvSpPr>
        <p:spPr/>
        <p:txBody>
          <a:bodyPr/>
          <a:lstStyle/>
          <a:p>
            <a:fld id="{CBBC6685-0B53-4B4E-AE18-5FC646DDFD4A}" type="slidenum">
              <a:rPr lang="en-US" smtClean="0"/>
              <a:pPr/>
              <a:t>2</a:t>
            </a:fld>
            <a:endParaRPr lang="en-US"/>
          </a:p>
        </p:txBody>
      </p:sp>
      <p:sp>
        <p:nvSpPr>
          <p:cNvPr id="3" name="Content Placeholder 2"/>
          <p:cNvSpPr>
            <a:spLocks noGrp="1"/>
          </p:cNvSpPr>
          <p:nvPr>
            <p:ph sz="quarter" idx="1"/>
          </p:nvPr>
        </p:nvSpPr>
        <p:spPr>
          <a:xfrm>
            <a:off x="914400" y="990600"/>
            <a:ext cx="7772400" cy="5181600"/>
          </a:xfrm>
        </p:spPr>
        <p:txBody>
          <a:bodyPr>
            <a:normAutofit fontScale="70000" lnSpcReduction="20000"/>
          </a:bodyPr>
          <a:lstStyle/>
          <a:p>
            <a:r>
              <a:rPr lang="en-US" dirty="0"/>
              <a:t>Introduction </a:t>
            </a:r>
          </a:p>
          <a:p>
            <a:r>
              <a:rPr lang="en-US" dirty="0"/>
              <a:t>Problem definition &amp; Proposed solution</a:t>
            </a:r>
          </a:p>
          <a:p>
            <a:r>
              <a:rPr lang="en-US" dirty="0"/>
              <a:t>Scope of project</a:t>
            </a:r>
          </a:p>
          <a:p>
            <a:r>
              <a:rPr lang="en-US" dirty="0"/>
              <a:t>Review of literature</a:t>
            </a:r>
          </a:p>
          <a:p>
            <a:r>
              <a:rPr lang="en-US" dirty="0"/>
              <a:t>System description</a:t>
            </a:r>
          </a:p>
          <a:p>
            <a:pPr lvl="1"/>
            <a:r>
              <a:rPr lang="en-US" i="1" dirty="0"/>
              <a:t>Architecture or block diagram (broader topic/algorithm)</a:t>
            </a:r>
          </a:p>
          <a:p>
            <a:pPr lvl="1"/>
            <a:r>
              <a:rPr lang="en-US" i="1" dirty="0"/>
              <a:t>Explanation of individual blocks (if exists) or algorithm</a:t>
            </a:r>
          </a:p>
          <a:p>
            <a:r>
              <a:rPr lang="en-US" dirty="0"/>
              <a:t>Hardware &amp; software requirements</a:t>
            </a:r>
          </a:p>
          <a:p>
            <a:r>
              <a:rPr lang="en-US" dirty="0"/>
              <a:t>User Interface Design (GUI snapshots)</a:t>
            </a:r>
          </a:p>
          <a:p>
            <a:r>
              <a:rPr lang="en-US" dirty="0"/>
              <a:t>Test cases </a:t>
            </a:r>
          </a:p>
          <a:p>
            <a:r>
              <a:rPr lang="en-US" dirty="0"/>
              <a:t>Results and Discussions</a:t>
            </a:r>
          </a:p>
          <a:p>
            <a:r>
              <a:rPr lang="en-US" dirty="0"/>
              <a:t>Conclusions </a:t>
            </a:r>
          </a:p>
          <a:p>
            <a:r>
              <a:rPr lang="en-US" dirty="0"/>
              <a:t>Future Scope</a:t>
            </a:r>
          </a:p>
          <a:p>
            <a:r>
              <a:rPr lang="en-US" dirty="0"/>
              <a:t>Literature Cited (book, web &amp; paper References)</a:t>
            </a:r>
          </a:p>
          <a:p>
            <a:r>
              <a:rPr lang="en-US" dirty="0"/>
              <a:t>Publications by your group (if any)</a:t>
            </a:r>
          </a:p>
          <a:p>
            <a:r>
              <a:rPr lang="en-US" dirty="0"/>
              <a:t>Acknowledgements</a:t>
            </a:r>
          </a:p>
          <a:p>
            <a:pPr marL="0" indent="0">
              <a:buNone/>
            </a:pPr>
            <a:r>
              <a:rPr lang="en-US" b="1" i="1" dirty="0"/>
              <a:t>Demo to be given</a:t>
            </a:r>
          </a:p>
        </p:txBody>
      </p:sp>
    </p:spTree>
    <p:extLst>
      <p:ext uri="{BB962C8B-B14F-4D97-AF65-F5344CB8AC3E}">
        <p14:creationId xmlns:p14="http://schemas.microsoft.com/office/powerpoint/2010/main" xmlns="" val="745712358"/>
      </p:ext>
    </p:extLst>
  </p:cSld>
  <p:clrMapOvr>
    <a:masterClrMapping/>
  </p:clrMapOvr>
  <p:transition spd="slow">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a:spLocks noGrp="1"/>
          </p:cNvSpPr>
          <p:nvPr>
            <p:ph type="ftr" sz="quarter" idx="11"/>
          </p:nvPr>
        </p:nvSpPr>
        <p:spPr>
          <a:xfrm>
            <a:off x="914400" y="6172200"/>
            <a:ext cx="5943600" cy="457200"/>
          </a:xfrm>
        </p:spPr>
        <p:txBody>
          <a:bodyPr/>
          <a:lstStyle/>
          <a:p>
            <a:r>
              <a:rPr lang="en-US" dirty="0" smtClean="0"/>
              <a:t> </a:t>
            </a:r>
            <a:r>
              <a:rPr lang="en-US" dirty="0"/>
              <a:t>Gesture Recognition for Immersive Gaming                                </a:t>
            </a:r>
          </a:p>
        </p:txBody>
      </p:sp>
      <p:sp>
        <p:nvSpPr>
          <p:cNvPr id="4" name="Slide Number Placeholder 3"/>
          <p:cNvSpPr>
            <a:spLocks noGrp="1"/>
          </p:cNvSpPr>
          <p:nvPr>
            <p:ph type="sldNum" sz="quarter" idx="12"/>
          </p:nvPr>
        </p:nvSpPr>
        <p:spPr/>
        <p:txBody>
          <a:bodyPr/>
          <a:lstStyle/>
          <a:p>
            <a:fld id="{CBBC6685-0B53-4B4E-AE18-5FC646DDFD4A}" type="slidenum">
              <a:rPr lang="en-US" smtClean="0"/>
              <a:pPr/>
              <a:t>20</a:t>
            </a:fld>
            <a:endParaRPr lang="en-US"/>
          </a:p>
        </p:txBody>
      </p:sp>
      <p:sp>
        <p:nvSpPr>
          <p:cNvPr id="3" name="Content Placeholder 2"/>
          <p:cNvSpPr>
            <a:spLocks noGrp="1"/>
          </p:cNvSpPr>
          <p:nvPr>
            <p:ph sz="quarter" idx="1"/>
          </p:nvPr>
        </p:nvSpPr>
        <p:spPr>
          <a:xfrm>
            <a:off x="914400" y="609600"/>
            <a:ext cx="7772400" cy="5410200"/>
          </a:xfrm>
        </p:spPr>
        <p:txBody>
          <a:bodyPr>
            <a:normAutofit fontScale="92500" lnSpcReduction="20000"/>
          </a:bodyPr>
          <a:lstStyle/>
          <a:p>
            <a:pPr marL="0" lvl="0" indent="0">
              <a:buNone/>
            </a:pPr>
            <a:r>
              <a:rPr lang="en-US" b="1" dirty="0"/>
              <a:t>Mouse Tracking and Gesture driven Mouse commands:</a:t>
            </a:r>
            <a:r>
              <a:rPr lang="en-US" dirty="0"/>
              <a:t> </a:t>
            </a:r>
            <a:endParaRPr lang="en-IN" dirty="0"/>
          </a:p>
          <a:p>
            <a:pPr marL="0" indent="0">
              <a:buNone/>
            </a:pPr>
            <a:endParaRPr lang="en-IN" dirty="0"/>
          </a:p>
          <a:p>
            <a:r>
              <a:rPr lang="en-IN" dirty="0"/>
              <a:t>Contour once detected are then used in multiple ways for tracking the mouse cursor using the hand with glove of any RGB </a:t>
            </a:r>
            <a:r>
              <a:rPr lang="en-IN" dirty="0" err="1"/>
              <a:t>color</a:t>
            </a:r>
            <a:r>
              <a:rPr lang="en-IN" dirty="0"/>
              <a:t>. </a:t>
            </a:r>
          </a:p>
          <a:p>
            <a:endParaRPr lang="en-IN" dirty="0"/>
          </a:p>
          <a:p>
            <a:r>
              <a:rPr lang="en-IN" dirty="0"/>
              <a:t>The cursor on the screen moves as and when the hand in front of the laptop cam or web camera moves or changes its position.</a:t>
            </a:r>
          </a:p>
          <a:p>
            <a:pPr marL="0" indent="0">
              <a:buNone/>
            </a:pPr>
            <a:endParaRPr lang="en-IN" dirty="0"/>
          </a:p>
          <a:p>
            <a:r>
              <a:rPr lang="en-IN" dirty="0"/>
              <a:t>For example, if the index and middle finger are aligned in proper angle and the one of the finger is tilted slightly, depending on which finger was tilted, left or right mouse click can be performed.</a:t>
            </a:r>
          </a:p>
          <a:p>
            <a:endParaRPr lang="en-US" dirty="0"/>
          </a:p>
        </p:txBody>
      </p:sp>
    </p:spTree>
    <p:extLst>
      <p:ext uri="{BB962C8B-B14F-4D97-AF65-F5344CB8AC3E}">
        <p14:creationId xmlns:p14="http://schemas.microsoft.com/office/powerpoint/2010/main" xmlns="" val="2425180594"/>
      </p:ext>
    </p:extLst>
  </p:cSld>
  <p:clrMapOvr>
    <a:masterClrMapping/>
  </p:clrMapOvr>
  <p:transition spd="slow">
    <p:randomBar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Detailed study of Module-2</a:t>
            </a:r>
          </a:p>
        </p:txBody>
      </p:sp>
      <p:sp>
        <p:nvSpPr>
          <p:cNvPr id="7" name="Footer Placeholder 4"/>
          <p:cNvSpPr>
            <a:spLocks noGrp="1"/>
          </p:cNvSpPr>
          <p:nvPr>
            <p:ph type="ftr" sz="quarter" idx="11"/>
          </p:nvPr>
        </p:nvSpPr>
        <p:spPr>
          <a:xfrm>
            <a:off x="914400" y="6172200"/>
            <a:ext cx="5867400" cy="457200"/>
          </a:xfrm>
        </p:spPr>
        <p:txBody>
          <a:bodyPr/>
          <a:lstStyle/>
          <a:p>
            <a:r>
              <a:rPr lang="en-US" dirty="0" smtClean="0"/>
              <a:t> </a:t>
            </a:r>
            <a:r>
              <a:rPr lang="en-US" dirty="0"/>
              <a:t>Gesture Recognition for Immersive Gaming                                </a:t>
            </a:r>
          </a:p>
        </p:txBody>
      </p:sp>
      <p:sp>
        <p:nvSpPr>
          <p:cNvPr id="4" name="Slide Number Placeholder 3"/>
          <p:cNvSpPr>
            <a:spLocks noGrp="1"/>
          </p:cNvSpPr>
          <p:nvPr>
            <p:ph type="sldNum" sz="quarter" idx="12"/>
          </p:nvPr>
        </p:nvSpPr>
        <p:spPr/>
        <p:txBody>
          <a:bodyPr/>
          <a:lstStyle/>
          <a:p>
            <a:fld id="{CBBC6685-0B53-4B4E-AE18-5FC646DDFD4A}" type="slidenum">
              <a:rPr lang="en-US" smtClean="0"/>
              <a:pPr/>
              <a:t>21</a:t>
            </a:fld>
            <a:endParaRPr lang="en-US"/>
          </a:p>
        </p:txBody>
      </p:sp>
      <p:sp>
        <p:nvSpPr>
          <p:cNvPr id="3" name="Content Placeholder 2"/>
          <p:cNvSpPr>
            <a:spLocks noGrp="1"/>
          </p:cNvSpPr>
          <p:nvPr>
            <p:ph sz="quarter" idx="1"/>
          </p:nvPr>
        </p:nvSpPr>
        <p:spPr/>
        <p:txBody>
          <a:bodyPr>
            <a:normAutofit fontScale="77500" lnSpcReduction="20000"/>
          </a:bodyPr>
          <a:lstStyle/>
          <a:p>
            <a:pPr marL="0" indent="0">
              <a:buNone/>
            </a:pPr>
            <a:r>
              <a:rPr lang="en-US" dirty="0"/>
              <a:t>Module-2 being the most complicated and connected module, its detailed study is mentioned in a form of algorithm.</a:t>
            </a:r>
          </a:p>
          <a:p>
            <a:pPr marL="0" indent="0">
              <a:buNone/>
            </a:pPr>
            <a:r>
              <a:rPr lang="en-IN" dirty="0"/>
              <a:t>It is better understood visually.</a:t>
            </a:r>
          </a:p>
          <a:p>
            <a:pPr marL="0" indent="0">
              <a:buNone/>
            </a:pPr>
            <a:endParaRPr lang="en-IN" dirty="0"/>
          </a:p>
          <a:p>
            <a:pPr marL="0" indent="0">
              <a:buNone/>
            </a:pPr>
            <a:r>
              <a:rPr lang="en-US" b="1" dirty="0"/>
              <a:t>void </a:t>
            </a:r>
            <a:r>
              <a:rPr lang="en-US" b="1" dirty="0" err="1"/>
              <a:t>showimgcontours</a:t>
            </a:r>
            <a:r>
              <a:rPr lang="en-US" b="1" dirty="0"/>
              <a:t> (Mat &amp; </a:t>
            </a:r>
            <a:r>
              <a:rPr lang="en-US" b="1" dirty="0" err="1"/>
              <a:t>threshedimg</a:t>
            </a:r>
            <a:r>
              <a:rPr lang="en-US" b="1" dirty="0"/>
              <a:t>, Mat &amp;original)</a:t>
            </a:r>
            <a:endParaRPr lang="en-IN" dirty="0"/>
          </a:p>
          <a:p>
            <a:pPr marL="0" indent="0">
              <a:buNone/>
            </a:pPr>
            <a:r>
              <a:rPr lang="en-US" dirty="0"/>
              <a:t>	</a:t>
            </a:r>
            <a:endParaRPr lang="en-IN" dirty="0"/>
          </a:p>
          <a:p>
            <a:pPr marL="0" lvl="0" indent="0">
              <a:buNone/>
            </a:pPr>
            <a:r>
              <a:rPr lang="en-US" dirty="0"/>
              <a:t>Step 1: Find Contours using </a:t>
            </a:r>
            <a:r>
              <a:rPr lang="en-US" dirty="0" err="1"/>
              <a:t>findContours</a:t>
            </a:r>
            <a:r>
              <a:rPr lang="en-US" dirty="0"/>
              <a:t> function</a:t>
            </a:r>
            <a:endParaRPr lang="en-IN" dirty="0"/>
          </a:p>
          <a:p>
            <a:pPr marL="0" lvl="0" indent="0">
              <a:buNone/>
            </a:pPr>
            <a:r>
              <a:rPr lang="en-US" dirty="0"/>
              <a:t>Step 2: Find the convex hull, contours and defects for each contour</a:t>
            </a:r>
            <a:endParaRPr lang="en-IN" dirty="0"/>
          </a:p>
          <a:p>
            <a:pPr marL="0" lvl="0" indent="0">
              <a:buNone/>
            </a:pPr>
            <a:r>
              <a:rPr lang="en-US" dirty="0"/>
              <a:t>Step 3: Iterate through each contour</a:t>
            </a:r>
            <a:endParaRPr lang="en-IN" dirty="0"/>
          </a:p>
          <a:p>
            <a:pPr marL="0" lvl="0" indent="0">
              <a:buNone/>
            </a:pPr>
            <a:r>
              <a:rPr lang="en-US" dirty="0"/>
              <a:t>Step 4: Find the area of contour</a:t>
            </a:r>
            <a:endParaRPr lang="en-IN" dirty="0"/>
          </a:p>
          <a:p>
            <a:pPr marL="0" lvl="0" indent="0">
              <a:buNone/>
            </a:pPr>
            <a:r>
              <a:rPr lang="en-US" dirty="0"/>
              <a:t>Step 5: Store the index of largest contour</a:t>
            </a:r>
            <a:endParaRPr lang="en-IN" dirty="0"/>
          </a:p>
          <a:p>
            <a:pPr marL="0" lvl="0" indent="0">
              <a:buNone/>
            </a:pPr>
            <a:r>
              <a:rPr lang="en-US" dirty="0"/>
              <a:t>Step 6: Draw Contours using </a:t>
            </a:r>
            <a:r>
              <a:rPr lang="en-US" dirty="0" err="1"/>
              <a:t>drawContours</a:t>
            </a:r>
            <a:r>
              <a:rPr lang="en-US" dirty="0"/>
              <a:t> function</a:t>
            </a:r>
            <a:endParaRPr lang="en-IN" dirty="0"/>
          </a:p>
          <a:p>
            <a:endParaRPr lang="en-US" dirty="0"/>
          </a:p>
        </p:txBody>
      </p:sp>
    </p:spTree>
    <p:extLst>
      <p:ext uri="{BB962C8B-B14F-4D97-AF65-F5344CB8AC3E}">
        <p14:creationId xmlns:p14="http://schemas.microsoft.com/office/powerpoint/2010/main" xmlns="" val="3344378344"/>
      </p:ext>
    </p:extLst>
  </p:cSld>
  <p:clrMapOvr>
    <a:masterClrMapping/>
  </p:clrMapOvr>
  <p:transition spd="slow">
    <p:randomBar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Software requirements and Cost</a:t>
            </a:r>
          </a:p>
        </p:txBody>
      </p:sp>
      <p:sp>
        <p:nvSpPr>
          <p:cNvPr id="4" name="Slide Number Placeholder 3"/>
          <p:cNvSpPr>
            <a:spLocks noGrp="1"/>
          </p:cNvSpPr>
          <p:nvPr>
            <p:ph type="sldNum" sz="quarter" idx="12"/>
          </p:nvPr>
        </p:nvSpPr>
        <p:spPr/>
        <p:txBody>
          <a:bodyPr/>
          <a:lstStyle/>
          <a:p>
            <a:fld id="{CBBC6685-0B53-4B4E-AE18-5FC646DDFD4A}" type="slidenum">
              <a:rPr lang="en-US" smtClean="0"/>
              <a:pPr/>
              <a:t>22</a:t>
            </a:fld>
            <a:endParaRPr lang="en-US"/>
          </a:p>
        </p:txBody>
      </p:sp>
      <p:sp>
        <p:nvSpPr>
          <p:cNvPr id="3" name="Content Placeholder 2"/>
          <p:cNvSpPr>
            <a:spLocks noGrp="1"/>
          </p:cNvSpPr>
          <p:nvPr>
            <p:ph sz="quarter" idx="1"/>
          </p:nvPr>
        </p:nvSpPr>
        <p:spPr/>
        <p:txBody>
          <a:bodyPr>
            <a:normAutofit/>
          </a:bodyPr>
          <a:lstStyle/>
          <a:p>
            <a:pPr lvl="0"/>
            <a:r>
              <a:rPr lang="en-US" dirty="0"/>
              <a:t>Coding: C++, OpenCV</a:t>
            </a:r>
            <a:endParaRPr lang="en-IN" dirty="0"/>
          </a:p>
          <a:p>
            <a:r>
              <a:rPr lang="en-US" dirty="0"/>
              <a:t>Operating System: Windows 7/8/8.1/10</a:t>
            </a:r>
            <a:br>
              <a:rPr lang="en-US" dirty="0"/>
            </a:br>
            <a:endParaRPr lang="en-US" dirty="0"/>
          </a:p>
        </p:txBody>
      </p:sp>
      <p:sp>
        <p:nvSpPr>
          <p:cNvPr id="7" name="Footer Placeholder 4"/>
          <p:cNvSpPr>
            <a:spLocks noGrp="1"/>
          </p:cNvSpPr>
          <p:nvPr>
            <p:ph type="ftr" sz="quarter" idx="11"/>
          </p:nvPr>
        </p:nvSpPr>
        <p:spPr>
          <a:xfrm>
            <a:off x="914400" y="6172200"/>
            <a:ext cx="7080504" cy="457200"/>
          </a:xfrm>
        </p:spPr>
        <p:txBody>
          <a:bodyPr/>
          <a:lstStyle/>
          <a:p>
            <a:r>
              <a:rPr lang="en-US" dirty="0" smtClean="0"/>
              <a:t>Gesture </a:t>
            </a:r>
            <a:r>
              <a:rPr lang="en-US" dirty="0"/>
              <a:t>Recognition for Immersive Gaming                                </a:t>
            </a:r>
          </a:p>
        </p:txBody>
      </p:sp>
      <p:graphicFrame>
        <p:nvGraphicFramePr>
          <p:cNvPr id="6" name="Table 5"/>
          <p:cNvGraphicFramePr>
            <a:graphicFrameLocks noGrp="1"/>
          </p:cNvGraphicFramePr>
          <p:nvPr>
            <p:extLst>
              <p:ext uri="{D42A27DB-BD31-4B8C-83A1-F6EECF244321}">
                <p14:modId xmlns:p14="http://schemas.microsoft.com/office/powerpoint/2010/main" xmlns="" val="3608972083"/>
              </p:ext>
            </p:extLst>
          </p:nvPr>
        </p:nvGraphicFramePr>
        <p:xfrm>
          <a:off x="914400" y="2666998"/>
          <a:ext cx="7543801" cy="2398360"/>
        </p:xfrm>
        <a:graphic>
          <a:graphicData uri="http://schemas.openxmlformats.org/drawingml/2006/table">
            <a:tbl>
              <a:tblPr firstRow="1" firstCol="1" bandRow="1">
                <a:tableStyleId>{5C22544A-7EE6-4342-B048-85BDC9FD1C3A}</a:tableStyleId>
              </a:tblPr>
              <a:tblGrid>
                <a:gridCol w="2654461">
                  <a:extLst>
                    <a:ext uri="{9D8B030D-6E8A-4147-A177-3AD203B41FA5}">
                      <a16:colId xmlns:a16="http://schemas.microsoft.com/office/drawing/2014/main" xmlns="" val="2607715977"/>
                    </a:ext>
                  </a:extLst>
                </a:gridCol>
                <a:gridCol w="2465408">
                  <a:extLst>
                    <a:ext uri="{9D8B030D-6E8A-4147-A177-3AD203B41FA5}">
                      <a16:colId xmlns:a16="http://schemas.microsoft.com/office/drawing/2014/main" xmlns="" val="1924196973"/>
                    </a:ext>
                  </a:extLst>
                </a:gridCol>
                <a:gridCol w="2423932">
                  <a:extLst>
                    <a:ext uri="{9D8B030D-6E8A-4147-A177-3AD203B41FA5}">
                      <a16:colId xmlns:a16="http://schemas.microsoft.com/office/drawing/2014/main" xmlns="" val="3842008721"/>
                    </a:ext>
                  </a:extLst>
                </a:gridCol>
              </a:tblGrid>
              <a:tr h="685802">
                <a:tc>
                  <a:txBody>
                    <a:bodyPr/>
                    <a:lstStyle/>
                    <a:p>
                      <a:pPr marL="457200" algn="ctr">
                        <a:lnSpc>
                          <a:spcPct val="115000"/>
                        </a:lnSpc>
                        <a:spcBef>
                          <a:spcPts val="150"/>
                        </a:spcBef>
                        <a:spcAft>
                          <a:spcPts val="150"/>
                        </a:spcAft>
                      </a:pPr>
                      <a:r>
                        <a:rPr lang="en-US" sz="1800" dirty="0">
                          <a:effectLst/>
                        </a:rPr>
                        <a:t>Requirements</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15000"/>
                        </a:lnSpc>
                        <a:spcBef>
                          <a:spcPts val="150"/>
                        </a:spcBef>
                        <a:spcAft>
                          <a:spcPts val="150"/>
                        </a:spcAft>
                      </a:pPr>
                      <a:r>
                        <a:rPr lang="en-US" sz="1800" dirty="0">
                          <a:effectLst/>
                        </a:rPr>
                        <a:t>Details</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15000"/>
                        </a:lnSpc>
                        <a:spcBef>
                          <a:spcPts val="150"/>
                        </a:spcBef>
                        <a:spcAft>
                          <a:spcPts val="150"/>
                        </a:spcAft>
                      </a:pPr>
                      <a:r>
                        <a:rPr lang="en-US" sz="1800">
                          <a:effectLst/>
                        </a:rPr>
                        <a:t>Cost</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4118267208"/>
                  </a:ext>
                </a:extLst>
              </a:tr>
              <a:tr h="856279">
                <a:tc>
                  <a:txBody>
                    <a:bodyPr/>
                    <a:lstStyle/>
                    <a:p>
                      <a:pPr marL="457200" algn="ctr">
                        <a:lnSpc>
                          <a:spcPct val="115000"/>
                        </a:lnSpc>
                        <a:spcBef>
                          <a:spcPts val="150"/>
                        </a:spcBef>
                        <a:spcAft>
                          <a:spcPts val="150"/>
                        </a:spcAft>
                      </a:pPr>
                      <a:r>
                        <a:rPr lang="en-US" sz="1800">
                          <a:effectLst/>
                        </a:rPr>
                        <a:t>OpenCV Framework</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15000"/>
                        </a:lnSpc>
                        <a:spcBef>
                          <a:spcPts val="150"/>
                        </a:spcBef>
                        <a:spcAft>
                          <a:spcPts val="150"/>
                        </a:spcAft>
                      </a:pPr>
                      <a:r>
                        <a:rPr lang="en-US" sz="1800" dirty="0">
                          <a:effectLst/>
                        </a:rPr>
                        <a:t>2.4.10 or lower</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15000"/>
                        </a:lnSpc>
                        <a:spcBef>
                          <a:spcPts val="150"/>
                        </a:spcBef>
                        <a:spcAft>
                          <a:spcPts val="150"/>
                        </a:spcAft>
                      </a:pPr>
                      <a:r>
                        <a:rPr lang="en-US" sz="1800" dirty="0">
                          <a:effectLst/>
                        </a:rPr>
                        <a:t>Open Source</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2974015846"/>
                  </a:ext>
                </a:extLst>
              </a:tr>
              <a:tr h="856279">
                <a:tc>
                  <a:txBody>
                    <a:bodyPr/>
                    <a:lstStyle/>
                    <a:p>
                      <a:pPr marL="457200" algn="ctr">
                        <a:lnSpc>
                          <a:spcPct val="115000"/>
                        </a:lnSpc>
                        <a:spcBef>
                          <a:spcPts val="150"/>
                        </a:spcBef>
                        <a:spcAft>
                          <a:spcPts val="150"/>
                        </a:spcAft>
                      </a:pPr>
                      <a:r>
                        <a:rPr lang="en-US" sz="1800">
                          <a:effectLst/>
                        </a:rPr>
                        <a:t>C++ Environment</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15000"/>
                        </a:lnSpc>
                        <a:spcBef>
                          <a:spcPts val="150"/>
                        </a:spcBef>
                        <a:spcAft>
                          <a:spcPts val="150"/>
                        </a:spcAft>
                      </a:pPr>
                      <a:r>
                        <a:rPr lang="en-US" sz="1800" dirty="0">
                          <a:effectLst/>
                        </a:rPr>
                        <a:t>Microsoft Studio</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15000"/>
                        </a:lnSpc>
                        <a:spcBef>
                          <a:spcPts val="150"/>
                        </a:spcBef>
                        <a:spcAft>
                          <a:spcPts val="150"/>
                        </a:spcAft>
                      </a:pPr>
                      <a:r>
                        <a:rPr lang="en-US" sz="1800" dirty="0">
                          <a:effectLst/>
                        </a:rPr>
                        <a:t>Free Student Version</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940364080"/>
                  </a:ext>
                </a:extLst>
              </a:tr>
            </a:tbl>
          </a:graphicData>
        </a:graphic>
      </p:graphicFrame>
    </p:spTree>
    <p:extLst>
      <p:ext uri="{BB962C8B-B14F-4D97-AF65-F5344CB8AC3E}">
        <p14:creationId xmlns:p14="http://schemas.microsoft.com/office/powerpoint/2010/main" xmlns="" val="786607487"/>
      </p:ext>
    </p:extLst>
  </p:cSld>
  <p:clrMapOvr>
    <a:masterClrMapping/>
  </p:clrMapOvr>
  <p:transition spd="slow">
    <p:randomBar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Hardware Requirements</a:t>
            </a:r>
          </a:p>
        </p:txBody>
      </p:sp>
      <p:sp>
        <p:nvSpPr>
          <p:cNvPr id="4" name="Slide Number Placeholder 3"/>
          <p:cNvSpPr>
            <a:spLocks noGrp="1"/>
          </p:cNvSpPr>
          <p:nvPr>
            <p:ph type="sldNum" sz="quarter" idx="12"/>
          </p:nvPr>
        </p:nvSpPr>
        <p:spPr/>
        <p:txBody>
          <a:bodyPr/>
          <a:lstStyle/>
          <a:p>
            <a:fld id="{CBBC6685-0B53-4B4E-AE18-5FC646DDFD4A}" type="slidenum">
              <a:rPr lang="en-US" smtClean="0"/>
              <a:pPr/>
              <a:t>23</a:t>
            </a:fld>
            <a:endParaRPr lang="en-US"/>
          </a:p>
        </p:txBody>
      </p:sp>
      <p:sp>
        <p:nvSpPr>
          <p:cNvPr id="3" name="Content Placeholder 2"/>
          <p:cNvSpPr>
            <a:spLocks noGrp="1"/>
          </p:cNvSpPr>
          <p:nvPr>
            <p:ph sz="quarter" idx="1"/>
          </p:nvPr>
        </p:nvSpPr>
        <p:spPr/>
        <p:txBody>
          <a:bodyPr>
            <a:normAutofit lnSpcReduction="10000"/>
          </a:bodyPr>
          <a:lstStyle/>
          <a:p>
            <a:pPr lvl="0"/>
            <a:r>
              <a:rPr lang="en-US" dirty="0"/>
              <a:t>Processor           : 1 gigahertz (GHz) or faster 32-bit or 64-bit 		      processor</a:t>
            </a:r>
            <a:endParaRPr lang="en-IN" dirty="0"/>
          </a:p>
          <a:p>
            <a:pPr lvl="0"/>
            <a:r>
              <a:rPr lang="en-US" dirty="0"/>
              <a:t>RAM                  :  1GB RAM (32-bit) or 2GB RAM (64bit)  </a:t>
            </a:r>
          </a:p>
          <a:p>
            <a:pPr lvl="0"/>
            <a:r>
              <a:rPr lang="en-US" dirty="0"/>
              <a:t>Hard Disk          : 16 GB available hard disk space (32-bit) or 20 GB (64-bit)</a:t>
            </a:r>
            <a:endParaRPr lang="en-IN" dirty="0"/>
          </a:p>
          <a:p>
            <a:pPr lvl="0"/>
            <a:r>
              <a:rPr lang="en-US" dirty="0"/>
              <a:t>Display Driver   : DirectX 9 graphics device with WDDM 1.0 or higher driver.</a:t>
            </a:r>
            <a:endParaRPr lang="en-IN" dirty="0"/>
          </a:p>
          <a:p>
            <a:pPr lvl="0"/>
            <a:r>
              <a:rPr lang="en-US" dirty="0"/>
              <a:t>Web Camera      : Capable of capturing true colors.</a:t>
            </a:r>
            <a:endParaRPr lang="en-IN" dirty="0"/>
          </a:p>
          <a:p>
            <a:pPr lvl="0"/>
            <a:r>
              <a:rPr lang="en-US" dirty="0"/>
              <a:t>Glove                 : Colored Glove</a:t>
            </a:r>
            <a:endParaRPr lang="en-IN" dirty="0"/>
          </a:p>
        </p:txBody>
      </p:sp>
      <p:sp>
        <p:nvSpPr>
          <p:cNvPr id="7" name="Footer Placeholder 4"/>
          <p:cNvSpPr>
            <a:spLocks noGrp="1"/>
          </p:cNvSpPr>
          <p:nvPr>
            <p:ph type="ftr" sz="quarter" idx="11"/>
          </p:nvPr>
        </p:nvSpPr>
        <p:spPr>
          <a:xfrm>
            <a:off x="914400" y="6172200"/>
            <a:ext cx="7080504" cy="457200"/>
          </a:xfrm>
        </p:spPr>
        <p:txBody>
          <a:bodyPr/>
          <a:lstStyle/>
          <a:p>
            <a:r>
              <a:rPr lang="en-US" dirty="0" smtClean="0"/>
              <a:t>Gesture </a:t>
            </a:r>
            <a:r>
              <a:rPr lang="en-US" dirty="0"/>
              <a:t>Recognition for Immersive Gaming                                </a:t>
            </a:r>
          </a:p>
        </p:txBody>
      </p:sp>
    </p:spTree>
    <p:extLst>
      <p:ext uri="{BB962C8B-B14F-4D97-AF65-F5344CB8AC3E}">
        <p14:creationId xmlns:p14="http://schemas.microsoft.com/office/powerpoint/2010/main" xmlns="" val="4226030087"/>
      </p:ext>
    </p:extLst>
  </p:cSld>
  <p:clrMapOvr>
    <a:masterClrMapping/>
  </p:clrMapOvr>
  <p:transition spd="slow">
    <p:randomBar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Hardware Cost</a:t>
            </a:r>
          </a:p>
        </p:txBody>
      </p:sp>
      <p:sp>
        <p:nvSpPr>
          <p:cNvPr id="4" name="Slide Number Placeholder 3"/>
          <p:cNvSpPr>
            <a:spLocks noGrp="1"/>
          </p:cNvSpPr>
          <p:nvPr>
            <p:ph type="sldNum" sz="quarter" idx="12"/>
          </p:nvPr>
        </p:nvSpPr>
        <p:spPr/>
        <p:txBody>
          <a:bodyPr/>
          <a:lstStyle/>
          <a:p>
            <a:fld id="{CBBC6685-0B53-4B4E-AE18-5FC646DDFD4A}" type="slidenum">
              <a:rPr lang="en-US" smtClean="0"/>
              <a:pPr/>
              <a:t>24</a:t>
            </a:fld>
            <a:endParaRPr lang="en-US"/>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xmlns="" val="318268361"/>
              </p:ext>
            </p:extLst>
          </p:nvPr>
        </p:nvGraphicFramePr>
        <p:xfrm>
          <a:off x="1143000" y="1524000"/>
          <a:ext cx="7010400" cy="4140453"/>
        </p:xfrm>
        <a:graphic>
          <a:graphicData uri="http://schemas.openxmlformats.org/drawingml/2006/table">
            <a:tbl>
              <a:tblPr firstRow="1" firstCol="1" bandRow="1">
                <a:tableStyleId>{5C22544A-7EE6-4342-B048-85BDC9FD1C3A}</a:tableStyleId>
              </a:tblPr>
              <a:tblGrid>
                <a:gridCol w="2466771">
                  <a:extLst>
                    <a:ext uri="{9D8B030D-6E8A-4147-A177-3AD203B41FA5}">
                      <a16:colId xmlns:a16="http://schemas.microsoft.com/office/drawing/2014/main" xmlns="" val="918176230"/>
                    </a:ext>
                  </a:extLst>
                </a:gridCol>
                <a:gridCol w="2562429">
                  <a:extLst>
                    <a:ext uri="{9D8B030D-6E8A-4147-A177-3AD203B41FA5}">
                      <a16:colId xmlns:a16="http://schemas.microsoft.com/office/drawing/2014/main" xmlns="" val="1334306956"/>
                    </a:ext>
                  </a:extLst>
                </a:gridCol>
                <a:gridCol w="1981200">
                  <a:extLst>
                    <a:ext uri="{9D8B030D-6E8A-4147-A177-3AD203B41FA5}">
                      <a16:colId xmlns:a16="http://schemas.microsoft.com/office/drawing/2014/main" xmlns="" val="1515455354"/>
                    </a:ext>
                  </a:extLst>
                </a:gridCol>
              </a:tblGrid>
              <a:tr h="515385">
                <a:tc>
                  <a:txBody>
                    <a:bodyPr/>
                    <a:lstStyle/>
                    <a:p>
                      <a:pPr marL="457200" algn="ctr">
                        <a:lnSpc>
                          <a:spcPct val="115000"/>
                        </a:lnSpc>
                        <a:spcBef>
                          <a:spcPts val="150"/>
                        </a:spcBef>
                        <a:spcAft>
                          <a:spcPts val="150"/>
                        </a:spcAft>
                      </a:pPr>
                      <a:r>
                        <a:rPr lang="en-US" sz="1800" dirty="0">
                          <a:effectLst/>
                        </a:rPr>
                        <a:t>Requirements</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15000"/>
                        </a:lnSpc>
                        <a:spcBef>
                          <a:spcPts val="150"/>
                        </a:spcBef>
                        <a:spcAft>
                          <a:spcPts val="150"/>
                        </a:spcAft>
                      </a:pPr>
                      <a:r>
                        <a:rPr lang="en-US" sz="1800">
                          <a:effectLst/>
                        </a:rPr>
                        <a:t>Details</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15000"/>
                        </a:lnSpc>
                        <a:spcBef>
                          <a:spcPts val="150"/>
                        </a:spcBef>
                        <a:spcAft>
                          <a:spcPts val="150"/>
                        </a:spcAft>
                      </a:pPr>
                      <a:r>
                        <a:rPr lang="en-US" sz="1800">
                          <a:effectLst/>
                        </a:rPr>
                        <a:t>Cost</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2390716043"/>
                  </a:ext>
                </a:extLst>
              </a:tr>
              <a:tr h="1048143">
                <a:tc>
                  <a:txBody>
                    <a:bodyPr/>
                    <a:lstStyle/>
                    <a:p>
                      <a:pPr marL="457200" algn="ctr">
                        <a:lnSpc>
                          <a:spcPct val="115000"/>
                        </a:lnSpc>
                        <a:spcBef>
                          <a:spcPts val="150"/>
                        </a:spcBef>
                        <a:spcAft>
                          <a:spcPts val="150"/>
                        </a:spcAft>
                      </a:pPr>
                      <a:r>
                        <a:rPr lang="en-US" sz="1800">
                          <a:effectLst/>
                        </a:rPr>
                        <a:t>Processor</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15000"/>
                        </a:lnSpc>
                        <a:spcBef>
                          <a:spcPts val="150"/>
                        </a:spcBef>
                        <a:spcAft>
                          <a:spcPts val="150"/>
                        </a:spcAft>
                      </a:pPr>
                      <a:r>
                        <a:rPr lang="en-US" sz="1800" dirty="0">
                          <a:effectLst/>
                        </a:rPr>
                        <a:t>Core 2 Duo E8400</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15000"/>
                        </a:lnSpc>
                        <a:spcBef>
                          <a:spcPts val="150"/>
                        </a:spcBef>
                        <a:spcAft>
                          <a:spcPts val="150"/>
                        </a:spcAft>
                      </a:pPr>
                      <a:r>
                        <a:rPr lang="en-US" sz="1800">
                          <a:effectLst/>
                        </a:rPr>
                        <a:t>799/-</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309634526"/>
                  </a:ext>
                </a:extLst>
              </a:tr>
              <a:tr h="515385">
                <a:tc>
                  <a:txBody>
                    <a:bodyPr/>
                    <a:lstStyle/>
                    <a:p>
                      <a:pPr marL="457200" algn="ctr">
                        <a:lnSpc>
                          <a:spcPct val="115000"/>
                        </a:lnSpc>
                        <a:spcBef>
                          <a:spcPts val="150"/>
                        </a:spcBef>
                        <a:spcAft>
                          <a:spcPts val="150"/>
                        </a:spcAft>
                      </a:pPr>
                      <a:r>
                        <a:rPr lang="en-US" sz="1800">
                          <a:effectLst/>
                        </a:rPr>
                        <a:t>RAM</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15000"/>
                        </a:lnSpc>
                        <a:spcBef>
                          <a:spcPts val="150"/>
                        </a:spcBef>
                        <a:spcAft>
                          <a:spcPts val="150"/>
                        </a:spcAft>
                      </a:pPr>
                      <a:r>
                        <a:rPr lang="en-US" sz="1800" dirty="0">
                          <a:effectLst/>
                        </a:rPr>
                        <a:t>2GB</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15000"/>
                        </a:lnSpc>
                        <a:spcBef>
                          <a:spcPts val="150"/>
                        </a:spcBef>
                        <a:spcAft>
                          <a:spcPts val="150"/>
                        </a:spcAft>
                      </a:pPr>
                      <a:r>
                        <a:rPr lang="en-US" sz="1800">
                          <a:effectLst/>
                        </a:rPr>
                        <a:t>999/-</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133325532"/>
                  </a:ext>
                </a:extLst>
              </a:tr>
              <a:tr h="515385">
                <a:tc>
                  <a:txBody>
                    <a:bodyPr/>
                    <a:lstStyle/>
                    <a:p>
                      <a:pPr marL="457200" algn="ctr">
                        <a:lnSpc>
                          <a:spcPct val="115000"/>
                        </a:lnSpc>
                        <a:spcBef>
                          <a:spcPts val="150"/>
                        </a:spcBef>
                        <a:spcAft>
                          <a:spcPts val="150"/>
                        </a:spcAft>
                      </a:pPr>
                      <a:r>
                        <a:rPr lang="en-US" sz="1800">
                          <a:effectLst/>
                        </a:rPr>
                        <a:t>Hard Disk</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15000"/>
                        </a:lnSpc>
                        <a:spcBef>
                          <a:spcPts val="150"/>
                        </a:spcBef>
                        <a:spcAft>
                          <a:spcPts val="150"/>
                        </a:spcAft>
                      </a:pPr>
                      <a:r>
                        <a:rPr lang="en-US" sz="1800" dirty="0">
                          <a:effectLst/>
                        </a:rPr>
                        <a:t>80GB</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15000"/>
                        </a:lnSpc>
                        <a:spcBef>
                          <a:spcPts val="150"/>
                        </a:spcBef>
                        <a:spcAft>
                          <a:spcPts val="150"/>
                        </a:spcAft>
                      </a:pPr>
                      <a:r>
                        <a:rPr lang="en-US" sz="1800">
                          <a:effectLst/>
                        </a:rPr>
                        <a:t>950/-</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2882346057"/>
                  </a:ext>
                </a:extLst>
              </a:tr>
              <a:tr h="515385">
                <a:tc>
                  <a:txBody>
                    <a:bodyPr/>
                    <a:lstStyle/>
                    <a:p>
                      <a:pPr marL="457200" algn="ctr">
                        <a:lnSpc>
                          <a:spcPct val="115000"/>
                        </a:lnSpc>
                        <a:spcBef>
                          <a:spcPts val="150"/>
                        </a:spcBef>
                        <a:spcAft>
                          <a:spcPts val="150"/>
                        </a:spcAft>
                      </a:pPr>
                      <a:r>
                        <a:rPr lang="en-US" sz="1800">
                          <a:effectLst/>
                        </a:rPr>
                        <a:t>Display Driver</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15000"/>
                        </a:lnSpc>
                        <a:spcBef>
                          <a:spcPts val="150"/>
                        </a:spcBef>
                        <a:spcAft>
                          <a:spcPts val="150"/>
                        </a:spcAft>
                      </a:pPr>
                      <a:r>
                        <a:rPr lang="en-US" sz="1800" dirty="0">
                          <a:effectLst/>
                        </a:rPr>
                        <a:t>DirectX 9</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15000"/>
                        </a:lnSpc>
                        <a:spcBef>
                          <a:spcPts val="150"/>
                        </a:spcBef>
                        <a:spcAft>
                          <a:spcPts val="150"/>
                        </a:spcAft>
                      </a:pPr>
                      <a:r>
                        <a:rPr lang="en-US" sz="1800">
                          <a:effectLst/>
                        </a:rPr>
                        <a:t>Free</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4235713453"/>
                  </a:ext>
                </a:extLst>
              </a:tr>
              <a:tr h="515385">
                <a:tc>
                  <a:txBody>
                    <a:bodyPr/>
                    <a:lstStyle/>
                    <a:p>
                      <a:pPr marL="457200" algn="ctr">
                        <a:lnSpc>
                          <a:spcPct val="115000"/>
                        </a:lnSpc>
                        <a:spcBef>
                          <a:spcPts val="150"/>
                        </a:spcBef>
                        <a:spcAft>
                          <a:spcPts val="150"/>
                        </a:spcAft>
                      </a:pPr>
                      <a:r>
                        <a:rPr lang="en-US" sz="1800">
                          <a:effectLst/>
                        </a:rPr>
                        <a:t>Web Camera</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15000"/>
                        </a:lnSpc>
                        <a:spcBef>
                          <a:spcPts val="150"/>
                        </a:spcBef>
                        <a:spcAft>
                          <a:spcPts val="150"/>
                        </a:spcAft>
                      </a:pPr>
                      <a:r>
                        <a:rPr lang="en-US" sz="1800" dirty="0" err="1">
                          <a:effectLst/>
                        </a:rPr>
                        <a:t>Intex</a:t>
                      </a:r>
                      <a:r>
                        <a:rPr lang="en-US" sz="1800" dirty="0">
                          <a:effectLst/>
                        </a:rPr>
                        <a:t> IT-305WC</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15000"/>
                        </a:lnSpc>
                        <a:spcBef>
                          <a:spcPts val="150"/>
                        </a:spcBef>
                        <a:spcAft>
                          <a:spcPts val="150"/>
                        </a:spcAft>
                      </a:pPr>
                      <a:r>
                        <a:rPr lang="en-US" sz="1800" dirty="0">
                          <a:effectLst/>
                        </a:rPr>
                        <a:t>1240/-</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3098382733"/>
                  </a:ext>
                </a:extLst>
              </a:tr>
              <a:tr h="515385">
                <a:tc>
                  <a:txBody>
                    <a:bodyPr/>
                    <a:lstStyle/>
                    <a:p>
                      <a:pPr marL="457200" algn="ctr">
                        <a:lnSpc>
                          <a:spcPct val="115000"/>
                        </a:lnSpc>
                        <a:spcBef>
                          <a:spcPts val="150"/>
                        </a:spcBef>
                        <a:spcAft>
                          <a:spcPts val="150"/>
                        </a:spcAft>
                      </a:pPr>
                      <a:r>
                        <a:rPr lang="en-US" sz="1800">
                          <a:effectLst/>
                        </a:rPr>
                        <a:t>Glove</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15000"/>
                        </a:lnSpc>
                        <a:spcBef>
                          <a:spcPts val="150"/>
                        </a:spcBef>
                        <a:spcAft>
                          <a:spcPts val="150"/>
                        </a:spcAft>
                      </a:pPr>
                      <a:r>
                        <a:rPr lang="en-US" sz="1800">
                          <a:effectLst/>
                        </a:rPr>
                        <a:t>Any colored glove</a:t>
                      </a:r>
                      <a:endParaRPr lang="en-IN" sz="16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57200" algn="ctr">
                        <a:lnSpc>
                          <a:spcPct val="115000"/>
                        </a:lnSpc>
                        <a:spcBef>
                          <a:spcPts val="150"/>
                        </a:spcBef>
                        <a:spcAft>
                          <a:spcPts val="150"/>
                        </a:spcAft>
                      </a:pPr>
                      <a:r>
                        <a:rPr lang="en-US" sz="1800" dirty="0">
                          <a:effectLst/>
                        </a:rPr>
                        <a:t>60/-</a:t>
                      </a:r>
                      <a:endParaRPr lang="en-IN" sz="16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2178782721"/>
                  </a:ext>
                </a:extLst>
              </a:tr>
            </a:tbl>
          </a:graphicData>
        </a:graphic>
      </p:graphicFrame>
      <p:sp>
        <p:nvSpPr>
          <p:cNvPr id="7" name="Footer Placeholder 4"/>
          <p:cNvSpPr>
            <a:spLocks noGrp="1"/>
          </p:cNvSpPr>
          <p:nvPr>
            <p:ph type="ftr" sz="quarter" idx="11"/>
          </p:nvPr>
        </p:nvSpPr>
        <p:spPr>
          <a:xfrm>
            <a:off x="914400" y="6172200"/>
            <a:ext cx="7080504" cy="457200"/>
          </a:xfrm>
        </p:spPr>
        <p:txBody>
          <a:bodyPr/>
          <a:lstStyle/>
          <a:p>
            <a:r>
              <a:rPr lang="en-US" dirty="0" smtClean="0"/>
              <a:t>Gesture </a:t>
            </a:r>
            <a:r>
              <a:rPr lang="en-US" dirty="0"/>
              <a:t>Recognition for Immersive Gaming                                </a:t>
            </a:r>
          </a:p>
        </p:txBody>
      </p:sp>
    </p:spTree>
    <p:extLst>
      <p:ext uri="{BB962C8B-B14F-4D97-AF65-F5344CB8AC3E}">
        <p14:creationId xmlns:p14="http://schemas.microsoft.com/office/powerpoint/2010/main" xmlns="" val="3218800292"/>
      </p:ext>
    </p:extLst>
  </p:cSld>
  <p:clrMapOvr>
    <a:masterClrMapping/>
  </p:clrMapOvr>
  <p:transition spd="slow">
    <p:randomBar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62"/>
          </a:xfrm>
        </p:spPr>
        <p:txBody>
          <a:bodyPr>
            <a:normAutofit/>
          </a:bodyPr>
          <a:lstStyle/>
          <a:p>
            <a:r>
              <a:rPr lang="en-US" dirty="0"/>
              <a:t>User Interface Design</a:t>
            </a:r>
          </a:p>
        </p:txBody>
      </p:sp>
      <p:sp>
        <p:nvSpPr>
          <p:cNvPr id="8" name="Footer Placeholder 4"/>
          <p:cNvSpPr>
            <a:spLocks noGrp="1"/>
          </p:cNvSpPr>
          <p:nvPr>
            <p:ph type="ftr" sz="quarter" idx="11"/>
          </p:nvPr>
        </p:nvSpPr>
        <p:spPr>
          <a:xfrm>
            <a:off x="914400" y="6172200"/>
            <a:ext cx="6172200" cy="457200"/>
          </a:xfrm>
        </p:spPr>
        <p:txBody>
          <a:bodyPr/>
          <a:lstStyle/>
          <a:p>
            <a:r>
              <a:rPr lang="en-US" dirty="0" smtClean="0"/>
              <a:t>Gesture </a:t>
            </a:r>
            <a:r>
              <a:rPr lang="en-US" dirty="0"/>
              <a:t>Recognition for Immersive Gaming                                </a:t>
            </a:r>
          </a:p>
        </p:txBody>
      </p:sp>
      <p:sp>
        <p:nvSpPr>
          <p:cNvPr id="4" name="Slide Number Placeholder 3"/>
          <p:cNvSpPr>
            <a:spLocks noGrp="1"/>
          </p:cNvSpPr>
          <p:nvPr>
            <p:ph type="sldNum" sz="quarter" idx="12"/>
          </p:nvPr>
        </p:nvSpPr>
        <p:spPr/>
        <p:txBody>
          <a:bodyPr/>
          <a:lstStyle/>
          <a:p>
            <a:fld id="{CBBC6685-0B53-4B4E-AE18-5FC646DDFD4A}" type="slidenum">
              <a:rPr lang="en-US" smtClean="0"/>
              <a:pPr/>
              <a:t>25</a:t>
            </a:fld>
            <a:endParaRPr lang="en-US"/>
          </a:p>
        </p:txBody>
      </p:sp>
      <p:sp>
        <p:nvSpPr>
          <p:cNvPr id="6" name="Content Placeholder 5"/>
          <p:cNvSpPr>
            <a:spLocks noGrp="1"/>
          </p:cNvSpPr>
          <p:nvPr>
            <p:ph sz="quarter" idx="1"/>
          </p:nvPr>
        </p:nvSpPr>
        <p:spPr>
          <a:xfrm>
            <a:off x="603504" y="1475792"/>
            <a:ext cx="4959096" cy="4572000"/>
          </a:xfrm>
        </p:spPr>
        <p:txBody>
          <a:bodyPr>
            <a:normAutofit fontScale="92500"/>
          </a:bodyPr>
          <a:lstStyle/>
          <a:p>
            <a:r>
              <a:rPr lang="en-US" dirty="0"/>
              <a:t>After adjusting the parameters, the contour of the ROI will get detected in this case the glove. This interface will convert the gesture inputs from the web camera into the game inputs using Windows Virtual codes. </a:t>
            </a:r>
          </a:p>
          <a:p>
            <a:r>
              <a:rPr lang="en-US" dirty="0"/>
              <a:t>This interface will be coupled with Track-bar shown in next slide and Camera feed which will recognize the gestures and the contours.</a:t>
            </a:r>
            <a:endParaRPr lang="en-IN" dirty="0"/>
          </a:p>
          <a:p>
            <a:endParaRPr lang="en-IN" dirty="0"/>
          </a:p>
        </p:txBody>
      </p:sp>
      <p:pic>
        <p:nvPicPr>
          <p:cNvPr id="12" name="Content Placeholder 11"/>
          <p:cNvPicPr>
            <a:picLocks noGrp="1"/>
          </p:cNvPicPr>
          <p:nvPr>
            <p:ph sz="quarter" idx="2"/>
          </p:nvPr>
        </p:nvPicPr>
        <p:blipFill>
          <a:blip r:embed="rId3" cstate="print">
            <a:extLst>
              <a:ext uri="{28A0092B-C50C-407E-A947-70E740481C1C}">
                <a14:useLocalDpi xmlns:a14="http://schemas.microsoft.com/office/drawing/2010/main" xmlns="" val="0"/>
              </a:ext>
            </a:extLst>
          </a:blip>
          <a:stretch>
            <a:fillRect/>
          </a:stretch>
        </p:blipFill>
        <p:spPr>
          <a:xfrm>
            <a:off x="6019800" y="1447800"/>
            <a:ext cx="2367184" cy="4572000"/>
          </a:xfrm>
          <a:prstGeom prst="rect">
            <a:avLst/>
          </a:prstGeom>
        </p:spPr>
      </p:pic>
    </p:spTree>
    <p:extLst>
      <p:ext uri="{BB962C8B-B14F-4D97-AF65-F5344CB8AC3E}">
        <p14:creationId xmlns:p14="http://schemas.microsoft.com/office/powerpoint/2010/main" xmlns="" val="2180496740"/>
      </p:ext>
    </p:extLst>
  </p:cSld>
  <p:clrMapOvr>
    <a:masterClrMapping/>
  </p:clrMapOvr>
  <p:transition spd="slow">
    <p:randomBar dir="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a:spLocks noGrp="1"/>
          </p:cNvSpPr>
          <p:nvPr>
            <p:ph type="ftr" sz="quarter" idx="11"/>
          </p:nvPr>
        </p:nvSpPr>
        <p:spPr>
          <a:xfrm>
            <a:off x="914400" y="6172200"/>
            <a:ext cx="5867400" cy="457200"/>
          </a:xfrm>
        </p:spPr>
        <p:txBody>
          <a:bodyPr/>
          <a:lstStyle/>
          <a:p>
            <a:r>
              <a:rPr lang="en-US" dirty="0" smtClean="0"/>
              <a:t>Gesture </a:t>
            </a:r>
            <a:r>
              <a:rPr lang="en-US" dirty="0"/>
              <a:t>Recognition for Immersive Gaming                                </a:t>
            </a:r>
          </a:p>
        </p:txBody>
      </p:sp>
      <p:sp>
        <p:nvSpPr>
          <p:cNvPr id="4" name="Slide Number Placeholder 3"/>
          <p:cNvSpPr>
            <a:spLocks noGrp="1"/>
          </p:cNvSpPr>
          <p:nvPr>
            <p:ph type="sldNum" sz="quarter" idx="12"/>
          </p:nvPr>
        </p:nvSpPr>
        <p:spPr/>
        <p:txBody>
          <a:bodyPr/>
          <a:lstStyle/>
          <a:p>
            <a:fld id="{CBBC6685-0B53-4B4E-AE18-5FC646DDFD4A}" type="slidenum">
              <a:rPr lang="en-US" smtClean="0"/>
              <a:pPr/>
              <a:t>26</a:t>
            </a:fld>
            <a:endParaRPr lang="en-US"/>
          </a:p>
        </p:txBody>
      </p:sp>
      <p:sp>
        <p:nvSpPr>
          <p:cNvPr id="9" name="Content Placeholder 8"/>
          <p:cNvSpPr>
            <a:spLocks noGrp="1"/>
          </p:cNvSpPr>
          <p:nvPr>
            <p:ph sz="quarter" idx="1"/>
          </p:nvPr>
        </p:nvSpPr>
        <p:spPr>
          <a:xfrm>
            <a:off x="914400" y="838200"/>
            <a:ext cx="7772400" cy="5181600"/>
          </a:xfrm>
        </p:spPr>
        <p:txBody>
          <a:bodyPr>
            <a:normAutofit fontScale="92500"/>
          </a:bodyPr>
          <a:lstStyle/>
          <a:p>
            <a:r>
              <a:rPr lang="en-US" dirty="0"/>
              <a:t>The track-bar interface will be used in adjusting the parameters to convert the webcam video from RGB to HSV color plane and applying morphological operations if needed. </a:t>
            </a:r>
          </a:p>
          <a:p>
            <a:endParaRPr lang="en-US" dirty="0"/>
          </a:p>
          <a:p>
            <a:r>
              <a:rPr lang="en-US" dirty="0"/>
              <a:t>This interface provides ranges so that the user can adjust the parameters depending on the background that he/she currently has behind themselves. </a:t>
            </a:r>
          </a:p>
          <a:p>
            <a:endParaRPr lang="en-US" dirty="0"/>
          </a:p>
          <a:p>
            <a:r>
              <a:rPr lang="en-US" dirty="0"/>
              <a:t>Thus, it provides more robustness to the application.  This interface will also provide the ability to choose the games that the user wants to play with hands.</a:t>
            </a:r>
            <a:endParaRPr lang="en-IN" dirty="0"/>
          </a:p>
          <a:p>
            <a:endParaRPr lang="en-IN" dirty="0"/>
          </a:p>
        </p:txBody>
      </p:sp>
    </p:spTree>
    <p:extLst>
      <p:ext uri="{BB962C8B-B14F-4D97-AF65-F5344CB8AC3E}">
        <p14:creationId xmlns:p14="http://schemas.microsoft.com/office/powerpoint/2010/main" xmlns="" val="4078302544"/>
      </p:ext>
    </p:extLst>
  </p:cSld>
  <p:clrMapOvr>
    <a:masterClrMapping/>
  </p:clrMapOvr>
  <p:transition spd="slow">
    <p:randomBar dir="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Test cases </a:t>
            </a:r>
          </a:p>
        </p:txBody>
      </p:sp>
      <p:sp>
        <p:nvSpPr>
          <p:cNvPr id="4" name="Slide Number Placeholder 3"/>
          <p:cNvSpPr>
            <a:spLocks noGrp="1"/>
          </p:cNvSpPr>
          <p:nvPr>
            <p:ph type="sldNum" sz="quarter" idx="12"/>
          </p:nvPr>
        </p:nvSpPr>
        <p:spPr/>
        <p:txBody>
          <a:bodyPr/>
          <a:lstStyle/>
          <a:p>
            <a:fld id="{CBBC6685-0B53-4B4E-AE18-5FC646DDFD4A}" type="slidenum">
              <a:rPr lang="en-US" smtClean="0"/>
              <a:pPr/>
              <a:t>27</a:t>
            </a:fld>
            <a:endParaRPr lang="en-US"/>
          </a:p>
        </p:txBody>
      </p:sp>
      <p:sp>
        <p:nvSpPr>
          <p:cNvPr id="7" name="Footer Placeholder 4"/>
          <p:cNvSpPr>
            <a:spLocks noGrp="1"/>
          </p:cNvSpPr>
          <p:nvPr>
            <p:ph type="ftr" sz="quarter" idx="11"/>
          </p:nvPr>
        </p:nvSpPr>
        <p:spPr>
          <a:xfrm>
            <a:off x="914400" y="6172200"/>
            <a:ext cx="7080504" cy="457200"/>
          </a:xfrm>
        </p:spPr>
        <p:txBody>
          <a:bodyPr/>
          <a:lstStyle/>
          <a:p>
            <a:r>
              <a:rPr lang="en-US" dirty="0" smtClean="0"/>
              <a:t> </a:t>
            </a:r>
            <a:r>
              <a:rPr lang="en-US" dirty="0"/>
              <a:t>Gesture Recognition for Immersive Gaming                                </a:t>
            </a:r>
          </a:p>
        </p:txBody>
      </p:sp>
      <p:graphicFrame>
        <p:nvGraphicFramePr>
          <p:cNvPr id="9" name="Content Placeholder 8"/>
          <p:cNvGraphicFramePr>
            <a:graphicFrameLocks noGrp="1"/>
          </p:cNvGraphicFramePr>
          <p:nvPr>
            <p:ph sz="quarter" idx="1"/>
            <p:extLst>
              <p:ext uri="{D42A27DB-BD31-4B8C-83A1-F6EECF244321}">
                <p14:modId xmlns:p14="http://schemas.microsoft.com/office/powerpoint/2010/main" xmlns="" val="937629825"/>
              </p:ext>
            </p:extLst>
          </p:nvPr>
        </p:nvGraphicFramePr>
        <p:xfrm>
          <a:off x="603504" y="1417638"/>
          <a:ext cx="7702296" cy="839470"/>
        </p:xfrm>
        <a:graphic>
          <a:graphicData uri="http://schemas.openxmlformats.org/drawingml/2006/table">
            <a:tbl>
              <a:tblPr firstRow="1" firstCol="1" bandRow="1">
                <a:tableStyleId>{5C22544A-7EE6-4342-B048-85BDC9FD1C3A}</a:tableStyleId>
              </a:tblPr>
              <a:tblGrid>
                <a:gridCol w="1696276">
                  <a:extLst>
                    <a:ext uri="{9D8B030D-6E8A-4147-A177-3AD203B41FA5}">
                      <a16:colId xmlns:a16="http://schemas.microsoft.com/office/drawing/2014/main" xmlns="" val="828132204"/>
                    </a:ext>
                  </a:extLst>
                </a:gridCol>
                <a:gridCol w="6006020">
                  <a:extLst>
                    <a:ext uri="{9D8B030D-6E8A-4147-A177-3AD203B41FA5}">
                      <a16:colId xmlns:a16="http://schemas.microsoft.com/office/drawing/2014/main" xmlns="" val="4166951997"/>
                    </a:ext>
                  </a:extLst>
                </a:gridCol>
              </a:tblGrid>
              <a:tr h="419735">
                <a:tc>
                  <a:txBody>
                    <a:bodyPr/>
                    <a:lstStyle/>
                    <a:p>
                      <a:pPr>
                        <a:lnSpc>
                          <a:spcPct val="150000"/>
                        </a:lnSpc>
                        <a:spcAft>
                          <a:spcPts val="0"/>
                        </a:spcAft>
                      </a:pPr>
                      <a:r>
                        <a:rPr lang="en-US" sz="1600" dirty="0">
                          <a:effectLst/>
                        </a:rPr>
                        <a:t>Purpose</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0"/>
                        </a:spcAft>
                      </a:pPr>
                      <a:r>
                        <a:rPr lang="en-US" sz="1600" dirty="0">
                          <a:effectLst/>
                        </a:rPr>
                        <a:t>Test-Case regarding working of project on Online Games</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513898798"/>
                  </a:ext>
                </a:extLst>
              </a:tr>
              <a:tr h="419735">
                <a:tc>
                  <a:txBody>
                    <a:bodyPr/>
                    <a:lstStyle/>
                    <a:p>
                      <a:pPr>
                        <a:lnSpc>
                          <a:spcPct val="150000"/>
                        </a:lnSpc>
                        <a:spcAft>
                          <a:spcPts val="0"/>
                        </a:spcAft>
                      </a:pPr>
                      <a:r>
                        <a:rPr lang="en-US" sz="1600" dirty="0">
                          <a:effectLst/>
                        </a:rPr>
                        <a:t>Result</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0"/>
                        </a:spcAft>
                      </a:pPr>
                      <a:r>
                        <a:rPr lang="en-US" sz="1600" dirty="0">
                          <a:effectLst/>
                        </a:rPr>
                        <a:t>Positive Test-Case</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516634313"/>
                  </a:ext>
                </a:extLst>
              </a:tr>
            </a:tbl>
          </a:graphicData>
        </a:graphic>
      </p:graphicFrame>
      <p:pic>
        <p:nvPicPr>
          <p:cNvPr id="1026" name="Picture 2" descr="C:\Users\Admin\Desktop\Annotation 2020.png"/>
          <p:cNvPicPr>
            <a:picLocks noChangeAspect="1" noChangeArrowheads="1"/>
          </p:cNvPicPr>
          <p:nvPr/>
        </p:nvPicPr>
        <p:blipFill>
          <a:blip r:embed="rId3" cstate="print"/>
          <a:srcRect/>
          <a:stretch>
            <a:fillRect/>
          </a:stretch>
        </p:blipFill>
        <p:spPr bwMode="auto">
          <a:xfrm>
            <a:off x="304800" y="2362200"/>
            <a:ext cx="8448675" cy="4277224"/>
          </a:xfrm>
          <a:prstGeom prst="rect">
            <a:avLst/>
          </a:prstGeom>
          <a:noFill/>
        </p:spPr>
      </p:pic>
    </p:spTree>
    <p:extLst>
      <p:ext uri="{BB962C8B-B14F-4D97-AF65-F5344CB8AC3E}">
        <p14:creationId xmlns:p14="http://schemas.microsoft.com/office/powerpoint/2010/main" xmlns="" val="720332963"/>
      </p:ext>
    </p:extLst>
  </p:cSld>
  <p:clrMapOvr>
    <a:masterClrMapping/>
  </p:clrMapOvr>
  <p:transition spd="slow">
    <p:randomBar dir="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Conclusions </a:t>
            </a:r>
          </a:p>
        </p:txBody>
      </p:sp>
      <p:sp>
        <p:nvSpPr>
          <p:cNvPr id="4" name="Slide Number Placeholder 3"/>
          <p:cNvSpPr>
            <a:spLocks noGrp="1"/>
          </p:cNvSpPr>
          <p:nvPr>
            <p:ph type="sldNum" sz="quarter" idx="12"/>
          </p:nvPr>
        </p:nvSpPr>
        <p:spPr/>
        <p:txBody>
          <a:bodyPr/>
          <a:lstStyle/>
          <a:p>
            <a:fld id="{CBBC6685-0B53-4B4E-AE18-5FC646DDFD4A}" type="slidenum">
              <a:rPr lang="en-US" smtClean="0"/>
              <a:pPr/>
              <a:t>28</a:t>
            </a:fld>
            <a:endParaRPr lang="en-US"/>
          </a:p>
        </p:txBody>
      </p:sp>
      <p:sp>
        <p:nvSpPr>
          <p:cNvPr id="3" name="Content Placeholder 2"/>
          <p:cNvSpPr>
            <a:spLocks noGrp="1"/>
          </p:cNvSpPr>
          <p:nvPr>
            <p:ph sz="quarter" idx="1"/>
          </p:nvPr>
        </p:nvSpPr>
        <p:spPr/>
        <p:txBody>
          <a:bodyPr>
            <a:normAutofit lnSpcReduction="10000"/>
          </a:bodyPr>
          <a:lstStyle/>
          <a:p>
            <a:r>
              <a:rPr lang="en-US" dirty="0"/>
              <a:t>Hand tracking is the main idea behind the implementation of gesture recognition using webcam. The report throws light on all the major aspects of gesture recognition including the concept of morphological operations like erode and dilate, background conversion and filtering.</a:t>
            </a:r>
            <a:endParaRPr lang="en-IN" dirty="0"/>
          </a:p>
          <a:p>
            <a:r>
              <a:rPr lang="en-US" dirty="0"/>
              <a:t>In this project, we have proposed a vision based hand gesture recognition using a simple system connected with a web camera. Minimum hardware is required to detect hand and counting number of fingers and translate the gestures into commands. </a:t>
            </a:r>
            <a:endParaRPr lang="en-IN" dirty="0"/>
          </a:p>
          <a:p>
            <a:pPr marL="0" indent="0">
              <a:buNone/>
            </a:pPr>
            <a:endParaRPr lang="en-US" dirty="0"/>
          </a:p>
        </p:txBody>
      </p:sp>
      <p:sp>
        <p:nvSpPr>
          <p:cNvPr id="7" name="Footer Placeholder 4"/>
          <p:cNvSpPr>
            <a:spLocks noGrp="1"/>
          </p:cNvSpPr>
          <p:nvPr>
            <p:ph type="ftr" sz="quarter" idx="11"/>
          </p:nvPr>
        </p:nvSpPr>
        <p:spPr>
          <a:xfrm>
            <a:off x="914400" y="6172200"/>
            <a:ext cx="7080504" cy="457200"/>
          </a:xfrm>
        </p:spPr>
        <p:txBody>
          <a:bodyPr/>
          <a:lstStyle/>
          <a:p>
            <a:r>
              <a:rPr lang="en-US" dirty="0" smtClean="0"/>
              <a:t>  </a:t>
            </a:r>
            <a:r>
              <a:rPr lang="en-US" dirty="0"/>
              <a:t>Gesture Recognition for Immersive Gaming                                </a:t>
            </a:r>
          </a:p>
        </p:txBody>
      </p:sp>
    </p:spTree>
    <p:extLst>
      <p:ext uri="{BB962C8B-B14F-4D97-AF65-F5344CB8AC3E}">
        <p14:creationId xmlns:p14="http://schemas.microsoft.com/office/powerpoint/2010/main" xmlns="" val="386635684"/>
      </p:ext>
    </p:extLst>
  </p:cSld>
  <p:clrMapOvr>
    <a:masterClrMapping/>
  </p:clrMapOvr>
  <p:transition spd="slow">
    <p:randomBar dir="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BBC6685-0B53-4B4E-AE18-5FC646DDFD4A}" type="slidenum">
              <a:rPr lang="en-US" smtClean="0"/>
              <a:pPr/>
              <a:t>29</a:t>
            </a:fld>
            <a:endParaRPr lang="en-US"/>
          </a:p>
        </p:txBody>
      </p:sp>
      <p:sp>
        <p:nvSpPr>
          <p:cNvPr id="3" name="Content Placeholder 2"/>
          <p:cNvSpPr>
            <a:spLocks noGrp="1"/>
          </p:cNvSpPr>
          <p:nvPr>
            <p:ph sz="quarter" idx="1"/>
          </p:nvPr>
        </p:nvSpPr>
        <p:spPr/>
        <p:txBody>
          <a:bodyPr>
            <a:normAutofit/>
          </a:bodyPr>
          <a:lstStyle/>
          <a:p>
            <a:r>
              <a:rPr lang="en-US" dirty="0"/>
              <a:t>People have been trying to use hands as an interface to computers. This application gives user an easy way to interact with computer games with only their hands.</a:t>
            </a:r>
          </a:p>
          <a:p>
            <a:pPr marL="0" indent="0">
              <a:buNone/>
            </a:pPr>
            <a:endParaRPr lang="en-US" dirty="0"/>
          </a:p>
          <a:p>
            <a:r>
              <a:rPr lang="en-US" dirty="0"/>
              <a:t>With more robust hand detection, this application can replace the mouse. </a:t>
            </a:r>
          </a:p>
        </p:txBody>
      </p:sp>
      <p:sp>
        <p:nvSpPr>
          <p:cNvPr id="7" name="Footer Placeholder 4"/>
          <p:cNvSpPr>
            <a:spLocks noGrp="1"/>
          </p:cNvSpPr>
          <p:nvPr>
            <p:ph type="ftr" sz="quarter" idx="11"/>
          </p:nvPr>
        </p:nvSpPr>
        <p:spPr>
          <a:xfrm>
            <a:off x="914400" y="6172200"/>
            <a:ext cx="7080504" cy="457200"/>
          </a:xfrm>
        </p:spPr>
        <p:txBody>
          <a:bodyPr/>
          <a:lstStyle/>
          <a:p>
            <a:r>
              <a:rPr lang="en-US" dirty="0" smtClean="0"/>
              <a:t>Gesture </a:t>
            </a:r>
            <a:r>
              <a:rPr lang="en-US" dirty="0"/>
              <a:t>Recognition for Immersive Gaming                                </a:t>
            </a:r>
          </a:p>
        </p:txBody>
      </p:sp>
    </p:spTree>
    <p:extLst>
      <p:ext uri="{BB962C8B-B14F-4D97-AF65-F5344CB8AC3E}">
        <p14:creationId xmlns:p14="http://schemas.microsoft.com/office/powerpoint/2010/main" xmlns="" val="171114855"/>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t>
            </a:r>
          </a:p>
        </p:txBody>
      </p:sp>
      <p:sp>
        <p:nvSpPr>
          <p:cNvPr id="4" name="Slide Number Placeholder 3"/>
          <p:cNvSpPr>
            <a:spLocks noGrp="1"/>
          </p:cNvSpPr>
          <p:nvPr>
            <p:ph type="sldNum" sz="quarter" idx="12"/>
          </p:nvPr>
        </p:nvSpPr>
        <p:spPr/>
        <p:txBody>
          <a:bodyPr/>
          <a:lstStyle/>
          <a:p>
            <a:fld id="{CBBC6685-0B53-4B4E-AE18-5FC646DDFD4A}" type="slidenum">
              <a:rPr lang="en-US" smtClean="0"/>
              <a:pPr/>
              <a:t>3</a:t>
            </a:fld>
            <a:endParaRPr lang="en-US"/>
          </a:p>
        </p:txBody>
      </p:sp>
      <p:sp>
        <p:nvSpPr>
          <p:cNvPr id="3" name="Content Placeholder 2"/>
          <p:cNvSpPr>
            <a:spLocks noGrp="1"/>
          </p:cNvSpPr>
          <p:nvPr>
            <p:ph sz="quarter" idx="1"/>
          </p:nvPr>
        </p:nvSpPr>
        <p:spPr/>
        <p:txBody>
          <a:bodyPr>
            <a:normAutofit lnSpcReduction="10000"/>
          </a:bodyPr>
          <a:lstStyle/>
          <a:p>
            <a:r>
              <a:rPr lang="en-US" dirty="0"/>
              <a:t>Games are primarily played on computer system using various input devices of which keyboard and mouse are the most often used. While using these devices, it is just tapping the keys which make changes in the game accordingly. </a:t>
            </a:r>
          </a:p>
          <a:p>
            <a:r>
              <a:rPr lang="en-US" dirty="0"/>
              <a:t>There also exist other input devices which actually translate a user’s body movement in to actions in the game (Example Kinect). This makes the playing experience better and makes the user connected to the game. But these devices are expensive and not every gamer can afford it.</a:t>
            </a:r>
          </a:p>
        </p:txBody>
      </p:sp>
      <p:sp>
        <p:nvSpPr>
          <p:cNvPr id="7" name="Footer Placeholder 4"/>
          <p:cNvSpPr>
            <a:spLocks noGrp="1"/>
          </p:cNvSpPr>
          <p:nvPr>
            <p:ph type="ftr" sz="quarter" idx="11"/>
          </p:nvPr>
        </p:nvSpPr>
        <p:spPr>
          <a:xfrm>
            <a:off x="914400" y="6172200"/>
            <a:ext cx="7080504" cy="457200"/>
          </a:xfrm>
        </p:spPr>
        <p:txBody>
          <a:bodyPr/>
          <a:lstStyle/>
          <a:p>
            <a:r>
              <a:rPr lang="en-US" dirty="0" smtClean="0"/>
              <a:t>Gesture </a:t>
            </a:r>
            <a:r>
              <a:rPr lang="en-US" dirty="0"/>
              <a:t>Recognition for Immersive Gaming                                </a:t>
            </a:r>
          </a:p>
        </p:txBody>
      </p:sp>
    </p:spTree>
    <p:extLst>
      <p:ext uri="{BB962C8B-B14F-4D97-AF65-F5344CB8AC3E}">
        <p14:creationId xmlns:p14="http://schemas.microsoft.com/office/powerpoint/2010/main" xmlns="" val="433848886"/>
      </p:ext>
    </p:extLst>
  </p:cSld>
  <p:clrMapOvr>
    <a:masterClrMapping/>
  </p:clrMapOvr>
  <p:transition spd="slow">
    <p:randomBar dir="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Future Scope</a:t>
            </a:r>
          </a:p>
        </p:txBody>
      </p:sp>
      <p:sp>
        <p:nvSpPr>
          <p:cNvPr id="4" name="Slide Number Placeholder 3"/>
          <p:cNvSpPr>
            <a:spLocks noGrp="1"/>
          </p:cNvSpPr>
          <p:nvPr>
            <p:ph type="sldNum" sz="quarter" idx="12"/>
          </p:nvPr>
        </p:nvSpPr>
        <p:spPr/>
        <p:txBody>
          <a:bodyPr/>
          <a:lstStyle/>
          <a:p>
            <a:fld id="{CBBC6685-0B53-4B4E-AE18-5FC646DDFD4A}" type="slidenum">
              <a:rPr lang="en-US" smtClean="0"/>
              <a:pPr/>
              <a:t>30</a:t>
            </a:fld>
            <a:endParaRPr lang="en-US"/>
          </a:p>
        </p:txBody>
      </p:sp>
      <p:sp>
        <p:nvSpPr>
          <p:cNvPr id="3" name="Content Placeholder 2"/>
          <p:cNvSpPr>
            <a:spLocks noGrp="1"/>
          </p:cNvSpPr>
          <p:nvPr>
            <p:ph sz="quarter" idx="1"/>
          </p:nvPr>
        </p:nvSpPr>
        <p:spPr/>
        <p:txBody>
          <a:bodyPr>
            <a:normAutofit fontScale="92500" lnSpcReduction="20000"/>
          </a:bodyPr>
          <a:lstStyle/>
          <a:p>
            <a:r>
              <a:rPr lang="en-US" dirty="0"/>
              <a:t>The current system deals with games that have minimal controls so that the system can recognize gestures accurately. The future versions of the system can be designed such that it can be used to control more complex controls while also maintaining the accuracy e.g. – controls in multiple axis, single gestures such that it can mimic multiple controls accurately.</a:t>
            </a:r>
            <a:endParaRPr lang="en-IN" dirty="0"/>
          </a:p>
          <a:p>
            <a:r>
              <a:rPr lang="en-US" dirty="0"/>
              <a:t>Accuracy and speed of the system is utmost important and hence improving those two areas will always be a considered in any future version.</a:t>
            </a:r>
            <a:endParaRPr lang="en-IN" dirty="0"/>
          </a:p>
          <a:p>
            <a:r>
              <a:rPr lang="en-US" dirty="0"/>
              <a:t>A more efficient way to add and play games that are compatible will be made so that the user is not limited to the presently listed games.</a:t>
            </a:r>
            <a:endParaRPr lang="en-IN" dirty="0"/>
          </a:p>
          <a:p>
            <a:endParaRPr lang="en-US" dirty="0"/>
          </a:p>
        </p:txBody>
      </p:sp>
      <p:sp>
        <p:nvSpPr>
          <p:cNvPr id="7" name="Footer Placeholder 4"/>
          <p:cNvSpPr>
            <a:spLocks noGrp="1"/>
          </p:cNvSpPr>
          <p:nvPr>
            <p:ph type="ftr" sz="quarter" idx="11"/>
          </p:nvPr>
        </p:nvSpPr>
        <p:spPr>
          <a:xfrm>
            <a:off x="914400" y="6172200"/>
            <a:ext cx="7080504" cy="457200"/>
          </a:xfrm>
        </p:spPr>
        <p:txBody>
          <a:bodyPr/>
          <a:lstStyle/>
          <a:p>
            <a:r>
              <a:rPr lang="en-US" dirty="0" smtClean="0"/>
              <a:t>Gesture </a:t>
            </a:r>
            <a:r>
              <a:rPr lang="en-US" dirty="0"/>
              <a:t>Recognition for Immersive Gaming                                </a:t>
            </a:r>
          </a:p>
        </p:txBody>
      </p:sp>
    </p:spTree>
    <p:extLst>
      <p:ext uri="{BB962C8B-B14F-4D97-AF65-F5344CB8AC3E}">
        <p14:creationId xmlns:p14="http://schemas.microsoft.com/office/powerpoint/2010/main" xmlns="" val="1622810454"/>
      </p:ext>
    </p:extLst>
  </p:cSld>
  <p:clrMapOvr>
    <a:masterClrMapping/>
  </p:clrMapOvr>
  <p:transition spd="slow">
    <p:randomBar dir="ver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BBC6685-0B53-4B4E-AE18-5FC646DDFD4A}" type="slidenum">
              <a:rPr lang="en-US" smtClean="0"/>
              <a:pPr/>
              <a:t>31</a:t>
            </a:fld>
            <a:endParaRPr lang="en-US"/>
          </a:p>
        </p:txBody>
      </p:sp>
      <p:sp>
        <p:nvSpPr>
          <p:cNvPr id="3" name="Content Placeholder 2"/>
          <p:cNvSpPr>
            <a:spLocks noGrp="1"/>
          </p:cNvSpPr>
          <p:nvPr>
            <p:ph sz="quarter" idx="1"/>
          </p:nvPr>
        </p:nvSpPr>
        <p:spPr>
          <a:xfrm>
            <a:off x="914400" y="1447800"/>
            <a:ext cx="7772400" cy="4572000"/>
          </a:xfrm>
        </p:spPr>
        <p:txBody>
          <a:bodyPr>
            <a:normAutofit/>
          </a:bodyPr>
          <a:lstStyle/>
          <a:p>
            <a:r>
              <a:rPr lang="en-US" dirty="0"/>
              <a:t>Future work is required to improve the tracking speed. Future work not only includes improvement of designed strategy but also considering more challenges such as dynamic gestures involving both hands and multiple cameras. </a:t>
            </a:r>
          </a:p>
          <a:p>
            <a:endParaRPr lang="en-US" dirty="0"/>
          </a:p>
          <a:p>
            <a:r>
              <a:rPr lang="en-US" dirty="0"/>
              <a:t>Final objective involves gestures with a high degree of freedom; which may require detection of articulated fingers.</a:t>
            </a:r>
            <a:endParaRPr lang="en-IN" dirty="0"/>
          </a:p>
          <a:p>
            <a:endParaRPr lang="en-US" dirty="0"/>
          </a:p>
        </p:txBody>
      </p:sp>
      <p:sp>
        <p:nvSpPr>
          <p:cNvPr id="7" name="Footer Placeholder 4"/>
          <p:cNvSpPr>
            <a:spLocks noGrp="1"/>
          </p:cNvSpPr>
          <p:nvPr>
            <p:ph type="ftr" sz="quarter" idx="11"/>
          </p:nvPr>
        </p:nvSpPr>
        <p:spPr>
          <a:xfrm>
            <a:off x="914400" y="6172200"/>
            <a:ext cx="7080504" cy="457200"/>
          </a:xfrm>
        </p:spPr>
        <p:txBody>
          <a:bodyPr/>
          <a:lstStyle/>
          <a:p>
            <a:r>
              <a:rPr lang="en-US" dirty="0" smtClean="0"/>
              <a:t>Gesture </a:t>
            </a:r>
            <a:r>
              <a:rPr lang="en-US" dirty="0"/>
              <a:t>Recognition for Immersive Gaming                                </a:t>
            </a:r>
          </a:p>
        </p:txBody>
      </p:sp>
    </p:spTree>
    <p:extLst>
      <p:ext uri="{BB962C8B-B14F-4D97-AF65-F5344CB8AC3E}">
        <p14:creationId xmlns:p14="http://schemas.microsoft.com/office/powerpoint/2010/main" xmlns="" val="941301037"/>
      </p:ext>
    </p:extLst>
  </p:cSld>
  <p:clrMapOvr>
    <a:masterClrMapping/>
  </p:clrMapOvr>
  <p:transition spd="slow">
    <p:randomBar dir="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62"/>
          </a:xfrm>
        </p:spPr>
        <p:txBody>
          <a:bodyPr>
            <a:normAutofit/>
          </a:bodyPr>
          <a:lstStyle/>
          <a:p>
            <a:r>
              <a:rPr lang="en-US" dirty="0"/>
              <a:t>Literature Cited</a:t>
            </a:r>
          </a:p>
        </p:txBody>
      </p:sp>
      <p:sp>
        <p:nvSpPr>
          <p:cNvPr id="4" name="Slide Number Placeholder 3"/>
          <p:cNvSpPr>
            <a:spLocks noGrp="1"/>
          </p:cNvSpPr>
          <p:nvPr>
            <p:ph type="sldNum" sz="quarter" idx="12"/>
          </p:nvPr>
        </p:nvSpPr>
        <p:spPr/>
        <p:txBody>
          <a:bodyPr/>
          <a:lstStyle/>
          <a:p>
            <a:fld id="{CBBC6685-0B53-4B4E-AE18-5FC646DDFD4A}" type="slidenum">
              <a:rPr lang="en-US" smtClean="0"/>
              <a:pPr/>
              <a:t>32</a:t>
            </a:fld>
            <a:endParaRPr lang="en-US"/>
          </a:p>
        </p:txBody>
      </p:sp>
      <p:sp>
        <p:nvSpPr>
          <p:cNvPr id="3" name="Content Placeholder 2"/>
          <p:cNvSpPr>
            <a:spLocks noGrp="1"/>
          </p:cNvSpPr>
          <p:nvPr>
            <p:ph sz="quarter" idx="1"/>
          </p:nvPr>
        </p:nvSpPr>
        <p:spPr>
          <a:xfrm>
            <a:off x="914400" y="1219200"/>
            <a:ext cx="7772400" cy="4828592"/>
          </a:xfrm>
        </p:spPr>
        <p:txBody>
          <a:bodyPr>
            <a:normAutofit fontScale="77500" lnSpcReduction="20000"/>
          </a:bodyPr>
          <a:lstStyle/>
          <a:p>
            <a:r>
              <a:rPr lang="en-US" dirty="0"/>
              <a:t>[1] </a:t>
            </a:r>
            <a:r>
              <a:rPr lang="en-US" dirty="0" err="1"/>
              <a:t>Ibraheem</a:t>
            </a:r>
            <a:r>
              <a:rPr lang="en-US" dirty="0"/>
              <a:t>, Noor A., et al. "Understanding color models: a review" </a:t>
            </a:r>
            <a:r>
              <a:rPr lang="en-US" i="1" dirty="0"/>
              <a:t>ARPN Journal of Science and Technology</a:t>
            </a:r>
            <a:r>
              <a:rPr lang="en-US" dirty="0"/>
              <a:t> 2.3 (2012): 265-275.</a:t>
            </a:r>
            <a:endParaRPr lang="en-IN" dirty="0"/>
          </a:p>
          <a:p>
            <a:r>
              <a:rPr lang="en-US" dirty="0"/>
              <a:t>[2] Oliveira, V. A., and A. </a:t>
            </a:r>
            <a:r>
              <a:rPr lang="en-US" dirty="0" err="1"/>
              <a:t>Conci</a:t>
            </a:r>
            <a:r>
              <a:rPr lang="en-US" dirty="0"/>
              <a:t>. "Skin Detection using HSV color space" </a:t>
            </a:r>
            <a:r>
              <a:rPr lang="en-US" i="1" dirty="0"/>
              <a:t>H. </a:t>
            </a:r>
            <a:r>
              <a:rPr lang="en-US" i="1" dirty="0" err="1"/>
              <a:t>Pedrini</a:t>
            </a:r>
            <a:r>
              <a:rPr lang="en-US" i="1" dirty="0"/>
              <a:t>, &amp; J. Marques de Carvalho, Workshops of </a:t>
            </a:r>
            <a:r>
              <a:rPr lang="en-US" i="1" dirty="0" err="1"/>
              <a:t>Sibgrapi</a:t>
            </a:r>
            <a:r>
              <a:rPr lang="en-US" dirty="0"/>
              <a:t>. 2009.</a:t>
            </a:r>
            <a:endParaRPr lang="en-IN" dirty="0"/>
          </a:p>
          <a:p>
            <a:r>
              <a:rPr lang="en-US" dirty="0"/>
              <a:t>[3] </a:t>
            </a:r>
            <a:r>
              <a:rPr lang="en-US" dirty="0" err="1"/>
              <a:t>R.Chandel</a:t>
            </a:r>
            <a:r>
              <a:rPr lang="en-US" dirty="0"/>
              <a:t>, G. Gupta. "Image Filtering Algorithms and Techniques: A Review." </a:t>
            </a:r>
            <a:r>
              <a:rPr lang="en-US" i="1" dirty="0"/>
              <a:t>International Journal of Advanced Research in Computer Science and Software Engineering</a:t>
            </a:r>
            <a:r>
              <a:rPr lang="en-US" dirty="0"/>
              <a:t> 3.10 (2013): 198-202.</a:t>
            </a:r>
            <a:endParaRPr lang="en-IN" dirty="0"/>
          </a:p>
          <a:p>
            <a:r>
              <a:rPr lang="en-US" dirty="0"/>
              <a:t>[4] G.R Manish, and P.K </a:t>
            </a:r>
            <a:r>
              <a:rPr lang="en-US" dirty="0" err="1"/>
              <a:t>Kadbe</a:t>
            </a:r>
            <a:r>
              <a:rPr lang="en-US" dirty="0"/>
              <a:t>. "Real time finger tracking and contour detection for gesture recognition using OpenCV" </a:t>
            </a:r>
            <a:r>
              <a:rPr lang="en-US" i="1" dirty="0"/>
              <a:t>Industrial Instrumentation and Control (ICIC), 2015 International Conference on</a:t>
            </a:r>
            <a:r>
              <a:rPr lang="en-US" dirty="0"/>
              <a:t>. IEEE, 2015.</a:t>
            </a:r>
            <a:endParaRPr lang="en-IN" dirty="0"/>
          </a:p>
          <a:p>
            <a:r>
              <a:rPr lang="en-US" dirty="0"/>
              <a:t>[5] </a:t>
            </a:r>
            <a:r>
              <a:rPr lang="en-US" dirty="0" err="1"/>
              <a:t>S.Satoshi</a:t>
            </a:r>
            <a:r>
              <a:rPr lang="en-US" dirty="0"/>
              <a:t>, </a:t>
            </a:r>
            <a:r>
              <a:rPr lang="en-US" dirty="0" err="1"/>
              <a:t>K.Abe</a:t>
            </a:r>
            <a:r>
              <a:rPr lang="en-US" dirty="0"/>
              <a:t> "Topological structural analysis of digitized binary images by border following." </a:t>
            </a:r>
            <a:r>
              <a:rPr lang="en-US" i="1" dirty="0"/>
              <a:t>Computer Vision, Graphics, and Image Processing</a:t>
            </a:r>
            <a:r>
              <a:rPr lang="en-US" dirty="0"/>
              <a:t> 30.1 (1985): 32-46.</a:t>
            </a:r>
            <a:endParaRPr lang="en-IN" dirty="0"/>
          </a:p>
        </p:txBody>
      </p:sp>
      <p:sp>
        <p:nvSpPr>
          <p:cNvPr id="7" name="Footer Placeholder 4"/>
          <p:cNvSpPr>
            <a:spLocks noGrp="1"/>
          </p:cNvSpPr>
          <p:nvPr>
            <p:ph type="ftr" sz="quarter" idx="11"/>
          </p:nvPr>
        </p:nvSpPr>
        <p:spPr>
          <a:xfrm>
            <a:off x="914400" y="6172200"/>
            <a:ext cx="7080504" cy="457200"/>
          </a:xfrm>
        </p:spPr>
        <p:txBody>
          <a:bodyPr/>
          <a:lstStyle/>
          <a:p>
            <a:r>
              <a:rPr lang="en-US" dirty="0" smtClean="0"/>
              <a:t> Gesture Recognition </a:t>
            </a:r>
            <a:r>
              <a:rPr lang="en-US" dirty="0"/>
              <a:t>for Immersive Gaming                                </a:t>
            </a:r>
          </a:p>
        </p:txBody>
      </p:sp>
    </p:spTree>
    <p:extLst>
      <p:ext uri="{BB962C8B-B14F-4D97-AF65-F5344CB8AC3E}">
        <p14:creationId xmlns:p14="http://schemas.microsoft.com/office/powerpoint/2010/main" xmlns="" val="239444690"/>
      </p:ext>
    </p:extLst>
  </p:cSld>
  <p:clrMapOvr>
    <a:masterClrMapping/>
  </p:clrMapOvr>
  <p:transition spd="slow">
    <p:randomBar dir="ver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Acknowledgements</a:t>
            </a:r>
          </a:p>
        </p:txBody>
      </p:sp>
      <p:sp>
        <p:nvSpPr>
          <p:cNvPr id="4" name="Slide Number Placeholder 3"/>
          <p:cNvSpPr>
            <a:spLocks noGrp="1"/>
          </p:cNvSpPr>
          <p:nvPr>
            <p:ph type="sldNum" sz="quarter" idx="12"/>
          </p:nvPr>
        </p:nvSpPr>
        <p:spPr/>
        <p:txBody>
          <a:bodyPr/>
          <a:lstStyle/>
          <a:p>
            <a:fld id="{CBBC6685-0B53-4B4E-AE18-5FC646DDFD4A}" type="slidenum">
              <a:rPr lang="en-US" smtClean="0"/>
              <a:pPr/>
              <a:t>33</a:t>
            </a:fld>
            <a:endParaRPr lang="en-US"/>
          </a:p>
        </p:txBody>
      </p:sp>
      <p:sp>
        <p:nvSpPr>
          <p:cNvPr id="3" name="Content Placeholder 2"/>
          <p:cNvSpPr>
            <a:spLocks noGrp="1"/>
          </p:cNvSpPr>
          <p:nvPr>
            <p:ph sz="quarter" idx="1"/>
          </p:nvPr>
        </p:nvSpPr>
        <p:spPr/>
        <p:txBody>
          <a:bodyPr>
            <a:normAutofit lnSpcReduction="10000"/>
          </a:bodyPr>
          <a:lstStyle/>
          <a:p>
            <a:r>
              <a:rPr lang="en-US" dirty="0"/>
              <a:t>We hereby take the privilege to present our project “Gesture Recognition for Immersive Gaming”. We are very grateful to all those individuals for their kind support and constant motivation that helped making our endeavor  success.</a:t>
            </a:r>
          </a:p>
          <a:p>
            <a:r>
              <a:rPr lang="en-US" dirty="0"/>
              <a:t>Firstly, we are highly indebted to our institute, St. Francis Institute of  Technology for providing us the platform to showcase our talent.</a:t>
            </a:r>
          </a:p>
          <a:p>
            <a:r>
              <a:rPr lang="en-US" dirty="0"/>
              <a:t>We would extend our gratitude to our Principal Dr. </a:t>
            </a:r>
            <a:r>
              <a:rPr lang="en-US" dirty="0" err="1"/>
              <a:t>Sincy</a:t>
            </a:r>
            <a:r>
              <a:rPr lang="en-US" dirty="0"/>
              <a:t> George and H.O.D. Dr. Joanne Gomes.</a:t>
            </a:r>
          </a:p>
        </p:txBody>
      </p:sp>
      <p:sp>
        <p:nvSpPr>
          <p:cNvPr id="7" name="Footer Placeholder 4"/>
          <p:cNvSpPr>
            <a:spLocks noGrp="1"/>
          </p:cNvSpPr>
          <p:nvPr>
            <p:ph type="ftr" sz="quarter" idx="11"/>
          </p:nvPr>
        </p:nvSpPr>
        <p:spPr>
          <a:xfrm>
            <a:off x="914400" y="6172200"/>
            <a:ext cx="7080504" cy="457200"/>
          </a:xfrm>
        </p:spPr>
        <p:txBody>
          <a:bodyPr/>
          <a:lstStyle/>
          <a:p>
            <a:r>
              <a:rPr lang="en-US" dirty="0" smtClean="0"/>
              <a:t>Gesture </a:t>
            </a:r>
            <a:r>
              <a:rPr lang="en-US" dirty="0"/>
              <a:t>Recognition for Immersive Gaming                                </a:t>
            </a:r>
          </a:p>
        </p:txBody>
      </p:sp>
    </p:spTree>
    <p:extLst>
      <p:ext uri="{BB962C8B-B14F-4D97-AF65-F5344CB8AC3E}">
        <p14:creationId xmlns:p14="http://schemas.microsoft.com/office/powerpoint/2010/main" xmlns="" val="453083836"/>
      </p:ext>
    </p:extLst>
  </p:cSld>
  <p:clrMapOvr>
    <a:masterClrMapping/>
  </p:clrMapOvr>
  <p:transition spd="slow">
    <p:randomBar dir="ver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BBC6685-0B53-4B4E-AE18-5FC646DDFD4A}" type="slidenum">
              <a:rPr lang="en-US" smtClean="0"/>
              <a:pPr/>
              <a:t>34</a:t>
            </a:fld>
            <a:endParaRPr lang="en-US"/>
          </a:p>
        </p:txBody>
      </p:sp>
      <p:sp>
        <p:nvSpPr>
          <p:cNvPr id="5" name="Content Placeholder 4"/>
          <p:cNvSpPr>
            <a:spLocks noGrp="1"/>
          </p:cNvSpPr>
          <p:nvPr>
            <p:ph sz="quarter" idx="1"/>
          </p:nvPr>
        </p:nvSpPr>
        <p:spPr/>
        <p:txBody>
          <a:bodyPr/>
          <a:lstStyle/>
          <a:p>
            <a:r>
              <a:rPr lang="en-US" dirty="0"/>
              <a:t>We would like to sincerely thank our Project Guide Ms. </a:t>
            </a:r>
            <a:r>
              <a:rPr lang="en-US" dirty="0" err="1"/>
              <a:t>Mrinmoyee</a:t>
            </a:r>
            <a:r>
              <a:rPr lang="en-US" dirty="0"/>
              <a:t> Mukherjee for her support, motivation and constant supervision as well as for providing information and showing constant concern for betterment of our project.</a:t>
            </a:r>
          </a:p>
          <a:p>
            <a:endParaRPr lang="en-IN" dirty="0"/>
          </a:p>
        </p:txBody>
      </p:sp>
      <p:sp>
        <p:nvSpPr>
          <p:cNvPr id="7" name="Footer Placeholder 4"/>
          <p:cNvSpPr>
            <a:spLocks noGrp="1"/>
          </p:cNvSpPr>
          <p:nvPr>
            <p:ph type="ftr" sz="quarter" idx="11"/>
          </p:nvPr>
        </p:nvSpPr>
        <p:spPr>
          <a:xfrm>
            <a:off x="914400" y="6172200"/>
            <a:ext cx="7080504" cy="457200"/>
          </a:xfrm>
        </p:spPr>
        <p:txBody>
          <a:bodyPr/>
          <a:lstStyle/>
          <a:p>
            <a:r>
              <a:rPr lang="en-US" dirty="0" smtClean="0"/>
              <a:t>Gesture </a:t>
            </a:r>
            <a:r>
              <a:rPr lang="en-US" dirty="0"/>
              <a:t>Recognition for Immersive Gaming                                </a:t>
            </a:r>
          </a:p>
        </p:txBody>
      </p:sp>
    </p:spTree>
    <p:extLst>
      <p:ext uri="{BB962C8B-B14F-4D97-AF65-F5344CB8AC3E}">
        <p14:creationId xmlns:p14="http://schemas.microsoft.com/office/powerpoint/2010/main" xmlns="" val="16867090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Questions??</a:t>
            </a:r>
          </a:p>
        </p:txBody>
      </p:sp>
      <p:sp>
        <p:nvSpPr>
          <p:cNvPr id="5" name="Text Placeholder 4"/>
          <p:cNvSpPr>
            <a:spLocks noGrp="1"/>
          </p:cNvSpPr>
          <p:nvPr>
            <p:ph type="body" idx="1"/>
          </p:nvPr>
        </p:nvSpPr>
        <p:spPr/>
        <p:txBody>
          <a:bodyPr>
            <a:normAutofit/>
          </a:bodyPr>
          <a:lstStyle/>
          <a:p>
            <a:r>
              <a:rPr lang="en-US" sz="5400" b="1" dirty="0">
                <a:latin typeface="+mj-lt"/>
              </a:rPr>
              <a:t>Thank You!</a:t>
            </a:r>
          </a:p>
        </p:txBody>
      </p:sp>
      <p:sp>
        <p:nvSpPr>
          <p:cNvPr id="4" name="Slide Number Placeholder 3"/>
          <p:cNvSpPr>
            <a:spLocks noGrp="1"/>
          </p:cNvSpPr>
          <p:nvPr>
            <p:ph type="sldNum" sz="quarter" idx="12"/>
          </p:nvPr>
        </p:nvSpPr>
        <p:spPr/>
        <p:txBody>
          <a:bodyPr/>
          <a:lstStyle/>
          <a:p>
            <a:fld id="{CBBC6685-0B53-4B4E-AE18-5FC646DDFD4A}" type="slidenum">
              <a:rPr lang="en-US" smtClean="0"/>
              <a:pPr/>
              <a:t>35</a:t>
            </a:fld>
            <a:endParaRPr lang="en-US"/>
          </a:p>
        </p:txBody>
      </p:sp>
      <p:sp>
        <p:nvSpPr>
          <p:cNvPr id="6" name="Footer Placeholder 4"/>
          <p:cNvSpPr>
            <a:spLocks noGrp="1"/>
          </p:cNvSpPr>
          <p:nvPr>
            <p:ph type="ftr" sz="quarter" idx="11"/>
          </p:nvPr>
        </p:nvSpPr>
        <p:spPr>
          <a:xfrm>
            <a:off x="914400" y="6172200"/>
            <a:ext cx="7080504" cy="457200"/>
          </a:xfrm>
        </p:spPr>
        <p:txBody>
          <a:bodyPr/>
          <a:lstStyle/>
          <a:p>
            <a:r>
              <a:rPr lang="en-US" dirty="0" smtClean="0"/>
              <a:t>Gesture </a:t>
            </a:r>
            <a:r>
              <a:rPr lang="en-US" dirty="0"/>
              <a:t>Recognition for Immersive Gaming                                </a:t>
            </a:r>
          </a:p>
        </p:txBody>
      </p:sp>
    </p:spTree>
    <p:extLst>
      <p:ext uri="{BB962C8B-B14F-4D97-AF65-F5344CB8AC3E}">
        <p14:creationId xmlns:p14="http://schemas.microsoft.com/office/powerpoint/2010/main" xmlns="" val="4212687765"/>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BBC6685-0B53-4B4E-AE18-5FC646DDFD4A}" type="slidenum">
              <a:rPr lang="en-US" smtClean="0"/>
              <a:pPr/>
              <a:t>4</a:t>
            </a:fld>
            <a:endParaRPr lang="en-US"/>
          </a:p>
        </p:txBody>
      </p:sp>
      <p:sp>
        <p:nvSpPr>
          <p:cNvPr id="5" name="Content Placeholder 4"/>
          <p:cNvSpPr>
            <a:spLocks noGrp="1"/>
          </p:cNvSpPr>
          <p:nvPr>
            <p:ph sz="quarter" idx="1"/>
          </p:nvPr>
        </p:nvSpPr>
        <p:spPr/>
        <p:txBody>
          <a:bodyPr/>
          <a:lstStyle/>
          <a:p>
            <a:r>
              <a:rPr lang="en-US" dirty="0"/>
              <a:t>An alternative to playing games through traditional input devices is using gestures that system can understand. Hence this topic, “Gesture Recognition for Immersive Gaming” comprises of using Gestures for playing games. </a:t>
            </a:r>
          </a:p>
          <a:p>
            <a:r>
              <a:rPr lang="en-US" dirty="0"/>
              <a:t>The Aim of this project is to make a low-cost alternative to the existing systems that users can use on their computers without any hassle. The project will cover games that can be played by mouse or keyboard on any computer system</a:t>
            </a:r>
          </a:p>
          <a:p>
            <a:endParaRPr lang="en-IN" dirty="0"/>
          </a:p>
        </p:txBody>
      </p:sp>
      <p:sp>
        <p:nvSpPr>
          <p:cNvPr id="6" name="Footer Placeholder 4"/>
          <p:cNvSpPr>
            <a:spLocks noGrp="1"/>
          </p:cNvSpPr>
          <p:nvPr>
            <p:ph type="ftr" sz="quarter" idx="11"/>
          </p:nvPr>
        </p:nvSpPr>
        <p:spPr>
          <a:xfrm>
            <a:off x="914400" y="6172200"/>
            <a:ext cx="7080504" cy="457200"/>
          </a:xfrm>
        </p:spPr>
        <p:txBody>
          <a:bodyPr/>
          <a:lstStyle/>
          <a:p>
            <a:r>
              <a:rPr lang="en-US" dirty="0" smtClean="0"/>
              <a:t>Gesture </a:t>
            </a:r>
            <a:r>
              <a:rPr lang="en-US" dirty="0"/>
              <a:t>Recognition for Immersive Gaming                                </a:t>
            </a:r>
          </a:p>
        </p:txBody>
      </p:sp>
    </p:spTree>
    <p:extLst>
      <p:ext uri="{BB962C8B-B14F-4D97-AF65-F5344CB8AC3E}">
        <p14:creationId xmlns:p14="http://schemas.microsoft.com/office/powerpoint/2010/main" xmlns="" val="1688776958"/>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Problem definition </a:t>
            </a:r>
          </a:p>
        </p:txBody>
      </p:sp>
      <p:sp>
        <p:nvSpPr>
          <p:cNvPr id="4" name="Slide Number Placeholder 3"/>
          <p:cNvSpPr>
            <a:spLocks noGrp="1"/>
          </p:cNvSpPr>
          <p:nvPr>
            <p:ph type="sldNum" sz="quarter" idx="12"/>
          </p:nvPr>
        </p:nvSpPr>
        <p:spPr/>
        <p:txBody>
          <a:bodyPr/>
          <a:lstStyle/>
          <a:p>
            <a:fld id="{CBBC6685-0B53-4B4E-AE18-5FC646DDFD4A}" type="slidenum">
              <a:rPr lang="en-US" smtClean="0"/>
              <a:pPr/>
              <a:t>5</a:t>
            </a:fld>
            <a:endParaRPr lang="en-US"/>
          </a:p>
        </p:txBody>
      </p:sp>
      <p:sp>
        <p:nvSpPr>
          <p:cNvPr id="3" name="Content Placeholder 2"/>
          <p:cNvSpPr>
            <a:spLocks noGrp="1"/>
          </p:cNvSpPr>
          <p:nvPr>
            <p:ph sz="quarter" idx="1"/>
          </p:nvPr>
        </p:nvSpPr>
        <p:spPr/>
        <p:txBody>
          <a:bodyPr>
            <a:normAutofit lnSpcReduction="10000"/>
          </a:bodyPr>
          <a:lstStyle/>
          <a:p>
            <a:endParaRPr lang="en-US" dirty="0"/>
          </a:p>
          <a:p>
            <a:r>
              <a:rPr lang="en-US" dirty="0"/>
              <a:t>Presently, majority of games are played using mouse and keyboard controls which don’t provide much depth. </a:t>
            </a:r>
          </a:p>
          <a:p>
            <a:r>
              <a:rPr lang="en-US" dirty="0"/>
              <a:t>Gesture recognition hardware presently available in the market are very costly and hence can’t be experienced by everyone. Also, these controllers comes with special set of drivers and software which require regular updating and failing to do so will make things complicated for users as they could no longer support latest games. </a:t>
            </a:r>
          </a:p>
        </p:txBody>
      </p:sp>
      <p:sp>
        <p:nvSpPr>
          <p:cNvPr id="7" name="Footer Placeholder 4"/>
          <p:cNvSpPr>
            <a:spLocks noGrp="1"/>
          </p:cNvSpPr>
          <p:nvPr>
            <p:ph type="ftr" sz="quarter" idx="11"/>
          </p:nvPr>
        </p:nvSpPr>
        <p:spPr>
          <a:xfrm>
            <a:off x="914400" y="6172200"/>
            <a:ext cx="7080504" cy="457200"/>
          </a:xfrm>
        </p:spPr>
        <p:txBody>
          <a:bodyPr/>
          <a:lstStyle/>
          <a:p>
            <a:r>
              <a:rPr lang="en-US" dirty="0" smtClean="0"/>
              <a:t>Gesture </a:t>
            </a:r>
            <a:r>
              <a:rPr lang="en-US" dirty="0"/>
              <a:t>Recognition for Immersive Gaming                                </a:t>
            </a:r>
          </a:p>
        </p:txBody>
      </p:sp>
    </p:spTree>
    <p:extLst>
      <p:ext uri="{BB962C8B-B14F-4D97-AF65-F5344CB8AC3E}">
        <p14:creationId xmlns:p14="http://schemas.microsoft.com/office/powerpoint/2010/main" xmlns="" val="3563308433"/>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BBC6685-0B53-4B4E-AE18-5FC646DDFD4A}" type="slidenum">
              <a:rPr lang="en-US" smtClean="0"/>
              <a:pPr/>
              <a:t>6</a:t>
            </a:fld>
            <a:endParaRPr lang="en-US"/>
          </a:p>
        </p:txBody>
      </p:sp>
      <p:sp>
        <p:nvSpPr>
          <p:cNvPr id="5" name="Content Placeholder 4"/>
          <p:cNvSpPr>
            <a:spLocks noGrp="1"/>
          </p:cNvSpPr>
          <p:nvPr>
            <p:ph sz="quarter" idx="1"/>
          </p:nvPr>
        </p:nvSpPr>
        <p:spPr/>
        <p:txBody>
          <a:bodyPr/>
          <a:lstStyle/>
          <a:p>
            <a:r>
              <a:rPr lang="en-US" dirty="0"/>
              <a:t>These controllers also require games specially made for them and can’t be used to play all the games. For Example Xbox-Kinect can only be played on Xbox device with specific games like tennis, cricket, boxing etc.</a:t>
            </a:r>
          </a:p>
          <a:p>
            <a:r>
              <a:rPr lang="en-US" dirty="0"/>
              <a:t>Games with genre racing requires joystick for its efficient controlling and playing racing games with Kinect or Wii Motion sensor is kind of a task itself. </a:t>
            </a:r>
            <a:endParaRPr lang="en-IN" dirty="0"/>
          </a:p>
          <a:p>
            <a:endParaRPr lang="en-IN" dirty="0"/>
          </a:p>
        </p:txBody>
      </p:sp>
      <p:sp>
        <p:nvSpPr>
          <p:cNvPr id="6" name="Footer Placeholder 4"/>
          <p:cNvSpPr>
            <a:spLocks noGrp="1"/>
          </p:cNvSpPr>
          <p:nvPr>
            <p:ph type="ftr" sz="quarter" idx="11"/>
          </p:nvPr>
        </p:nvSpPr>
        <p:spPr>
          <a:xfrm>
            <a:off x="914400" y="6172200"/>
            <a:ext cx="7080504" cy="457200"/>
          </a:xfrm>
        </p:spPr>
        <p:txBody>
          <a:bodyPr/>
          <a:lstStyle/>
          <a:p>
            <a:r>
              <a:rPr lang="en-US" dirty="0" smtClean="0"/>
              <a:t>Gesture </a:t>
            </a:r>
            <a:r>
              <a:rPr lang="en-US" dirty="0"/>
              <a:t>Recognition for Immersive Gaming                                </a:t>
            </a:r>
          </a:p>
        </p:txBody>
      </p:sp>
    </p:spTree>
    <p:extLst>
      <p:ext uri="{BB962C8B-B14F-4D97-AF65-F5344CB8AC3E}">
        <p14:creationId xmlns:p14="http://schemas.microsoft.com/office/powerpoint/2010/main" xmlns="" val="2909226516"/>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Proposed Solution</a:t>
            </a:r>
          </a:p>
        </p:txBody>
      </p:sp>
      <p:sp>
        <p:nvSpPr>
          <p:cNvPr id="4" name="Slide Number Placeholder 3"/>
          <p:cNvSpPr>
            <a:spLocks noGrp="1"/>
          </p:cNvSpPr>
          <p:nvPr>
            <p:ph type="sldNum" sz="quarter" idx="12"/>
          </p:nvPr>
        </p:nvSpPr>
        <p:spPr/>
        <p:txBody>
          <a:bodyPr/>
          <a:lstStyle/>
          <a:p>
            <a:fld id="{CBBC6685-0B53-4B4E-AE18-5FC646DDFD4A}" type="slidenum">
              <a:rPr lang="en-US" smtClean="0"/>
              <a:pPr/>
              <a:t>7</a:t>
            </a:fld>
            <a:endParaRPr lang="en-US"/>
          </a:p>
        </p:txBody>
      </p:sp>
      <p:sp>
        <p:nvSpPr>
          <p:cNvPr id="3" name="Content Placeholder 2"/>
          <p:cNvSpPr>
            <a:spLocks noGrp="1"/>
          </p:cNvSpPr>
          <p:nvPr>
            <p:ph sz="quarter" idx="1"/>
          </p:nvPr>
        </p:nvSpPr>
        <p:spPr/>
        <p:txBody>
          <a:bodyPr>
            <a:normAutofit/>
          </a:bodyPr>
          <a:lstStyle/>
          <a:p>
            <a:r>
              <a:rPr lang="en-US" dirty="0"/>
              <a:t>The aim of this project is to enhance the level of immersion in computer games by creating an application that will allow users to interact with the game only using their hands. </a:t>
            </a:r>
            <a:endParaRPr lang="en-IN" dirty="0"/>
          </a:p>
          <a:p>
            <a:r>
              <a:rPr lang="en-US" dirty="0"/>
              <a:t>The proposed application will enable the user to play computer games with their fingers without the need of either a keyboard or a mouse. The application will have an option to tune various background parameters and morphological operations to subtract the environment from the Region of Interest (ROI).  </a:t>
            </a:r>
            <a:endParaRPr lang="en-IN" dirty="0"/>
          </a:p>
          <a:p>
            <a:pPr marL="0" indent="0">
              <a:buNone/>
            </a:pPr>
            <a:endParaRPr lang="en-US" dirty="0"/>
          </a:p>
        </p:txBody>
      </p:sp>
      <p:sp>
        <p:nvSpPr>
          <p:cNvPr id="7" name="Footer Placeholder 4"/>
          <p:cNvSpPr>
            <a:spLocks noGrp="1"/>
          </p:cNvSpPr>
          <p:nvPr>
            <p:ph type="ftr" sz="quarter" idx="11"/>
          </p:nvPr>
        </p:nvSpPr>
        <p:spPr>
          <a:xfrm>
            <a:off x="914400" y="6172200"/>
            <a:ext cx="7080504" cy="457200"/>
          </a:xfrm>
        </p:spPr>
        <p:txBody>
          <a:bodyPr/>
          <a:lstStyle/>
          <a:p>
            <a:r>
              <a:rPr lang="en-US" dirty="0" smtClean="0"/>
              <a:t>Gesture </a:t>
            </a:r>
            <a:r>
              <a:rPr lang="en-US" dirty="0"/>
              <a:t>Recognition for Immersive Gaming                                </a:t>
            </a:r>
          </a:p>
        </p:txBody>
      </p:sp>
    </p:spTree>
    <p:extLst>
      <p:ext uri="{BB962C8B-B14F-4D97-AF65-F5344CB8AC3E}">
        <p14:creationId xmlns:p14="http://schemas.microsoft.com/office/powerpoint/2010/main" xmlns="" val="935737345"/>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BBC6685-0B53-4B4E-AE18-5FC646DDFD4A}" type="slidenum">
              <a:rPr lang="en-US" smtClean="0"/>
              <a:pPr/>
              <a:t>8</a:t>
            </a:fld>
            <a:endParaRPr lang="en-US"/>
          </a:p>
        </p:txBody>
      </p:sp>
      <p:sp>
        <p:nvSpPr>
          <p:cNvPr id="5" name="Content Placeholder 4"/>
          <p:cNvSpPr>
            <a:spLocks noGrp="1"/>
          </p:cNvSpPr>
          <p:nvPr>
            <p:ph sz="quarter" idx="1"/>
          </p:nvPr>
        </p:nvSpPr>
        <p:spPr/>
        <p:txBody>
          <a:bodyPr>
            <a:normAutofit lnSpcReduction="10000"/>
          </a:bodyPr>
          <a:lstStyle/>
          <a:p>
            <a:r>
              <a:rPr lang="en-US" dirty="0"/>
              <a:t>After Extracting the ROI, the contours will be detected and the inputs will be generated from the gesture and mapped to computer games. </a:t>
            </a:r>
            <a:endParaRPr lang="en-IN" dirty="0"/>
          </a:p>
          <a:p>
            <a:r>
              <a:rPr lang="en-US" dirty="0"/>
              <a:t>Thus, the user can use the applications in different environments because of the presence of various parameters that can eliminate the noise.</a:t>
            </a:r>
          </a:p>
          <a:p>
            <a:r>
              <a:rPr lang="en-US" dirty="0"/>
              <a:t>Basically, </a:t>
            </a:r>
            <a:r>
              <a:rPr lang="en-US" b="1" dirty="0"/>
              <a:t>Gesture Recognition for immersive gaming provides gamers an inexpensive platform to control high-end games with gestures.</a:t>
            </a:r>
            <a:endParaRPr lang="en-IN" b="1" dirty="0"/>
          </a:p>
          <a:p>
            <a:endParaRPr lang="en-IN" dirty="0"/>
          </a:p>
        </p:txBody>
      </p:sp>
      <p:sp>
        <p:nvSpPr>
          <p:cNvPr id="6" name="Footer Placeholder 4"/>
          <p:cNvSpPr>
            <a:spLocks noGrp="1"/>
          </p:cNvSpPr>
          <p:nvPr>
            <p:ph type="ftr" sz="quarter" idx="11"/>
          </p:nvPr>
        </p:nvSpPr>
        <p:spPr>
          <a:xfrm>
            <a:off x="914400" y="6172200"/>
            <a:ext cx="7080504" cy="457200"/>
          </a:xfrm>
        </p:spPr>
        <p:txBody>
          <a:bodyPr/>
          <a:lstStyle/>
          <a:p>
            <a:r>
              <a:rPr lang="en-US" dirty="0" smtClean="0"/>
              <a:t>Gesture </a:t>
            </a:r>
            <a:r>
              <a:rPr lang="en-US" dirty="0"/>
              <a:t>Recognition for Immersive Gaming                                </a:t>
            </a:r>
          </a:p>
        </p:txBody>
      </p:sp>
    </p:spTree>
    <p:extLst>
      <p:ext uri="{BB962C8B-B14F-4D97-AF65-F5344CB8AC3E}">
        <p14:creationId xmlns:p14="http://schemas.microsoft.com/office/powerpoint/2010/main" xmlns="" val="481999196"/>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Scope of project</a:t>
            </a:r>
          </a:p>
        </p:txBody>
      </p:sp>
      <p:sp>
        <p:nvSpPr>
          <p:cNvPr id="4" name="Slide Number Placeholder 3"/>
          <p:cNvSpPr>
            <a:spLocks noGrp="1"/>
          </p:cNvSpPr>
          <p:nvPr>
            <p:ph type="sldNum" sz="quarter" idx="12"/>
          </p:nvPr>
        </p:nvSpPr>
        <p:spPr/>
        <p:txBody>
          <a:bodyPr/>
          <a:lstStyle/>
          <a:p>
            <a:fld id="{CBBC6685-0B53-4B4E-AE18-5FC646DDFD4A}" type="slidenum">
              <a:rPr lang="en-US" smtClean="0"/>
              <a:pPr/>
              <a:t>9</a:t>
            </a:fld>
            <a:endParaRPr lang="en-US"/>
          </a:p>
        </p:txBody>
      </p:sp>
      <p:sp>
        <p:nvSpPr>
          <p:cNvPr id="3" name="Content Placeholder 2"/>
          <p:cNvSpPr>
            <a:spLocks noGrp="1"/>
          </p:cNvSpPr>
          <p:nvPr>
            <p:ph sz="quarter" idx="1"/>
          </p:nvPr>
        </p:nvSpPr>
        <p:spPr/>
        <p:txBody>
          <a:bodyPr>
            <a:normAutofit/>
          </a:bodyPr>
          <a:lstStyle/>
          <a:p>
            <a:r>
              <a:rPr lang="en-US" dirty="0"/>
              <a:t>The scope of this project is to develop interface for human-computer-interaction based on visual input captured by computer vision systems, and to integrate such interfaces to produce actions that replace traditional interfaces based on keyboards, mouse, remote controls, data gloves or speech.</a:t>
            </a:r>
            <a:endParaRPr lang="en-IN" dirty="0"/>
          </a:p>
          <a:p>
            <a:r>
              <a:rPr lang="en-US" dirty="0"/>
              <a:t>Since the computer technology continuous to grow up, the importance of human computer interaction is enormously increasing. </a:t>
            </a:r>
          </a:p>
        </p:txBody>
      </p:sp>
      <p:sp>
        <p:nvSpPr>
          <p:cNvPr id="7" name="Footer Placeholder 4"/>
          <p:cNvSpPr>
            <a:spLocks noGrp="1"/>
          </p:cNvSpPr>
          <p:nvPr>
            <p:ph type="ftr" sz="quarter" idx="11"/>
          </p:nvPr>
        </p:nvSpPr>
        <p:spPr>
          <a:xfrm>
            <a:off x="914400" y="6172200"/>
            <a:ext cx="7080504" cy="457200"/>
          </a:xfrm>
        </p:spPr>
        <p:txBody>
          <a:bodyPr/>
          <a:lstStyle/>
          <a:p>
            <a:r>
              <a:rPr lang="en-US" dirty="0" smtClean="0"/>
              <a:t>Gesture </a:t>
            </a:r>
            <a:r>
              <a:rPr lang="en-US" dirty="0"/>
              <a:t>Recognition for Immersive Gaming                                </a:t>
            </a:r>
          </a:p>
        </p:txBody>
      </p:sp>
    </p:spTree>
    <p:extLst>
      <p:ext uri="{BB962C8B-B14F-4D97-AF65-F5344CB8AC3E}">
        <p14:creationId xmlns:p14="http://schemas.microsoft.com/office/powerpoint/2010/main" xmlns="" val="1218576720"/>
      </p:ext>
    </p:extLst>
  </p:cSld>
  <p:clrMapOvr>
    <a:masterClrMapping/>
  </p:clrMapOvr>
  <p:transition spd="slow">
    <p:randomBar dir="ver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466</TotalTime>
  <Words>2518</Words>
  <Application>Microsoft Office PowerPoint</Application>
  <PresentationFormat>On-screen Show (4:3)</PresentationFormat>
  <Paragraphs>280</Paragraphs>
  <Slides>35</Slides>
  <Notes>28</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Equity</vt:lpstr>
      <vt:lpstr>Gesture Recognition for Immersive Gaming</vt:lpstr>
      <vt:lpstr>Content</vt:lpstr>
      <vt:lpstr>Introduction </vt:lpstr>
      <vt:lpstr>Slide 4</vt:lpstr>
      <vt:lpstr>Problem definition </vt:lpstr>
      <vt:lpstr>Slide 6</vt:lpstr>
      <vt:lpstr>Proposed Solution</vt:lpstr>
      <vt:lpstr>Slide 8</vt:lpstr>
      <vt:lpstr>Scope of project</vt:lpstr>
      <vt:lpstr>Slide 10</vt:lpstr>
      <vt:lpstr>Review of literature</vt:lpstr>
      <vt:lpstr>Slide 12</vt:lpstr>
      <vt:lpstr>Slide 13</vt:lpstr>
      <vt:lpstr>System description</vt:lpstr>
      <vt:lpstr>Slide 15</vt:lpstr>
      <vt:lpstr>Detailed study of each Module-1</vt:lpstr>
      <vt:lpstr>Slide 17</vt:lpstr>
      <vt:lpstr>Slide 18</vt:lpstr>
      <vt:lpstr>Slide 19</vt:lpstr>
      <vt:lpstr>Slide 20</vt:lpstr>
      <vt:lpstr>Detailed study of Module-2</vt:lpstr>
      <vt:lpstr>Software requirements and Cost</vt:lpstr>
      <vt:lpstr>Hardware Requirements</vt:lpstr>
      <vt:lpstr>Hardware Cost</vt:lpstr>
      <vt:lpstr>User Interface Design</vt:lpstr>
      <vt:lpstr>Slide 26</vt:lpstr>
      <vt:lpstr>Test cases </vt:lpstr>
      <vt:lpstr>Conclusions </vt:lpstr>
      <vt:lpstr>Slide 29</vt:lpstr>
      <vt:lpstr>Future Scope</vt:lpstr>
      <vt:lpstr>Slide 31</vt:lpstr>
      <vt:lpstr>Literature Cited</vt:lpstr>
      <vt:lpstr>Acknowledgements</vt:lpstr>
      <vt:lpstr>Slide 34</vt:lpstr>
      <vt:lpstr>Questions??</vt:lpstr>
    </vt:vector>
  </TitlesOfParts>
  <Company>SFIT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paper</dc:title>
  <dc:creator>mecomp</dc:creator>
  <cp:lastModifiedBy>Admin</cp:lastModifiedBy>
  <cp:revision>69</cp:revision>
  <dcterms:created xsi:type="dcterms:W3CDTF">2013-09-17T11:11:49Z</dcterms:created>
  <dcterms:modified xsi:type="dcterms:W3CDTF">2020-06-11T13:15:07Z</dcterms:modified>
</cp:coreProperties>
</file>