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9601200" cy="12801600" type="A3"/>
  <p:notesSz cx="6858000" cy="9144000"/>
  <p:embeddedFontLst>
    <p:embeddedFont>
      <p:font typeface="Calibri" panose="020F0502020204030204" pitchFamily="34" charset="0"/>
      <p:regular r:id="rId4"/>
      <p:bold r:id="rId5"/>
      <p:italic r:id="rId6"/>
      <p:boldItalic r:id="rId7"/>
    </p:embeddedFont>
    <p:embeddedFont>
      <p:font typeface="Libre Baskerville" panose="020B0604020202020204" charset="0"/>
      <p:regular r:id="rId8"/>
      <p:bold r:id="rId9"/>
      <p:italic r:id="rId10"/>
    </p:embeddedFont>
    <p:embeddedFont>
      <p:font typeface="Montserrat Extra Bold" panose="020B0604020202020204" charset="0"/>
      <p:bold r:id="rId11"/>
    </p:embeddedFont>
  </p:embeddedFontLst>
  <p:custDataLst>
    <p:tags r:id="rId12"/>
  </p:custDataLst>
  <p:defaultTextStyle>
    <a:defPPr>
      <a:defRPr lang="en-US"/>
    </a:defPPr>
    <a:lvl1pPr marL="0" algn="l" defTabSz="1279563" rtl="0" eaLnBrk="1" latinLnBrk="0" hangingPunct="1">
      <a:defRPr sz="2536" kern="1200">
        <a:solidFill>
          <a:schemeClr val="tx1"/>
        </a:solidFill>
        <a:latin typeface="+mn-lt"/>
        <a:ea typeface="+mn-ea"/>
        <a:cs typeface="+mn-cs"/>
      </a:defRPr>
    </a:lvl1pPr>
    <a:lvl2pPr marL="639782" algn="l" defTabSz="1279563" rtl="0" eaLnBrk="1" latinLnBrk="0" hangingPunct="1">
      <a:defRPr sz="2536" kern="1200">
        <a:solidFill>
          <a:schemeClr val="tx1"/>
        </a:solidFill>
        <a:latin typeface="+mn-lt"/>
        <a:ea typeface="+mn-ea"/>
        <a:cs typeface="+mn-cs"/>
      </a:defRPr>
    </a:lvl2pPr>
    <a:lvl3pPr marL="1279563" algn="l" defTabSz="1279563" rtl="0" eaLnBrk="1" latinLnBrk="0" hangingPunct="1">
      <a:defRPr sz="2536" kern="1200">
        <a:solidFill>
          <a:schemeClr val="tx1"/>
        </a:solidFill>
        <a:latin typeface="+mn-lt"/>
        <a:ea typeface="+mn-ea"/>
        <a:cs typeface="+mn-cs"/>
      </a:defRPr>
    </a:lvl3pPr>
    <a:lvl4pPr marL="1919346" algn="l" defTabSz="1279563" rtl="0" eaLnBrk="1" latinLnBrk="0" hangingPunct="1">
      <a:defRPr sz="2536" kern="1200">
        <a:solidFill>
          <a:schemeClr val="tx1"/>
        </a:solidFill>
        <a:latin typeface="+mn-lt"/>
        <a:ea typeface="+mn-ea"/>
        <a:cs typeface="+mn-cs"/>
      </a:defRPr>
    </a:lvl4pPr>
    <a:lvl5pPr marL="2559128" algn="l" defTabSz="1279563" rtl="0" eaLnBrk="1" latinLnBrk="0" hangingPunct="1">
      <a:defRPr sz="2536" kern="1200">
        <a:solidFill>
          <a:schemeClr val="tx1"/>
        </a:solidFill>
        <a:latin typeface="+mn-lt"/>
        <a:ea typeface="+mn-ea"/>
        <a:cs typeface="+mn-cs"/>
      </a:defRPr>
    </a:lvl5pPr>
    <a:lvl6pPr marL="3198910" algn="l" defTabSz="1279563" rtl="0" eaLnBrk="1" latinLnBrk="0" hangingPunct="1">
      <a:defRPr sz="2536" kern="1200">
        <a:solidFill>
          <a:schemeClr val="tx1"/>
        </a:solidFill>
        <a:latin typeface="+mn-lt"/>
        <a:ea typeface="+mn-ea"/>
        <a:cs typeface="+mn-cs"/>
      </a:defRPr>
    </a:lvl6pPr>
    <a:lvl7pPr marL="3838692" algn="l" defTabSz="1279563" rtl="0" eaLnBrk="1" latinLnBrk="0" hangingPunct="1">
      <a:defRPr sz="2536" kern="1200">
        <a:solidFill>
          <a:schemeClr val="tx1"/>
        </a:solidFill>
        <a:latin typeface="+mn-lt"/>
        <a:ea typeface="+mn-ea"/>
        <a:cs typeface="+mn-cs"/>
      </a:defRPr>
    </a:lvl7pPr>
    <a:lvl8pPr marL="4478474" algn="l" defTabSz="1279563" rtl="0" eaLnBrk="1" latinLnBrk="0" hangingPunct="1">
      <a:defRPr sz="2536" kern="1200">
        <a:solidFill>
          <a:schemeClr val="tx1"/>
        </a:solidFill>
        <a:latin typeface="+mn-lt"/>
        <a:ea typeface="+mn-ea"/>
        <a:cs typeface="+mn-cs"/>
      </a:defRPr>
    </a:lvl8pPr>
    <a:lvl9pPr marL="5118256" algn="l" defTabSz="1279563" rtl="0" eaLnBrk="1" latinLnBrk="0" hangingPunct="1">
      <a:defRPr sz="25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2268" userDrawn="1">
          <p15:clr>
            <a:srgbClr val="A4A3A4"/>
          </p15:clr>
        </p15:guide>
        <p15:guide id="3" orient="horz" pos="4032" userDrawn="1">
          <p15:clr>
            <a:srgbClr val="A4A3A4"/>
          </p15:clr>
        </p15:guide>
        <p15:guide id="4" pos="3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B2CAD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varScale="1">
        <p:scale>
          <a:sx n="44" d="100"/>
          <a:sy n="44" d="100"/>
        </p:scale>
        <p:origin x="2654" y="24"/>
      </p:cViewPr>
      <p:guideLst>
        <p:guide orient="horz" pos="2688"/>
        <p:guide pos="2268"/>
        <p:guide orient="horz" pos="4032"/>
        <p:guide pos="30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1147744\Downloads\Classeurpost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view3D>
      <c:rotX val="15"/>
      <c:rotY val="20"/>
      <c:depthPercent val="100"/>
      <c:rAngAx val="1"/>
    </c:view3D>
    <c:floor>
      <c:thickness val="0"/>
      <c:spPr>
        <a:noFill/>
        <a:ln w="25400">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Feuil1!$C$13</c:f>
              <c:strCache>
                <c:ptCount val="1"/>
                <c:pt idx="0">
                  <c:v>%</c:v>
                </c:pt>
              </c:strCache>
            </c:strRef>
          </c:tx>
          <c:spPr>
            <a:solidFill>
              <a:schemeClr val="accent6">
                <a:lumMod val="60000"/>
                <a:lumOff val="40000"/>
              </a:schemeClr>
            </a:solidFill>
            <a:ln>
              <a:solidFill>
                <a:schemeClr val="accent6">
                  <a:lumMod val="40000"/>
                  <a:lumOff val="60000"/>
                </a:schemeClr>
              </a:solidFill>
            </a:ln>
            <a:effectLst/>
            <a:sp3d>
              <a:contourClr>
                <a:schemeClr val="accent6">
                  <a:lumMod val="40000"/>
                  <a:lumOff val="60000"/>
                </a:schemeClr>
              </a:contourClr>
            </a:sp3d>
          </c:spPr>
          <c:invertIfNegative val="0"/>
          <c:dLbls>
            <c:dLbl>
              <c:idx val="0"/>
              <c:layout>
                <c:manualLayout>
                  <c:x val="-5.0925337632079971E-17"/>
                  <c:y val="0.1018518518518518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D9F-4918-8AA0-4ECD5AF9949B}"/>
                </c:ext>
              </c:extLst>
            </c:dLbl>
            <c:dLbl>
              <c:idx val="1"/>
              <c:layout>
                <c:manualLayout>
                  <c:x val="-5.0925337632079971E-17"/>
                  <c:y val="8.79629629629629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9F-4918-8AA0-4ECD5AF9949B}"/>
                </c:ext>
              </c:extLst>
            </c:dLbl>
            <c:dLbl>
              <c:idx val="2"/>
              <c:layout>
                <c:manualLayout>
                  <c:x val="0"/>
                  <c:y val="7.87037037037036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D9F-4918-8AA0-4ECD5AF9949B}"/>
                </c:ext>
              </c:extLst>
            </c:dLbl>
            <c:dLbl>
              <c:idx val="3"/>
              <c:layout>
                <c:manualLayout>
                  <c:x val="-1.0185067526415994E-16"/>
                  <c:y val="7.87037037037037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D9F-4918-8AA0-4ECD5AF9949B}"/>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Feuil1!$B$14:$B$17</c:f>
              <c:strCache>
                <c:ptCount val="4"/>
                <c:pt idx="0">
                  <c:v>Hyperkalièmie</c:v>
                </c:pt>
                <c:pt idx="1">
                  <c:v>Syndrome urémique</c:v>
                </c:pt>
                <c:pt idx="2">
                  <c:v>Acidose</c:v>
                </c:pt>
                <c:pt idx="3">
                  <c:v>OAP</c:v>
                </c:pt>
              </c:strCache>
            </c:strRef>
          </c:cat>
          <c:val>
            <c:numRef>
              <c:f>Feuil1!$C$14:$C$17</c:f>
              <c:numCache>
                <c:formatCode>0%</c:formatCode>
                <c:ptCount val="4"/>
                <c:pt idx="0">
                  <c:v>0.57999999999999996</c:v>
                </c:pt>
                <c:pt idx="1">
                  <c:v>0.25800000000000001</c:v>
                </c:pt>
                <c:pt idx="2">
                  <c:v>8.2000000000000003E-2</c:v>
                </c:pt>
                <c:pt idx="3">
                  <c:v>0.08</c:v>
                </c:pt>
              </c:numCache>
            </c:numRef>
          </c:val>
          <c:extLst>
            <c:ext xmlns:c16="http://schemas.microsoft.com/office/drawing/2014/chart" uri="{C3380CC4-5D6E-409C-BE32-E72D297353CC}">
              <c16:uniqueId val="{00000004-8D9F-4918-8AA0-4ECD5AF9949B}"/>
            </c:ext>
          </c:extLst>
        </c:ser>
        <c:dLbls>
          <c:showLegendKey val="0"/>
          <c:showVal val="1"/>
          <c:showCatName val="0"/>
          <c:showSerName val="0"/>
          <c:showPercent val="0"/>
          <c:showBubbleSize val="0"/>
        </c:dLbls>
        <c:gapWidth val="150"/>
        <c:shape val="box"/>
        <c:axId val="817479288"/>
        <c:axId val="817484208"/>
        <c:axId val="0"/>
      </c:bar3DChart>
      <c:catAx>
        <c:axId val="8174792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fr-FR"/>
          </a:p>
        </c:txPr>
        <c:crossAx val="817484208"/>
        <c:crosses val="autoZero"/>
        <c:auto val="1"/>
        <c:lblAlgn val="ctr"/>
        <c:lblOffset val="100"/>
        <c:noMultiLvlLbl val="0"/>
      </c:catAx>
      <c:valAx>
        <c:axId val="81748420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fr-FR"/>
          </a:p>
        </c:txPr>
        <c:crossAx val="817479288"/>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2/24/2023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‹N°›</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1279563" rtl="0" eaLnBrk="1" latinLnBrk="0" hangingPunct="1">
      <a:defRPr sz="1662" kern="1200">
        <a:solidFill>
          <a:schemeClr val="tx1"/>
        </a:solidFill>
        <a:latin typeface="+mn-lt"/>
        <a:ea typeface="+mn-ea"/>
        <a:cs typeface="+mn-cs"/>
      </a:defRPr>
    </a:lvl1pPr>
    <a:lvl2pPr marL="639782" algn="l" defTabSz="1279563" rtl="0" eaLnBrk="1" latinLnBrk="0" hangingPunct="1">
      <a:defRPr sz="1662" kern="1200">
        <a:solidFill>
          <a:schemeClr val="tx1"/>
        </a:solidFill>
        <a:latin typeface="+mn-lt"/>
        <a:ea typeface="+mn-ea"/>
        <a:cs typeface="+mn-cs"/>
      </a:defRPr>
    </a:lvl2pPr>
    <a:lvl3pPr marL="1279563" algn="l" defTabSz="1279563" rtl="0" eaLnBrk="1" latinLnBrk="0" hangingPunct="1">
      <a:defRPr sz="1662" kern="1200">
        <a:solidFill>
          <a:schemeClr val="tx1"/>
        </a:solidFill>
        <a:latin typeface="+mn-lt"/>
        <a:ea typeface="+mn-ea"/>
        <a:cs typeface="+mn-cs"/>
      </a:defRPr>
    </a:lvl3pPr>
    <a:lvl4pPr marL="1919346" algn="l" defTabSz="1279563" rtl="0" eaLnBrk="1" latinLnBrk="0" hangingPunct="1">
      <a:defRPr sz="1662" kern="1200">
        <a:solidFill>
          <a:schemeClr val="tx1"/>
        </a:solidFill>
        <a:latin typeface="+mn-lt"/>
        <a:ea typeface="+mn-ea"/>
        <a:cs typeface="+mn-cs"/>
      </a:defRPr>
    </a:lvl4pPr>
    <a:lvl5pPr marL="2559128" algn="l" defTabSz="1279563" rtl="0" eaLnBrk="1" latinLnBrk="0" hangingPunct="1">
      <a:defRPr sz="1662" kern="1200">
        <a:solidFill>
          <a:schemeClr val="tx1"/>
        </a:solidFill>
        <a:latin typeface="+mn-lt"/>
        <a:ea typeface="+mn-ea"/>
        <a:cs typeface="+mn-cs"/>
      </a:defRPr>
    </a:lvl5pPr>
    <a:lvl6pPr marL="3198910" algn="l" defTabSz="1279563" rtl="0" eaLnBrk="1" latinLnBrk="0" hangingPunct="1">
      <a:defRPr sz="1662" kern="1200">
        <a:solidFill>
          <a:schemeClr val="tx1"/>
        </a:solidFill>
        <a:latin typeface="+mn-lt"/>
        <a:ea typeface="+mn-ea"/>
        <a:cs typeface="+mn-cs"/>
      </a:defRPr>
    </a:lvl6pPr>
    <a:lvl7pPr marL="3838692" algn="l" defTabSz="1279563" rtl="0" eaLnBrk="1" latinLnBrk="0" hangingPunct="1">
      <a:defRPr sz="1662" kern="1200">
        <a:solidFill>
          <a:schemeClr val="tx1"/>
        </a:solidFill>
        <a:latin typeface="+mn-lt"/>
        <a:ea typeface="+mn-ea"/>
        <a:cs typeface="+mn-cs"/>
      </a:defRPr>
    </a:lvl7pPr>
    <a:lvl8pPr marL="4478474" algn="l" defTabSz="1279563" rtl="0" eaLnBrk="1" latinLnBrk="0" hangingPunct="1">
      <a:defRPr sz="1662" kern="1200">
        <a:solidFill>
          <a:schemeClr val="tx1"/>
        </a:solidFill>
        <a:latin typeface="+mn-lt"/>
        <a:ea typeface="+mn-ea"/>
        <a:cs typeface="+mn-cs"/>
      </a:defRPr>
    </a:lvl8pPr>
    <a:lvl9pPr marL="5118256" algn="l" defTabSz="1279563" rtl="0" eaLnBrk="1" latinLnBrk="0" hangingPunct="1">
      <a:defRPr sz="166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3636874" y="6735718"/>
            <a:ext cx="5551311" cy="861219"/>
          </a:xfrm>
          <a:prstGeom prst="rect">
            <a:avLst/>
          </a:prstGeom>
        </p:spPr>
      </p:pic>
      <p:pic>
        <p:nvPicPr>
          <p:cNvPr id="3" name="New picture"/>
          <p:cNvPicPr/>
          <p:nvPr/>
        </p:nvPicPr>
        <p:blipFill>
          <a:blip r:embed="rId4"/>
          <a:stretch>
            <a:fillRect/>
          </a:stretch>
        </p:blipFill>
        <p:spPr>
          <a:xfrm rot="5400000">
            <a:off x="7686763" y="6735718"/>
            <a:ext cx="5551311" cy="861219"/>
          </a:xfrm>
          <a:prstGeom prst="rect">
            <a:avLst/>
          </a:prstGeom>
        </p:spPr>
      </p:pic>
      <p:pic>
        <p:nvPicPr>
          <p:cNvPr id="4" name="New picture"/>
          <p:cNvPicPr/>
          <p:nvPr/>
        </p:nvPicPr>
        <p:blipFill>
          <a:blip r:embed="rId5"/>
          <a:stretch>
            <a:fillRect/>
          </a:stretch>
        </p:blipFill>
        <p:spPr>
          <a:xfrm>
            <a:off x="1521024" y="12999156"/>
            <a:ext cx="6559153" cy="567972"/>
          </a:xfrm>
          <a:prstGeom prst="rect">
            <a:avLst/>
          </a:prstGeom>
        </p:spPr>
      </p:pic>
      <p:sp>
        <p:nvSpPr>
          <p:cNvPr id="5" name="New shape"/>
          <p:cNvSpPr/>
          <p:nvPr/>
        </p:nvSpPr>
        <p:spPr>
          <a:xfrm>
            <a:off x="1521023" y="13221405"/>
            <a:ext cx="4800600" cy="493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006">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960319" rtl="0" eaLnBrk="1" latinLnBrk="0" hangingPunct="1">
        <a:spcBef>
          <a:spcPct val="0"/>
        </a:spcBef>
        <a:buNone/>
        <a:defRPr sz="2932" kern="1200">
          <a:solidFill>
            <a:schemeClr val="tx1"/>
          </a:solidFill>
          <a:latin typeface="+mj-lt"/>
          <a:ea typeface="+mj-ea"/>
          <a:cs typeface="+mj-cs"/>
        </a:defRPr>
      </a:lvl1pPr>
    </p:titleStyle>
    <p:bodyStyle>
      <a:defPPr>
        <a:defRPr kern="1200"/>
      </a:defPPr>
      <a:lvl1pPr marL="0" indent="0" algn="l" defTabSz="960319" rtl="0" eaLnBrk="1" latinLnBrk="0" hangingPunct="1">
        <a:spcBef>
          <a:spcPct val="20000"/>
        </a:spcBef>
        <a:buFont typeface="Arial" pitchFamily="34" charset="0"/>
        <a:buNone/>
        <a:defRPr sz="2932" kern="1200">
          <a:solidFill>
            <a:schemeClr val="tx1"/>
          </a:solidFill>
          <a:latin typeface="+mn-lt"/>
          <a:ea typeface="+mn-ea"/>
          <a:cs typeface="+mn-cs"/>
        </a:defRPr>
      </a:lvl1pPr>
      <a:lvl2pPr marL="780260" indent="-300100" algn="l" defTabSz="960319" rtl="0" eaLnBrk="1" latinLnBrk="0" hangingPunct="1">
        <a:spcBef>
          <a:spcPct val="20000"/>
        </a:spcBef>
        <a:buFont typeface="Arial" pitchFamily="34" charset="0"/>
        <a:buChar char="–"/>
        <a:defRPr sz="2932" kern="1200">
          <a:solidFill>
            <a:schemeClr val="tx1"/>
          </a:solidFill>
          <a:latin typeface="+mn-lt"/>
          <a:ea typeface="+mn-ea"/>
          <a:cs typeface="+mn-cs"/>
        </a:defRPr>
      </a:lvl2pPr>
      <a:lvl3pPr marL="1200399" indent="-240080" algn="l" defTabSz="960319" rtl="0" eaLnBrk="1" latinLnBrk="0" hangingPunct="1">
        <a:spcBef>
          <a:spcPct val="20000"/>
        </a:spcBef>
        <a:buFont typeface="Arial" pitchFamily="34" charset="0"/>
        <a:buChar char="•"/>
        <a:defRPr sz="2516" kern="1200">
          <a:solidFill>
            <a:schemeClr val="tx1"/>
          </a:solidFill>
          <a:latin typeface="+mn-lt"/>
          <a:ea typeface="+mn-ea"/>
          <a:cs typeface="+mn-cs"/>
        </a:defRPr>
      </a:lvl3pPr>
      <a:lvl4pPr marL="1680559"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4pPr>
      <a:lvl5pPr marL="2160719"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5pPr>
      <a:lvl6pPr marL="2640878"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6pPr>
      <a:lvl7pPr marL="3121038"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7pPr>
      <a:lvl8pPr marL="3601198"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8pPr>
      <a:lvl9pPr marL="4081358" indent="-240080" algn="l" defTabSz="960319" rtl="0" eaLnBrk="1" latinLnBrk="0" hangingPunct="1">
        <a:spcBef>
          <a:spcPct val="20000"/>
        </a:spcBef>
        <a:buFont typeface="Arial" pitchFamily="34" charset="0"/>
        <a:buChar char="•"/>
        <a:defRPr sz="2122" kern="1200">
          <a:solidFill>
            <a:schemeClr val="tx1"/>
          </a:solidFill>
          <a:latin typeface="+mn-lt"/>
          <a:ea typeface="+mn-ea"/>
          <a:cs typeface="+mn-cs"/>
        </a:defRPr>
      </a:lvl9pPr>
    </p:bodyStyle>
    <p:otherStyle>
      <a:defPPr>
        <a:defRPr lang="en-US"/>
      </a:defPPr>
      <a:lvl1pPr marL="0" algn="l" defTabSz="960319" rtl="0" eaLnBrk="1" latinLnBrk="0" hangingPunct="1">
        <a:defRPr sz="1904" kern="1200">
          <a:solidFill>
            <a:schemeClr val="tx1"/>
          </a:solidFill>
          <a:latin typeface="+mn-lt"/>
          <a:ea typeface="+mn-ea"/>
          <a:cs typeface="+mn-cs"/>
        </a:defRPr>
      </a:lvl1pPr>
      <a:lvl2pPr marL="480160" algn="l" defTabSz="960319" rtl="0" eaLnBrk="1" latinLnBrk="0" hangingPunct="1">
        <a:defRPr sz="1904" kern="1200">
          <a:solidFill>
            <a:schemeClr val="tx1"/>
          </a:solidFill>
          <a:latin typeface="+mn-lt"/>
          <a:ea typeface="+mn-ea"/>
          <a:cs typeface="+mn-cs"/>
        </a:defRPr>
      </a:lvl2pPr>
      <a:lvl3pPr marL="960319" algn="l" defTabSz="960319" rtl="0" eaLnBrk="1" latinLnBrk="0" hangingPunct="1">
        <a:defRPr sz="1904" kern="1200">
          <a:solidFill>
            <a:schemeClr val="tx1"/>
          </a:solidFill>
          <a:latin typeface="+mn-lt"/>
          <a:ea typeface="+mn-ea"/>
          <a:cs typeface="+mn-cs"/>
        </a:defRPr>
      </a:lvl3pPr>
      <a:lvl4pPr marL="1440479" algn="l" defTabSz="960319" rtl="0" eaLnBrk="1" latinLnBrk="0" hangingPunct="1">
        <a:defRPr sz="1904" kern="1200">
          <a:solidFill>
            <a:schemeClr val="tx1"/>
          </a:solidFill>
          <a:latin typeface="+mn-lt"/>
          <a:ea typeface="+mn-ea"/>
          <a:cs typeface="+mn-cs"/>
        </a:defRPr>
      </a:lvl4pPr>
      <a:lvl5pPr marL="1920639" algn="l" defTabSz="960319" rtl="0" eaLnBrk="1" latinLnBrk="0" hangingPunct="1">
        <a:defRPr sz="1904" kern="1200">
          <a:solidFill>
            <a:schemeClr val="tx1"/>
          </a:solidFill>
          <a:latin typeface="+mn-lt"/>
          <a:ea typeface="+mn-ea"/>
          <a:cs typeface="+mn-cs"/>
        </a:defRPr>
      </a:lvl5pPr>
      <a:lvl6pPr marL="2400799" algn="l" defTabSz="960319" rtl="0" eaLnBrk="1" latinLnBrk="0" hangingPunct="1">
        <a:defRPr sz="1904" kern="1200">
          <a:solidFill>
            <a:schemeClr val="tx1"/>
          </a:solidFill>
          <a:latin typeface="+mn-lt"/>
          <a:ea typeface="+mn-ea"/>
          <a:cs typeface="+mn-cs"/>
        </a:defRPr>
      </a:lvl6pPr>
      <a:lvl7pPr marL="2880958" algn="l" defTabSz="960319" rtl="0" eaLnBrk="1" latinLnBrk="0" hangingPunct="1">
        <a:defRPr sz="1904" kern="1200">
          <a:solidFill>
            <a:schemeClr val="tx1"/>
          </a:solidFill>
          <a:latin typeface="+mn-lt"/>
          <a:ea typeface="+mn-ea"/>
          <a:cs typeface="+mn-cs"/>
        </a:defRPr>
      </a:lvl7pPr>
      <a:lvl8pPr marL="3361118" algn="l" defTabSz="960319" rtl="0" eaLnBrk="1" latinLnBrk="0" hangingPunct="1">
        <a:defRPr sz="1904" kern="1200">
          <a:solidFill>
            <a:schemeClr val="tx1"/>
          </a:solidFill>
          <a:latin typeface="+mn-lt"/>
          <a:ea typeface="+mn-ea"/>
          <a:cs typeface="+mn-cs"/>
        </a:defRPr>
      </a:lvl8pPr>
      <a:lvl9pPr marL="3841278" algn="l" defTabSz="96031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21290"/>
            <a:ext cx="9601200" cy="23645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004" tIns="14002" rIns="28004" bIns="14002" rtlCol="0" anchor="ctr"/>
          <a:lstStyle>
            <a:defPPr>
              <a:defRPr kern="1200"/>
            </a:defPPr>
          </a:lstStyle>
          <a:p>
            <a:pPr marL="0" marR="0" algn="ctr">
              <a:spcBef>
                <a:spcPts val="0"/>
              </a:spcBef>
              <a:spcAft>
                <a:spcPts val="0"/>
              </a:spcAft>
            </a:pPr>
            <a:endParaRPr lang="fr-FR" sz="1800" dirty="0">
              <a:effectLst/>
              <a:latin typeface="Arial" panose="020B0604020202020204" pitchFamily="34" charset="0"/>
              <a:ea typeface="Times New Roman" panose="02020603050405020304" pitchFamily="18" charset="0"/>
            </a:endParaRPr>
          </a:p>
          <a:p>
            <a:pPr marL="0" marR="0" algn="ctr">
              <a:spcBef>
                <a:spcPts val="0"/>
              </a:spcBef>
              <a:spcAft>
                <a:spcPts val="0"/>
              </a:spcAft>
            </a:pPr>
            <a:endParaRPr lang="fr-FR" sz="1800" dirty="0">
              <a:latin typeface="Arial" panose="020B0604020202020204" pitchFamily="34" charset="0"/>
              <a:ea typeface="Times New Roman" panose="02020603050405020304" pitchFamily="18" charset="0"/>
            </a:endParaRPr>
          </a:p>
          <a:p>
            <a:pPr marL="0" marR="0" algn="ctr">
              <a:spcBef>
                <a:spcPts val="0"/>
              </a:spcBef>
              <a:spcAft>
                <a:spcPts val="0"/>
              </a:spcAft>
            </a:pPr>
            <a:endParaRPr lang="fr-FR" sz="1800" dirty="0">
              <a:effectLst/>
              <a:latin typeface="Arial" panose="020B0604020202020204" pitchFamily="34" charset="0"/>
              <a:ea typeface="Times New Roman" panose="02020603050405020304" pitchFamily="18" charset="0"/>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300038" y="108574"/>
            <a:ext cx="9001125" cy="1344394"/>
          </a:xfrm>
          <a:prstGeom prst="rect">
            <a:avLst/>
          </a:prstGeom>
        </p:spPr>
        <p:txBody>
          <a:bodyPr lIns="28004" tIns="14002" rIns="28004" bIns="1400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marL="0" marR="0" algn="ctr">
              <a:spcBef>
                <a:spcPts val="0"/>
              </a:spcBef>
              <a:spcAft>
                <a:spcPts val="0"/>
              </a:spcAft>
            </a:pPr>
            <a:r>
              <a:rPr lang="fr-FR" sz="1800" b="1" dirty="0">
                <a:solidFill>
                  <a:srgbClr val="FF0000"/>
                </a:solidFill>
                <a:effectLst/>
                <a:latin typeface="Libre Baskerville" panose="02000000000000000000" pitchFamily="2" charset="0"/>
                <a:ea typeface="Times New Roman" panose="02020603050405020304" pitchFamily="18" charset="0"/>
              </a:rPr>
              <a:t>19</a:t>
            </a:r>
            <a:r>
              <a:rPr lang="fr-FR" sz="1800" b="1" baseline="30000" dirty="0">
                <a:solidFill>
                  <a:srgbClr val="FF0000"/>
                </a:solidFill>
                <a:effectLst/>
                <a:latin typeface="Libre Baskerville" panose="02000000000000000000" pitchFamily="2" charset="0"/>
                <a:ea typeface="Times New Roman" panose="02020603050405020304" pitchFamily="18" charset="0"/>
              </a:rPr>
              <a:t>ème</a:t>
            </a:r>
            <a:r>
              <a:rPr lang="fr-FR" sz="1800" b="1" dirty="0">
                <a:solidFill>
                  <a:srgbClr val="FF0000"/>
                </a:solidFill>
                <a:effectLst/>
                <a:latin typeface="Libre Baskerville" panose="02000000000000000000" pitchFamily="2" charset="0"/>
                <a:ea typeface="Times New Roman" panose="02020603050405020304" pitchFamily="18" charset="0"/>
              </a:rPr>
              <a:t> Congrès National de Néphrologie</a:t>
            </a:r>
          </a:p>
          <a:p>
            <a:pPr marL="0" marR="0" algn="ctr">
              <a:spcBef>
                <a:spcPts val="0"/>
              </a:spcBef>
              <a:spcAft>
                <a:spcPts val="0"/>
              </a:spcAft>
            </a:pPr>
            <a:endParaRPr lang="en-US" sz="1800" dirty="0">
              <a:effectLst/>
              <a:latin typeface="Libre Baskerville" panose="02000000000000000000" pitchFamily="2" charset="0"/>
              <a:ea typeface="Times New Roman" panose="02020603050405020304" pitchFamily="18" charset="0"/>
            </a:endParaRPr>
          </a:p>
          <a:p>
            <a:pPr marL="0" marR="0" algn="ctr">
              <a:spcBef>
                <a:spcPts val="0"/>
              </a:spcBef>
              <a:spcAft>
                <a:spcPts val="0"/>
              </a:spcAft>
            </a:pPr>
            <a:r>
              <a:rPr lang="fr-FR" sz="1800" i="1" dirty="0">
                <a:solidFill>
                  <a:schemeClr val="accent3">
                    <a:lumMod val="40000"/>
                    <a:lumOff val="60000"/>
                  </a:schemeClr>
                </a:solidFill>
                <a:effectLst/>
                <a:latin typeface="Libre Baskerville" panose="02000000000000000000" pitchFamily="2" charset="0"/>
                <a:ea typeface="Times New Roman" panose="02020603050405020304" pitchFamily="18" charset="0"/>
              </a:rPr>
              <a:t>02-04 Mars 2023, Casablanca</a:t>
            </a:r>
          </a:p>
          <a:p>
            <a:pPr marL="0" marR="0" algn="ctr">
              <a:spcBef>
                <a:spcPts val="0"/>
              </a:spcBef>
              <a:spcAft>
                <a:spcPts val="0"/>
              </a:spcAft>
            </a:pPr>
            <a:endParaRPr lang="fr-FR" sz="1800" i="1" dirty="0">
              <a:latin typeface="Libre Baskerville" panose="02000000000000000000" pitchFamily="2" charset="0"/>
              <a:ea typeface="Times New Roman" panose="02020603050405020304" pitchFamily="18" charset="0"/>
            </a:endParaRPr>
          </a:p>
          <a:p>
            <a:pPr marL="0" marR="0" algn="ctr">
              <a:spcBef>
                <a:spcPts val="0"/>
              </a:spcBef>
              <a:spcAft>
                <a:spcPts val="0"/>
              </a:spcAft>
            </a:pPr>
            <a:endParaRPr lang="en-US" sz="1800" dirty="0">
              <a:effectLst/>
              <a:latin typeface="Libre Baskerville" panose="02000000000000000000" pitchFamily="2" charset="0"/>
              <a:ea typeface="Times New Roman" panose="02020603050405020304" pitchFamily="18" charset="0"/>
            </a:endParaRPr>
          </a:p>
        </p:txBody>
      </p:sp>
      <p:sp>
        <p:nvSpPr>
          <p:cNvPr id="4" name="Callout: Bent Line 3">
            <a:extLst>
              <a:ext uri="{FF2B5EF4-FFF2-40B4-BE49-F238E27FC236}">
                <a16:creationId xmlns:a16="http://schemas.microsoft.com/office/drawing/2014/main" id="{BBD029FA-2C84-CD65-8A43-6B13286D1E47}"/>
              </a:ext>
            </a:extLst>
          </p:cNvPr>
          <p:cNvSpPr/>
          <p:nvPr/>
        </p:nvSpPr>
        <p:spPr>
          <a:xfrm>
            <a:off x="919594" y="2755021"/>
            <a:ext cx="1703294" cy="340659"/>
          </a:xfrm>
          <a:prstGeom prst="borderCallout2">
            <a:avLst>
              <a:gd name="adj1" fmla="val 18750"/>
              <a:gd name="adj2" fmla="val -8333"/>
              <a:gd name="adj3" fmla="val 18750"/>
              <a:gd name="adj4" fmla="val -16667"/>
              <a:gd name="adj5" fmla="val 138816"/>
              <a:gd name="adj6" fmla="val -41404"/>
            </a:avLst>
          </a:prstGeom>
          <a:solidFill>
            <a:schemeClr val="tx2"/>
          </a:solidFill>
          <a:ln>
            <a:solidFill>
              <a:srgbClr val="B2CA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Montserrat Extra Bold" panose="00000900000000000000" pitchFamily="50" charset="0"/>
              </a:rPr>
              <a:t>Introduction</a:t>
            </a:r>
          </a:p>
        </p:txBody>
      </p:sp>
      <p:sp>
        <p:nvSpPr>
          <p:cNvPr id="5" name="TextBox 4">
            <a:extLst>
              <a:ext uri="{FF2B5EF4-FFF2-40B4-BE49-F238E27FC236}">
                <a16:creationId xmlns:a16="http://schemas.microsoft.com/office/drawing/2014/main" id="{A50B2671-BC31-C764-C6F1-9DA6C8D10852}"/>
              </a:ext>
            </a:extLst>
          </p:cNvPr>
          <p:cNvSpPr txBox="1"/>
          <p:nvPr/>
        </p:nvSpPr>
        <p:spPr>
          <a:xfrm>
            <a:off x="77788" y="3251387"/>
            <a:ext cx="4566127" cy="3948122"/>
          </a:xfrm>
          <a:prstGeom prst="rect">
            <a:avLst/>
          </a:prstGeom>
          <a:noFill/>
          <a:ln>
            <a:solidFill>
              <a:srgbClr val="A0BEC8"/>
            </a:solidFill>
            <a:prstDash val="dash"/>
          </a:ln>
        </p:spPr>
        <p:txBody>
          <a:bodyPr wrap="square" rtlCol="0">
            <a:normAutofit/>
          </a:bodyPr>
          <a:lstStyle/>
          <a:p>
            <a:pPr>
              <a:spcBef>
                <a:spcPts val="0"/>
              </a:spcBef>
              <a:spcAft>
                <a:spcPts val="600"/>
              </a:spcAft>
            </a:pPr>
            <a:endParaRPr lang="en-US" sz="2000" b="1" dirty="0" err="1">
              <a:solidFill>
                <a:srgbClr val="0070C0"/>
              </a:solidFill>
            </a:endParaRPr>
          </a:p>
        </p:txBody>
      </p:sp>
      <p:sp>
        <p:nvSpPr>
          <p:cNvPr id="6" name="TextBox 5">
            <a:extLst>
              <a:ext uri="{FF2B5EF4-FFF2-40B4-BE49-F238E27FC236}">
                <a16:creationId xmlns:a16="http://schemas.microsoft.com/office/drawing/2014/main" id="{0DC731CE-315B-4E20-26E1-03204ED4EE83}"/>
              </a:ext>
            </a:extLst>
          </p:cNvPr>
          <p:cNvSpPr txBox="1"/>
          <p:nvPr/>
        </p:nvSpPr>
        <p:spPr>
          <a:xfrm>
            <a:off x="103989" y="3422024"/>
            <a:ext cx="4539926" cy="3416320"/>
          </a:xfrm>
          <a:prstGeom prst="rect">
            <a:avLst/>
          </a:prstGeom>
          <a:noFill/>
        </p:spPr>
        <p:txBody>
          <a:bodyPr wrap="square" rtlCol="0">
            <a:spAutoFit/>
          </a:bodyPr>
          <a:lstStyle>
            <a:defPPr>
              <a:defRPr kern="1200"/>
            </a:defPPr>
          </a:lstStyle>
          <a:p>
            <a:pPr algn="just"/>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L’insuffisance rénale aigue obstructive est une urgence médico-chirurgicale, elle est secondaire à un obstacle bilatéral ou unilatéral sur un rein unique fonctionnel ou anatomique mettant en jeu le pronostic vital à court terme, qui peut nécessiter une épuration extrarénale en urgence. L’objectif de notre étude était de décrire le profil épidémiologique et étiologique des malades hémodialysés en urgence pour insuffisance rénale aiguë obstructive (IRAO), les principales indications d’hémodialyse et d’évaluer les facteurs de risque de mortalité.</a:t>
            </a:r>
            <a:endParaRPr lang="en-US" sz="1800" dirty="0">
              <a:solidFill>
                <a:schemeClr val="tx1">
                  <a:lumMod val="65000"/>
                  <a:lumOff val="35000"/>
                </a:schemeClr>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592EDE9-E349-4026-C86D-1F6AD3397A65}"/>
              </a:ext>
            </a:extLst>
          </p:cNvPr>
          <p:cNvSpPr txBox="1"/>
          <p:nvPr/>
        </p:nvSpPr>
        <p:spPr>
          <a:xfrm>
            <a:off x="77788" y="7981955"/>
            <a:ext cx="4539926" cy="2778059"/>
          </a:xfrm>
          <a:prstGeom prst="rect">
            <a:avLst/>
          </a:prstGeom>
          <a:noFill/>
          <a:ln>
            <a:solidFill>
              <a:schemeClr val="bg1">
                <a:lumMod val="75000"/>
              </a:schemeClr>
            </a:solidFill>
            <a:prstDash val="dash"/>
          </a:ln>
        </p:spPr>
        <p:txBody>
          <a:bodyPr wrap="square" rtlCol="0">
            <a:normAutofit/>
          </a:bodyPr>
          <a:lstStyle/>
          <a:p>
            <a:pPr>
              <a:spcBef>
                <a:spcPts val="0"/>
              </a:spcBef>
              <a:spcAft>
                <a:spcPts val="600"/>
              </a:spcAft>
            </a:pPr>
            <a:endParaRPr lang="en-US" sz="2000" b="1" dirty="0" err="1">
              <a:solidFill>
                <a:srgbClr val="0070C0"/>
              </a:solidFill>
            </a:endParaRPr>
          </a:p>
        </p:txBody>
      </p:sp>
      <p:sp>
        <p:nvSpPr>
          <p:cNvPr id="8" name="Callout: Bent Line 7">
            <a:extLst>
              <a:ext uri="{FF2B5EF4-FFF2-40B4-BE49-F238E27FC236}">
                <a16:creationId xmlns:a16="http://schemas.microsoft.com/office/drawing/2014/main" id="{B3FDBE34-D124-7218-91F2-CA4196477807}"/>
              </a:ext>
            </a:extLst>
          </p:cNvPr>
          <p:cNvSpPr/>
          <p:nvPr/>
        </p:nvSpPr>
        <p:spPr>
          <a:xfrm>
            <a:off x="914402" y="7521011"/>
            <a:ext cx="1703294" cy="340659"/>
          </a:xfrm>
          <a:prstGeom prst="borderCallout2">
            <a:avLst>
              <a:gd name="adj1" fmla="val 18750"/>
              <a:gd name="adj2" fmla="val -1450"/>
              <a:gd name="adj3" fmla="val 18750"/>
              <a:gd name="adj4" fmla="val -16667"/>
              <a:gd name="adj5" fmla="val 138816"/>
              <a:gd name="adj6" fmla="val -41404"/>
            </a:avLst>
          </a:prstGeom>
          <a:solidFill>
            <a:schemeClr val="tx2"/>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bg1"/>
                </a:solidFill>
                <a:latin typeface="Montserrat Extra Bold" panose="00000900000000000000" pitchFamily="50" charset="0"/>
              </a:rPr>
              <a:t>Méthodes</a:t>
            </a:r>
            <a:endParaRPr lang="en-US" sz="1600" b="1" dirty="0">
              <a:solidFill>
                <a:schemeClr val="bg1"/>
              </a:solidFill>
              <a:latin typeface="Montserrat Extra Bold" panose="00000900000000000000" pitchFamily="50" charset="0"/>
            </a:endParaRPr>
          </a:p>
        </p:txBody>
      </p:sp>
      <p:sp>
        <p:nvSpPr>
          <p:cNvPr id="10" name="TextBox 9">
            <a:extLst>
              <a:ext uri="{FF2B5EF4-FFF2-40B4-BE49-F238E27FC236}">
                <a16:creationId xmlns:a16="http://schemas.microsoft.com/office/drawing/2014/main" id="{FC46C4C4-E4A2-F3D9-6B80-CFFD7FF8E0E0}"/>
              </a:ext>
            </a:extLst>
          </p:cNvPr>
          <p:cNvSpPr txBox="1"/>
          <p:nvPr/>
        </p:nvSpPr>
        <p:spPr>
          <a:xfrm>
            <a:off x="103989" y="8117033"/>
            <a:ext cx="4513724" cy="2308324"/>
          </a:xfrm>
          <a:prstGeom prst="rect">
            <a:avLst/>
          </a:prstGeom>
          <a:noFill/>
        </p:spPr>
        <p:txBody>
          <a:bodyPr wrap="square">
            <a:spAutoFit/>
          </a:bodyPr>
          <a:lstStyle/>
          <a:p>
            <a:pPr algn="just"/>
            <a:r>
              <a:rPr lang="fr-FR" sz="1800" dirty="0">
                <a:latin typeface="Times New Roman" panose="02020603050405020304" pitchFamily="18" charset="0"/>
                <a:cs typeface="Times New Roman" panose="02020603050405020304" pitchFamily="18" charset="0"/>
              </a:rPr>
              <a:t>Étude rétrospective sur deux ans de janvier 2021 à décembre 2022, incluant tous les patients avec une IRAO pris en charge au CHU Med VI de Marrakech. Le recueil des données a été réalisé à l’aide d’une fiche d’exploitation préalablement établie, l’analyse statistique des données a été établie à l’aide du logiciel Excel</a:t>
            </a:r>
          </a:p>
        </p:txBody>
      </p:sp>
      <p:sp>
        <p:nvSpPr>
          <p:cNvPr id="12" name="Callout: Bent Line 11">
            <a:extLst>
              <a:ext uri="{FF2B5EF4-FFF2-40B4-BE49-F238E27FC236}">
                <a16:creationId xmlns:a16="http://schemas.microsoft.com/office/drawing/2014/main" id="{68D09ECA-5900-C444-3959-6869442E9517}"/>
              </a:ext>
            </a:extLst>
          </p:cNvPr>
          <p:cNvSpPr/>
          <p:nvPr/>
        </p:nvSpPr>
        <p:spPr>
          <a:xfrm>
            <a:off x="5829822" y="2771695"/>
            <a:ext cx="1703294" cy="340659"/>
          </a:xfrm>
          <a:prstGeom prst="borderCallout2">
            <a:avLst>
              <a:gd name="adj1" fmla="val 18750"/>
              <a:gd name="adj2" fmla="val -8333"/>
              <a:gd name="adj3" fmla="val 18750"/>
              <a:gd name="adj4" fmla="val -16667"/>
              <a:gd name="adj5" fmla="val 138816"/>
              <a:gd name="adj6" fmla="val -41404"/>
            </a:avLst>
          </a:prstGeom>
          <a:solidFill>
            <a:schemeClr val="tx2"/>
          </a:solidFill>
          <a:ln>
            <a:solidFill>
              <a:srgbClr val="B2CAD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bg1"/>
                </a:solidFill>
                <a:latin typeface="Montserrat Extra Bold" panose="00000900000000000000" pitchFamily="50" charset="0"/>
              </a:rPr>
              <a:t>Résultats</a:t>
            </a:r>
            <a:r>
              <a:rPr lang="en-US" sz="1600" b="1" dirty="0">
                <a:solidFill>
                  <a:schemeClr val="bg1"/>
                </a:solidFill>
                <a:latin typeface="Montserrat Extra Bold" panose="00000900000000000000" pitchFamily="50" charset="0"/>
              </a:rPr>
              <a:t> </a:t>
            </a:r>
          </a:p>
        </p:txBody>
      </p:sp>
      <p:sp>
        <p:nvSpPr>
          <p:cNvPr id="13" name="TextBox 12">
            <a:extLst>
              <a:ext uri="{FF2B5EF4-FFF2-40B4-BE49-F238E27FC236}">
                <a16:creationId xmlns:a16="http://schemas.microsoft.com/office/drawing/2014/main" id="{C838827F-6758-0DA1-205E-9C43439D8D5E}"/>
              </a:ext>
            </a:extLst>
          </p:cNvPr>
          <p:cNvSpPr txBox="1"/>
          <p:nvPr/>
        </p:nvSpPr>
        <p:spPr>
          <a:xfrm>
            <a:off x="4751298" y="3413976"/>
            <a:ext cx="4688540" cy="2585323"/>
          </a:xfrm>
          <a:prstGeom prst="rect">
            <a:avLst/>
          </a:prstGeom>
          <a:noFill/>
        </p:spPr>
        <p:txBody>
          <a:bodyPr wrap="square">
            <a:spAutoFit/>
          </a:bodyPr>
          <a:lstStyle/>
          <a:p>
            <a:pPr algn="just"/>
            <a:r>
              <a:rPr lang="fr-FR" sz="1800" dirty="0">
                <a:latin typeface="Times New Roman" panose="02020603050405020304" pitchFamily="18" charset="0"/>
                <a:cs typeface="Times New Roman" panose="02020603050405020304" pitchFamily="18" charset="0"/>
              </a:rPr>
              <a:t>Il s’agit de 91 patients dont 57.2 % étaient des hommes. L’âge moyen des patients était de 51,9 ±11,6 ans. Les principales causes étaient les tumeurs prostatiques (35%) les tumeurs de vessie (25%) les lithiases urinaires (30,7%). L'indication de l'hémodialyse était : hyperkaliémie menaçante, syndrome urémique, acidose et œdème pulmonaire aigu dans respectivement 58%, 26%, 8% et 8% des cas. </a:t>
            </a:r>
            <a:endParaRPr lang="en-US" sz="1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C605F03-A1E6-55B1-FF87-845DE01C20FD}"/>
              </a:ext>
            </a:extLst>
          </p:cNvPr>
          <p:cNvSpPr txBox="1"/>
          <p:nvPr/>
        </p:nvSpPr>
        <p:spPr>
          <a:xfrm>
            <a:off x="42121" y="11368385"/>
            <a:ext cx="9469433" cy="1084618"/>
          </a:xfrm>
          <a:prstGeom prst="rect">
            <a:avLst/>
          </a:prstGeom>
          <a:noFill/>
          <a:ln>
            <a:solidFill>
              <a:srgbClr val="E3E3E3"/>
            </a:solidFill>
            <a:prstDash val="dash"/>
          </a:ln>
        </p:spPr>
        <p:txBody>
          <a:bodyPr wrap="square" rtlCol="0">
            <a:normAutofit/>
          </a:bodyPr>
          <a:lstStyle/>
          <a:p>
            <a:pPr>
              <a:spcBef>
                <a:spcPts val="0"/>
              </a:spcBef>
              <a:spcAft>
                <a:spcPts val="600"/>
              </a:spcAft>
            </a:pPr>
            <a:endParaRPr lang="en-US" sz="2000" b="1" dirty="0" err="1">
              <a:solidFill>
                <a:srgbClr val="0070C0"/>
              </a:solidFill>
            </a:endParaRPr>
          </a:p>
        </p:txBody>
      </p:sp>
      <p:sp>
        <p:nvSpPr>
          <p:cNvPr id="16" name="Callout: Bent Line 15">
            <a:extLst>
              <a:ext uri="{FF2B5EF4-FFF2-40B4-BE49-F238E27FC236}">
                <a16:creationId xmlns:a16="http://schemas.microsoft.com/office/drawing/2014/main" id="{D78166A4-9BE0-0F78-3114-20BDF57F3518}"/>
              </a:ext>
            </a:extLst>
          </p:cNvPr>
          <p:cNvSpPr/>
          <p:nvPr/>
        </p:nvSpPr>
        <p:spPr>
          <a:xfrm>
            <a:off x="914402" y="10909948"/>
            <a:ext cx="1703294" cy="340659"/>
          </a:xfrm>
          <a:prstGeom prst="borderCallout2">
            <a:avLst>
              <a:gd name="adj1" fmla="val 8426"/>
              <a:gd name="adj2" fmla="val -1450"/>
              <a:gd name="adj3" fmla="val 18750"/>
              <a:gd name="adj4" fmla="val -16667"/>
              <a:gd name="adj5" fmla="val 138816"/>
              <a:gd name="adj6" fmla="val -41404"/>
            </a:avLst>
          </a:prstGeom>
          <a:solidFill>
            <a:schemeClr val="tx2"/>
          </a:solidFill>
          <a:ln>
            <a:solidFill>
              <a:srgbClr val="E3E3E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Montserrat Extra Bold" panose="00000900000000000000" pitchFamily="50" charset="0"/>
              </a:rPr>
              <a:t>Conclusion</a:t>
            </a:r>
          </a:p>
        </p:txBody>
      </p:sp>
      <p:sp>
        <p:nvSpPr>
          <p:cNvPr id="17" name="TextBox 16">
            <a:extLst>
              <a:ext uri="{FF2B5EF4-FFF2-40B4-BE49-F238E27FC236}">
                <a16:creationId xmlns:a16="http://schemas.microsoft.com/office/drawing/2014/main" id="{246E0C7E-6873-F091-8CA6-84FB502E1FAC}"/>
              </a:ext>
            </a:extLst>
          </p:cNvPr>
          <p:cNvSpPr txBox="1"/>
          <p:nvPr/>
        </p:nvSpPr>
        <p:spPr>
          <a:xfrm>
            <a:off x="95909" y="11352600"/>
            <a:ext cx="9337666" cy="923330"/>
          </a:xfrm>
          <a:prstGeom prst="rect">
            <a:avLst/>
          </a:prstGeom>
          <a:noFill/>
        </p:spPr>
        <p:txBody>
          <a:bodyPr wrap="square">
            <a:spAutoFit/>
          </a:bodyPr>
          <a:lstStyle/>
          <a:p>
            <a:pPr marL="0" marR="0" algn="just">
              <a:spcBef>
                <a:spcPts val="0"/>
              </a:spcBef>
              <a:spcAft>
                <a:spcPts val="0"/>
              </a:spcAft>
            </a:pPr>
            <a:r>
              <a:rPr lang="fr-FR" sz="1800" dirty="0">
                <a:latin typeface="Times New Roman" panose="02020603050405020304" pitchFamily="18" charset="0"/>
                <a:cs typeface="Times New Roman" panose="02020603050405020304" pitchFamily="18" charset="0"/>
              </a:rPr>
              <a:t>Les IRAO constituent une affection fréquente et grave. Les étiologies sont dominées par les tumeurs pelviennes. Le recours à l’hémodialyse souligne le retard de prise en charge. La prévention repose sur une prise en charge précoce et nécessite une coordination </a:t>
            </a:r>
            <a:r>
              <a:rPr lang="fr-FR" sz="1800" dirty="0" err="1">
                <a:latin typeface="Times New Roman" panose="02020603050405020304" pitchFamily="18" charset="0"/>
                <a:cs typeface="Times New Roman" panose="02020603050405020304" pitchFamily="18" charset="0"/>
              </a:rPr>
              <a:t>néphro</a:t>
            </a:r>
            <a:r>
              <a:rPr lang="fr-FR" sz="1800" dirty="0">
                <a:latin typeface="Times New Roman" panose="02020603050405020304" pitchFamily="18" charset="0"/>
                <a:cs typeface="Times New Roman" panose="02020603050405020304" pitchFamily="18" charset="0"/>
              </a:rPr>
              <a:t>-urologique.</a:t>
            </a:r>
            <a:endParaRPr lang="en-US" sz="1800" dirty="0">
              <a:latin typeface="Times New Roman" panose="02020603050405020304" pitchFamily="18" charset="0"/>
              <a:cs typeface="Times New Roman" panose="02020603050405020304" pitchFamily="18" charset="0"/>
            </a:endParaRPr>
          </a:p>
        </p:txBody>
      </p:sp>
      <p:graphicFrame>
        <p:nvGraphicFramePr>
          <p:cNvPr id="18" name="Chart 17">
            <a:extLst>
              <a:ext uri="{FF2B5EF4-FFF2-40B4-BE49-F238E27FC236}">
                <a16:creationId xmlns:a16="http://schemas.microsoft.com/office/drawing/2014/main" id="{75ED1A1F-D929-D964-8458-CD57977CE637}"/>
              </a:ext>
            </a:extLst>
          </p:cNvPr>
          <p:cNvGraphicFramePr>
            <a:graphicFrameLocks/>
          </p:cNvGraphicFramePr>
          <p:nvPr>
            <p:extLst>
              <p:ext uri="{D42A27DB-BD31-4B8C-83A1-F6EECF244321}">
                <p14:modId xmlns:p14="http://schemas.microsoft.com/office/powerpoint/2010/main" val="31181513"/>
              </p:ext>
            </p:extLst>
          </p:nvPr>
        </p:nvGraphicFramePr>
        <p:xfrm>
          <a:off x="4689430" y="6207045"/>
          <a:ext cx="4987081" cy="3893628"/>
        </p:xfrm>
        <a:graphic>
          <a:graphicData uri="http://schemas.openxmlformats.org/drawingml/2006/chart">
            <c:chart xmlns:c="http://schemas.openxmlformats.org/drawingml/2006/chart" xmlns:r="http://schemas.openxmlformats.org/officeDocument/2006/relationships" r:id="rId2"/>
          </a:graphicData>
        </a:graphic>
      </p:graphicFrame>
      <p:pic>
        <p:nvPicPr>
          <p:cNvPr id="19" name="Image 1" descr="Logo-SMN-1">
            <a:extLst>
              <a:ext uri="{FF2B5EF4-FFF2-40B4-BE49-F238E27FC236}">
                <a16:creationId xmlns:a16="http://schemas.microsoft.com/office/drawing/2014/main" id="{9AC43926-7AD7-A7D9-B31A-F38DF7C0A55D}"/>
              </a:ext>
            </a:extLst>
          </p:cNvPr>
          <p:cNvPicPr>
            <a:picLocks/>
          </p:cNvPicPr>
          <p:nvPr/>
        </p:nvPicPr>
        <p:blipFill>
          <a:blip r:embed="rId3" cstate="print">
            <a:extLst>
              <a:ext uri="{28A0092B-C50C-407E-A947-70E740481C1C}">
                <a14:useLocalDpi xmlns:a14="http://schemas.microsoft.com/office/drawing/2010/main" val="0"/>
              </a:ext>
            </a:extLst>
          </a:blip>
          <a:srcRect l="14272" t="9456" r="13147" b="10780"/>
          <a:stretch>
            <a:fillRect/>
          </a:stretch>
        </p:blipFill>
        <p:spPr bwMode="auto">
          <a:xfrm>
            <a:off x="8611814" y="32492"/>
            <a:ext cx="973413" cy="965102"/>
          </a:xfrm>
          <a:prstGeom prst="rect">
            <a:avLst/>
          </a:prstGeom>
          <a:noFill/>
          <a:ln>
            <a:noFill/>
          </a:ln>
        </p:spPr>
      </p:pic>
      <p:sp>
        <p:nvSpPr>
          <p:cNvPr id="22" name="TextBox 21">
            <a:extLst>
              <a:ext uri="{FF2B5EF4-FFF2-40B4-BE49-F238E27FC236}">
                <a16:creationId xmlns:a16="http://schemas.microsoft.com/office/drawing/2014/main" id="{66E716E9-D4E9-992F-2571-9EE6169C7AB9}"/>
              </a:ext>
            </a:extLst>
          </p:cNvPr>
          <p:cNvSpPr txBox="1"/>
          <p:nvPr/>
        </p:nvSpPr>
        <p:spPr>
          <a:xfrm>
            <a:off x="95909" y="1144737"/>
            <a:ext cx="9409747" cy="1261884"/>
          </a:xfrm>
          <a:prstGeom prst="rect">
            <a:avLst/>
          </a:prstGeom>
          <a:noFill/>
        </p:spPr>
        <p:txBody>
          <a:bodyPr wrap="square">
            <a:spAutoFit/>
          </a:bodyPr>
          <a:lstStyle/>
          <a:p>
            <a:pPr marL="0" marR="0" algn="ctr">
              <a:spcBef>
                <a:spcPts val="0"/>
              </a:spcBef>
              <a:spcAft>
                <a:spcPts val="0"/>
              </a:spcAft>
            </a:pPr>
            <a:r>
              <a:rPr lang="fr-FR" sz="1900" b="1" dirty="0">
                <a:solidFill>
                  <a:schemeClr val="bg1"/>
                </a:solidFill>
                <a:latin typeface="Times New Roman" panose="02020603050405020304" pitchFamily="18" charset="0"/>
                <a:cs typeface="Times New Roman" panose="02020603050405020304" pitchFamily="18" charset="0"/>
              </a:rPr>
              <a:t>Le profil épidémiologique et indication d’hémodialyse devant l’insuffisance rénale aigue obstructive</a:t>
            </a:r>
            <a:endParaRPr lang="en-US" sz="1900" b="1" dirty="0">
              <a:solidFill>
                <a:schemeClr val="bg1"/>
              </a:solidFill>
              <a:latin typeface="Times New Roman" panose="02020603050405020304" pitchFamily="18" charset="0"/>
              <a:cs typeface="Times New Roman" panose="02020603050405020304" pitchFamily="18" charset="0"/>
            </a:endParaRPr>
          </a:p>
          <a:p>
            <a:pPr marL="0" marR="0" algn="ctr">
              <a:spcBef>
                <a:spcPts val="0"/>
              </a:spcBef>
              <a:spcAft>
                <a:spcPts val="0"/>
              </a:spcAft>
            </a:pPr>
            <a:r>
              <a:rPr lang="fr-FR" sz="1900" b="1" dirty="0" err="1">
                <a:solidFill>
                  <a:schemeClr val="bg1"/>
                </a:solidFill>
                <a:latin typeface="Times New Roman" panose="02020603050405020304" pitchFamily="18" charset="0"/>
                <a:cs typeface="Times New Roman" panose="02020603050405020304" pitchFamily="18" charset="0"/>
              </a:rPr>
              <a:t>Charafi.N</a:t>
            </a:r>
            <a:r>
              <a:rPr lang="fr-FR" sz="1900" b="1" dirty="0">
                <a:solidFill>
                  <a:schemeClr val="bg1"/>
                </a:solidFill>
                <a:latin typeface="Times New Roman" panose="02020603050405020304" pitchFamily="18" charset="0"/>
                <a:cs typeface="Times New Roman" panose="02020603050405020304" pitchFamily="18" charset="0"/>
              </a:rPr>
              <a:t>, El-</a:t>
            </a:r>
            <a:r>
              <a:rPr lang="fr-FR" sz="1900" b="1" dirty="0" err="1">
                <a:solidFill>
                  <a:schemeClr val="bg1"/>
                </a:solidFill>
                <a:latin typeface="Times New Roman" panose="02020603050405020304" pitchFamily="18" charset="0"/>
                <a:cs typeface="Times New Roman" panose="02020603050405020304" pitchFamily="18" charset="0"/>
              </a:rPr>
              <a:t>Kaoua.O</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Lalouly.S</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Chetatti.M</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Fadili.W</a:t>
            </a:r>
            <a:r>
              <a:rPr lang="fr-FR" sz="1900" b="1" dirty="0">
                <a:solidFill>
                  <a:schemeClr val="bg1"/>
                </a:solidFill>
                <a:latin typeface="Times New Roman" panose="02020603050405020304" pitchFamily="18" charset="0"/>
                <a:cs typeface="Times New Roman" panose="02020603050405020304" pitchFamily="18" charset="0"/>
              </a:rPr>
              <a:t>, </a:t>
            </a:r>
            <a:r>
              <a:rPr lang="fr-FR" sz="1900" b="1" dirty="0" err="1">
                <a:solidFill>
                  <a:schemeClr val="bg1"/>
                </a:solidFill>
                <a:latin typeface="Times New Roman" panose="02020603050405020304" pitchFamily="18" charset="0"/>
                <a:cs typeface="Times New Roman" panose="02020603050405020304" pitchFamily="18" charset="0"/>
              </a:rPr>
              <a:t>Laouad.I</a:t>
            </a:r>
            <a:endParaRPr lang="en-US" sz="1900" b="1" dirty="0">
              <a:solidFill>
                <a:schemeClr val="bg1"/>
              </a:solidFill>
              <a:latin typeface="Times New Roman" panose="02020603050405020304" pitchFamily="18" charset="0"/>
              <a:cs typeface="Times New Roman" panose="02020603050405020304" pitchFamily="18" charset="0"/>
            </a:endParaRPr>
          </a:p>
          <a:p>
            <a:pPr algn="ctr"/>
            <a:r>
              <a:rPr lang="fr-FR" sz="1900" b="1" dirty="0">
                <a:solidFill>
                  <a:schemeClr val="bg1"/>
                </a:solidFill>
                <a:latin typeface="Times New Roman" panose="02020603050405020304" pitchFamily="18" charset="0"/>
                <a:cs typeface="Times New Roman" panose="02020603050405020304" pitchFamily="18" charset="0"/>
              </a:rPr>
              <a:t>Service de néphrologie, CHU Mohamed-VI de Marrakech</a:t>
            </a:r>
            <a:endParaRPr lang="en-US" sz="1900" b="1" dirty="0">
              <a:solidFill>
                <a:schemeClr val="bg1"/>
              </a:solidFill>
              <a:latin typeface="Times New Roman" panose="02020603050405020304" pitchFamily="18" charset="0"/>
              <a:cs typeface="Times New Roman" panose="02020603050405020304" pitchFamily="18" charset="0"/>
            </a:endParaRPr>
          </a:p>
        </p:txBody>
      </p:sp>
      <p:pic>
        <p:nvPicPr>
          <p:cNvPr id="20" name="Image 19" descr="chu-kech.jpg">
            <a:extLst>
              <a:ext uri="{FF2B5EF4-FFF2-40B4-BE49-F238E27FC236}">
                <a16:creationId xmlns:a16="http://schemas.microsoft.com/office/drawing/2014/main" id="{C2BDC679-4B3F-410A-84E7-C9A75E22CF3D}"/>
              </a:ext>
            </a:extLst>
          </p:cNvPr>
          <p:cNvPicPr>
            <a:picLocks noChangeAspect="1"/>
          </p:cNvPicPr>
          <p:nvPr/>
        </p:nvPicPr>
        <p:blipFill>
          <a:blip r:embed="rId4" cstate="print"/>
          <a:stretch>
            <a:fillRect/>
          </a:stretch>
        </p:blipFill>
        <p:spPr>
          <a:xfrm>
            <a:off x="-13831" y="15129"/>
            <a:ext cx="982020" cy="982465"/>
          </a:xfrm>
          <a:prstGeom prst="rect">
            <a:avLst/>
          </a:prstGeom>
        </p:spPr>
      </p:pic>
      <p:sp>
        <p:nvSpPr>
          <p:cNvPr id="2" name="ZoneTexte 1">
            <a:extLst>
              <a:ext uri="{FF2B5EF4-FFF2-40B4-BE49-F238E27FC236}">
                <a16:creationId xmlns:a16="http://schemas.microsoft.com/office/drawing/2014/main" id="{7DA644AC-996B-439E-B279-F8E5A10271BC}"/>
              </a:ext>
            </a:extLst>
          </p:cNvPr>
          <p:cNvSpPr txBox="1"/>
          <p:nvPr/>
        </p:nvSpPr>
        <p:spPr>
          <a:xfrm>
            <a:off x="5181597" y="10194871"/>
            <a:ext cx="5303651" cy="338554"/>
          </a:xfrm>
          <a:prstGeom prst="rect">
            <a:avLst/>
          </a:prstGeom>
          <a:noFill/>
        </p:spPr>
        <p:txBody>
          <a:bodyPr wrap="square" rtlCol="0">
            <a:spAutoFit/>
          </a:bodyPr>
          <a:lstStyle/>
          <a:p>
            <a:r>
              <a:rPr lang="fr-FR" sz="1600" b="1" u="sng" dirty="0"/>
              <a:t>Figure</a:t>
            </a:r>
            <a:r>
              <a:rPr lang="fr-FR" sz="1600" b="1" dirty="0"/>
              <a:t>: </a:t>
            </a:r>
            <a:r>
              <a:rPr lang="fr-FR" sz="1600" dirty="0">
                <a:latin typeface="Times New Roman" panose="02020603050405020304" pitchFamily="18" charset="0"/>
                <a:cs typeface="Times New Roman" panose="02020603050405020304" pitchFamily="18" charset="0"/>
              </a:rPr>
              <a:t>Les principales indications d’EER</a:t>
            </a:r>
          </a:p>
        </p:txBody>
      </p:sp>
      <p:sp>
        <p:nvSpPr>
          <p:cNvPr id="24" name="TextBox 23">
            <a:extLst>
              <a:ext uri="{FF2B5EF4-FFF2-40B4-BE49-F238E27FC236}">
                <a16:creationId xmlns:a16="http://schemas.microsoft.com/office/drawing/2014/main" id="{D524A6A9-B931-139B-E90F-144926444DD3}"/>
              </a:ext>
            </a:extLst>
          </p:cNvPr>
          <p:cNvSpPr txBox="1"/>
          <p:nvPr/>
        </p:nvSpPr>
        <p:spPr>
          <a:xfrm>
            <a:off x="4715632" y="3236800"/>
            <a:ext cx="4795923" cy="7523214"/>
          </a:xfrm>
          <a:prstGeom prst="rect">
            <a:avLst/>
          </a:prstGeom>
          <a:noFill/>
          <a:ln>
            <a:solidFill>
              <a:srgbClr val="A0BEC8"/>
            </a:solidFill>
            <a:prstDash val="dash"/>
          </a:ln>
        </p:spPr>
        <p:txBody>
          <a:bodyPr wrap="square" rtlCol="0">
            <a:normAutofit/>
          </a:bodyPr>
          <a:lstStyle/>
          <a:p>
            <a:pPr>
              <a:spcBef>
                <a:spcPts val="0"/>
              </a:spcBef>
              <a:spcAft>
                <a:spcPts val="600"/>
              </a:spcAft>
            </a:pPr>
            <a:endParaRPr lang="en-US" sz="2000" b="1" dirty="0" err="1">
              <a:solidFill>
                <a:srgbClr val="0070C0"/>
              </a:solidFill>
            </a:endParaRPr>
          </a:p>
        </p:txBody>
      </p: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4131</TotalTime>
  <Words>325</Words>
  <Application>Microsoft Office PowerPoint</Application>
  <PresentationFormat>A3 (297 x 420 mm)</PresentationFormat>
  <Paragraphs>20</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Calibri</vt:lpstr>
      <vt:lpstr>Montserrat Extra Bold</vt:lpstr>
      <vt:lpstr>Arial</vt:lpstr>
      <vt:lpstr>Times New Roman</vt:lpstr>
      <vt:lpstr>Libre Baskerville</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ok</cp:lastModifiedBy>
  <cp:revision>53</cp:revision>
  <dcterms:modified xsi:type="dcterms:W3CDTF">2023-02-24T22:09:03Z</dcterms:modified>
  <cp:category>science research poster</cp:category>
</cp:coreProperties>
</file>