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notesMasterIdLst>
    <p:notesMasterId r:id="rId3"/>
  </p:notesMasterIdLst>
  <p:sldIdLst>
    <p:sldId id="265" r:id="rId2"/>
  </p:sldIdLst>
  <p:sldSz cx="9601200" cy="12801600" type="A3"/>
  <p:notesSz cx="6858000" cy="9144000"/>
  <p:embeddedFontLst>
    <p:embeddedFont>
      <p:font typeface="Calibri" panose="020F0502020204030204" pitchFamily="34" charset="0"/>
      <p:regular r:id="rId4"/>
      <p:bold r:id="rId5"/>
      <p:italic r:id="rId6"/>
      <p:boldItalic r:id="rId7"/>
    </p:embeddedFont>
    <p:embeddedFont>
      <p:font typeface="Libre Baskerville" panose="020B0604020202020204" charset="0"/>
      <p:regular r:id="rId8"/>
      <p:bold r:id="rId9"/>
      <p:italic r:id="rId10"/>
    </p:embeddedFont>
    <p:embeddedFont>
      <p:font typeface="Montserrat Extra Bold" panose="020B0604020202020204" charset="0"/>
      <p:bold r:id="rId11"/>
    </p:embeddedFont>
  </p:embeddedFontLst>
  <p:custDataLst>
    <p:tags r:id="rId12"/>
  </p:custDataLst>
  <p:defaultTextStyle>
    <a:defPPr>
      <a:defRPr lang="en-US"/>
    </a:defPPr>
    <a:lvl1pPr marL="0" algn="l" defTabSz="1279563" rtl="0" eaLnBrk="1" latinLnBrk="0" hangingPunct="1">
      <a:defRPr sz="2536" kern="1200">
        <a:solidFill>
          <a:schemeClr val="tx1"/>
        </a:solidFill>
        <a:latin typeface="+mn-lt"/>
        <a:ea typeface="+mn-ea"/>
        <a:cs typeface="+mn-cs"/>
      </a:defRPr>
    </a:lvl1pPr>
    <a:lvl2pPr marL="639782" algn="l" defTabSz="1279563" rtl="0" eaLnBrk="1" latinLnBrk="0" hangingPunct="1">
      <a:defRPr sz="2536" kern="1200">
        <a:solidFill>
          <a:schemeClr val="tx1"/>
        </a:solidFill>
        <a:latin typeface="+mn-lt"/>
        <a:ea typeface="+mn-ea"/>
        <a:cs typeface="+mn-cs"/>
      </a:defRPr>
    </a:lvl2pPr>
    <a:lvl3pPr marL="1279563" algn="l" defTabSz="1279563" rtl="0" eaLnBrk="1" latinLnBrk="0" hangingPunct="1">
      <a:defRPr sz="2536" kern="1200">
        <a:solidFill>
          <a:schemeClr val="tx1"/>
        </a:solidFill>
        <a:latin typeface="+mn-lt"/>
        <a:ea typeface="+mn-ea"/>
        <a:cs typeface="+mn-cs"/>
      </a:defRPr>
    </a:lvl3pPr>
    <a:lvl4pPr marL="1919346" algn="l" defTabSz="1279563" rtl="0" eaLnBrk="1" latinLnBrk="0" hangingPunct="1">
      <a:defRPr sz="2536" kern="1200">
        <a:solidFill>
          <a:schemeClr val="tx1"/>
        </a:solidFill>
        <a:latin typeface="+mn-lt"/>
        <a:ea typeface="+mn-ea"/>
        <a:cs typeface="+mn-cs"/>
      </a:defRPr>
    </a:lvl4pPr>
    <a:lvl5pPr marL="2559128" algn="l" defTabSz="1279563" rtl="0" eaLnBrk="1" latinLnBrk="0" hangingPunct="1">
      <a:defRPr sz="2536" kern="1200">
        <a:solidFill>
          <a:schemeClr val="tx1"/>
        </a:solidFill>
        <a:latin typeface="+mn-lt"/>
        <a:ea typeface="+mn-ea"/>
        <a:cs typeface="+mn-cs"/>
      </a:defRPr>
    </a:lvl5pPr>
    <a:lvl6pPr marL="3198910" algn="l" defTabSz="1279563" rtl="0" eaLnBrk="1" latinLnBrk="0" hangingPunct="1">
      <a:defRPr sz="2536" kern="1200">
        <a:solidFill>
          <a:schemeClr val="tx1"/>
        </a:solidFill>
        <a:latin typeface="+mn-lt"/>
        <a:ea typeface="+mn-ea"/>
        <a:cs typeface="+mn-cs"/>
      </a:defRPr>
    </a:lvl6pPr>
    <a:lvl7pPr marL="3838692" algn="l" defTabSz="1279563" rtl="0" eaLnBrk="1" latinLnBrk="0" hangingPunct="1">
      <a:defRPr sz="2536" kern="1200">
        <a:solidFill>
          <a:schemeClr val="tx1"/>
        </a:solidFill>
        <a:latin typeface="+mn-lt"/>
        <a:ea typeface="+mn-ea"/>
        <a:cs typeface="+mn-cs"/>
      </a:defRPr>
    </a:lvl7pPr>
    <a:lvl8pPr marL="4478474" algn="l" defTabSz="1279563" rtl="0" eaLnBrk="1" latinLnBrk="0" hangingPunct="1">
      <a:defRPr sz="2536" kern="1200">
        <a:solidFill>
          <a:schemeClr val="tx1"/>
        </a:solidFill>
        <a:latin typeface="+mn-lt"/>
        <a:ea typeface="+mn-ea"/>
        <a:cs typeface="+mn-cs"/>
      </a:defRPr>
    </a:lvl8pPr>
    <a:lvl9pPr marL="5118256" algn="l" defTabSz="1279563" rtl="0" eaLnBrk="1" latinLnBrk="0" hangingPunct="1">
      <a:defRPr sz="253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2268" userDrawn="1">
          <p15:clr>
            <a:srgbClr val="A4A3A4"/>
          </p15:clr>
        </p15:guide>
        <p15:guide id="3" orient="horz" pos="4032" userDrawn="1">
          <p15:clr>
            <a:srgbClr val="A4A3A4"/>
          </p15:clr>
        </p15:guide>
        <p15:guide id="4" pos="30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3E3"/>
    <a:srgbClr val="B2CAD2"/>
    <a:srgbClr val="A0BE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65" autoAdjust="0"/>
    <p:restoredTop sz="93519" autoAdjust="0"/>
  </p:normalViewPr>
  <p:slideViewPr>
    <p:cSldViewPr snapToGrid="0">
      <p:cViewPr varScale="1">
        <p:scale>
          <a:sx n="44" d="100"/>
          <a:sy n="44" d="100"/>
        </p:scale>
        <p:origin x="2654" y="24"/>
      </p:cViewPr>
      <p:guideLst>
        <p:guide orient="horz" pos="2688"/>
        <p:guide pos="2268"/>
        <p:guide orient="horz" pos="4032"/>
        <p:guide pos="3024"/>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1147744\Downloads\Classeurposter'.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w="25400">
          <a:noFill/>
        </a:ln>
        <a:effectLst/>
        <a:sp3d/>
      </c:spPr>
    </c:sideWall>
    <c:backWall>
      <c:thickness val="0"/>
      <c:spPr>
        <a:noFill/>
        <a:ln w="25400">
          <a:noFill/>
        </a:ln>
        <a:effectLst/>
        <a:sp3d/>
      </c:spPr>
    </c:backWall>
    <c:plotArea>
      <c:layout>
        <c:manualLayout>
          <c:layoutTarget val="inner"/>
          <c:xMode val="edge"/>
          <c:yMode val="edge"/>
          <c:x val="0.14045056308766321"/>
          <c:y val="5.4471980805481039E-2"/>
          <c:w val="0.79816056480736963"/>
          <c:h val="0.49592020936822179"/>
        </c:manualLayout>
      </c:layout>
      <c:bar3DChart>
        <c:barDir val="col"/>
        <c:grouping val="clustered"/>
        <c:varyColors val="0"/>
        <c:ser>
          <c:idx val="0"/>
          <c:order val="0"/>
          <c:tx>
            <c:strRef>
              <c:f>Feuil1!$C$8</c:f>
              <c:strCache>
                <c:ptCount val="1"/>
                <c:pt idx="0">
                  <c:v>%</c:v>
                </c:pt>
              </c:strCache>
            </c:strRef>
          </c:tx>
          <c:spPr>
            <a:solidFill>
              <a:schemeClr val="accent6">
                <a:lumMod val="60000"/>
                <a:lumOff val="40000"/>
              </a:schemeClr>
            </a:solidFill>
            <a:ln>
              <a:solidFill>
                <a:schemeClr val="accent6">
                  <a:lumMod val="60000"/>
                  <a:lumOff val="40000"/>
                </a:schemeClr>
              </a:solidFill>
            </a:ln>
            <a:effectLst/>
            <a:sp3d>
              <a:contourClr>
                <a:schemeClr val="accent6">
                  <a:lumMod val="60000"/>
                  <a:lumOff val="40000"/>
                </a:schemeClr>
              </a:contourClr>
            </a:sp3d>
          </c:spPr>
          <c:invertIfNegative val="0"/>
          <c:dLbls>
            <c:dLbl>
              <c:idx val="0"/>
              <c:layout>
                <c:manualLayout>
                  <c:x val="-5.0925337632079971E-17"/>
                  <c:y val="9.259259259259258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BE3-44EA-9D6C-75B70CD8F690}"/>
                </c:ext>
              </c:extLst>
            </c:dLbl>
            <c:dLbl>
              <c:idx val="1"/>
              <c:layout>
                <c:manualLayout>
                  <c:x val="-1.0185067526415994E-16"/>
                  <c:y val="0.1018518518518518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BE3-44EA-9D6C-75B70CD8F690}"/>
                </c:ext>
              </c:extLst>
            </c:dLbl>
            <c:dLbl>
              <c:idx val="2"/>
              <c:layout>
                <c:manualLayout>
                  <c:x val="2.7777777777777779E-3"/>
                  <c:y val="0.1018518518518518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BE3-44EA-9D6C-75B70CD8F690}"/>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Feuil1!$B$9:$B$11</c:f>
              <c:strCache>
                <c:ptCount val="3"/>
                <c:pt idx="0">
                  <c:v>Hyperphosphatémie</c:v>
                </c:pt>
                <c:pt idx="1">
                  <c:v>Hyperkalièmie</c:v>
                </c:pt>
                <c:pt idx="2">
                  <c:v>Syndrome urémique</c:v>
                </c:pt>
              </c:strCache>
            </c:strRef>
          </c:cat>
          <c:val>
            <c:numRef>
              <c:f>Feuil1!$C$9:$C$11</c:f>
              <c:numCache>
                <c:formatCode>0%</c:formatCode>
                <c:ptCount val="3"/>
                <c:pt idx="0">
                  <c:v>0.3</c:v>
                </c:pt>
                <c:pt idx="1">
                  <c:v>0.42</c:v>
                </c:pt>
                <c:pt idx="2">
                  <c:v>0.28000000000000003</c:v>
                </c:pt>
              </c:numCache>
            </c:numRef>
          </c:val>
          <c:extLst>
            <c:ext xmlns:c16="http://schemas.microsoft.com/office/drawing/2014/chart" uri="{C3380CC4-5D6E-409C-BE32-E72D297353CC}">
              <c16:uniqueId val="{00000003-DBE3-44EA-9D6C-75B70CD8F690}"/>
            </c:ext>
          </c:extLst>
        </c:ser>
        <c:dLbls>
          <c:showLegendKey val="0"/>
          <c:showVal val="1"/>
          <c:showCatName val="0"/>
          <c:showSerName val="0"/>
          <c:showPercent val="0"/>
          <c:showBubbleSize val="0"/>
        </c:dLbls>
        <c:gapWidth val="150"/>
        <c:shape val="box"/>
        <c:axId val="475186352"/>
        <c:axId val="486006920"/>
        <c:axId val="0"/>
      </c:bar3DChart>
      <c:catAx>
        <c:axId val="47518635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fr-FR"/>
          </a:p>
        </c:txPr>
        <c:crossAx val="486006920"/>
        <c:crosses val="autoZero"/>
        <c:auto val="1"/>
        <c:lblAlgn val="ctr"/>
        <c:lblOffset val="100"/>
        <c:noMultiLvlLbl val="0"/>
      </c:catAx>
      <c:valAx>
        <c:axId val="48600692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fr-FR"/>
          </a:p>
        </c:txPr>
        <c:crossAx val="4751863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defRPr kern="1200"/>
            </a:defPPr>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defRPr kern="1200"/>
            </a:defPPr>
            <a:lvl1pPr algn="r">
              <a:defRPr sz="1200"/>
            </a:lvl1pPr>
          </a:lstStyle>
          <a:p>
            <a:fld id="{7B0E8FA9-8B5F-4493-A208-FBBD06A1EBF4}" type="datetimeFigureOut">
              <a:rPr lang="en-US" smtClean="0"/>
              <a:t>2/24/2023</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defRPr kern="1200"/>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defRPr kern="1200"/>
            </a:defPPr>
            <a:lvl1pPr algn="r">
              <a:defRPr sz="1200"/>
            </a:lvl1pPr>
          </a:lstStyle>
          <a:p>
            <a:fld id="{CD15AFD9-35F1-4A8D-8AD3-EDB948176196}" type="slidenum">
              <a:rPr lang="en-US" smtClean="0"/>
              <a:t>‹N°›</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1279563" rtl="0" eaLnBrk="1" latinLnBrk="0" hangingPunct="1">
      <a:defRPr sz="1662" kern="1200">
        <a:solidFill>
          <a:schemeClr val="tx1"/>
        </a:solidFill>
        <a:latin typeface="+mn-lt"/>
        <a:ea typeface="+mn-ea"/>
        <a:cs typeface="+mn-cs"/>
      </a:defRPr>
    </a:lvl1pPr>
    <a:lvl2pPr marL="639782" algn="l" defTabSz="1279563" rtl="0" eaLnBrk="1" latinLnBrk="0" hangingPunct="1">
      <a:defRPr sz="1662" kern="1200">
        <a:solidFill>
          <a:schemeClr val="tx1"/>
        </a:solidFill>
        <a:latin typeface="+mn-lt"/>
        <a:ea typeface="+mn-ea"/>
        <a:cs typeface="+mn-cs"/>
      </a:defRPr>
    </a:lvl2pPr>
    <a:lvl3pPr marL="1279563" algn="l" defTabSz="1279563" rtl="0" eaLnBrk="1" latinLnBrk="0" hangingPunct="1">
      <a:defRPr sz="1662" kern="1200">
        <a:solidFill>
          <a:schemeClr val="tx1"/>
        </a:solidFill>
        <a:latin typeface="+mn-lt"/>
        <a:ea typeface="+mn-ea"/>
        <a:cs typeface="+mn-cs"/>
      </a:defRPr>
    </a:lvl3pPr>
    <a:lvl4pPr marL="1919346" algn="l" defTabSz="1279563" rtl="0" eaLnBrk="1" latinLnBrk="0" hangingPunct="1">
      <a:defRPr sz="1662" kern="1200">
        <a:solidFill>
          <a:schemeClr val="tx1"/>
        </a:solidFill>
        <a:latin typeface="+mn-lt"/>
        <a:ea typeface="+mn-ea"/>
        <a:cs typeface="+mn-cs"/>
      </a:defRPr>
    </a:lvl4pPr>
    <a:lvl5pPr marL="2559128" algn="l" defTabSz="1279563" rtl="0" eaLnBrk="1" latinLnBrk="0" hangingPunct="1">
      <a:defRPr sz="1662" kern="1200">
        <a:solidFill>
          <a:schemeClr val="tx1"/>
        </a:solidFill>
        <a:latin typeface="+mn-lt"/>
        <a:ea typeface="+mn-ea"/>
        <a:cs typeface="+mn-cs"/>
      </a:defRPr>
    </a:lvl5pPr>
    <a:lvl6pPr marL="3198910" algn="l" defTabSz="1279563" rtl="0" eaLnBrk="1" latinLnBrk="0" hangingPunct="1">
      <a:defRPr sz="1662" kern="1200">
        <a:solidFill>
          <a:schemeClr val="tx1"/>
        </a:solidFill>
        <a:latin typeface="+mn-lt"/>
        <a:ea typeface="+mn-ea"/>
        <a:cs typeface="+mn-cs"/>
      </a:defRPr>
    </a:lvl6pPr>
    <a:lvl7pPr marL="3838692" algn="l" defTabSz="1279563" rtl="0" eaLnBrk="1" latinLnBrk="0" hangingPunct="1">
      <a:defRPr sz="1662" kern="1200">
        <a:solidFill>
          <a:schemeClr val="tx1"/>
        </a:solidFill>
        <a:latin typeface="+mn-lt"/>
        <a:ea typeface="+mn-ea"/>
        <a:cs typeface="+mn-cs"/>
      </a:defRPr>
    </a:lvl7pPr>
    <a:lvl8pPr marL="4478474" algn="l" defTabSz="1279563" rtl="0" eaLnBrk="1" latinLnBrk="0" hangingPunct="1">
      <a:defRPr sz="1662" kern="1200">
        <a:solidFill>
          <a:schemeClr val="tx1"/>
        </a:solidFill>
        <a:latin typeface="+mn-lt"/>
        <a:ea typeface="+mn-ea"/>
        <a:cs typeface="+mn-cs"/>
      </a:defRPr>
    </a:lvl8pPr>
    <a:lvl9pPr marL="5118256" algn="l" defTabSz="1279563" rtl="0" eaLnBrk="1" latinLnBrk="0" hangingPunct="1">
      <a:defRPr sz="166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9676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9462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New picture"/>
          <p:cNvPicPr/>
          <p:nvPr/>
        </p:nvPicPr>
        <p:blipFill>
          <a:blip r:embed="rId4"/>
          <a:stretch>
            <a:fillRect/>
          </a:stretch>
        </p:blipFill>
        <p:spPr>
          <a:xfrm rot="16200000">
            <a:off x="-3636874" y="6735718"/>
            <a:ext cx="5551311" cy="861219"/>
          </a:xfrm>
          <a:prstGeom prst="rect">
            <a:avLst/>
          </a:prstGeom>
        </p:spPr>
      </p:pic>
      <p:pic>
        <p:nvPicPr>
          <p:cNvPr id="3" name="New picture"/>
          <p:cNvPicPr/>
          <p:nvPr/>
        </p:nvPicPr>
        <p:blipFill>
          <a:blip r:embed="rId4"/>
          <a:stretch>
            <a:fillRect/>
          </a:stretch>
        </p:blipFill>
        <p:spPr>
          <a:xfrm rot="5400000">
            <a:off x="7686763" y="6735718"/>
            <a:ext cx="5551311" cy="861219"/>
          </a:xfrm>
          <a:prstGeom prst="rect">
            <a:avLst/>
          </a:prstGeom>
        </p:spPr>
      </p:pic>
      <p:pic>
        <p:nvPicPr>
          <p:cNvPr id="4" name="New picture"/>
          <p:cNvPicPr/>
          <p:nvPr/>
        </p:nvPicPr>
        <p:blipFill>
          <a:blip r:embed="rId5"/>
          <a:stretch>
            <a:fillRect/>
          </a:stretch>
        </p:blipFill>
        <p:spPr>
          <a:xfrm>
            <a:off x="1521024" y="12999156"/>
            <a:ext cx="6559153" cy="567972"/>
          </a:xfrm>
          <a:prstGeom prst="rect">
            <a:avLst/>
          </a:prstGeom>
        </p:spPr>
      </p:pic>
      <p:sp>
        <p:nvSpPr>
          <p:cNvPr id="5" name="New shape"/>
          <p:cNvSpPr/>
          <p:nvPr/>
        </p:nvSpPr>
        <p:spPr>
          <a:xfrm>
            <a:off x="1521023" y="13221405"/>
            <a:ext cx="4800600" cy="4938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1006">
                <a:solidFill>
                  <a:srgbClr val="808080"/>
                </a:solidFill>
              </a:rPr>
              <a:t>Template ID: assessingslate  Size: 48x36</a:t>
            </a:r>
          </a:p>
        </p:txBody>
      </p:sp>
    </p:spTree>
    <p:extLst>
      <p:ext uri="{BB962C8B-B14F-4D97-AF65-F5344CB8AC3E}">
        <p14:creationId xmlns:p14="http://schemas.microsoft.com/office/powerpoint/2010/main" val="2054342921"/>
      </p:ext>
    </p:extLst>
  </p:cSld>
  <p:clrMap bg1="lt1" tx1="dk1" bg2="lt2" tx2="dk2" accent1="accent1" accent2="accent2" accent3="accent3" accent4="accent4" accent5="accent5" accent6="accent6" hlink="hlink" folHlink="folHlink"/>
  <p:sldLayoutIdLst>
    <p:sldLayoutId id="2147483679" r:id="rId1"/>
    <p:sldLayoutId id="2147483680" r:id="rId2"/>
  </p:sldLayoutIdLst>
  <p:transition/>
  <p:txStyles>
    <p:titleStyle>
      <a:defPPr>
        <a:defRPr kern="1200"/>
      </a:defPPr>
      <a:lvl1pPr algn="ctr" defTabSz="960319" rtl="0" eaLnBrk="1" latinLnBrk="0" hangingPunct="1">
        <a:spcBef>
          <a:spcPct val="0"/>
        </a:spcBef>
        <a:buNone/>
        <a:defRPr sz="2932" kern="1200">
          <a:solidFill>
            <a:schemeClr val="tx1"/>
          </a:solidFill>
          <a:latin typeface="+mj-lt"/>
          <a:ea typeface="+mj-ea"/>
          <a:cs typeface="+mj-cs"/>
        </a:defRPr>
      </a:lvl1pPr>
    </p:titleStyle>
    <p:bodyStyle>
      <a:defPPr>
        <a:defRPr kern="1200"/>
      </a:defPPr>
      <a:lvl1pPr marL="0" indent="0" algn="l" defTabSz="960319" rtl="0" eaLnBrk="1" latinLnBrk="0" hangingPunct="1">
        <a:spcBef>
          <a:spcPct val="20000"/>
        </a:spcBef>
        <a:buFont typeface="Arial" pitchFamily="34" charset="0"/>
        <a:buNone/>
        <a:defRPr sz="2932" kern="1200">
          <a:solidFill>
            <a:schemeClr val="tx1"/>
          </a:solidFill>
          <a:latin typeface="+mn-lt"/>
          <a:ea typeface="+mn-ea"/>
          <a:cs typeface="+mn-cs"/>
        </a:defRPr>
      </a:lvl1pPr>
      <a:lvl2pPr marL="780260" indent="-300100" algn="l" defTabSz="960319" rtl="0" eaLnBrk="1" latinLnBrk="0" hangingPunct="1">
        <a:spcBef>
          <a:spcPct val="20000"/>
        </a:spcBef>
        <a:buFont typeface="Arial" pitchFamily="34" charset="0"/>
        <a:buChar char="–"/>
        <a:defRPr sz="2932" kern="1200">
          <a:solidFill>
            <a:schemeClr val="tx1"/>
          </a:solidFill>
          <a:latin typeface="+mn-lt"/>
          <a:ea typeface="+mn-ea"/>
          <a:cs typeface="+mn-cs"/>
        </a:defRPr>
      </a:lvl2pPr>
      <a:lvl3pPr marL="1200399" indent="-240080" algn="l" defTabSz="960319" rtl="0" eaLnBrk="1" latinLnBrk="0" hangingPunct="1">
        <a:spcBef>
          <a:spcPct val="20000"/>
        </a:spcBef>
        <a:buFont typeface="Arial" pitchFamily="34" charset="0"/>
        <a:buChar char="•"/>
        <a:defRPr sz="2516" kern="1200">
          <a:solidFill>
            <a:schemeClr val="tx1"/>
          </a:solidFill>
          <a:latin typeface="+mn-lt"/>
          <a:ea typeface="+mn-ea"/>
          <a:cs typeface="+mn-cs"/>
        </a:defRPr>
      </a:lvl3pPr>
      <a:lvl4pPr marL="1680559" indent="-240080" algn="l" defTabSz="960319" rtl="0" eaLnBrk="1" latinLnBrk="0" hangingPunct="1">
        <a:spcBef>
          <a:spcPct val="20000"/>
        </a:spcBef>
        <a:buFont typeface="Arial" pitchFamily="34" charset="0"/>
        <a:buChar char="–"/>
        <a:defRPr sz="2122" kern="1200">
          <a:solidFill>
            <a:schemeClr val="tx1"/>
          </a:solidFill>
          <a:latin typeface="+mn-lt"/>
          <a:ea typeface="+mn-ea"/>
          <a:cs typeface="+mn-cs"/>
        </a:defRPr>
      </a:lvl4pPr>
      <a:lvl5pPr marL="2160719" indent="-240080" algn="l" defTabSz="960319" rtl="0" eaLnBrk="1" latinLnBrk="0" hangingPunct="1">
        <a:spcBef>
          <a:spcPct val="20000"/>
        </a:spcBef>
        <a:buFont typeface="Arial" pitchFamily="34" charset="0"/>
        <a:buChar char="»"/>
        <a:defRPr sz="2122" kern="1200">
          <a:solidFill>
            <a:schemeClr val="tx1"/>
          </a:solidFill>
          <a:latin typeface="+mn-lt"/>
          <a:ea typeface="+mn-ea"/>
          <a:cs typeface="+mn-cs"/>
        </a:defRPr>
      </a:lvl5pPr>
      <a:lvl6pPr marL="2640878" indent="-240080" algn="l" defTabSz="960319" rtl="0" eaLnBrk="1" latinLnBrk="0" hangingPunct="1">
        <a:spcBef>
          <a:spcPct val="20000"/>
        </a:spcBef>
        <a:buFont typeface="Arial" pitchFamily="34" charset="0"/>
        <a:buChar char="•"/>
        <a:defRPr sz="2122" kern="1200">
          <a:solidFill>
            <a:schemeClr val="tx1"/>
          </a:solidFill>
          <a:latin typeface="+mn-lt"/>
          <a:ea typeface="+mn-ea"/>
          <a:cs typeface="+mn-cs"/>
        </a:defRPr>
      </a:lvl6pPr>
      <a:lvl7pPr marL="3121038" indent="-240080" algn="l" defTabSz="960319" rtl="0" eaLnBrk="1" latinLnBrk="0" hangingPunct="1">
        <a:spcBef>
          <a:spcPct val="20000"/>
        </a:spcBef>
        <a:buFont typeface="Arial" pitchFamily="34" charset="0"/>
        <a:buChar char="•"/>
        <a:defRPr sz="2122" kern="1200">
          <a:solidFill>
            <a:schemeClr val="tx1"/>
          </a:solidFill>
          <a:latin typeface="+mn-lt"/>
          <a:ea typeface="+mn-ea"/>
          <a:cs typeface="+mn-cs"/>
        </a:defRPr>
      </a:lvl7pPr>
      <a:lvl8pPr marL="3601198" indent="-240080" algn="l" defTabSz="960319" rtl="0" eaLnBrk="1" latinLnBrk="0" hangingPunct="1">
        <a:spcBef>
          <a:spcPct val="20000"/>
        </a:spcBef>
        <a:buFont typeface="Arial" pitchFamily="34" charset="0"/>
        <a:buChar char="•"/>
        <a:defRPr sz="2122" kern="1200">
          <a:solidFill>
            <a:schemeClr val="tx1"/>
          </a:solidFill>
          <a:latin typeface="+mn-lt"/>
          <a:ea typeface="+mn-ea"/>
          <a:cs typeface="+mn-cs"/>
        </a:defRPr>
      </a:lvl8pPr>
      <a:lvl9pPr marL="4081358" indent="-240080" algn="l" defTabSz="960319" rtl="0" eaLnBrk="1" latinLnBrk="0" hangingPunct="1">
        <a:spcBef>
          <a:spcPct val="20000"/>
        </a:spcBef>
        <a:buFont typeface="Arial" pitchFamily="34" charset="0"/>
        <a:buChar char="•"/>
        <a:defRPr sz="2122" kern="1200">
          <a:solidFill>
            <a:schemeClr val="tx1"/>
          </a:solidFill>
          <a:latin typeface="+mn-lt"/>
          <a:ea typeface="+mn-ea"/>
          <a:cs typeface="+mn-cs"/>
        </a:defRPr>
      </a:lvl9pPr>
    </p:bodyStyle>
    <p:otherStyle>
      <a:defPPr>
        <a:defRPr lang="en-US"/>
      </a:defPPr>
      <a:lvl1pPr marL="0" algn="l" defTabSz="960319" rtl="0" eaLnBrk="1" latinLnBrk="0" hangingPunct="1">
        <a:defRPr sz="1904" kern="1200">
          <a:solidFill>
            <a:schemeClr val="tx1"/>
          </a:solidFill>
          <a:latin typeface="+mn-lt"/>
          <a:ea typeface="+mn-ea"/>
          <a:cs typeface="+mn-cs"/>
        </a:defRPr>
      </a:lvl1pPr>
      <a:lvl2pPr marL="480160" algn="l" defTabSz="960319" rtl="0" eaLnBrk="1" latinLnBrk="0" hangingPunct="1">
        <a:defRPr sz="1904" kern="1200">
          <a:solidFill>
            <a:schemeClr val="tx1"/>
          </a:solidFill>
          <a:latin typeface="+mn-lt"/>
          <a:ea typeface="+mn-ea"/>
          <a:cs typeface="+mn-cs"/>
        </a:defRPr>
      </a:lvl2pPr>
      <a:lvl3pPr marL="960319" algn="l" defTabSz="960319" rtl="0" eaLnBrk="1" latinLnBrk="0" hangingPunct="1">
        <a:defRPr sz="1904" kern="1200">
          <a:solidFill>
            <a:schemeClr val="tx1"/>
          </a:solidFill>
          <a:latin typeface="+mn-lt"/>
          <a:ea typeface="+mn-ea"/>
          <a:cs typeface="+mn-cs"/>
        </a:defRPr>
      </a:lvl3pPr>
      <a:lvl4pPr marL="1440479" algn="l" defTabSz="960319" rtl="0" eaLnBrk="1" latinLnBrk="0" hangingPunct="1">
        <a:defRPr sz="1904" kern="1200">
          <a:solidFill>
            <a:schemeClr val="tx1"/>
          </a:solidFill>
          <a:latin typeface="+mn-lt"/>
          <a:ea typeface="+mn-ea"/>
          <a:cs typeface="+mn-cs"/>
        </a:defRPr>
      </a:lvl4pPr>
      <a:lvl5pPr marL="1920639" algn="l" defTabSz="960319" rtl="0" eaLnBrk="1" latinLnBrk="0" hangingPunct="1">
        <a:defRPr sz="1904" kern="1200">
          <a:solidFill>
            <a:schemeClr val="tx1"/>
          </a:solidFill>
          <a:latin typeface="+mn-lt"/>
          <a:ea typeface="+mn-ea"/>
          <a:cs typeface="+mn-cs"/>
        </a:defRPr>
      </a:lvl5pPr>
      <a:lvl6pPr marL="2400799" algn="l" defTabSz="960319" rtl="0" eaLnBrk="1" latinLnBrk="0" hangingPunct="1">
        <a:defRPr sz="1904" kern="1200">
          <a:solidFill>
            <a:schemeClr val="tx1"/>
          </a:solidFill>
          <a:latin typeface="+mn-lt"/>
          <a:ea typeface="+mn-ea"/>
          <a:cs typeface="+mn-cs"/>
        </a:defRPr>
      </a:lvl6pPr>
      <a:lvl7pPr marL="2880958" algn="l" defTabSz="960319" rtl="0" eaLnBrk="1" latinLnBrk="0" hangingPunct="1">
        <a:defRPr sz="1904" kern="1200">
          <a:solidFill>
            <a:schemeClr val="tx1"/>
          </a:solidFill>
          <a:latin typeface="+mn-lt"/>
          <a:ea typeface="+mn-ea"/>
          <a:cs typeface="+mn-cs"/>
        </a:defRPr>
      </a:lvl7pPr>
      <a:lvl8pPr marL="3361118" algn="l" defTabSz="960319" rtl="0" eaLnBrk="1" latinLnBrk="0" hangingPunct="1">
        <a:defRPr sz="1904" kern="1200">
          <a:solidFill>
            <a:schemeClr val="tx1"/>
          </a:solidFill>
          <a:latin typeface="+mn-lt"/>
          <a:ea typeface="+mn-ea"/>
          <a:cs typeface="+mn-cs"/>
        </a:defRPr>
      </a:lvl8pPr>
      <a:lvl9pPr marL="3841278" algn="l" defTabSz="960319" rtl="0" eaLnBrk="1" latinLnBrk="0" hangingPunct="1">
        <a:defRPr sz="19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0" y="21290"/>
            <a:ext cx="9601200" cy="23645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8004" tIns="14002" rIns="28004" bIns="14002" rtlCol="0" anchor="ctr"/>
          <a:lstStyle>
            <a:defPPr>
              <a:defRPr kern="1200"/>
            </a:defPPr>
          </a:lstStyle>
          <a:p>
            <a:pPr marL="0" marR="0" algn="ctr">
              <a:spcBef>
                <a:spcPts val="0"/>
              </a:spcBef>
              <a:spcAft>
                <a:spcPts val="0"/>
              </a:spcAft>
            </a:pPr>
            <a:endParaRPr lang="fr-FR" sz="1800" dirty="0">
              <a:effectLst/>
              <a:latin typeface="Arial" panose="020B0604020202020204" pitchFamily="34" charset="0"/>
              <a:ea typeface="Times New Roman" panose="02020603050405020304" pitchFamily="18" charset="0"/>
            </a:endParaRPr>
          </a:p>
          <a:p>
            <a:pPr marL="0" marR="0" algn="ctr">
              <a:spcBef>
                <a:spcPts val="0"/>
              </a:spcBef>
              <a:spcAft>
                <a:spcPts val="0"/>
              </a:spcAft>
            </a:pPr>
            <a:endParaRPr lang="fr-FR" sz="1800" dirty="0">
              <a:latin typeface="Arial" panose="020B0604020202020204" pitchFamily="34" charset="0"/>
              <a:ea typeface="Times New Roman" panose="02020603050405020304" pitchFamily="18" charset="0"/>
            </a:endParaRPr>
          </a:p>
          <a:p>
            <a:pPr marL="0" marR="0" algn="ctr">
              <a:spcBef>
                <a:spcPts val="0"/>
              </a:spcBef>
              <a:spcAft>
                <a:spcPts val="0"/>
              </a:spcAft>
            </a:pPr>
            <a:endParaRPr lang="fr-FR" sz="1800" dirty="0">
              <a:effectLst/>
              <a:latin typeface="Arial" panose="020B0604020202020204" pitchFamily="34" charset="0"/>
              <a:ea typeface="Times New Roman" panose="02020603050405020304" pitchFamily="18" charset="0"/>
            </a:endParaRPr>
          </a:p>
        </p:txBody>
      </p:sp>
      <p:sp>
        <p:nvSpPr>
          <p:cNvPr id="51" name="Title 11">
            <a:extLst>
              <a:ext uri="{FF2B5EF4-FFF2-40B4-BE49-F238E27FC236}">
                <a16:creationId xmlns:a16="http://schemas.microsoft.com/office/drawing/2014/main" id="{EE7A5C51-35F0-4B71-992D-43D344D16C04}"/>
              </a:ext>
            </a:extLst>
          </p:cNvPr>
          <p:cNvSpPr txBox="1"/>
          <p:nvPr/>
        </p:nvSpPr>
        <p:spPr>
          <a:xfrm>
            <a:off x="300038" y="108574"/>
            <a:ext cx="9001125" cy="1344394"/>
          </a:xfrm>
          <a:prstGeom prst="rect">
            <a:avLst/>
          </a:prstGeom>
        </p:spPr>
        <p:txBody>
          <a:bodyPr lIns="28004" tIns="14002" rIns="28004" bIns="14002"/>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pPr marL="0" marR="0" algn="ctr">
              <a:spcBef>
                <a:spcPts val="0"/>
              </a:spcBef>
              <a:spcAft>
                <a:spcPts val="0"/>
              </a:spcAft>
            </a:pPr>
            <a:r>
              <a:rPr lang="fr-FR" sz="1800" b="1" dirty="0">
                <a:solidFill>
                  <a:srgbClr val="FF0000"/>
                </a:solidFill>
                <a:effectLst/>
                <a:latin typeface="Libre Baskerville" panose="02000000000000000000" pitchFamily="2" charset="0"/>
                <a:ea typeface="Times New Roman" panose="02020603050405020304" pitchFamily="18" charset="0"/>
              </a:rPr>
              <a:t>19</a:t>
            </a:r>
            <a:r>
              <a:rPr lang="fr-FR" sz="1800" b="1" baseline="30000" dirty="0">
                <a:solidFill>
                  <a:srgbClr val="FF0000"/>
                </a:solidFill>
                <a:effectLst/>
                <a:latin typeface="Libre Baskerville" panose="02000000000000000000" pitchFamily="2" charset="0"/>
                <a:ea typeface="Times New Roman" panose="02020603050405020304" pitchFamily="18" charset="0"/>
              </a:rPr>
              <a:t>ème</a:t>
            </a:r>
            <a:r>
              <a:rPr lang="fr-FR" sz="1800" b="1" dirty="0">
                <a:solidFill>
                  <a:srgbClr val="FF0000"/>
                </a:solidFill>
                <a:effectLst/>
                <a:latin typeface="Libre Baskerville" panose="02000000000000000000" pitchFamily="2" charset="0"/>
                <a:ea typeface="Times New Roman" panose="02020603050405020304" pitchFamily="18" charset="0"/>
              </a:rPr>
              <a:t> Congrès National de Néphrologie</a:t>
            </a:r>
          </a:p>
          <a:p>
            <a:pPr marL="0" marR="0" algn="ctr">
              <a:spcBef>
                <a:spcPts val="0"/>
              </a:spcBef>
              <a:spcAft>
                <a:spcPts val="0"/>
              </a:spcAft>
            </a:pPr>
            <a:endParaRPr lang="en-US" sz="1800" dirty="0">
              <a:effectLst/>
              <a:latin typeface="Libre Baskerville" panose="02000000000000000000" pitchFamily="2" charset="0"/>
              <a:ea typeface="Times New Roman" panose="02020603050405020304" pitchFamily="18" charset="0"/>
            </a:endParaRPr>
          </a:p>
          <a:p>
            <a:pPr marL="0" marR="0" algn="ctr">
              <a:spcBef>
                <a:spcPts val="0"/>
              </a:spcBef>
              <a:spcAft>
                <a:spcPts val="0"/>
              </a:spcAft>
            </a:pPr>
            <a:r>
              <a:rPr lang="fr-FR" sz="1800" i="1" dirty="0">
                <a:solidFill>
                  <a:schemeClr val="accent3">
                    <a:lumMod val="40000"/>
                    <a:lumOff val="60000"/>
                  </a:schemeClr>
                </a:solidFill>
                <a:latin typeface="Libre Baskerville" panose="02000000000000000000" pitchFamily="2" charset="0"/>
              </a:rPr>
              <a:t>02-04 Mars 2023, Casablanca</a:t>
            </a:r>
          </a:p>
          <a:p>
            <a:pPr marL="0" marR="0" algn="ctr">
              <a:spcBef>
                <a:spcPts val="0"/>
              </a:spcBef>
              <a:spcAft>
                <a:spcPts val="0"/>
              </a:spcAft>
            </a:pPr>
            <a:endParaRPr lang="fr-FR" sz="1800" i="1" dirty="0">
              <a:latin typeface="Libre Baskerville" panose="02000000000000000000" pitchFamily="2" charset="0"/>
              <a:ea typeface="Times New Roman" panose="02020603050405020304" pitchFamily="18" charset="0"/>
            </a:endParaRPr>
          </a:p>
          <a:p>
            <a:pPr marL="0" marR="0" algn="ctr">
              <a:spcBef>
                <a:spcPts val="0"/>
              </a:spcBef>
              <a:spcAft>
                <a:spcPts val="0"/>
              </a:spcAft>
            </a:pPr>
            <a:endParaRPr lang="en-US" sz="1800" dirty="0">
              <a:effectLst/>
              <a:latin typeface="Libre Baskerville" panose="02000000000000000000" pitchFamily="2" charset="0"/>
              <a:ea typeface="Times New Roman" panose="02020603050405020304" pitchFamily="18" charset="0"/>
            </a:endParaRPr>
          </a:p>
        </p:txBody>
      </p:sp>
      <p:sp>
        <p:nvSpPr>
          <p:cNvPr id="5" name="TextBox 4">
            <a:extLst>
              <a:ext uri="{FF2B5EF4-FFF2-40B4-BE49-F238E27FC236}">
                <a16:creationId xmlns:a16="http://schemas.microsoft.com/office/drawing/2014/main" id="{A50B2671-BC31-C764-C6F1-9DA6C8D10852}"/>
              </a:ext>
            </a:extLst>
          </p:cNvPr>
          <p:cNvSpPr txBox="1"/>
          <p:nvPr/>
        </p:nvSpPr>
        <p:spPr>
          <a:xfrm>
            <a:off x="105721" y="3120859"/>
            <a:ext cx="4430906" cy="4953291"/>
          </a:xfrm>
          <a:prstGeom prst="rect">
            <a:avLst/>
          </a:prstGeom>
          <a:noFill/>
          <a:ln>
            <a:solidFill>
              <a:srgbClr val="A0BEC8"/>
            </a:solidFill>
            <a:prstDash val="dash"/>
          </a:ln>
        </p:spPr>
        <p:txBody>
          <a:bodyPr wrap="square" rtlCol="0">
            <a:normAutofit/>
          </a:bodyPr>
          <a:lstStyle/>
          <a:p>
            <a:pPr>
              <a:spcBef>
                <a:spcPts val="0"/>
              </a:spcBef>
              <a:spcAft>
                <a:spcPts val="600"/>
              </a:spcAft>
            </a:pPr>
            <a:endParaRPr lang="en-US" sz="2000" b="1" dirty="0" err="1">
              <a:solidFill>
                <a:srgbClr val="0070C0"/>
              </a:solidFill>
            </a:endParaRPr>
          </a:p>
        </p:txBody>
      </p:sp>
      <p:sp>
        <p:nvSpPr>
          <p:cNvPr id="6" name="TextBox 5">
            <a:extLst>
              <a:ext uri="{FF2B5EF4-FFF2-40B4-BE49-F238E27FC236}">
                <a16:creationId xmlns:a16="http://schemas.microsoft.com/office/drawing/2014/main" id="{0DC731CE-315B-4E20-26E1-03204ED4EE83}"/>
              </a:ext>
            </a:extLst>
          </p:cNvPr>
          <p:cNvSpPr txBox="1"/>
          <p:nvPr/>
        </p:nvSpPr>
        <p:spPr>
          <a:xfrm>
            <a:off x="161361" y="3303613"/>
            <a:ext cx="4350585" cy="4770537"/>
          </a:xfrm>
          <a:prstGeom prst="rect">
            <a:avLst/>
          </a:prstGeom>
          <a:noFill/>
        </p:spPr>
        <p:txBody>
          <a:bodyPr wrap="square" rtlCol="0">
            <a:spAutoFit/>
          </a:bodyPr>
          <a:lstStyle>
            <a:defPPr>
              <a:defRPr kern="1200"/>
            </a:defPPr>
          </a:lstStyle>
          <a:p>
            <a:pPr algn="just"/>
            <a:r>
              <a:rPr lang="fr-FR" sz="1600" dirty="0">
                <a:latin typeface="Times New Roman" panose="02020603050405020304" pitchFamily="18" charset="0"/>
                <a:cs typeface="Times New Roman" panose="02020603050405020304" pitchFamily="18" charset="0"/>
              </a:rPr>
              <a:t>Le syndrome de lyse tumorale (SLT) est une urgence vitale due à la libération rapide du contenu intracellulaire des cellules cancéreuses, à l’origine de perturbations biologiques et cliniques pouvant mettre en jeu le pronostic vital du patient. Elle peut provoquer une hyperkaliémie, une hyperphosphatémie associée à une hypocalcémie et une hyperuricémie. La précipitation tubulaire d'acide urique et de phosphates est responsable d'insuffisance rénale aigue. La prophylaxie et traitement du SLT repose sur l’hyperhydratation, les diurétiques, </a:t>
            </a:r>
            <a:r>
              <a:rPr lang="fr-FR" sz="1600" dirty="0" err="1">
                <a:latin typeface="Times New Roman" panose="02020603050405020304" pitchFamily="18" charset="0"/>
                <a:cs typeface="Times New Roman" panose="02020603050405020304" pitchFamily="18" charset="0"/>
              </a:rPr>
              <a:t>rasburicase</a:t>
            </a:r>
            <a:r>
              <a:rPr lang="fr-FR" sz="1600" dirty="0">
                <a:latin typeface="Times New Roman" panose="02020603050405020304" pitchFamily="18" charset="0"/>
                <a:cs typeface="Times New Roman" panose="02020603050405020304" pitchFamily="18" charset="0"/>
              </a:rPr>
              <a:t>, l'allopurinol et dans les cas extrêmes elle peut nécessiter le recours à l’épuration extra-rénale. Notre objectif était de décrire le profil épidémiologique et clinique des malades présentant une insuffisance rénale aigue associée au syndrome de lyse tumoral aux CHU de Marrakech et d’évaluer la prise en charge et les principales indications d’hémodialyse.</a:t>
            </a:r>
            <a:endParaRPr lang="en-US"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3DF73B9-E4DB-ED2A-21F1-F8C091031499}"/>
              </a:ext>
            </a:extLst>
          </p:cNvPr>
          <p:cNvSpPr txBox="1"/>
          <p:nvPr/>
        </p:nvSpPr>
        <p:spPr>
          <a:xfrm>
            <a:off x="4639239" y="3120859"/>
            <a:ext cx="4800600" cy="7767064"/>
          </a:xfrm>
          <a:prstGeom prst="rect">
            <a:avLst/>
          </a:prstGeom>
          <a:noFill/>
          <a:ln>
            <a:solidFill>
              <a:schemeClr val="bg1">
                <a:lumMod val="75000"/>
              </a:schemeClr>
            </a:solidFill>
            <a:prstDash val="dash"/>
          </a:ln>
        </p:spPr>
        <p:txBody>
          <a:bodyPr wrap="square" rtlCol="0">
            <a:normAutofit/>
          </a:bodyPr>
          <a:lstStyle/>
          <a:p>
            <a:pPr>
              <a:spcBef>
                <a:spcPts val="0"/>
              </a:spcBef>
              <a:spcAft>
                <a:spcPts val="600"/>
              </a:spcAft>
            </a:pPr>
            <a:endParaRPr lang="en-US" sz="2000" b="1" dirty="0" err="1">
              <a:solidFill>
                <a:srgbClr val="0070C0"/>
              </a:solidFill>
            </a:endParaRPr>
          </a:p>
        </p:txBody>
      </p:sp>
      <p:pic>
        <p:nvPicPr>
          <p:cNvPr id="19" name="Image 1" descr="Logo-SMN-1">
            <a:extLst>
              <a:ext uri="{FF2B5EF4-FFF2-40B4-BE49-F238E27FC236}">
                <a16:creationId xmlns:a16="http://schemas.microsoft.com/office/drawing/2014/main" id="{9AC43926-7AD7-A7D9-B31A-F38DF7C0A55D}"/>
              </a:ext>
            </a:extLst>
          </p:cNvPr>
          <p:cNvPicPr>
            <a:picLocks/>
          </p:cNvPicPr>
          <p:nvPr/>
        </p:nvPicPr>
        <p:blipFill>
          <a:blip r:embed="rId2" cstate="print">
            <a:extLst>
              <a:ext uri="{28A0092B-C50C-407E-A947-70E740481C1C}">
                <a14:useLocalDpi xmlns:a14="http://schemas.microsoft.com/office/drawing/2010/main" val="0"/>
              </a:ext>
            </a:extLst>
          </a:blip>
          <a:srcRect l="14272" t="9456" r="13147" b="10780"/>
          <a:stretch>
            <a:fillRect/>
          </a:stretch>
        </p:blipFill>
        <p:spPr bwMode="auto">
          <a:xfrm>
            <a:off x="8619180" y="19891"/>
            <a:ext cx="982020" cy="998589"/>
          </a:xfrm>
          <a:prstGeom prst="rect">
            <a:avLst/>
          </a:prstGeom>
          <a:noFill/>
          <a:ln>
            <a:noFill/>
          </a:ln>
        </p:spPr>
      </p:pic>
      <p:sp>
        <p:nvSpPr>
          <p:cNvPr id="22" name="TextBox 21">
            <a:extLst>
              <a:ext uri="{FF2B5EF4-FFF2-40B4-BE49-F238E27FC236}">
                <a16:creationId xmlns:a16="http://schemas.microsoft.com/office/drawing/2014/main" id="{66E716E9-D4E9-992F-2571-9EE6169C7AB9}"/>
              </a:ext>
            </a:extLst>
          </p:cNvPr>
          <p:cNvSpPr txBox="1"/>
          <p:nvPr/>
        </p:nvSpPr>
        <p:spPr>
          <a:xfrm>
            <a:off x="95909" y="1140689"/>
            <a:ext cx="9409747" cy="1261884"/>
          </a:xfrm>
          <a:prstGeom prst="rect">
            <a:avLst/>
          </a:prstGeom>
          <a:noFill/>
        </p:spPr>
        <p:txBody>
          <a:bodyPr wrap="square">
            <a:spAutoFit/>
          </a:bodyPr>
          <a:lstStyle/>
          <a:p>
            <a:pPr algn="ctr"/>
            <a:r>
              <a:rPr lang="fr-FR" sz="1900" b="1" dirty="0">
                <a:solidFill>
                  <a:schemeClr val="bg1"/>
                </a:solidFill>
                <a:latin typeface="Times New Roman" panose="02020603050405020304" pitchFamily="18" charset="0"/>
                <a:cs typeface="Times New Roman" panose="02020603050405020304" pitchFamily="18" charset="0"/>
              </a:rPr>
              <a:t>La prise en charge de l’insuffisance rénale aigue au cours du syndrome de lyse tumoral</a:t>
            </a:r>
            <a:br>
              <a:rPr lang="fr-FR" sz="1900" b="1" dirty="0">
                <a:solidFill>
                  <a:schemeClr val="bg1"/>
                </a:solidFill>
                <a:latin typeface="Times New Roman" panose="02020603050405020304" pitchFamily="18" charset="0"/>
                <a:cs typeface="Times New Roman" panose="02020603050405020304" pitchFamily="18" charset="0"/>
              </a:rPr>
            </a:br>
            <a:endParaRPr lang="en-US" sz="1900" b="1" dirty="0">
              <a:solidFill>
                <a:schemeClr val="bg1"/>
              </a:solidFill>
              <a:latin typeface="Times New Roman" panose="02020603050405020304" pitchFamily="18" charset="0"/>
              <a:cs typeface="Times New Roman" panose="02020603050405020304" pitchFamily="18" charset="0"/>
            </a:endParaRPr>
          </a:p>
          <a:p>
            <a:pPr algn="ctr"/>
            <a:r>
              <a:rPr lang="fr-FR" sz="1900" b="1" dirty="0" err="1">
                <a:solidFill>
                  <a:schemeClr val="bg1"/>
                </a:solidFill>
                <a:latin typeface="Times New Roman" panose="02020603050405020304" pitchFamily="18" charset="0"/>
                <a:cs typeface="Times New Roman" panose="02020603050405020304" pitchFamily="18" charset="0"/>
              </a:rPr>
              <a:t>N.Charafi</a:t>
            </a:r>
            <a:r>
              <a:rPr lang="fr-FR" sz="1900" b="1" dirty="0">
                <a:solidFill>
                  <a:schemeClr val="bg1"/>
                </a:solidFill>
                <a:latin typeface="Times New Roman" panose="02020603050405020304" pitchFamily="18" charset="0"/>
                <a:cs typeface="Times New Roman" panose="02020603050405020304" pitchFamily="18" charset="0"/>
              </a:rPr>
              <a:t>, </a:t>
            </a:r>
            <a:r>
              <a:rPr lang="fr-FR" sz="1900" b="1" dirty="0" err="1">
                <a:solidFill>
                  <a:schemeClr val="bg1"/>
                </a:solidFill>
                <a:latin typeface="Times New Roman" panose="02020603050405020304" pitchFamily="18" charset="0"/>
                <a:cs typeface="Times New Roman" panose="02020603050405020304" pitchFamily="18" charset="0"/>
              </a:rPr>
              <a:t>O.El-Kaoua</a:t>
            </a:r>
            <a:r>
              <a:rPr lang="fr-FR" sz="1900" b="1" dirty="0">
                <a:solidFill>
                  <a:schemeClr val="bg1"/>
                </a:solidFill>
                <a:latin typeface="Times New Roman" panose="02020603050405020304" pitchFamily="18" charset="0"/>
                <a:cs typeface="Times New Roman" panose="02020603050405020304" pitchFamily="18" charset="0"/>
              </a:rPr>
              <a:t>, </a:t>
            </a:r>
            <a:r>
              <a:rPr lang="fr-FR" sz="1900" b="1" dirty="0" err="1">
                <a:solidFill>
                  <a:schemeClr val="bg1"/>
                </a:solidFill>
                <a:latin typeface="Times New Roman" panose="02020603050405020304" pitchFamily="18" charset="0"/>
                <a:cs typeface="Times New Roman" panose="02020603050405020304" pitchFamily="18" charset="0"/>
              </a:rPr>
              <a:t>S.Lalouly</a:t>
            </a:r>
            <a:r>
              <a:rPr lang="fr-FR" sz="1900" b="1" dirty="0">
                <a:solidFill>
                  <a:schemeClr val="bg1"/>
                </a:solidFill>
                <a:latin typeface="Times New Roman" panose="02020603050405020304" pitchFamily="18" charset="0"/>
                <a:cs typeface="Times New Roman" panose="02020603050405020304" pitchFamily="18" charset="0"/>
              </a:rPr>
              <a:t>, </a:t>
            </a:r>
            <a:r>
              <a:rPr lang="fr-FR" sz="1900" b="1" dirty="0" err="1">
                <a:solidFill>
                  <a:schemeClr val="bg1"/>
                </a:solidFill>
                <a:latin typeface="Times New Roman" panose="02020603050405020304" pitchFamily="18" charset="0"/>
                <a:cs typeface="Times New Roman" panose="02020603050405020304" pitchFamily="18" charset="0"/>
              </a:rPr>
              <a:t>M.Chetatti</a:t>
            </a:r>
            <a:r>
              <a:rPr lang="fr-FR" sz="1900" b="1" dirty="0">
                <a:solidFill>
                  <a:schemeClr val="bg1"/>
                </a:solidFill>
                <a:latin typeface="Times New Roman" panose="02020603050405020304" pitchFamily="18" charset="0"/>
                <a:cs typeface="Times New Roman" panose="02020603050405020304" pitchFamily="18" charset="0"/>
              </a:rPr>
              <a:t>, </a:t>
            </a:r>
            <a:r>
              <a:rPr lang="fr-FR" sz="1900" b="1" dirty="0" err="1">
                <a:solidFill>
                  <a:schemeClr val="bg1"/>
                </a:solidFill>
                <a:latin typeface="Times New Roman" panose="02020603050405020304" pitchFamily="18" charset="0"/>
                <a:cs typeface="Times New Roman" panose="02020603050405020304" pitchFamily="18" charset="0"/>
              </a:rPr>
              <a:t>W.Fadili</a:t>
            </a:r>
            <a:r>
              <a:rPr lang="fr-FR" sz="1900" b="1" dirty="0">
                <a:solidFill>
                  <a:schemeClr val="bg1"/>
                </a:solidFill>
                <a:latin typeface="Times New Roman" panose="02020603050405020304" pitchFamily="18" charset="0"/>
                <a:cs typeface="Times New Roman" panose="02020603050405020304" pitchFamily="18" charset="0"/>
              </a:rPr>
              <a:t>, </a:t>
            </a:r>
            <a:r>
              <a:rPr lang="fr-FR" sz="1900" b="1" dirty="0" err="1">
                <a:solidFill>
                  <a:schemeClr val="bg1"/>
                </a:solidFill>
                <a:latin typeface="Times New Roman" panose="02020603050405020304" pitchFamily="18" charset="0"/>
                <a:cs typeface="Times New Roman" panose="02020603050405020304" pitchFamily="18" charset="0"/>
              </a:rPr>
              <a:t>I.Laouad</a:t>
            </a:r>
            <a:endParaRPr lang="en-US" sz="1900" b="1" dirty="0">
              <a:solidFill>
                <a:schemeClr val="bg1"/>
              </a:solidFill>
              <a:latin typeface="Times New Roman" panose="02020603050405020304" pitchFamily="18" charset="0"/>
              <a:cs typeface="Times New Roman" panose="02020603050405020304" pitchFamily="18" charset="0"/>
            </a:endParaRPr>
          </a:p>
          <a:p>
            <a:pPr algn="ctr"/>
            <a:r>
              <a:rPr lang="fr-FR" sz="1900" b="1" dirty="0">
                <a:solidFill>
                  <a:schemeClr val="bg1"/>
                </a:solidFill>
                <a:latin typeface="Times New Roman" panose="02020603050405020304" pitchFamily="18" charset="0"/>
                <a:cs typeface="Times New Roman" panose="02020603050405020304" pitchFamily="18" charset="0"/>
              </a:rPr>
              <a:t>Service de néphrologie, CHU Mohamed-VI de Marrakech</a:t>
            </a:r>
            <a:endParaRPr lang="en-US" sz="19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14" name="Chart 13">
            <a:extLst>
              <a:ext uri="{FF2B5EF4-FFF2-40B4-BE49-F238E27FC236}">
                <a16:creationId xmlns:a16="http://schemas.microsoft.com/office/drawing/2014/main" id="{F6833EC8-3813-3980-FE01-C5EDE2D752CF}"/>
              </a:ext>
            </a:extLst>
          </p:cNvPr>
          <p:cNvGraphicFramePr>
            <a:graphicFrameLocks/>
          </p:cNvGraphicFramePr>
          <p:nvPr>
            <p:extLst>
              <p:ext uri="{D42A27DB-BD31-4B8C-83A1-F6EECF244321}">
                <p14:modId xmlns:p14="http://schemas.microsoft.com/office/powerpoint/2010/main" val="318802675"/>
              </p:ext>
            </p:extLst>
          </p:nvPr>
        </p:nvGraphicFramePr>
        <p:xfrm>
          <a:off x="4511946" y="6285428"/>
          <a:ext cx="5492666" cy="4770537"/>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a:extLst>
              <a:ext uri="{FF2B5EF4-FFF2-40B4-BE49-F238E27FC236}">
                <a16:creationId xmlns:a16="http://schemas.microsoft.com/office/drawing/2014/main" id="{C76302B0-B297-3A3B-943A-CB3CF8088E92}"/>
              </a:ext>
            </a:extLst>
          </p:cNvPr>
          <p:cNvSpPr txBox="1"/>
          <p:nvPr/>
        </p:nvSpPr>
        <p:spPr>
          <a:xfrm>
            <a:off x="4728616" y="3313628"/>
            <a:ext cx="4688540" cy="3046988"/>
          </a:xfrm>
          <a:prstGeom prst="rect">
            <a:avLst/>
          </a:prstGeom>
          <a:noFill/>
        </p:spPr>
        <p:txBody>
          <a:bodyPr wrap="square">
            <a:spAutoFit/>
          </a:bodyPr>
          <a:lstStyle/>
          <a:p>
            <a:pPr marR="0" algn="just">
              <a:spcBef>
                <a:spcPts val="0"/>
              </a:spcBef>
              <a:spcAft>
                <a:spcPts val="0"/>
              </a:spcAft>
            </a:pPr>
            <a:r>
              <a:rPr lang="fr-FR" sz="1600" dirty="0">
                <a:latin typeface="Times New Roman" panose="02020603050405020304" pitchFamily="18" charset="0"/>
                <a:cs typeface="Times New Roman" panose="02020603050405020304" pitchFamily="18" charset="0"/>
              </a:rPr>
              <a:t>Quarante patients ont été inclus. L’âge moyen des patients était de 50 ans. Le sexe ratio était de 1.42. Les leucémies aiguës lymphoblastiques et les lymphomes malins non hodgkiniens étaient les principales tumeurs malignes chez respectivement 45% et 25% des patients. 37.5% des patients ont nécessité le recours à l’épuration extra-rénale, l’hyperhydratation et l’allopurinol était suffisante chez 47.5% des cas. Les principales indications d’hémodialyse étaient l’hyperkaliémie rebelle avec signes électriques dans 42%, l’hyperphosphatémie dans 30% et le syndrome urémique majeur dans 28%. </a:t>
            </a:r>
            <a:endParaRPr lang="en-US" sz="16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4B6E9472-350F-C362-09FD-84959F6F235E}"/>
              </a:ext>
            </a:extLst>
          </p:cNvPr>
          <p:cNvSpPr txBox="1"/>
          <p:nvPr/>
        </p:nvSpPr>
        <p:spPr>
          <a:xfrm>
            <a:off x="129074" y="11412683"/>
            <a:ext cx="9389757" cy="1276063"/>
          </a:xfrm>
          <a:prstGeom prst="rect">
            <a:avLst/>
          </a:prstGeom>
          <a:noFill/>
          <a:ln>
            <a:solidFill>
              <a:schemeClr val="bg1">
                <a:lumMod val="75000"/>
              </a:schemeClr>
            </a:solidFill>
            <a:prstDash val="dash"/>
          </a:ln>
        </p:spPr>
        <p:txBody>
          <a:bodyPr wrap="square" rtlCol="0">
            <a:normAutofit/>
          </a:bodyPr>
          <a:lstStyle/>
          <a:p>
            <a:pPr marL="0" marR="0" algn="just">
              <a:spcBef>
                <a:spcPts val="0"/>
              </a:spcBef>
              <a:spcAft>
                <a:spcPts val="0"/>
              </a:spcAft>
            </a:pPr>
            <a:endParaRPr lang="en-US" sz="20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9219A9CD-C576-F9F4-BA27-D6F93395EC62}"/>
              </a:ext>
            </a:extLst>
          </p:cNvPr>
          <p:cNvSpPr txBox="1"/>
          <p:nvPr/>
        </p:nvSpPr>
        <p:spPr>
          <a:xfrm>
            <a:off x="138630" y="11470441"/>
            <a:ext cx="9323940" cy="1077218"/>
          </a:xfrm>
          <a:prstGeom prst="rect">
            <a:avLst/>
          </a:prstGeom>
          <a:noFill/>
        </p:spPr>
        <p:txBody>
          <a:bodyPr wrap="square">
            <a:spAutoFit/>
          </a:bodyPr>
          <a:lstStyle/>
          <a:p>
            <a:pPr marL="0" marR="0" algn="just">
              <a:spcBef>
                <a:spcPts val="0"/>
              </a:spcBef>
              <a:spcAft>
                <a:spcPts val="0"/>
              </a:spcAft>
            </a:pPr>
            <a:r>
              <a:rPr lang="fr-FR" sz="1600" dirty="0">
                <a:latin typeface="Times New Roman" panose="02020603050405020304" pitchFamily="18" charset="0"/>
                <a:cs typeface="Times New Roman" panose="02020603050405020304" pitchFamily="18" charset="0"/>
              </a:rPr>
              <a:t>L’incidence de L’IRA au cours du SLT augmente la mortalité d’où l’intérêt d’une sélection rigoureuse des patients à risque élevé de développer une IRA et de mettre en place un traitement préventif précoce. La reconnaissance rapide et précoce des troubles rénaux et métaboliques associés au syndrome de lyse tumorale et l'instauration rapide d'un traitement améliore le pronostic rénal et vital.</a:t>
            </a:r>
            <a:endParaRPr lang="en-US" sz="16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68D5B437-1533-330A-351A-A6BD47EA6CFB}"/>
              </a:ext>
            </a:extLst>
          </p:cNvPr>
          <p:cNvSpPr txBox="1"/>
          <p:nvPr/>
        </p:nvSpPr>
        <p:spPr>
          <a:xfrm>
            <a:off x="129075" y="8594788"/>
            <a:ext cx="4430907" cy="2293135"/>
          </a:xfrm>
          <a:prstGeom prst="rect">
            <a:avLst/>
          </a:prstGeom>
          <a:noFill/>
          <a:ln>
            <a:solidFill>
              <a:srgbClr val="A0BEC8"/>
            </a:solidFill>
            <a:prstDash val="dash"/>
          </a:ln>
        </p:spPr>
        <p:txBody>
          <a:bodyPr wrap="square" rtlCol="0">
            <a:normAutofit/>
          </a:bodyPr>
          <a:lstStyle/>
          <a:p>
            <a:pPr marL="0" marR="0" algn="just">
              <a:spcBef>
                <a:spcPts val="0"/>
              </a:spcBef>
              <a:spcAft>
                <a:spcPts val="0"/>
              </a:spcAft>
            </a:pPr>
            <a:endParaRPr lang="en-US" sz="20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21C908F9-C5B1-F3DD-51DE-BF0BC1C52787}"/>
              </a:ext>
            </a:extLst>
          </p:cNvPr>
          <p:cNvSpPr txBox="1"/>
          <p:nvPr/>
        </p:nvSpPr>
        <p:spPr>
          <a:xfrm>
            <a:off x="138754" y="8594788"/>
            <a:ext cx="4430907" cy="2585323"/>
          </a:xfrm>
          <a:prstGeom prst="rect">
            <a:avLst/>
          </a:prstGeom>
          <a:noFill/>
        </p:spPr>
        <p:txBody>
          <a:bodyPr wrap="square">
            <a:spAutoFit/>
          </a:bodyPr>
          <a:lstStyle/>
          <a:p>
            <a:pPr marL="0" marR="0" algn="just">
              <a:spcBef>
                <a:spcPts val="0"/>
              </a:spcBef>
              <a:spcAft>
                <a:spcPts val="0"/>
              </a:spcAft>
            </a:pPr>
            <a:r>
              <a:rPr lang="fr-FR" sz="1600" dirty="0">
                <a:latin typeface="Times New Roman" panose="02020603050405020304" pitchFamily="18" charset="0"/>
                <a:cs typeface="Times New Roman" panose="02020603050405020304" pitchFamily="18" charset="0"/>
              </a:rPr>
              <a:t>Il s’agit d’une étude descriptive rétrospective réalisée de Janvier 2021 au janvier 2022 incluant tous les patients présentant une IRA secondaire au syndrome de lyse tumoral et qui ont été pris en charge aux urgences du CHU de </a:t>
            </a:r>
            <a:r>
              <a:rPr lang="fr-FR" sz="1600" dirty="0" err="1">
                <a:latin typeface="Times New Roman" panose="02020603050405020304" pitchFamily="18" charset="0"/>
                <a:cs typeface="Times New Roman" panose="02020603050405020304" pitchFamily="18" charset="0"/>
              </a:rPr>
              <a:t>Marrakech.Le</a:t>
            </a:r>
            <a:r>
              <a:rPr lang="fr-FR" sz="1600" dirty="0">
                <a:latin typeface="Times New Roman" panose="02020603050405020304" pitchFamily="18" charset="0"/>
                <a:cs typeface="Times New Roman" panose="02020603050405020304" pitchFamily="18" charset="0"/>
              </a:rPr>
              <a:t> recueil des données a été réalisé à l’aide d’une fiche d’exploitation préalablement établie, l’analyse statistique des données a été établie à l’aide du logiciel Excel</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E28A33A4-6B00-ADDF-2469-FFA5CEB008FE}"/>
              </a:ext>
            </a:extLst>
          </p:cNvPr>
          <p:cNvSpPr/>
          <p:nvPr/>
        </p:nvSpPr>
        <p:spPr>
          <a:xfrm>
            <a:off x="982020" y="2704493"/>
            <a:ext cx="2402542" cy="318314"/>
          </a:xfrm>
          <a:prstGeom prst="rect">
            <a:avLst/>
          </a:prstGeom>
          <a:solidFill>
            <a:schemeClr val="tx2"/>
          </a:solidFill>
          <a:ln>
            <a:solidFill>
              <a:schemeClr val="tx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Montserrat Extra Bold" panose="00000900000000000000" pitchFamily="50" charset="0"/>
              </a:rPr>
              <a:t>Introduction</a:t>
            </a:r>
          </a:p>
        </p:txBody>
      </p:sp>
      <p:sp>
        <p:nvSpPr>
          <p:cNvPr id="29" name="Rectangle 28">
            <a:extLst>
              <a:ext uri="{FF2B5EF4-FFF2-40B4-BE49-F238E27FC236}">
                <a16:creationId xmlns:a16="http://schemas.microsoft.com/office/drawing/2014/main" id="{DCAE7016-7478-AC49-26FB-464AAE2D4269}"/>
              </a:ext>
            </a:extLst>
          </p:cNvPr>
          <p:cNvSpPr/>
          <p:nvPr/>
        </p:nvSpPr>
        <p:spPr>
          <a:xfrm>
            <a:off x="5907473" y="2711937"/>
            <a:ext cx="2402542" cy="318314"/>
          </a:xfrm>
          <a:prstGeom prst="rect">
            <a:avLst/>
          </a:prstGeom>
          <a:solidFill>
            <a:schemeClr val="tx2"/>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bg1"/>
                </a:solidFill>
                <a:latin typeface="Montserrat Extra Bold" panose="00000900000000000000" pitchFamily="50" charset="0"/>
              </a:rPr>
              <a:t>Résultats</a:t>
            </a:r>
            <a:endParaRPr lang="en-US" sz="1600" b="1" dirty="0">
              <a:solidFill>
                <a:schemeClr val="bg1"/>
              </a:solidFill>
              <a:latin typeface="Montserrat Extra Bold" panose="00000900000000000000" pitchFamily="50" charset="0"/>
            </a:endParaRPr>
          </a:p>
        </p:txBody>
      </p:sp>
      <p:sp>
        <p:nvSpPr>
          <p:cNvPr id="30" name="Rectangle 29">
            <a:extLst>
              <a:ext uri="{FF2B5EF4-FFF2-40B4-BE49-F238E27FC236}">
                <a16:creationId xmlns:a16="http://schemas.microsoft.com/office/drawing/2014/main" id="{5B979E3A-704D-30D8-2E46-5F4EE5C5D3B6}"/>
              </a:ext>
            </a:extLst>
          </p:cNvPr>
          <p:cNvSpPr/>
          <p:nvPr/>
        </p:nvSpPr>
        <p:spPr>
          <a:xfrm>
            <a:off x="931158" y="8196046"/>
            <a:ext cx="2402542" cy="318314"/>
          </a:xfrm>
          <a:prstGeom prst="rect">
            <a:avLst/>
          </a:prstGeom>
          <a:solidFill>
            <a:schemeClr val="tx2"/>
          </a:solidFill>
          <a:ln>
            <a:solidFill>
              <a:schemeClr val="tx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bg1"/>
                </a:solidFill>
                <a:latin typeface="Montserrat Extra Bold" panose="00000900000000000000" pitchFamily="50" charset="0"/>
              </a:rPr>
              <a:t>Méthodes</a:t>
            </a:r>
            <a:endParaRPr lang="en-US" sz="1600" b="1" dirty="0">
              <a:solidFill>
                <a:schemeClr val="bg1"/>
              </a:solidFill>
              <a:latin typeface="Montserrat Extra Bold" panose="00000900000000000000" pitchFamily="50" charset="0"/>
            </a:endParaRPr>
          </a:p>
        </p:txBody>
      </p:sp>
      <p:sp>
        <p:nvSpPr>
          <p:cNvPr id="31" name="Rectangle 30">
            <a:extLst>
              <a:ext uri="{FF2B5EF4-FFF2-40B4-BE49-F238E27FC236}">
                <a16:creationId xmlns:a16="http://schemas.microsoft.com/office/drawing/2014/main" id="{8B76B8BA-6930-0F1F-D84E-26F682A97C01}"/>
              </a:ext>
            </a:extLst>
          </p:cNvPr>
          <p:cNvSpPr/>
          <p:nvPr/>
        </p:nvSpPr>
        <p:spPr>
          <a:xfrm>
            <a:off x="931158" y="11029627"/>
            <a:ext cx="2402542" cy="318314"/>
          </a:xfrm>
          <a:prstGeom prst="rect">
            <a:avLst/>
          </a:prstGeom>
          <a:solidFill>
            <a:schemeClr val="tx2"/>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Montserrat Extra Bold" panose="00000900000000000000" pitchFamily="50" charset="0"/>
              </a:rPr>
              <a:t>Conclusion</a:t>
            </a:r>
          </a:p>
        </p:txBody>
      </p:sp>
      <p:sp>
        <p:nvSpPr>
          <p:cNvPr id="2" name="ZoneTexte 1">
            <a:extLst>
              <a:ext uri="{FF2B5EF4-FFF2-40B4-BE49-F238E27FC236}">
                <a16:creationId xmlns:a16="http://schemas.microsoft.com/office/drawing/2014/main" id="{9918DC51-15D4-4B59-843A-A93F430B153C}"/>
              </a:ext>
            </a:extLst>
          </p:cNvPr>
          <p:cNvSpPr txBox="1"/>
          <p:nvPr/>
        </p:nvSpPr>
        <p:spPr>
          <a:xfrm>
            <a:off x="5215188" y="10442165"/>
            <a:ext cx="4853696" cy="338554"/>
          </a:xfrm>
          <a:prstGeom prst="rect">
            <a:avLst/>
          </a:prstGeom>
          <a:noFill/>
        </p:spPr>
        <p:txBody>
          <a:bodyPr wrap="square" rtlCol="0">
            <a:spAutoFit/>
          </a:bodyPr>
          <a:lstStyle/>
          <a:p>
            <a:r>
              <a:rPr lang="fr-FR" sz="1600" b="1" u="sng" dirty="0"/>
              <a:t>Figure</a:t>
            </a:r>
            <a:r>
              <a:rPr lang="fr-FR" sz="1600" b="1" dirty="0"/>
              <a:t>: </a:t>
            </a:r>
            <a:r>
              <a:rPr lang="fr-FR" sz="1600" dirty="0">
                <a:latin typeface="Times New Roman" panose="02020603050405020304" pitchFamily="18" charset="0"/>
                <a:cs typeface="Times New Roman" panose="02020603050405020304" pitchFamily="18" charset="0"/>
              </a:rPr>
              <a:t>Les principales indications d’EER</a:t>
            </a:r>
          </a:p>
        </p:txBody>
      </p:sp>
      <p:pic>
        <p:nvPicPr>
          <p:cNvPr id="23" name="Image 22" descr="chu-kech.jpg">
            <a:extLst>
              <a:ext uri="{FF2B5EF4-FFF2-40B4-BE49-F238E27FC236}">
                <a16:creationId xmlns:a16="http://schemas.microsoft.com/office/drawing/2014/main" id="{54FB4EAD-B33D-4517-A6F5-400DA43CDF63}"/>
              </a:ext>
            </a:extLst>
          </p:cNvPr>
          <p:cNvPicPr>
            <a:picLocks noChangeAspect="1"/>
          </p:cNvPicPr>
          <p:nvPr/>
        </p:nvPicPr>
        <p:blipFill>
          <a:blip r:embed="rId4" cstate="print"/>
          <a:stretch>
            <a:fillRect/>
          </a:stretch>
        </p:blipFill>
        <p:spPr>
          <a:xfrm>
            <a:off x="0" y="0"/>
            <a:ext cx="982020" cy="982465"/>
          </a:xfrm>
          <a:prstGeom prst="rect">
            <a:avLst/>
          </a:prstGeom>
        </p:spPr>
      </p:pic>
    </p:spTree>
    <p:extLst>
      <p:ext uri="{BB962C8B-B14F-4D97-AF65-F5344CB8AC3E}">
        <p14:creationId xmlns:p14="http://schemas.microsoft.com/office/powerpoint/2010/main" val="191100583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assessingslate|08-202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Arial"/>
        <a:cs typeface="Arial"/>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4126</TotalTime>
  <Words>434</Words>
  <Application>Microsoft Office PowerPoint</Application>
  <PresentationFormat>A3 (297 x 420 mm)</PresentationFormat>
  <Paragraphs>19</Paragraphs>
  <Slides>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vt:i4>
      </vt:variant>
    </vt:vector>
  </HeadingPairs>
  <TitlesOfParts>
    <vt:vector size="7" baseType="lpstr">
      <vt:lpstr>Calibri</vt:lpstr>
      <vt:lpstr>Montserrat Extra Bold</vt:lpstr>
      <vt:lpstr>Arial</vt:lpstr>
      <vt:lpstr>Times New Roman</vt:lpstr>
      <vt:lpstr>Libre Baskerville</vt:lpstr>
      <vt:lpstr>Office Theme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ok</cp:lastModifiedBy>
  <cp:revision>50</cp:revision>
  <dcterms:modified xsi:type="dcterms:W3CDTF">2023-02-24T22:08:27Z</dcterms:modified>
  <cp:category>science research poster</cp:category>
</cp:coreProperties>
</file>