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32918400" cy="43891200"/>
  <p:notesSz cx="37441188" cy="51206400"/>
  <p:embeddedFontLst>
    <p:embeddedFont>
      <p:font typeface="Calibri" panose="020F0502020204030204" pitchFamily="34" charset="0"/>
      <p:regular r:id="rId5"/>
      <p:bold r:id="rId6"/>
      <p:italic r:id="rId7"/>
      <p:boldItalic r:id="rId8"/>
    </p:embeddedFont>
    <p:embeddedFont>
      <p:font typeface="Quattrocento Sans" panose="020B0502050000020003" pitchFamily="34" charset="0"/>
      <p:regular r:id="rId9"/>
    </p:embeddedFont>
  </p:embeddedFontLst>
  <p:custDataLst>
    <p:tags r:id="rId10"/>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2736"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autoAdjust="0"/>
  </p:normalViewPr>
  <p:slideViewPr>
    <p:cSldViewPr>
      <p:cViewPr varScale="1">
        <p:scale>
          <a:sx n="11" d="100"/>
          <a:sy n="11" d="100"/>
        </p:scale>
        <p:origin x="2832" y="192"/>
      </p:cViewPr>
      <p:guideLst>
        <p:guide orient="horz" pos="12736"/>
        <p:guide pos="1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r.%20ELALJ%20Wiame\Desktop\fig1%20N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clustered"/>
        <c:varyColors val="0"/>
        <c:ser>
          <c:idx val="0"/>
          <c:order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4000" b="0" i="0" u="none" strike="noStrike" kern="1200" baseline="0">
                    <a:solidFill>
                      <a:schemeClr val="tx2"/>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Feuil1!$A$1:$A$4</c:f>
              <c:strCache>
                <c:ptCount val="4"/>
                <c:pt idx="0">
                  <c:v>rétinopathie diabétique</c:v>
                </c:pt>
                <c:pt idx="1">
                  <c:v>neuropathie diabétique</c:v>
                </c:pt>
                <c:pt idx="2">
                  <c:v>complication cardiovasculaire</c:v>
                </c:pt>
                <c:pt idx="3">
                  <c:v>pied diabétique</c:v>
                </c:pt>
              </c:strCache>
            </c:strRef>
          </c:cat>
          <c:val>
            <c:numRef>
              <c:f>Feuil1!$B$1:$B$4</c:f>
              <c:numCache>
                <c:formatCode>0%</c:formatCode>
                <c:ptCount val="4"/>
                <c:pt idx="0">
                  <c:v>0.54</c:v>
                </c:pt>
                <c:pt idx="1">
                  <c:v>0.38400000000000001</c:v>
                </c:pt>
                <c:pt idx="2">
                  <c:v>0.23</c:v>
                </c:pt>
                <c:pt idx="3">
                  <c:v>7.0000000000000007E-2</c:v>
                </c:pt>
              </c:numCache>
            </c:numRef>
          </c:val>
          <c:extLst>
            <c:ext xmlns:c16="http://schemas.microsoft.com/office/drawing/2014/chart" uri="{C3380CC4-5D6E-409C-BE32-E72D297353CC}">
              <c16:uniqueId val="{00000000-2F5F-4A09-A8C5-590C8553DA45}"/>
            </c:ext>
          </c:extLst>
        </c:ser>
        <c:dLbls>
          <c:showLegendKey val="0"/>
          <c:showVal val="0"/>
          <c:showCatName val="0"/>
          <c:showSerName val="0"/>
          <c:showPercent val="0"/>
          <c:showBubbleSize val="0"/>
        </c:dLbls>
        <c:gapWidth val="100"/>
        <c:axId val="404323672"/>
        <c:axId val="404327280"/>
      </c:barChart>
      <c:catAx>
        <c:axId val="404323672"/>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lumMod val="95000"/>
                    <a:lumOff val="5000"/>
                  </a:schemeClr>
                </a:solidFill>
                <a:latin typeface="+mn-lt"/>
                <a:ea typeface="+mn-ea"/>
                <a:cs typeface="+mn-cs"/>
              </a:defRPr>
            </a:pPr>
            <a:endParaRPr lang="fr-FR"/>
          </a:p>
        </c:txPr>
        <c:crossAx val="404327280"/>
        <c:crosses val="autoZero"/>
        <c:auto val="1"/>
        <c:lblAlgn val="ctr"/>
        <c:lblOffset val="100"/>
        <c:noMultiLvlLbl val="0"/>
      </c:catAx>
      <c:valAx>
        <c:axId val="404327280"/>
        <c:scaling>
          <c:orientation val="minMax"/>
        </c:scaling>
        <c:delete val="0"/>
        <c:axPos val="b"/>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2"/>
                </a:solidFill>
                <a:latin typeface="+mn-lt"/>
                <a:ea typeface="+mn-ea"/>
                <a:cs typeface="+mn-cs"/>
              </a:defRPr>
            </a:pPr>
            <a:endParaRPr lang="fr-FR"/>
          </a:p>
        </c:txPr>
        <c:crossAx val="404323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4000"/>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algn="r" defTabSz="5373688">
              <a:defRPr sz="7100" smtClean="0"/>
            </a:lvl1pPr>
          </a:lstStyle>
          <a:p>
            <a:pPr>
              <a:defRPr/>
            </a:pPr>
            <a:fld id="{C3821831-2B9E-4755-9FF2-D0B0BEF81726}" type="slidenum">
              <a:rPr lang="en-US"/>
              <a:pPr>
                <a:defRPr/>
              </a:pPr>
              <a:t>‹N°›</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768013" y="4241800"/>
            <a:ext cx="1590516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algn="r" defTabSz="5392738">
              <a:defRPr sz="7100" smtClean="0"/>
            </a:lvl1pPr>
          </a:lstStyle>
          <a:p>
            <a:pPr>
              <a:defRPr/>
            </a:pPr>
            <a:fld id="{A7A3E3C6-57BD-4827-A686-7B170B46C045}" type="slidenum">
              <a:rPr lang="en-US"/>
              <a:pPr>
                <a:defRPr/>
              </a:pPr>
              <a:t>‹N°›</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a:xfrm>
            <a:off x="10768013" y="4241800"/>
            <a:ext cx="15905162" cy="21205825"/>
          </a:xfrm>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8"/>
            <a:ext cx="27979688" cy="9406467"/>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4064D7D-464A-4708-9759-403F89E21017}" type="slidenum">
              <a:rPr lang="en-US"/>
              <a:pPr>
                <a:defRPr/>
              </a:pPr>
              <a:t>‹N°›</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C84F10-113F-4F09-A76B-2176B34E08D9}" type="slidenum">
              <a:rPr lang="en-US"/>
              <a:pPr>
                <a:defRPr/>
              </a:pPr>
              <a:t>‹N°›</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758951"/>
            <a:ext cx="7405688" cy="3745018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6635" y="1758951"/>
            <a:ext cx="22106334" cy="3745018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39F5895-A9FE-429D-AE19-E169F67F1C26}" type="slidenum">
              <a:rPr lang="en-US"/>
              <a:pPr>
                <a:defRPr/>
              </a:pPr>
              <a:t>‹N°›</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78A6E67-DA7B-4FCC-A18A-FC7C8A034C4D}" type="slidenum">
              <a:rPr lang="en-US"/>
              <a:pPr>
                <a:defRPr/>
              </a:pPr>
              <a:t>‹N°›</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8" cy="8716433"/>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8" cy="96012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AB7E099-5C0A-4709-9BBB-71DECD41AB32}" type="slidenum">
              <a:rPr lang="en-US"/>
              <a:pPr>
                <a:defRPr/>
              </a:pPr>
              <a:t>‹N°›</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6635" y="10242551"/>
            <a:ext cx="14755416" cy="28966585"/>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2551"/>
            <a:ext cx="14756606" cy="28966585"/>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03D45C2-6D5F-448B-95B1-CD0C53878048}" type="slidenum">
              <a:rPr lang="en-US"/>
              <a:pPr>
                <a:defRPr/>
              </a:pPr>
              <a:t>‹N°›</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6833"/>
            <a:ext cx="29627512" cy="73152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9825568"/>
            <a:ext cx="14544675"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0"/>
            <a:ext cx="14544675"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568"/>
            <a:ext cx="14550630"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3919200"/>
            <a:ext cx="14550630"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8610943-C3CC-4B71-9F28-BF9409E4CB80}" type="slidenum">
              <a:rPr lang="en-US"/>
              <a:pPr>
                <a:defRPr/>
              </a:pPr>
              <a:t>‹N°›</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D78326B-3987-4EE9-9239-5FDA69C8126D}" type="slidenum">
              <a:rPr lang="en-US"/>
              <a:pPr>
                <a:defRPr/>
              </a:pPr>
              <a:t>‹N°›</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1F3B20C-577A-4608-AF62-749557E31E38}" type="slidenum">
              <a:rPr lang="en-US"/>
              <a:pPr>
                <a:defRPr/>
              </a:pPr>
              <a:t>‹N°›</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0"/>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CA0EE2-436D-4402-9038-3DA719D297AD}" type="slidenum">
              <a:rPr lang="en-US"/>
              <a:pPr>
                <a:defRPr/>
              </a:pPr>
              <a:t>‹N°›</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30723418"/>
            <a:ext cx="19751280" cy="3627967"/>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3922184"/>
            <a:ext cx="19751280" cy="26333450"/>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34351385"/>
            <a:ext cx="19751280" cy="5149849"/>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5C1286E-2D26-43B2-8CD4-A2F0A623D127}" type="slidenum">
              <a:rPr lang="en-US"/>
              <a:pPr>
                <a:defRPr/>
              </a:pPr>
              <a:t>‹N°›</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758951"/>
            <a:ext cx="2962632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6635" y="10242551"/>
            <a:ext cx="29626322" cy="2896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39971132"/>
            <a:ext cx="76807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3527822">
              <a:defRPr sz="5400" smtClean="0"/>
            </a:lvl1pPr>
          </a:lstStyle>
          <a:p>
            <a:pPr>
              <a:defRPr/>
            </a:pPr>
            <a:endParaRPr lang="en-US"/>
          </a:p>
        </p:txBody>
      </p:sp>
      <p:sp>
        <p:nvSpPr>
          <p:cNvPr id="1029" name="Rectangle 5"/>
          <p:cNvSpPr>
            <a:spLocks noGrp="1" noChangeArrowheads="1"/>
          </p:cNvSpPr>
          <p:nvPr>
            <p:ph type="ftr" sz="quarter" idx="3"/>
          </p:nvPr>
        </p:nvSpPr>
        <p:spPr bwMode="auto">
          <a:xfrm>
            <a:off x="11247834" y="39971132"/>
            <a:ext cx="104239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3527822">
              <a:defRPr sz="5400" smtClean="0"/>
            </a:lvl1pPr>
          </a:lstStyle>
          <a:p>
            <a:pPr>
              <a:defRPr/>
            </a:pPr>
            <a:endParaRPr lang="en-US"/>
          </a:p>
        </p:txBody>
      </p:sp>
      <p:sp>
        <p:nvSpPr>
          <p:cNvPr id="1030" name="Rectangle 6"/>
          <p:cNvSpPr>
            <a:spLocks noGrp="1" noChangeArrowheads="1"/>
          </p:cNvSpPr>
          <p:nvPr>
            <p:ph type="sldNum" sz="quarter" idx="4"/>
          </p:nvPr>
        </p:nvSpPr>
        <p:spPr bwMode="auto">
          <a:xfrm>
            <a:off x="23592234" y="39971132"/>
            <a:ext cx="76807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3527822">
              <a:defRPr sz="5400" smtClean="0"/>
            </a:lvl1pPr>
          </a:lstStyle>
          <a:p>
            <a:pPr>
              <a:defRPr/>
            </a:pPr>
            <a:fld id="{EAD58424-6508-4C08-B0AB-A12183DAE990}" type="slidenum">
              <a:rPr lang="en-US"/>
              <a:pPr>
                <a:defRPr/>
              </a:pPr>
              <a:t>‹N°›</a:t>
            </a:fld>
            <a:endParaRPr lang="en-US"/>
          </a:p>
        </p:txBody>
      </p:sp>
      <p:pic>
        <p:nvPicPr>
          <p:cNvPr id="1031" name="New picture"/>
          <p:cNvPicPr/>
          <p:nvPr/>
        </p:nvPicPr>
        <p:blipFill>
          <a:blip r:embed="rId13"/>
          <a:stretch>
            <a:fillRect/>
          </a:stretch>
        </p:blipFill>
        <p:spPr>
          <a:xfrm rot="16200000">
            <a:off x="-11074400" y="21945600"/>
            <a:ext cx="14274800" cy="3937000"/>
          </a:xfrm>
          <a:prstGeom prst="rect">
            <a:avLst/>
          </a:prstGeom>
        </p:spPr>
      </p:pic>
      <p:pic>
        <p:nvPicPr>
          <p:cNvPr id="1032" name="New picture"/>
          <p:cNvPicPr/>
          <p:nvPr/>
        </p:nvPicPr>
        <p:blipFill>
          <a:blip r:embed="rId13"/>
          <a:stretch>
            <a:fillRect/>
          </a:stretch>
        </p:blipFill>
        <p:spPr>
          <a:xfrm rot="5400000">
            <a:off x="29718000" y="21945600"/>
            <a:ext cx="14274800" cy="3937000"/>
          </a:xfrm>
          <a:prstGeom prst="rect">
            <a:avLst/>
          </a:prstGeom>
        </p:spPr>
      </p:pic>
      <p:pic>
        <p:nvPicPr>
          <p:cNvPr id="1033" name="New picture"/>
          <p:cNvPicPr/>
          <p:nvPr/>
        </p:nvPicPr>
        <p:blipFill>
          <a:blip r:embed="rId14"/>
          <a:stretch>
            <a:fillRect/>
          </a:stretch>
        </p:blipFill>
        <p:spPr>
          <a:xfrm>
            <a:off x="1466850" y="44399200"/>
            <a:ext cx="29984700" cy="1460500"/>
          </a:xfrm>
          <a:prstGeom prst="rect">
            <a:avLst/>
          </a:prstGeom>
        </p:spPr>
      </p:pic>
      <p:sp>
        <p:nvSpPr>
          <p:cNvPr id="1034" name="New shape"/>
          <p:cNvSpPr/>
          <p:nvPr/>
        </p:nvSpPr>
        <p:spPr>
          <a:xfrm>
            <a:off x="146685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melancholymedallion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a:defRPr>
      </a:lvl2pPr>
      <a:lvl3pPr algn="ctr" defTabSz="3527822" rtl="0" eaLnBrk="0" fontAlgn="base" hangingPunct="0">
        <a:spcBef>
          <a:spcPct val="0"/>
        </a:spcBef>
        <a:spcAft>
          <a:spcPct val="0"/>
        </a:spcAft>
        <a:defRPr sz="17025">
          <a:solidFill>
            <a:schemeClr val="tx2"/>
          </a:solidFill>
          <a:latin typeface="Arial"/>
        </a:defRPr>
      </a:lvl3pPr>
      <a:lvl4pPr algn="ctr" defTabSz="3527822" rtl="0" eaLnBrk="0" fontAlgn="base" hangingPunct="0">
        <a:spcBef>
          <a:spcPct val="0"/>
        </a:spcBef>
        <a:spcAft>
          <a:spcPct val="0"/>
        </a:spcAft>
        <a:defRPr sz="17025">
          <a:solidFill>
            <a:schemeClr val="tx2"/>
          </a:solidFill>
          <a:latin typeface="Arial"/>
        </a:defRPr>
      </a:lvl4pPr>
      <a:lvl5pPr algn="ctr" defTabSz="3527822" rtl="0" eaLnBrk="0" fontAlgn="base" hangingPunct="0">
        <a:spcBef>
          <a:spcPct val="0"/>
        </a:spcBef>
        <a:spcAft>
          <a:spcPct val="0"/>
        </a:spcAft>
        <a:defRPr sz="17025">
          <a:solidFill>
            <a:schemeClr val="tx2"/>
          </a:solidFill>
          <a:latin typeface="Arial"/>
        </a:defRPr>
      </a:lvl5pPr>
      <a:lvl6pPr marL="342900" algn="ctr" defTabSz="3527822" rtl="0" fontAlgn="base">
        <a:spcBef>
          <a:spcPct val="0"/>
        </a:spcBef>
        <a:spcAft>
          <a:spcPct val="0"/>
        </a:spcAft>
        <a:defRPr sz="17025">
          <a:solidFill>
            <a:schemeClr val="tx2"/>
          </a:solidFill>
          <a:latin typeface="Arial"/>
        </a:defRPr>
      </a:lvl6pPr>
      <a:lvl7pPr marL="685800" algn="ctr" defTabSz="3527822" rtl="0" fontAlgn="base">
        <a:spcBef>
          <a:spcPct val="0"/>
        </a:spcBef>
        <a:spcAft>
          <a:spcPct val="0"/>
        </a:spcAft>
        <a:defRPr sz="17025">
          <a:solidFill>
            <a:schemeClr val="tx2"/>
          </a:solidFill>
          <a:latin typeface="Arial"/>
        </a:defRPr>
      </a:lvl7pPr>
      <a:lvl8pPr marL="1028700" algn="ctr" defTabSz="3527822" rtl="0" fontAlgn="base">
        <a:spcBef>
          <a:spcPct val="0"/>
        </a:spcBef>
        <a:spcAft>
          <a:spcPct val="0"/>
        </a:spcAft>
        <a:defRPr sz="17025">
          <a:solidFill>
            <a:schemeClr val="tx2"/>
          </a:solidFill>
          <a:latin typeface="Arial"/>
        </a:defRPr>
      </a:lvl8pPr>
      <a:lvl9pPr marL="1371600" algn="ctr" defTabSz="3527822" rtl="0" fontAlgn="base">
        <a:spcBef>
          <a:spcPct val="0"/>
        </a:spcBef>
        <a:spcAft>
          <a:spcPct val="0"/>
        </a:spcAft>
        <a:defRPr sz="17025">
          <a:solidFill>
            <a:schemeClr val="tx2"/>
          </a:solidFill>
          <a:latin typeface="Arial"/>
        </a:defRPr>
      </a:lvl9pPr>
    </p:titleStyle>
    <p:bodyStyle>
      <a:defPPr>
        <a:defRPr kern="1200"/>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46000">
              <a:schemeClr val="accent2">
                <a:lumMod val="25000"/>
                <a:lumOff val="75000"/>
              </a:schemeClr>
            </a:gs>
          </a:gsLst>
          <a:lin ang="5400000" scaled="1"/>
        </a:gradFill>
        <a:effectLst/>
      </p:bgPr>
    </p:bg>
    <p:spTree>
      <p:nvGrpSpPr>
        <p:cNvPr id="1" name=""/>
        <p:cNvGrpSpPr/>
        <p:nvPr/>
      </p:nvGrpSpPr>
      <p:grpSpPr>
        <a:xfrm>
          <a:off x="0" y="0"/>
          <a:ext cx="0" cy="0"/>
          <a:chOff x="0" y="0"/>
          <a:chExt cx="0" cy="0"/>
        </a:xfrm>
      </p:grpSpPr>
      <p:sp>
        <p:nvSpPr>
          <p:cNvPr id="40" name="Rectangle 6"/>
          <p:cNvSpPr>
            <a:spLocks noChangeArrowheads="1"/>
          </p:cNvSpPr>
          <p:nvPr/>
        </p:nvSpPr>
        <p:spPr bwMode="auto">
          <a:xfrm>
            <a:off x="457200" y="566058"/>
            <a:ext cx="32004000" cy="4656692"/>
          </a:xfrm>
          <a:prstGeom prst="round2DiagRect">
            <a:avLst/>
          </a:prstGeom>
          <a:solidFill>
            <a:srgbClr val="B41E1E"/>
          </a:solidFill>
          <a:ln w="9525">
            <a:noFill/>
            <a:miter lim="800000"/>
          </a:ln>
        </p:spPr>
        <p:txBody>
          <a:bodyPr lIns="82291" tIns="41146" rIns="82291" bIns="41146" anchor="ctr"/>
          <a:lstStyle>
            <a:defPPr>
              <a:defRPr kern="1200"/>
            </a:defPPr>
          </a:lstStyle>
          <a:p>
            <a:pPr algn="ctr" defTabSz="2821781">
              <a:defRPr/>
            </a:pPr>
            <a:endParaRPr lang="en-US" sz="3300" b="1">
              <a:solidFill>
                <a:schemeClr val="accent2">
                  <a:lumMod val="20000"/>
                  <a:lumOff val="80000"/>
                </a:schemeClr>
              </a:solidFill>
              <a:effectLst>
                <a:outerShdw blurRad="38100" dist="38100" dir="2700000" algn="tl">
                  <a:srgbClr val="000000"/>
                </a:outerShdw>
              </a:effectLst>
              <a:latin typeface="Quattrocento Sans" panose="020B0502050000020003" pitchFamily="34" charset="0"/>
            </a:endParaRPr>
          </a:p>
        </p:txBody>
      </p:sp>
      <p:sp>
        <p:nvSpPr>
          <p:cNvPr id="38" name="Title 11">
            <a:extLst>
              <a:ext uri="{FF2B5EF4-FFF2-40B4-BE49-F238E27FC236}">
                <a16:creationId xmlns:a16="http://schemas.microsoft.com/office/drawing/2014/main" id="{D3A698E4-5105-47D7-8AAB-C4BA53E6D379}"/>
              </a:ext>
            </a:extLst>
          </p:cNvPr>
          <p:cNvSpPr txBox="1"/>
          <p:nvPr/>
        </p:nvSpPr>
        <p:spPr>
          <a:xfrm>
            <a:off x="4352064" y="1049734"/>
            <a:ext cx="23552234" cy="2060201"/>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fr-FR" sz="5400" b="1" dirty="0">
                <a:solidFill>
                  <a:schemeClr val="bg1"/>
                </a:solidFill>
                <a:latin typeface="Quattrocento Sans" panose="020B0502050000020003" pitchFamily="34" charset="0"/>
              </a:rPr>
              <a:t>LA BIOPSIE RÉNALE PRÉSENTE-T-ELLE UN INTÉRÊT RÉEL CHEZ LE PATIENT DIABÉTIQUE ?</a:t>
            </a:r>
          </a:p>
        </p:txBody>
      </p:sp>
      <p:sp>
        <p:nvSpPr>
          <p:cNvPr id="39" name="Text Placeholder 16">
            <a:extLst>
              <a:ext uri="{FF2B5EF4-FFF2-40B4-BE49-F238E27FC236}">
                <a16:creationId xmlns:a16="http://schemas.microsoft.com/office/drawing/2014/main" id="{9FEE118B-FBC6-45D8-93CE-3A87E15AD5C3}"/>
              </a:ext>
            </a:extLst>
          </p:cNvPr>
          <p:cNvSpPr txBox="1"/>
          <p:nvPr/>
        </p:nvSpPr>
        <p:spPr>
          <a:xfrm>
            <a:off x="1028700" y="3288980"/>
            <a:ext cx="30861000" cy="1641988"/>
          </a:xfrm>
          <a:prstGeom prst="rect">
            <a:avLst/>
          </a:prstGeom>
        </p:spPr>
        <p:txBody>
          <a:bodyPr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000" dirty="0" err="1">
                <a:solidFill>
                  <a:schemeClr val="bg1"/>
                </a:solidFill>
                <a:latin typeface="Quattrocento Sans" panose="020B0502050000020003" pitchFamily="34" charset="0"/>
              </a:rPr>
              <a:t>W.Elalj</a:t>
            </a:r>
            <a:r>
              <a:rPr lang="en-US" sz="5000" dirty="0">
                <a:solidFill>
                  <a:schemeClr val="bg1"/>
                </a:solidFill>
                <a:latin typeface="Quattrocento Sans" panose="020B0502050000020003" pitchFamily="34" charset="0"/>
              </a:rPr>
              <a:t>; </a:t>
            </a:r>
            <a:r>
              <a:rPr lang="en-US" sz="5000" dirty="0" err="1">
                <a:solidFill>
                  <a:schemeClr val="bg1"/>
                </a:solidFill>
                <a:latin typeface="Quattrocento Sans" panose="020B0502050000020003" pitchFamily="34" charset="0"/>
              </a:rPr>
              <a:t>H.Oujidi</a:t>
            </a:r>
            <a:r>
              <a:rPr lang="en-US" sz="5000" dirty="0">
                <a:solidFill>
                  <a:schemeClr val="bg1"/>
                </a:solidFill>
                <a:latin typeface="Quattrocento Sans" panose="020B0502050000020003" pitchFamily="34" charset="0"/>
              </a:rPr>
              <a:t>;  </a:t>
            </a:r>
            <a:r>
              <a:rPr lang="en-US" sz="5000" dirty="0" err="1">
                <a:solidFill>
                  <a:schemeClr val="bg1"/>
                </a:solidFill>
                <a:latin typeface="Quattrocento Sans" panose="020B0502050000020003" pitchFamily="34" charset="0"/>
              </a:rPr>
              <a:t>F.Naimi</a:t>
            </a:r>
            <a:r>
              <a:rPr lang="en-US" sz="5000" dirty="0">
                <a:solidFill>
                  <a:schemeClr val="bg1"/>
                </a:solidFill>
                <a:latin typeface="Quattrocento Sans" panose="020B0502050000020003" pitchFamily="34" charset="0"/>
              </a:rPr>
              <a:t>; </a:t>
            </a:r>
            <a:r>
              <a:rPr lang="en-US" sz="5000" dirty="0" err="1">
                <a:solidFill>
                  <a:schemeClr val="bg1"/>
                </a:solidFill>
                <a:latin typeface="Quattrocento Sans" panose="020B0502050000020003" pitchFamily="34" charset="0"/>
              </a:rPr>
              <a:t>I.Haouli</a:t>
            </a:r>
            <a:r>
              <a:rPr lang="en-US" sz="5000" dirty="0">
                <a:solidFill>
                  <a:schemeClr val="bg1"/>
                </a:solidFill>
                <a:latin typeface="Quattrocento Sans" panose="020B0502050000020003" pitchFamily="34" charset="0"/>
              </a:rPr>
              <a:t>; </a:t>
            </a:r>
            <a:r>
              <a:rPr lang="en-US" sz="5000" dirty="0" err="1">
                <a:solidFill>
                  <a:schemeClr val="bg1"/>
                </a:solidFill>
                <a:latin typeface="Quattrocento Sans" panose="020B0502050000020003" pitchFamily="34" charset="0"/>
              </a:rPr>
              <a:t>Y.Bentata</a:t>
            </a:r>
            <a:r>
              <a:rPr lang="en-US" sz="5000" dirty="0">
                <a:solidFill>
                  <a:schemeClr val="bg1"/>
                </a:solidFill>
                <a:latin typeface="Quattrocento Sans" panose="020B0502050000020003" pitchFamily="34" charset="0"/>
              </a:rPr>
              <a:t>; </a:t>
            </a:r>
            <a:r>
              <a:rPr lang="en-US" sz="5000" dirty="0" err="1">
                <a:solidFill>
                  <a:schemeClr val="bg1"/>
                </a:solidFill>
                <a:latin typeface="Quattrocento Sans" panose="020B0502050000020003" pitchFamily="34" charset="0"/>
              </a:rPr>
              <a:t>I.Haddiya</a:t>
            </a:r>
            <a:r>
              <a:rPr lang="en-US" sz="5000" dirty="0">
                <a:solidFill>
                  <a:schemeClr val="bg1"/>
                </a:solidFill>
                <a:latin typeface="Quattrocento Sans" panose="020B0502050000020003" pitchFamily="34" charset="0"/>
              </a:rPr>
              <a:t> </a:t>
            </a:r>
          </a:p>
          <a:p>
            <a:pPr algn="ctr"/>
            <a:endParaRPr lang="en-US" sz="4200" dirty="0">
              <a:solidFill>
                <a:schemeClr val="bg1"/>
              </a:solidFill>
              <a:latin typeface="Quattrocento Sans" panose="020B0502050000020003" pitchFamily="34" charset="0"/>
            </a:endParaRPr>
          </a:p>
        </p:txBody>
      </p:sp>
      <p:sp>
        <p:nvSpPr>
          <p:cNvPr id="42" name="Rectangle 10">
            <a:extLst>
              <a:ext uri="{FF2B5EF4-FFF2-40B4-BE49-F238E27FC236}">
                <a16:creationId xmlns:a16="http://schemas.microsoft.com/office/drawing/2014/main" id="{6E6FAECA-7B53-459F-9726-99A6AE0B0458}"/>
              </a:ext>
            </a:extLst>
          </p:cNvPr>
          <p:cNvSpPr>
            <a:spLocks noChangeArrowheads="1"/>
          </p:cNvSpPr>
          <p:nvPr/>
        </p:nvSpPr>
        <p:spPr bwMode="auto">
          <a:xfrm>
            <a:off x="457200" y="5744528"/>
            <a:ext cx="15601035" cy="6749885"/>
          </a:xfrm>
          <a:prstGeom prst="round2DiagRect">
            <a:avLst>
              <a:gd name="adj1" fmla="val 5041"/>
              <a:gd name="adj2" fmla="val 0"/>
            </a:avLst>
          </a:prstGeom>
          <a:solidFill>
            <a:srgbClr val="FDDEA5"/>
          </a:solidFill>
          <a:ln w="12700">
            <a:noFill/>
            <a:miter lim="800000"/>
          </a:ln>
        </p:spPr>
        <p:txBody>
          <a:bodyPr wrap="none" lIns="205740" tIns="54864" rIns="205740" bIns="51422" anchor="ctr" anchorCtr="0"/>
          <a:lstStyle>
            <a:defPPr>
              <a:defRPr kern="1200"/>
            </a:defPPr>
          </a:lstStyle>
          <a:p>
            <a:pPr algn="ctr" defTabSz="3526941">
              <a:defRPr/>
            </a:pPr>
            <a:endParaRPr lang="en-US" sz="2700" b="1">
              <a:noFill/>
              <a:latin typeface="Quattrocento Sans" panose="020B0502050000020003" pitchFamily="34" charset="0"/>
            </a:endParaRPr>
          </a:p>
        </p:txBody>
      </p:sp>
      <p:sp>
        <p:nvSpPr>
          <p:cNvPr id="48" name="Rectangle 10">
            <a:extLst>
              <a:ext uri="{FF2B5EF4-FFF2-40B4-BE49-F238E27FC236}">
                <a16:creationId xmlns:a16="http://schemas.microsoft.com/office/drawing/2014/main" id="{E3FEBAB5-D47E-42BA-A84C-C1EA43E9ED05}"/>
              </a:ext>
            </a:extLst>
          </p:cNvPr>
          <p:cNvSpPr>
            <a:spLocks noChangeArrowheads="1"/>
          </p:cNvSpPr>
          <p:nvPr/>
        </p:nvSpPr>
        <p:spPr bwMode="auto">
          <a:xfrm>
            <a:off x="16856168" y="5744527"/>
            <a:ext cx="15601035" cy="914400"/>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5000" b="1" u="sng" dirty="0">
                <a:solidFill>
                  <a:schemeClr val="bg1"/>
                </a:solidFill>
                <a:latin typeface="+mj-lt"/>
              </a:rPr>
              <a:t>RESULTATS</a:t>
            </a:r>
          </a:p>
        </p:txBody>
      </p:sp>
      <p:sp>
        <p:nvSpPr>
          <p:cNvPr id="50" name="Rectangle 10">
            <a:extLst>
              <a:ext uri="{FF2B5EF4-FFF2-40B4-BE49-F238E27FC236}">
                <a16:creationId xmlns:a16="http://schemas.microsoft.com/office/drawing/2014/main" id="{C7AAC99D-FA63-4F20-9BC9-620B7B5958BE}"/>
              </a:ext>
            </a:extLst>
          </p:cNvPr>
          <p:cNvSpPr>
            <a:spLocks noChangeArrowheads="1"/>
          </p:cNvSpPr>
          <p:nvPr/>
        </p:nvSpPr>
        <p:spPr bwMode="auto">
          <a:xfrm>
            <a:off x="453190" y="12649200"/>
            <a:ext cx="15601035" cy="914400"/>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kumimoji="0" lang="fr-FR" sz="5000" b="1" i="0" u="sng" strike="noStrike" kern="1200" cap="none" spc="0" normalizeH="0" baseline="0" noProof="0" dirty="0">
                <a:ln>
                  <a:noFill/>
                </a:ln>
                <a:solidFill>
                  <a:schemeClr val="bg1"/>
                </a:solidFill>
                <a:effectLst/>
                <a:uLnTx/>
                <a:uFillTx/>
                <a:latin typeface="+mj-lt"/>
                <a:cs typeface="Arial" panose="020B0604020202020204" pitchFamily="34" charset="0"/>
              </a:rPr>
              <a:t>MATERIEL ET METHODE</a:t>
            </a:r>
          </a:p>
        </p:txBody>
      </p:sp>
      <p:sp>
        <p:nvSpPr>
          <p:cNvPr id="52" name="Rectangle 10">
            <a:extLst>
              <a:ext uri="{FF2B5EF4-FFF2-40B4-BE49-F238E27FC236}">
                <a16:creationId xmlns:a16="http://schemas.microsoft.com/office/drawing/2014/main" id="{48ED2435-580E-419E-B71D-5D8F033EB9A6}"/>
              </a:ext>
            </a:extLst>
          </p:cNvPr>
          <p:cNvSpPr>
            <a:spLocks noChangeArrowheads="1"/>
          </p:cNvSpPr>
          <p:nvPr/>
        </p:nvSpPr>
        <p:spPr bwMode="auto">
          <a:xfrm>
            <a:off x="16860165" y="30937200"/>
            <a:ext cx="15601035" cy="914400"/>
          </a:xfrm>
          <a:prstGeom prst="round2DiagRect">
            <a:avLst>
              <a:gd name="adj1" fmla="val 33555"/>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5000" b="1" u="sng" dirty="0">
                <a:solidFill>
                  <a:schemeClr val="bg1"/>
                </a:solidFill>
                <a:latin typeface="+mj-lt"/>
              </a:rPr>
              <a:t>DISCUSSION/CONCLUSION</a:t>
            </a:r>
          </a:p>
        </p:txBody>
      </p:sp>
      <p:sp>
        <p:nvSpPr>
          <p:cNvPr id="17" name="TextBox 19">
            <a:extLst>
              <a:ext uri="{FF2B5EF4-FFF2-40B4-BE49-F238E27FC236}">
                <a16:creationId xmlns:a16="http://schemas.microsoft.com/office/drawing/2014/main" id="{683D493E-8A89-4457-BD64-BF0D722F33B5}"/>
              </a:ext>
            </a:extLst>
          </p:cNvPr>
          <p:cNvSpPr txBox="1">
            <a:spLocks noChangeArrowheads="1"/>
          </p:cNvSpPr>
          <p:nvPr/>
        </p:nvSpPr>
        <p:spPr bwMode="auto">
          <a:xfrm>
            <a:off x="824643" y="6092816"/>
            <a:ext cx="14858130" cy="100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000" b="1" u="sng" dirty="0">
                <a:latin typeface="+mj-lt"/>
                <a:cs typeface="Arial" pitchFamily="34" charset="0"/>
              </a:rPr>
              <a:t>Introduction</a:t>
            </a:r>
          </a:p>
        </p:txBody>
      </p:sp>
      <p:sp>
        <p:nvSpPr>
          <p:cNvPr id="20" name="TextBox 19">
            <a:extLst>
              <a:ext uri="{FF2B5EF4-FFF2-40B4-BE49-F238E27FC236}">
                <a16:creationId xmlns:a16="http://schemas.microsoft.com/office/drawing/2014/main" id="{DE7CC5E4-5857-4AD9-BC53-ECDA642EB874}"/>
              </a:ext>
            </a:extLst>
          </p:cNvPr>
          <p:cNvSpPr txBox="1"/>
          <p:nvPr/>
        </p:nvSpPr>
        <p:spPr>
          <a:xfrm>
            <a:off x="828654" y="6906852"/>
            <a:ext cx="14858130" cy="5545942"/>
          </a:xfrm>
          <a:prstGeom prst="rect">
            <a:avLst/>
          </a:prstGeom>
          <a:noFill/>
        </p:spPr>
        <p:txBody>
          <a:bodyPr wrap="square" rtlCol="0">
            <a:spAutoFit/>
          </a:bodyPr>
          <a:lstStyle>
            <a:defPPr>
              <a:defRPr kern="1200"/>
            </a:defPPr>
          </a:lstStyle>
          <a:p>
            <a:pPr>
              <a:lnSpc>
                <a:spcPct val="150000"/>
              </a:lnSpc>
            </a:pPr>
            <a:r>
              <a:rPr lang="fr-FR" sz="4000" dirty="0">
                <a:latin typeface="Quattrocento Sans" panose="020B0502050000020003" pitchFamily="34" charset="0"/>
                <a:ea typeface="Open Sans" panose="020B0606030504020204" pitchFamily="34" charset="0"/>
                <a:cs typeface="Open Sans" panose="020B0606030504020204" pitchFamily="34" charset="0"/>
              </a:rPr>
              <a:t>La néphropathie diabétique (ND) est la principale cause de maladie rénale chez les patients diabétiques. Cependant, une proportion de patients diabétiques bénéficiant d’une biopsie présentaient une maladie rénale non diabétique (MRND) ou une MRND associée à une ND. L’objectif de notre étude était de décrire l’apport réel de la biopsie rénale chez nos patients diabétiques.</a:t>
            </a:r>
          </a:p>
        </p:txBody>
      </p:sp>
      <p:sp>
        <p:nvSpPr>
          <p:cNvPr id="22" name="TextBox 21">
            <a:extLst>
              <a:ext uri="{FF2B5EF4-FFF2-40B4-BE49-F238E27FC236}">
                <a16:creationId xmlns:a16="http://schemas.microsoft.com/office/drawing/2014/main" id="{EBB6AC4A-C17C-4A50-801D-9D770B2D4747}"/>
              </a:ext>
            </a:extLst>
          </p:cNvPr>
          <p:cNvSpPr txBox="1"/>
          <p:nvPr/>
        </p:nvSpPr>
        <p:spPr>
          <a:xfrm>
            <a:off x="457200" y="13639800"/>
            <a:ext cx="15601035" cy="7171194"/>
          </a:xfrm>
          <a:prstGeom prst="rect">
            <a:avLst/>
          </a:prstGeom>
          <a:noFill/>
        </p:spPr>
        <p:txBody>
          <a:bodyPr wrap="square" rtlCol="0">
            <a:spAutoFit/>
          </a:bodyPr>
          <a:lstStyle>
            <a:defPPr>
              <a:defRPr kern="1200"/>
            </a:defPPr>
          </a:lstStyle>
          <a:p>
            <a:pPr algn="just">
              <a:lnSpc>
                <a:spcPct val="150000"/>
              </a:lnSpc>
            </a:pPr>
            <a:r>
              <a:rPr kumimoji="0" lang="fr-FR" sz="4000" b="0" i="0" u="none" strike="noStrike" kern="1200" cap="none" spc="0" normalizeH="0" baseline="0" noProof="0" dirty="0">
                <a:ln>
                  <a:noFill/>
                </a:ln>
                <a:effectLst/>
                <a:uLnTx/>
                <a:uFillTx/>
                <a:latin typeface="Quattrocento Sans" panose="020B0502050000020003" pitchFamily="34" charset="0"/>
                <a:cs typeface="Arial" panose="020B0604020202020204" pitchFamily="34" charset="0"/>
              </a:rPr>
              <a:t>Une étude rétrospective au sein du service de néphrologie de CHU Mohammed IV d’OUJDA entre septembre 2017 et septembre 2022. En se basant sur des dossiers médicaux des patients diabétiques ayant bénéficié d’une biopsie rénale. Les données démographiques et cliniques, ainsi que les résultats biologiques et histologiques chez les patients étaient enregistrés et analysés. . Tous les calculs statistiques ont été effectués à l'aide du logiciel SPSS, version 21.0.</a:t>
            </a:r>
          </a:p>
          <a:p>
            <a:endParaRPr lang="en-US" sz="4000" dirty="0">
              <a:latin typeface="Quattrocento Sans" panose="020B0502050000020003" pitchFamily="34" charset="0"/>
              <a:ea typeface="Open Sans" panose="020B0606030504020204" pitchFamily="34" charset="0"/>
              <a:cs typeface="Open Sans" panose="020B0606030504020204" pitchFamily="34" charset="0"/>
            </a:endParaRPr>
          </a:p>
        </p:txBody>
      </p:sp>
      <p:sp>
        <p:nvSpPr>
          <p:cNvPr id="294" name="TextBox 293">
            <a:extLst>
              <a:ext uri="{FF2B5EF4-FFF2-40B4-BE49-F238E27FC236}">
                <a16:creationId xmlns:a16="http://schemas.microsoft.com/office/drawing/2014/main" id="{02AB78DF-FFEE-448D-966C-EA5988806A81}"/>
              </a:ext>
            </a:extLst>
          </p:cNvPr>
          <p:cNvSpPr txBox="1"/>
          <p:nvPr/>
        </p:nvSpPr>
        <p:spPr>
          <a:xfrm>
            <a:off x="16856168" y="6861972"/>
            <a:ext cx="14858130" cy="23886283"/>
          </a:xfrm>
          <a:prstGeom prst="rect">
            <a:avLst/>
          </a:prstGeom>
          <a:noFill/>
        </p:spPr>
        <p:txBody>
          <a:bodyPr wrap="square" rtlCol="0">
            <a:spAutoFit/>
          </a:bodyPr>
          <a:lstStyle>
            <a:defPPr>
              <a:defRPr kern="1200"/>
            </a:defPPr>
          </a:lstStyle>
          <a:p>
            <a:pPr>
              <a:lnSpc>
                <a:spcPct val="150000"/>
              </a:lnSpc>
            </a:pPr>
            <a:r>
              <a:rPr lang="fr-FR" sz="4500" dirty="0">
                <a:latin typeface="Quattrocento Sans" panose="020B0502050000020003" pitchFamily="34" charset="0"/>
                <a:ea typeface="Open Sans" panose="020B0606030504020204" pitchFamily="34" charset="0"/>
                <a:cs typeface="Open Sans" panose="020B0606030504020204" pitchFamily="34" charset="0"/>
              </a:rPr>
              <a:t>35 patients diabétiques étaient inclus dans notre étude. L’âge moyen était de 38,3 + 14,6 ans et 62% d’entre eux étaient des femmes. 46% des patients étaient diabétiques de type 1, 46% étaient diabétiques de type 2 et 8% des patients avaient un diabète gestationnel. L’ancienneté moyenne du diabète était de 15 ±4 ans et de 13,5 ±5 pour les types 1 et 2 respectivement. Concernant les complications du diabète, la rétinopathie diabétique était la complication la plus fréquente (54%) ( détaillé dans la figure 1).  L’hypertension était l’antécédent majeur dans 62% des cas. Les indications de biopsie rénale dans notre série étaient une insuffisance rénale aiguë (76,9 %), une hématurie (61,5 %), l’absence de rétinopathie diabétique (46%), un syndrome néphrotique (38,5 %), des marqueurs de maladies systémiques (15,4%) et une protéinurie aiguë (7,7 %). Une hématurie macroscopique en tant que complication de biopsie rénale est survenue dans 7,7 % des cas et aucune autre complication liée à une biopsie rénale n’a été enregistrée. 23,1 % des patients ont reçu un diagnostic de MRND, 61,5 % des patients avaient une néphropathie diabétique isolée et 15,4 % des patients avaient une MRND associée à une néphropathie diabétique sous-jacente ( détaillé dans le tableau ).</a:t>
            </a:r>
          </a:p>
        </p:txBody>
      </p:sp>
      <p:sp>
        <p:nvSpPr>
          <p:cNvPr id="295" name="TextBox 294">
            <a:extLst>
              <a:ext uri="{FF2B5EF4-FFF2-40B4-BE49-F238E27FC236}">
                <a16:creationId xmlns:a16="http://schemas.microsoft.com/office/drawing/2014/main" id="{39259EE9-8D55-4A34-BCDD-8F3F221271A7}"/>
              </a:ext>
            </a:extLst>
          </p:cNvPr>
          <p:cNvSpPr txBox="1"/>
          <p:nvPr/>
        </p:nvSpPr>
        <p:spPr>
          <a:xfrm>
            <a:off x="16856168" y="31927800"/>
            <a:ext cx="15601035" cy="4150110"/>
          </a:xfrm>
          <a:prstGeom prst="rect">
            <a:avLst/>
          </a:prstGeom>
          <a:noFill/>
        </p:spPr>
        <p:txBody>
          <a:bodyPr wrap="square" rtlCol="0">
            <a:spAutoFit/>
          </a:bodyPr>
          <a:lstStyle>
            <a:defPPr>
              <a:defRPr kern="1200"/>
            </a:defPPr>
          </a:lstStyle>
          <a:p>
            <a:pPr>
              <a:lnSpc>
                <a:spcPct val="150000"/>
              </a:lnSpc>
            </a:pPr>
            <a:r>
              <a:rPr lang="fr-FR" sz="4500" dirty="0">
                <a:latin typeface="Quattrocento Sans" panose="020B0502050000020003" pitchFamily="34" charset="0"/>
                <a:cs typeface="Arial" panose="020B0604020202020204" pitchFamily="34" charset="0"/>
              </a:rPr>
              <a:t>La ND est la principale cause d’insuffisance rénale chronique terminale  dans le monde.  En effet , la biopsie rénale dans le diabète revêt un intérêt particulier dans certain nombre d’indication et permet le diagnostic de la ND et/ ou MRND[1,2],</a:t>
            </a:r>
          </a:p>
        </p:txBody>
      </p:sp>
      <p:sp>
        <p:nvSpPr>
          <p:cNvPr id="19" name="Rectangle 10">
            <a:extLst>
              <a:ext uri="{FF2B5EF4-FFF2-40B4-BE49-F238E27FC236}">
                <a16:creationId xmlns:a16="http://schemas.microsoft.com/office/drawing/2014/main" id="{A712D076-2058-47BF-9EBD-897781243ACD}"/>
              </a:ext>
            </a:extLst>
          </p:cNvPr>
          <p:cNvSpPr>
            <a:spLocks noChangeArrowheads="1"/>
          </p:cNvSpPr>
          <p:nvPr/>
        </p:nvSpPr>
        <p:spPr bwMode="auto">
          <a:xfrm>
            <a:off x="16860165" y="37029228"/>
            <a:ext cx="15601035" cy="914400"/>
          </a:xfrm>
          <a:prstGeom prst="round2DiagRect">
            <a:avLst>
              <a:gd name="adj1" fmla="val 33555"/>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5000" b="1" u="sng" dirty="0">
                <a:solidFill>
                  <a:schemeClr val="bg1"/>
                </a:solidFill>
                <a:latin typeface="+mj-lt"/>
              </a:rPr>
              <a:t>REFERENCES</a:t>
            </a:r>
          </a:p>
        </p:txBody>
      </p:sp>
      <p:sp>
        <p:nvSpPr>
          <p:cNvPr id="21" name="TextBox 20">
            <a:extLst>
              <a:ext uri="{FF2B5EF4-FFF2-40B4-BE49-F238E27FC236}">
                <a16:creationId xmlns:a16="http://schemas.microsoft.com/office/drawing/2014/main" id="{26C73DD6-D201-4596-8352-15747E16DDE3}"/>
              </a:ext>
            </a:extLst>
          </p:cNvPr>
          <p:cNvSpPr txBox="1"/>
          <p:nvPr/>
        </p:nvSpPr>
        <p:spPr>
          <a:xfrm>
            <a:off x="16856168" y="38167763"/>
            <a:ext cx="15601035" cy="2400657"/>
          </a:xfrm>
          <a:prstGeom prst="rect">
            <a:avLst/>
          </a:prstGeom>
          <a:noFill/>
        </p:spPr>
        <p:txBody>
          <a:bodyPr wrap="square" rtlCol="0">
            <a:spAutoFit/>
          </a:bodyPr>
          <a:lstStyle>
            <a:defPPr>
              <a:defRPr kern="1200"/>
            </a:defPPr>
          </a:lstStyle>
          <a:p>
            <a:r>
              <a:rPr lang="fr-FR" dirty="0">
                <a:latin typeface="Quattrocento Sans" panose="020B0502050000020003" pitchFamily="34" charset="0"/>
                <a:ea typeface="Open Sans" panose="020B0606030504020204" pitchFamily="34" charset="0"/>
                <a:cs typeface="Open Sans" panose="020B0606030504020204" pitchFamily="34" charset="0"/>
              </a:rPr>
              <a:t>[1] Grimaldi A. Traité de diabétologie, 2e édition. Ed. </a:t>
            </a:r>
            <a:r>
              <a:rPr lang="fr-FR" dirty="0" err="1">
                <a:latin typeface="Quattrocento Sans" panose="020B0502050000020003" pitchFamily="34" charset="0"/>
                <a:ea typeface="Open Sans" panose="020B0606030504020204" pitchFamily="34" charset="0"/>
                <a:cs typeface="Open Sans" panose="020B0606030504020204" pitchFamily="34" charset="0"/>
              </a:rPr>
              <a:t>MédecineSciences</a:t>
            </a:r>
            <a:r>
              <a:rPr lang="fr-FR" dirty="0">
                <a:latin typeface="Quattrocento Sans" panose="020B0502050000020003" pitchFamily="34" charset="0"/>
                <a:ea typeface="Open Sans" panose="020B0606030504020204" pitchFamily="34" charset="0"/>
                <a:cs typeface="Open Sans" panose="020B0606030504020204" pitchFamily="34" charset="0"/>
              </a:rPr>
              <a:t>,</a:t>
            </a:r>
          </a:p>
          <a:p>
            <a:r>
              <a:rPr lang="fr-FR" dirty="0">
                <a:latin typeface="Quattrocento Sans" panose="020B0502050000020003" pitchFamily="34" charset="0"/>
                <a:ea typeface="Open Sans" panose="020B0606030504020204" pitchFamily="34" charset="0"/>
                <a:cs typeface="Open Sans" panose="020B0606030504020204" pitchFamily="34" charset="0"/>
              </a:rPr>
              <a:t>Flammarion, janvier 2009. </a:t>
            </a:r>
          </a:p>
          <a:p>
            <a:r>
              <a:rPr lang="fr-FR" dirty="0">
                <a:latin typeface="Quattrocento Sans" panose="020B0502050000020003" pitchFamily="34" charset="0"/>
                <a:ea typeface="Open Sans" panose="020B0606030504020204" pitchFamily="34" charset="0"/>
                <a:cs typeface="Open Sans" panose="020B0606030504020204" pitchFamily="34" charset="0"/>
              </a:rPr>
              <a:t>[2] M. </a:t>
            </a:r>
            <a:r>
              <a:rPr lang="fr-FR" dirty="0" err="1">
                <a:latin typeface="Quattrocento Sans" panose="020B0502050000020003" pitchFamily="34" charset="0"/>
                <a:ea typeface="Open Sans" panose="020B0606030504020204" pitchFamily="34" charset="0"/>
                <a:cs typeface="Open Sans" panose="020B0606030504020204" pitchFamily="34" charset="0"/>
              </a:rPr>
              <a:t>Frindy</a:t>
            </a:r>
            <a:r>
              <a:rPr lang="fr-FR" dirty="0">
                <a:latin typeface="Quattrocento Sans" panose="020B0502050000020003" pitchFamily="34" charset="0"/>
                <a:ea typeface="Open Sans" panose="020B0606030504020204" pitchFamily="34" charset="0"/>
                <a:cs typeface="Open Sans" panose="020B0606030504020204" pitchFamily="34" charset="0"/>
              </a:rPr>
              <a:t>, R. Razine :L’insuffisance rénale chronique terminale: mortalité et facteurs de risques dans la région de Rabat, Maroc ; Revue d'Épidémiologie et de Santé Publique : 2014 ,(64) 229</a:t>
            </a:r>
          </a:p>
        </p:txBody>
      </p:sp>
      <p:pic>
        <p:nvPicPr>
          <p:cNvPr id="3" name="Image 2">
            <a:extLst>
              <a:ext uri="{FF2B5EF4-FFF2-40B4-BE49-F238E27FC236}">
                <a16:creationId xmlns:a16="http://schemas.microsoft.com/office/drawing/2014/main" id="{9E9A19F6-0413-FFD7-256C-BA719EA8374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946800" y="1097648"/>
            <a:ext cx="3168000" cy="3550552"/>
          </a:xfrm>
          <a:prstGeom prst="rect">
            <a:avLst/>
          </a:prstGeom>
        </p:spPr>
      </p:pic>
      <p:pic>
        <p:nvPicPr>
          <p:cNvPr id="4" name="Graphique 3">
            <a:extLst>
              <a:ext uri="{FF2B5EF4-FFF2-40B4-BE49-F238E27FC236}">
                <a16:creationId xmlns:a16="http://schemas.microsoft.com/office/drawing/2014/main" id="{CA5F37AA-95B6-ACF2-DFE5-D585503E8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117800" y="1019175"/>
            <a:ext cx="3810000" cy="3781425"/>
          </a:xfrm>
          <a:prstGeom prst="rect">
            <a:avLst/>
          </a:prstGeom>
        </p:spPr>
      </p:pic>
      <p:sp>
        <p:nvSpPr>
          <p:cNvPr id="5" name="ZoneTexte 4">
            <a:extLst>
              <a:ext uri="{FF2B5EF4-FFF2-40B4-BE49-F238E27FC236}">
                <a16:creationId xmlns:a16="http://schemas.microsoft.com/office/drawing/2014/main" id="{5F91B6F2-D1F2-6ED4-A8E9-E30F3047E4C6}"/>
              </a:ext>
            </a:extLst>
          </p:cNvPr>
          <p:cNvSpPr txBox="1"/>
          <p:nvPr/>
        </p:nvSpPr>
        <p:spPr>
          <a:xfrm>
            <a:off x="561095" y="30099000"/>
            <a:ext cx="15121678" cy="1246495"/>
          </a:xfrm>
          <a:prstGeom prst="rect">
            <a:avLst/>
          </a:prstGeom>
          <a:noFill/>
        </p:spPr>
        <p:txBody>
          <a:bodyPr wrap="square" rtlCol="0">
            <a:spAutoFit/>
          </a:bodyPr>
          <a:lstStyle/>
          <a:p>
            <a:pPr algn="ctr"/>
            <a:r>
              <a:rPr lang="fr-FR" sz="4500" b="1" u="sng" dirty="0">
                <a:latin typeface="Quattrocento Sans" panose="020B0502050000020003" pitchFamily="34" charset="0"/>
              </a:rPr>
              <a:t>Tableau 1 :Les résultats de la biopsie rénale</a:t>
            </a:r>
          </a:p>
          <a:p>
            <a:pPr algn="ctr"/>
            <a:r>
              <a:rPr lang="fr-FR" b="1" dirty="0">
                <a:latin typeface="Quattrocento Sans" panose="020B0502050000020003" pitchFamily="34" charset="0"/>
              </a:rPr>
              <a:t>DN : Néphropathie diabétique; NDRD : Maladies rénales non diabétiques</a:t>
            </a:r>
          </a:p>
        </p:txBody>
      </p:sp>
      <p:graphicFrame>
        <p:nvGraphicFramePr>
          <p:cNvPr id="6" name="Tableau 5">
            <a:extLst>
              <a:ext uri="{FF2B5EF4-FFF2-40B4-BE49-F238E27FC236}">
                <a16:creationId xmlns:a16="http://schemas.microsoft.com/office/drawing/2014/main" id="{4282A583-57EC-DD5C-E7AD-0CF2F8A437A2}"/>
              </a:ext>
            </a:extLst>
          </p:cNvPr>
          <p:cNvGraphicFramePr>
            <a:graphicFrameLocks noGrp="1"/>
          </p:cNvGraphicFramePr>
          <p:nvPr>
            <p:extLst>
              <p:ext uri="{D42A27DB-BD31-4B8C-83A1-F6EECF244321}">
                <p14:modId xmlns:p14="http://schemas.microsoft.com/office/powerpoint/2010/main" val="653403949"/>
              </p:ext>
            </p:extLst>
          </p:nvPr>
        </p:nvGraphicFramePr>
        <p:xfrm>
          <a:off x="561095" y="20040600"/>
          <a:ext cx="15121678" cy="9784244"/>
        </p:xfrm>
        <a:graphic>
          <a:graphicData uri="http://schemas.openxmlformats.org/drawingml/2006/table">
            <a:tbl>
              <a:tblPr firstRow="1" firstCol="1" bandRow="1">
                <a:tableStyleId>{5C22544A-7EE6-4342-B048-85BDC9FD1C3A}</a:tableStyleId>
              </a:tblPr>
              <a:tblGrid>
                <a:gridCol w="5153905">
                  <a:extLst>
                    <a:ext uri="{9D8B030D-6E8A-4147-A177-3AD203B41FA5}">
                      <a16:colId xmlns:a16="http://schemas.microsoft.com/office/drawing/2014/main" val="2781080154"/>
                    </a:ext>
                  </a:extLst>
                </a:gridCol>
                <a:gridCol w="3352800">
                  <a:extLst>
                    <a:ext uri="{9D8B030D-6E8A-4147-A177-3AD203B41FA5}">
                      <a16:colId xmlns:a16="http://schemas.microsoft.com/office/drawing/2014/main" val="519512668"/>
                    </a:ext>
                  </a:extLst>
                </a:gridCol>
                <a:gridCol w="3124200">
                  <a:extLst>
                    <a:ext uri="{9D8B030D-6E8A-4147-A177-3AD203B41FA5}">
                      <a16:colId xmlns:a16="http://schemas.microsoft.com/office/drawing/2014/main" val="563587579"/>
                    </a:ext>
                  </a:extLst>
                </a:gridCol>
                <a:gridCol w="3490773">
                  <a:extLst>
                    <a:ext uri="{9D8B030D-6E8A-4147-A177-3AD203B41FA5}">
                      <a16:colId xmlns:a16="http://schemas.microsoft.com/office/drawing/2014/main" val="4289028641"/>
                    </a:ext>
                  </a:extLst>
                </a:gridCol>
              </a:tblGrid>
              <a:tr h="1082657">
                <a:tc>
                  <a:txBody>
                    <a:bodyPr/>
                    <a:lstStyle/>
                    <a:p>
                      <a:pPr>
                        <a:lnSpc>
                          <a:spcPct val="115000"/>
                        </a:lnSpc>
                        <a:spcAft>
                          <a:spcPts val="800"/>
                        </a:spcAft>
                      </a:pPr>
                      <a:r>
                        <a:rPr lang="fr-FR" sz="3200">
                          <a:effectLst/>
                        </a:rPr>
                        <a:t>Histologie</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FR" sz="3200">
                          <a:effectLst/>
                        </a:rPr>
                        <a:t>ND ( 61,5%)</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FR" sz="3200" dirty="0">
                          <a:effectLst/>
                        </a:rPr>
                        <a:t>MRND (23,1 %)</a:t>
                      </a:r>
                      <a:endParaRPr lang="fr-MA"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FR" sz="3200">
                          <a:effectLst/>
                        </a:rPr>
                        <a:t>ND et/ ou MRND (15,4 %)</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3384315"/>
                  </a:ext>
                </a:extLst>
              </a:tr>
              <a:tr h="1082657">
                <a:tc>
                  <a:txBody>
                    <a:bodyPr/>
                    <a:lstStyle/>
                    <a:p>
                      <a:pPr>
                        <a:lnSpc>
                          <a:spcPct val="115000"/>
                        </a:lnSpc>
                        <a:spcAft>
                          <a:spcPts val="800"/>
                        </a:spcAft>
                      </a:pPr>
                      <a:r>
                        <a:rPr lang="fr-FR" sz="3200">
                          <a:effectLst/>
                        </a:rPr>
                        <a:t>Stade 2 de la ND</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FR" sz="3200" dirty="0">
                          <a:effectLst/>
                        </a:rPr>
                        <a:t>25%</a:t>
                      </a:r>
                      <a:endParaRPr lang="fr-MA"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a:effectLst/>
                        </a:rPr>
                        <a:t>-</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3200">
                          <a:effectLst/>
                        </a:rPr>
                        <a:t> </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6614774"/>
                  </a:ext>
                </a:extLst>
              </a:tr>
              <a:tr h="1082657">
                <a:tc>
                  <a:txBody>
                    <a:bodyPr/>
                    <a:lstStyle/>
                    <a:p>
                      <a:pPr>
                        <a:lnSpc>
                          <a:spcPct val="115000"/>
                        </a:lnSpc>
                        <a:spcAft>
                          <a:spcPts val="800"/>
                        </a:spcAft>
                      </a:pPr>
                      <a:r>
                        <a:rPr lang="fr-FR" sz="3200">
                          <a:effectLst/>
                        </a:rPr>
                        <a:t>Stade 4 de la ND</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FR" sz="3200">
                          <a:effectLst/>
                        </a:rPr>
                        <a:t>75%</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a:effectLst/>
                        </a:rPr>
                        <a:t>-</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FR" sz="3200">
                          <a:effectLst/>
                        </a:rPr>
                        <a:t>100%</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1358369"/>
                  </a:ext>
                </a:extLst>
              </a:tr>
              <a:tr h="1082657">
                <a:tc>
                  <a:txBody>
                    <a:bodyPr/>
                    <a:lstStyle/>
                    <a:p>
                      <a:pPr>
                        <a:lnSpc>
                          <a:spcPct val="115000"/>
                        </a:lnSpc>
                        <a:spcAft>
                          <a:spcPts val="800"/>
                        </a:spcAft>
                      </a:pPr>
                      <a:r>
                        <a:rPr lang="fr-FR" sz="3200">
                          <a:effectLst/>
                        </a:rPr>
                        <a:t>Néphropathie lupique</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a:effectLst/>
                        </a:rPr>
                        <a:t>-</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FR" sz="3200">
                          <a:effectLst/>
                        </a:rPr>
                        <a:t>33.3%</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a:effectLst/>
                        </a:rPr>
                        <a:t>-</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5435003"/>
                  </a:ext>
                </a:extLst>
              </a:tr>
              <a:tr h="523343">
                <a:tc>
                  <a:txBody>
                    <a:bodyPr/>
                    <a:lstStyle/>
                    <a:p>
                      <a:pPr>
                        <a:lnSpc>
                          <a:spcPct val="115000"/>
                        </a:lnSpc>
                        <a:spcAft>
                          <a:spcPts val="800"/>
                        </a:spcAft>
                      </a:pPr>
                      <a:r>
                        <a:rPr lang="fr-FR" sz="3200">
                          <a:effectLst/>
                        </a:rPr>
                        <a:t>Amylose</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a:effectLst/>
                        </a:rPr>
                        <a:t>-</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FR" sz="3200">
                          <a:effectLst/>
                        </a:rPr>
                        <a:t>33.3%</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a:effectLst/>
                        </a:rPr>
                        <a:t>-</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7971051"/>
                  </a:ext>
                </a:extLst>
              </a:tr>
              <a:tr h="1641971">
                <a:tc>
                  <a:txBody>
                    <a:bodyPr/>
                    <a:lstStyle/>
                    <a:p>
                      <a:pPr>
                        <a:lnSpc>
                          <a:spcPct val="115000"/>
                        </a:lnSpc>
                        <a:spcAft>
                          <a:spcPts val="800"/>
                        </a:spcAft>
                      </a:pPr>
                      <a:r>
                        <a:rPr lang="fr-FR" sz="3200">
                          <a:effectLst/>
                        </a:rPr>
                        <a:t>Glomérulopathie avec dépôt mésangial</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a:effectLst/>
                        </a:rPr>
                        <a:t>-</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FR" sz="3200" dirty="0">
                          <a:effectLst/>
                        </a:rPr>
                        <a:t>33.3%</a:t>
                      </a:r>
                      <a:endParaRPr lang="fr-MA"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a:effectLst/>
                        </a:rPr>
                        <a:t>-</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0269729"/>
                  </a:ext>
                </a:extLst>
              </a:tr>
              <a:tr h="1082657">
                <a:tc>
                  <a:txBody>
                    <a:bodyPr/>
                    <a:lstStyle/>
                    <a:p>
                      <a:pPr>
                        <a:lnSpc>
                          <a:spcPct val="115000"/>
                        </a:lnSpc>
                        <a:spcAft>
                          <a:spcPts val="800"/>
                        </a:spcAft>
                      </a:pPr>
                      <a:r>
                        <a:rPr lang="fr-FR" sz="3200">
                          <a:effectLst/>
                        </a:rPr>
                        <a:t>Nephroangiosclérose</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a:effectLst/>
                        </a:rPr>
                        <a:t>-</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a:effectLst/>
                        </a:rPr>
                        <a:t>-</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FR" sz="3200">
                          <a:effectLst/>
                        </a:rPr>
                        <a:t>7.7%</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3753076"/>
                  </a:ext>
                </a:extLst>
              </a:tr>
              <a:tr h="2201285">
                <a:tc>
                  <a:txBody>
                    <a:bodyPr/>
                    <a:lstStyle/>
                    <a:p>
                      <a:pPr>
                        <a:lnSpc>
                          <a:spcPct val="115000"/>
                        </a:lnSpc>
                        <a:spcAft>
                          <a:spcPts val="800"/>
                        </a:spcAft>
                      </a:pPr>
                      <a:r>
                        <a:rPr lang="fr-FR" sz="3200">
                          <a:effectLst/>
                        </a:rPr>
                        <a:t>Glomérulonéphrite proliférative mésangiale</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dirty="0">
                          <a:effectLst/>
                        </a:rPr>
                        <a:t>-</a:t>
                      </a:r>
                      <a:endParaRPr lang="fr-MA"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fr-FR" sz="3200">
                          <a:effectLst/>
                        </a:rPr>
                        <a:t>-</a:t>
                      </a:r>
                      <a:endParaRPr lang="fr-MA"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FR" sz="3200" dirty="0">
                          <a:effectLst/>
                        </a:rPr>
                        <a:t>7.7%</a:t>
                      </a:r>
                      <a:endParaRPr lang="fr-MA"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7313106"/>
                  </a:ext>
                </a:extLst>
              </a:tr>
            </a:tbl>
          </a:graphicData>
        </a:graphic>
      </p:graphicFrame>
      <p:graphicFrame>
        <p:nvGraphicFramePr>
          <p:cNvPr id="8" name="Graphique 7">
            <a:extLst>
              <a:ext uri="{FF2B5EF4-FFF2-40B4-BE49-F238E27FC236}">
                <a16:creationId xmlns:a16="http://schemas.microsoft.com/office/drawing/2014/main" id="{956C921D-BE48-7C99-6847-AF1EC8615755}"/>
              </a:ext>
            </a:extLst>
          </p:cNvPr>
          <p:cNvGraphicFramePr>
            <a:graphicFrameLocks/>
          </p:cNvGraphicFramePr>
          <p:nvPr>
            <p:extLst>
              <p:ext uri="{D42A27DB-BD31-4B8C-83A1-F6EECF244321}">
                <p14:modId xmlns:p14="http://schemas.microsoft.com/office/powerpoint/2010/main" val="3622732991"/>
              </p:ext>
            </p:extLst>
          </p:nvPr>
        </p:nvGraphicFramePr>
        <p:xfrm>
          <a:off x="589169" y="32537400"/>
          <a:ext cx="15093604" cy="7086600"/>
        </p:xfrm>
        <a:graphic>
          <a:graphicData uri="http://schemas.openxmlformats.org/drawingml/2006/chart">
            <c:chart xmlns:c="http://schemas.openxmlformats.org/drawingml/2006/chart" xmlns:r="http://schemas.openxmlformats.org/officeDocument/2006/relationships" r:id="rId7"/>
          </a:graphicData>
        </a:graphic>
      </p:graphicFrame>
      <p:sp>
        <p:nvSpPr>
          <p:cNvPr id="10" name="ZoneTexte 9">
            <a:extLst>
              <a:ext uri="{FF2B5EF4-FFF2-40B4-BE49-F238E27FC236}">
                <a16:creationId xmlns:a16="http://schemas.microsoft.com/office/drawing/2014/main" id="{81204A18-A96E-94F6-E884-24385CAB14FC}"/>
              </a:ext>
            </a:extLst>
          </p:cNvPr>
          <p:cNvSpPr txBox="1"/>
          <p:nvPr/>
        </p:nvSpPr>
        <p:spPr>
          <a:xfrm>
            <a:off x="589169" y="40081200"/>
            <a:ext cx="15093604" cy="707886"/>
          </a:xfrm>
          <a:prstGeom prst="rect">
            <a:avLst/>
          </a:prstGeom>
          <a:noFill/>
        </p:spPr>
        <p:txBody>
          <a:bodyPr wrap="square">
            <a:spAutoFit/>
          </a:bodyPr>
          <a:lstStyle/>
          <a:p>
            <a:pPr algn="ctr" rtl="0">
              <a:defRPr sz="4800" b="1" i="0" u="none" strike="noStrike" kern="1200" baseline="0">
                <a:solidFill>
                  <a:srgbClr val="D1282E"/>
                </a:solidFill>
                <a:latin typeface="+mn-lt"/>
                <a:ea typeface="+mn-ea"/>
                <a:cs typeface="+mn-cs"/>
              </a:defRPr>
            </a:pPr>
            <a:r>
              <a:rPr lang="fr-MA" sz="4000" u="sng" dirty="0">
                <a:solidFill>
                  <a:schemeClr val="tx1">
                    <a:lumMod val="95000"/>
                    <a:lumOff val="5000"/>
                  </a:schemeClr>
                </a:solidFill>
              </a:rPr>
              <a:t>Figure :Les complications du diabète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melancholymedallion|08-2022"/>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3451</TotalTime>
  <Words>614</Words>
  <Application>Microsoft Office PowerPoint</Application>
  <PresentationFormat>Personnalisé</PresentationFormat>
  <Paragraphs>50</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Quattrocento Sans</vt:lpstr>
      <vt:lpstr>Calibri</vt:lpstr>
      <vt:lpstr>Default Design</vt:lpstr>
      <vt:lpstr>Présentation PowerPoint</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Wiame ELALJ</cp:lastModifiedBy>
  <cp:revision>168</cp:revision>
  <cp:lastPrinted>2006-08-04T02:22:52Z</cp:lastPrinted>
  <dcterms:modified xsi:type="dcterms:W3CDTF">2023-02-25T20:45:44Z</dcterms:modified>
  <cp:category>science research poster</cp:category>
</cp:coreProperties>
</file>