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32918400" cy="43891200"/>
  <p:notesSz cx="31954788" cy="50149125"/>
  <p:embeddedFontLst>
    <p:embeddedFont>
      <p:font typeface="Libre Baskerville" panose="02000000000000000000" pitchFamily="2" charset="0"/>
      <p:bold r:id="rId5"/>
    </p:embeddedFont>
    <p:embeddedFont>
      <p:font typeface="Montserrat Light" pitchFamily="2" charset="77"/>
      <p:regular r:id="rId6"/>
    </p:embeddedFont>
    <p:embeddedFont>
      <p:font typeface="Open Sans" panose="020B0606030504020204" pitchFamily="34" charset="0"/>
      <p:regular r:id="rId7"/>
      <p:bold r:id="rId8"/>
      <p:italic r:id="rId9"/>
      <p:boldItalic r:id="rId10"/>
    </p:embeddedFont>
  </p:embeddedFontLst>
  <p:custDataLst>
    <p:tags r:id="rId11"/>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6624" userDrawn="1">
          <p15:clr>
            <a:srgbClr val="A4A3A4"/>
          </p15:clr>
        </p15:guide>
        <p15:guide id="2" orient="horz" pos="7509" userDrawn="1">
          <p15:clr>
            <a:srgbClr val="A4A3A4"/>
          </p15:clr>
        </p15:guide>
        <p15:guide id="3" orient="horz" pos="4711" userDrawn="1">
          <p15:clr>
            <a:srgbClr val="A4A3A4"/>
          </p15:clr>
        </p15:guide>
        <p15:guide id="4" orient="horz" pos="8328" userDrawn="1">
          <p15:clr>
            <a:srgbClr val="A4A3A4"/>
          </p15:clr>
        </p15:guide>
        <p15:guide id="5" pos="540" userDrawn="1">
          <p15:clr>
            <a:srgbClr val="A4A3A4"/>
          </p15:clr>
        </p15:guide>
        <p15:guide id="6" pos="5184" userDrawn="1">
          <p15:clr>
            <a:srgbClr val="A4A3A4"/>
          </p15:clr>
        </p15:guide>
        <p15:guide id="7" pos="5544" userDrawn="1">
          <p15:clr>
            <a:srgbClr val="A4A3A4"/>
          </p15:clr>
        </p15:guide>
        <p15:guide id="8" pos="10188" userDrawn="1">
          <p15:clr>
            <a:srgbClr val="A4A3A4"/>
          </p15:clr>
        </p15:guide>
        <p15:guide id="9" pos="10548" userDrawn="1">
          <p15:clr>
            <a:srgbClr val="A4A3A4"/>
          </p15:clr>
        </p15:guide>
        <p15:guide id="10" pos="15192" userDrawn="1">
          <p15:clr>
            <a:srgbClr val="A4A3A4"/>
          </p15:clr>
        </p15:guide>
        <p15:guide id="11" pos="15552" userDrawn="1">
          <p15:clr>
            <a:srgbClr val="A4A3A4"/>
          </p15:clr>
        </p15:guide>
        <p15:guide id="12" pos="20196" userDrawn="1">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660" autoAdjust="0"/>
  </p:normalViewPr>
  <p:slideViewPr>
    <p:cSldViewPr>
      <p:cViewPr>
        <p:scale>
          <a:sx n="35" d="100"/>
          <a:sy n="35" d="100"/>
        </p:scale>
        <p:origin x="1392" y="144"/>
      </p:cViewPr>
      <p:guideLst>
        <p:guide orient="horz" pos="26624"/>
        <p:guide orient="horz" pos="7509"/>
        <p:guide orient="horz" pos="4711"/>
        <p:guide orient="horz" pos="8328"/>
        <p:guide pos="540"/>
        <p:guide pos="5184"/>
        <p:guide pos="5544"/>
        <p:guide pos="10188"/>
        <p:guide pos="10548"/>
        <p:guide pos="15192"/>
        <p:guide pos="15552"/>
        <p:guide pos="201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gs" Target="tags/tag1.xml"/><Relationship Id="rId5" Type="http://schemas.openxmlformats.org/officeDocument/2006/relationships/font" Target="fonts/font1.fntdata"/><Relationship Id="rId15" Type="http://schemas.openxmlformats.org/officeDocument/2006/relationships/tableStyles" Target="tableStyle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40C443C-8022-4F5D-8F2E-5133654FC91D}" type="slidenum">
              <a:rPr lang="en-AU"/>
              <a:pPr>
                <a:defRPr/>
              </a:pPr>
              <a:t>‹N°›</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8845550" y="3757613"/>
            <a:ext cx="140620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2207482-9F38-4AF6-9B91-768DCEDA59AC}" type="slidenum">
              <a:rPr lang="en-AU"/>
              <a:pPr>
                <a:defRPr/>
              </a:pPr>
              <a:t>‹N°›</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a:xfrm>
            <a:off x="8845550" y="3757613"/>
            <a:ext cx="14062075" cy="18748375"/>
          </a:xfrm>
        </p:spPr>
      </p:sp>
      <p:sp>
        <p:nvSpPr>
          <p:cNvPr id="4100" name="Rectangle 3"/>
          <p:cNvSpPr>
            <a:spLocks noGrp="1" noChangeArrowheads="1"/>
          </p:cNvSpPr>
          <p:nvPr>
            <p:ph type="body" idx="1"/>
          </p:nvPr>
        </p:nvSpPr>
        <p:spPr>
          <a:noFill/>
        </p:spPr>
        <p:txBody>
          <a:bodyPr/>
          <a:lstStyle>
            <a:defPPr>
              <a:defRPr kern="1200"/>
            </a:def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093" y="13635568"/>
            <a:ext cx="27980218" cy="9406467"/>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4938184" y="24870834"/>
            <a:ext cx="23042032" cy="11218333"/>
          </a:xfrm>
        </p:spPr>
        <p:txBody>
          <a:bodyPr/>
          <a:lstStyle>
            <a:defPPr>
              <a:defRPr kern="1200"/>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DA66E67-F948-4693-96A5-27BC239C04A3}" type="slidenum">
              <a:rPr lang="en-US"/>
              <a:pPr>
                <a:defRPr/>
              </a:pPr>
              <a:t>‹N°›</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2DA27A25-0059-41B6-A6E5-54D93C10805F}" type="slidenum">
              <a:rPr lang="en-US"/>
              <a:pPr>
                <a:defRPr/>
              </a:pPr>
              <a:t>‹N°›</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3727" y="3901017"/>
            <a:ext cx="6994525" cy="35113385"/>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470151" y="3901017"/>
            <a:ext cx="20881977" cy="35113385"/>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43B26BC-A2E6-4CDA-9F76-12293F26600A}" type="slidenum">
              <a:rPr lang="en-US"/>
              <a:pPr>
                <a:defRPr/>
              </a:pPr>
              <a:t>‹N°›</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EC1B4D6-BEE2-4AF6-A92E-38CD68913D5A}" type="slidenum">
              <a:rPr lang="en-US"/>
              <a:pPr>
                <a:defRPr/>
              </a:pPr>
              <a:t>‹N°›</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585"/>
            <a:ext cx="27980218" cy="8716433"/>
          </a:xfrm>
        </p:spPr>
        <p:txBody>
          <a:bodyPr anchor="t"/>
          <a:lstStyle>
            <a:defPPr>
              <a:defRPr kern="1200"/>
            </a:defPPr>
            <a:lvl1pPr algn="l">
              <a:defRPr sz="3000" b="1" cap="all"/>
            </a:lvl1pPr>
          </a:lstStyle>
          <a:p>
            <a:r>
              <a:rPr lang="en-US"/>
              <a:t>Click to edit Master title style</a:t>
            </a:r>
          </a:p>
        </p:txBody>
      </p:sp>
      <p:sp>
        <p:nvSpPr>
          <p:cNvPr id="3" name="Text Placeholder 2"/>
          <p:cNvSpPr>
            <a:spLocks noGrp="1"/>
          </p:cNvSpPr>
          <p:nvPr>
            <p:ph type="body" idx="1"/>
          </p:nvPr>
        </p:nvSpPr>
        <p:spPr>
          <a:xfrm>
            <a:off x="2600326" y="18603384"/>
            <a:ext cx="27980218" cy="9601200"/>
          </a:xfrm>
        </p:spPr>
        <p:txBody>
          <a:bodyPr anchor="b"/>
          <a:lstStyle>
            <a:defPPr>
              <a:defRPr kern="1200"/>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D8650354-6837-43DB-843B-C6021BD2EF37}" type="slidenum">
              <a:rPr lang="en-US"/>
              <a:pPr>
                <a:defRPr/>
              </a:pPr>
              <a:t>‹N°›</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470151" y="12678835"/>
            <a:ext cx="13938248" cy="26335568"/>
          </a:xfr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0002" y="12678835"/>
            <a:ext cx="13938248" cy="26335568"/>
          </a:xfr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296FF25-ADB1-4315-9622-9852994CD1E5}" type="slidenum">
              <a:rPr lang="en-US"/>
              <a:pPr>
                <a:defRPr/>
              </a:pPr>
              <a:t>‹N°›</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710" y="1756833"/>
            <a:ext cx="29626982" cy="73152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1645709" y="9825569"/>
            <a:ext cx="14544675" cy="4093633"/>
          </a:xfr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709" y="13919200"/>
            <a:ext cx="14544675" cy="25287816"/>
          </a:xfr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1666" y="9825569"/>
            <a:ext cx="14551027" cy="4093633"/>
          </a:xfr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1666" y="13919200"/>
            <a:ext cx="14551027" cy="25287816"/>
          </a:xfr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72EF82B1-171C-4CAC-B9C4-22062286C8C4}" type="slidenum">
              <a:rPr lang="en-US"/>
              <a:pPr>
                <a:defRPr/>
              </a:pPr>
              <a:t>‹N°›</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678F620B-8934-45A0-BE2C-EF6C76032C45}" type="slidenum">
              <a:rPr lang="en-US"/>
              <a:pPr>
                <a:defRPr/>
              </a:pPr>
              <a:t>‹N°›</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A3ECE3F5-A3DD-46D3-8112-19EE7FD1DDFA}" type="slidenum">
              <a:rPr lang="en-US"/>
              <a:pPr>
                <a:defRPr/>
              </a:pPr>
              <a:t>‹N°›</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709" y="1748367"/>
            <a:ext cx="10829925" cy="7435851"/>
          </a:xfrm>
        </p:spPr>
        <p:txBody>
          <a:bodyPr anchor="b"/>
          <a:lstStyle>
            <a:defPPr>
              <a:defRPr kern="1200"/>
            </a:defPPr>
            <a:lvl1pPr algn="l">
              <a:defRPr sz="1500" b="1"/>
            </a:lvl1pPr>
          </a:lstStyle>
          <a:p>
            <a:r>
              <a:rPr lang="en-US"/>
              <a:t>Click to edit Master title style</a:t>
            </a:r>
          </a:p>
        </p:txBody>
      </p:sp>
      <p:sp>
        <p:nvSpPr>
          <p:cNvPr id="3" name="Content Placeholder 2"/>
          <p:cNvSpPr>
            <a:spLocks noGrp="1"/>
          </p:cNvSpPr>
          <p:nvPr>
            <p:ph idx="1"/>
          </p:nvPr>
        </p:nvSpPr>
        <p:spPr>
          <a:xfrm>
            <a:off x="12870392" y="1748367"/>
            <a:ext cx="18402300" cy="37458650"/>
          </a:xfrm>
        </p:spPr>
        <p:txBody>
          <a:bodyPr/>
          <a:lstStyle>
            <a:defPPr>
              <a:defRPr kern="1200"/>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709" y="9184217"/>
            <a:ext cx="10829925" cy="30022800"/>
          </a:xfr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96691E56-DA67-4BF5-BA67-706F30B37046}" type="slidenum">
              <a:rPr lang="en-US"/>
              <a:pPr>
                <a:defRPr/>
              </a:pPr>
              <a:t>‹N°›</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659" y="30723418"/>
            <a:ext cx="19750618" cy="3627967"/>
          </a:xfrm>
        </p:spPr>
        <p:txBody>
          <a:bodyPr anchor="b"/>
          <a:lstStyle>
            <a:defPPr>
              <a:defRPr kern="1200"/>
            </a:defPPr>
            <a:lvl1pPr algn="l">
              <a:defRPr sz="1500" b="1"/>
            </a:lvl1pPr>
          </a:lstStyle>
          <a:p>
            <a:r>
              <a:rPr lang="en-US"/>
              <a:t>Click to edit Master title style</a:t>
            </a:r>
          </a:p>
        </p:txBody>
      </p:sp>
      <p:sp>
        <p:nvSpPr>
          <p:cNvPr id="3" name="Picture Placeholder 2"/>
          <p:cNvSpPr>
            <a:spLocks noGrp="1"/>
          </p:cNvSpPr>
          <p:nvPr>
            <p:ph type="pic" idx="1"/>
          </p:nvPr>
        </p:nvSpPr>
        <p:spPr>
          <a:xfrm>
            <a:off x="6452659" y="3922184"/>
            <a:ext cx="19750618" cy="26333450"/>
          </a:xfrm>
        </p:spPr>
        <p:txBody>
          <a:bodyPr/>
          <a:lstStyle>
            <a:defPPr>
              <a:defRPr kern="1200"/>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2659" y="34351385"/>
            <a:ext cx="19750618" cy="5149849"/>
          </a:xfr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7F51DAE-E528-43E1-8BE0-91521416EFB0}" type="slidenum">
              <a:rPr lang="en-US"/>
              <a:pPr>
                <a:defRPr/>
              </a:pPr>
              <a:t>‹N°›</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70548" y="3901017"/>
            <a:ext cx="27977306"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470548" y="12678834"/>
            <a:ext cx="27977306" cy="26335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470547" y="39990185"/>
            <a:ext cx="6858000" cy="2925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defTabSz="3200400">
              <a:defRPr sz="4875"/>
            </a:lvl1pPr>
          </a:lstStyle>
          <a:p>
            <a:pPr>
              <a:defRPr/>
            </a:pPr>
            <a:endParaRPr lang="en-US"/>
          </a:p>
        </p:txBody>
      </p:sp>
      <p:sp>
        <p:nvSpPr>
          <p:cNvPr id="1029" name="Rectangle 5"/>
          <p:cNvSpPr>
            <a:spLocks noGrp="1" noChangeArrowheads="1"/>
          </p:cNvSpPr>
          <p:nvPr>
            <p:ph type="ftr" sz="quarter" idx="3"/>
          </p:nvPr>
        </p:nvSpPr>
        <p:spPr bwMode="auto">
          <a:xfrm>
            <a:off x="11245454" y="39990185"/>
            <a:ext cx="10427494" cy="2925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ctr" defTabSz="3200400">
              <a:defRPr sz="4875"/>
            </a:lvl1pPr>
          </a:lstStyle>
          <a:p>
            <a:pPr>
              <a:defRPr/>
            </a:pPr>
            <a:endParaRPr lang="en-US"/>
          </a:p>
        </p:txBody>
      </p:sp>
      <p:sp>
        <p:nvSpPr>
          <p:cNvPr id="1030" name="Rectangle 6"/>
          <p:cNvSpPr>
            <a:spLocks noGrp="1" noChangeArrowheads="1"/>
          </p:cNvSpPr>
          <p:nvPr>
            <p:ph type="sldNum" sz="quarter" idx="4"/>
          </p:nvPr>
        </p:nvSpPr>
        <p:spPr bwMode="auto">
          <a:xfrm>
            <a:off x="23589855" y="39990185"/>
            <a:ext cx="6858000" cy="2925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r" defTabSz="3200400">
              <a:defRPr sz="4875"/>
            </a:lvl1pPr>
          </a:lstStyle>
          <a:p>
            <a:pPr>
              <a:defRPr/>
            </a:pPr>
            <a:fld id="{469A0CB4-D18D-4AEF-B324-9EDF067D136D}" type="slidenum">
              <a:rPr lang="en-US"/>
              <a:pPr>
                <a:defRPr/>
              </a:pPr>
              <a:t>‹N°›</a:t>
            </a:fld>
            <a:endParaRPr lang="en-US"/>
          </a:p>
        </p:txBody>
      </p:sp>
      <p:pic>
        <p:nvPicPr>
          <p:cNvPr id="1031" name="New picture"/>
          <p:cNvPicPr/>
          <p:nvPr/>
        </p:nvPicPr>
        <p:blipFill>
          <a:blip r:embed="rId13"/>
          <a:stretch>
            <a:fillRect/>
          </a:stretch>
        </p:blipFill>
        <p:spPr>
          <a:xfrm rot="16200000">
            <a:off x="-11074400" y="21945600"/>
            <a:ext cx="14274800" cy="3937000"/>
          </a:xfrm>
          <a:prstGeom prst="rect">
            <a:avLst/>
          </a:prstGeom>
        </p:spPr>
      </p:pic>
      <p:pic>
        <p:nvPicPr>
          <p:cNvPr id="1032" name="New picture"/>
          <p:cNvPicPr/>
          <p:nvPr/>
        </p:nvPicPr>
        <p:blipFill>
          <a:blip r:embed="rId13"/>
          <a:stretch>
            <a:fillRect/>
          </a:stretch>
        </p:blipFill>
        <p:spPr>
          <a:xfrm rot="5400000">
            <a:off x="29718000" y="21945600"/>
            <a:ext cx="14274800" cy="3937000"/>
          </a:xfrm>
          <a:prstGeom prst="rect">
            <a:avLst/>
          </a:prstGeom>
        </p:spPr>
      </p:pic>
      <p:pic>
        <p:nvPicPr>
          <p:cNvPr id="1033" name="New picture"/>
          <p:cNvPicPr/>
          <p:nvPr/>
        </p:nvPicPr>
        <p:blipFill>
          <a:blip r:embed="rId14"/>
          <a:stretch>
            <a:fillRect/>
          </a:stretch>
        </p:blipFill>
        <p:spPr>
          <a:xfrm>
            <a:off x="1466850" y="44399200"/>
            <a:ext cx="29984700" cy="1460500"/>
          </a:xfrm>
          <a:prstGeom prst="rect">
            <a:avLst/>
          </a:prstGeom>
        </p:spPr>
      </p:pic>
      <p:sp>
        <p:nvSpPr>
          <p:cNvPr id="1034" name="New shape"/>
          <p:cNvSpPr/>
          <p:nvPr/>
        </p:nvSpPr>
        <p:spPr>
          <a:xfrm>
            <a:off x="1466850" y="449707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600">
                <a:solidFill>
                  <a:srgbClr val="808080"/>
                </a:solidFill>
              </a:rPr>
              <a:t>Template ID: persuadingsapphire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200400" rtl="0" eaLnBrk="0" fontAlgn="base" hangingPunct="0">
        <a:spcBef>
          <a:spcPct val="0"/>
        </a:spcBef>
        <a:spcAft>
          <a:spcPct val="0"/>
        </a:spcAft>
        <a:defRPr sz="15375">
          <a:solidFill>
            <a:schemeClr val="tx2"/>
          </a:solidFill>
          <a:latin typeface="+mj-lt"/>
          <a:ea typeface="+mj-ea"/>
          <a:cs typeface="+mj-cs"/>
        </a:defRPr>
      </a:lvl1pPr>
      <a:lvl2pPr algn="ctr" defTabSz="3200400" rtl="0" eaLnBrk="0" fontAlgn="base" hangingPunct="0">
        <a:spcBef>
          <a:spcPct val="0"/>
        </a:spcBef>
        <a:spcAft>
          <a:spcPct val="0"/>
        </a:spcAft>
        <a:defRPr sz="15375">
          <a:solidFill>
            <a:schemeClr val="tx2"/>
          </a:solidFill>
          <a:latin typeface="Times New Roman" pitchFamily="18" charset="0"/>
        </a:defRPr>
      </a:lvl2pPr>
      <a:lvl3pPr algn="ctr" defTabSz="3200400" rtl="0" eaLnBrk="0" fontAlgn="base" hangingPunct="0">
        <a:spcBef>
          <a:spcPct val="0"/>
        </a:spcBef>
        <a:spcAft>
          <a:spcPct val="0"/>
        </a:spcAft>
        <a:defRPr sz="15375">
          <a:solidFill>
            <a:schemeClr val="tx2"/>
          </a:solidFill>
          <a:latin typeface="Times New Roman" pitchFamily="18" charset="0"/>
        </a:defRPr>
      </a:lvl3pPr>
      <a:lvl4pPr algn="ctr" defTabSz="3200400" rtl="0" eaLnBrk="0" fontAlgn="base" hangingPunct="0">
        <a:spcBef>
          <a:spcPct val="0"/>
        </a:spcBef>
        <a:spcAft>
          <a:spcPct val="0"/>
        </a:spcAft>
        <a:defRPr sz="15375">
          <a:solidFill>
            <a:schemeClr val="tx2"/>
          </a:solidFill>
          <a:latin typeface="Times New Roman" pitchFamily="18" charset="0"/>
        </a:defRPr>
      </a:lvl4pPr>
      <a:lvl5pPr algn="ctr" defTabSz="3200400" rtl="0" eaLnBrk="0" fontAlgn="base" hangingPunct="0">
        <a:spcBef>
          <a:spcPct val="0"/>
        </a:spcBef>
        <a:spcAft>
          <a:spcPct val="0"/>
        </a:spcAft>
        <a:defRPr sz="15375">
          <a:solidFill>
            <a:schemeClr val="tx2"/>
          </a:solidFill>
          <a:latin typeface="Times New Roman" pitchFamily="18" charset="0"/>
        </a:defRPr>
      </a:lvl5pPr>
      <a:lvl6pPr marL="342900" algn="ctr" defTabSz="3200400" rtl="0" eaLnBrk="0" fontAlgn="base" hangingPunct="0">
        <a:spcBef>
          <a:spcPct val="0"/>
        </a:spcBef>
        <a:spcAft>
          <a:spcPct val="0"/>
        </a:spcAft>
        <a:defRPr sz="15375">
          <a:solidFill>
            <a:schemeClr val="tx2"/>
          </a:solidFill>
          <a:latin typeface="Times New Roman" pitchFamily="18" charset="0"/>
        </a:defRPr>
      </a:lvl6pPr>
      <a:lvl7pPr marL="685800" algn="ctr" defTabSz="3200400" rtl="0" eaLnBrk="0" fontAlgn="base" hangingPunct="0">
        <a:spcBef>
          <a:spcPct val="0"/>
        </a:spcBef>
        <a:spcAft>
          <a:spcPct val="0"/>
        </a:spcAft>
        <a:defRPr sz="15375">
          <a:solidFill>
            <a:schemeClr val="tx2"/>
          </a:solidFill>
          <a:latin typeface="Times New Roman" pitchFamily="18" charset="0"/>
        </a:defRPr>
      </a:lvl7pPr>
      <a:lvl8pPr marL="1028700" algn="ctr" defTabSz="3200400" rtl="0" eaLnBrk="0" fontAlgn="base" hangingPunct="0">
        <a:spcBef>
          <a:spcPct val="0"/>
        </a:spcBef>
        <a:spcAft>
          <a:spcPct val="0"/>
        </a:spcAft>
        <a:defRPr sz="15375">
          <a:solidFill>
            <a:schemeClr val="tx2"/>
          </a:solidFill>
          <a:latin typeface="Times New Roman" pitchFamily="18" charset="0"/>
        </a:defRPr>
      </a:lvl8pPr>
      <a:lvl9pPr marL="1371600" algn="ctr" defTabSz="3200400" rtl="0" eaLnBrk="0" fontAlgn="base" hangingPunct="0">
        <a:spcBef>
          <a:spcPct val="0"/>
        </a:spcBef>
        <a:spcAft>
          <a:spcPct val="0"/>
        </a:spcAft>
        <a:defRPr sz="15375">
          <a:solidFill>
            <a:schemeClr val="tx2"/>
          </a:solidFill>
          <a:latin typeface="Times New Roman" pitchFamily="18" charset="0"/>
        </a:defRPr>
      </a:lvl9pPr>
    </p:titleStyle>
    <p:bodyStyle>
      <a:defPPr>
        <a:defRPr kern="1200"/>
      </a:defPPr>
      <a:lvl1pPr marL="1200150" indent="-1200150" algn="l" defTabSz="3200400" rtl="0" eaLnBrk="0" fontAlgn="base" hangingPunct="0">
        <a:spcBef>
          <a:spcPct val="20000"/>
        </a:spcBef>
        <a:spcAft>
          <a:spcPct val="0"/>
        </a:spcAft>
        <a:buChar char="•"/>
        <a:defRPr sz="11175">
          <a:solidFill>
            <a:schemeClr val="tx1"/>
          </a:solidFill>
          <a:latin typeface="+mn-lt"/>
          <a:ea typeface="+mn-ea"/>
          <a:cs typeface="+mn-cs"/>
        </a:defRPr>
      </a:lvl1pPr>
      <a:lvl2pPr marL="2600325" indent="-1000125" algn="l" defTabSz="3200400" rtl="0" eaLnBrk="0" fontAlgn="base" hangingPunct="0">
        <a:spcBef>
          <a:spcPct val="20000"/>
        </a:spcBef>
        <a:spcAft>
          <a:spcPct val="0"/>
        </a:spcAft>
        <a:buChar char="–"/>
        <a:defRPr sz="9825">
          <a:solidFill>
            <a:schemeClr val="tx1"/>
          </a:solidFill>
          <a:latin typeface="+mn-lt"/>
        </a:defRPr>
      </a:lvl2pPr>
      <a:lvl3pPr marL="4000500" indent="-800100" algn="l" defTabSz="3200400" rtl="0" eaLnBrk="0" fontAlgn="base" hangingPunct="0">
        <a:spcBef>
          <a:spcPct val="20000"/>
        </a:spcBef>
        <a:spcAft>
          <a:spcPct val="0"/>
        </a:spcAft>
        <a:buChar char="•"/>
        <a:defRPr sz="8400">
          <a:solidFill>
            <a:schemeClr val="tx1"/>
          </a:solidFill>
          <a:latin typeface="+mn-lt"/>
        </a:defRPr>
      </a:lvl3pPr>
      <a:lvl4pPr marL="5600700" indent="-800100" algn="l" defTabSz="3200400" rtl="0" eaLnBrk="0" fontAlgn="base" hangingPunct="0">
        <a:spcBef>
          <a:spcPct val="20000"/>
        </a:spcBef>
        <a:spcAft>
          <a:spcPct val="0"/>
        </a:spcAft>
        <a:buChar char="–"/>
        <a:defRPr sz="6975">
          <a:solidFill>
            <a:schemeClr val="tx1"/>
          </a:solidFill>
          <a:latin typeface="+mn-lt"/>
        </a:defRPr>
      </a:lvl4pPr>
      <a:lvl5pPr marL="7200900" indent="-800100" algn="l" defTabSz="3200400" rtl="0" eaLnBrk="0" fontAlgn="base" hangingPunct="0">
        <a:spcBef>
          <a:spcPct val="20000"/>
        </a:spcBef>
        <a:spcAft>
          <a:spcPct val="0"/>
        </a:spcAft>
        <a:buChar char="»"/>
        <a:defRPr sz="6975">
          <a:solidFill>
            <a:schemeClr val="tx1"/>
          </a:solidFill>
          <a:latin typeface="+mn-lt"/>
        </a:defRPr>
      </a:lvl5pPr>
      <a:lvl6pPr marL="7543800" indent="-800100" algn="l" defTabSz="3200400" rtl="0" eaLnBrk="0" fontAlgn="base" hangingPunct="0">
        <a:spcBef>
          <a:spcPct val="20000"/>
        </a:spcBef>
        <a:spcAft>
          <a:spcPct val="0"/>
        </a:spcAft>
        <a:buChar char="»"/>
        <a:defRPr sz="6975">
          <a:solidFill>
            <a:schemeClr val="tx1"/>
          </a:solidFill>
          <a:latin typeface="+mn-lt"/>
        </a:defRPr>
      </a:lvl6pPr>
      <a:lvl7pPr marL="7886700" indent="-800100" algn="l" defTabSz="3200400" rtl="0" eaLnBrk="0" fontAlgn="base" hangingPunct="0">
        <a:spcBef>
          <a:spcPct val="20000"/>
        </a:spcBef>
        <a:spcAft>
          <a:spcPct val="0"/>
        </a:spcAft>
        <a:buChar char="»"/>
        <a:defRPr sz="6975">
          <a:solidFill>
            <a:schemeClr val="tx1"/>
          </a:solidFill>
          <a:latin typeface="+mn-lt"/>
        </a:defRPr>
      </a:lvl7pPr>
      <a:lvl8pPr marL="8229600" indent="-800100" algn="l" defTabSz="3200400" rtl="0" eaLnBrk="0" fontAlgn="base" hangingPunct="0">
        <a:spcBef>
          <a:spcPct val="20000"/>
        </a:spcBef>
        <a:spcAft>
          <a:spcPct val="0"/>
        </a:spcAft>
        <a:buChar char="»"/>
        <a:defRPr sz="6975">
          <a:solidFill>
            <a:schemeClr val="tx1"/>
          </a:solidFill>
          <a:latin typeface="+mn-lt"/>
        </a:defRPr>
      </a:lvl8pPr>
      <a:lvl9pPr marL="8572500" indent="-800100" algn="l" defTabSz="3200400" rtl="0" eaLnBrk="0" fontAlgn="base" hangingPunct="0">
        <a:spcBef>
          <a:spcPct val="20000"/>
        </a:spcBef>
        <a:spcAft>
          <a:spcPct val="0"/>
        </a:spcAft>
        <a:buChar char="»"/>
        <a:defRPr sz="6975">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1482A5"/>
            </a:gs>
          </a:gsLst>
          <a:lin ang="5400000" scaled="1"/>
        </a:gradFill>
        <a:effectLst/>
      </p:bgPr>
    </p:bg>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id="{8785E597-B0C8-4CA8-9A56-A0F3996D088D}"/>
              </a:ext>
            </a:extLst>
          </p:cNvPr>
          <p:cNvSpPr txBox="1"/>
          <p:nvPr/>
        </p:nvSpPr>
        <p:spPr>
          <a:xfrm>
            <a:off x="1331976" y="674963"/>
            <a:ext cx="20308824" cy="2060201"/>
          </a:xfrm>
          <a:prstGeom prst="rect">
            <a:avLst/>
          </a:prstGeom>
        </p:spPr>
        <p:txBody>
          <a:bodyPr lIns="96012" tIns="48006" rIns="96012" bIns="48006"/>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pPr algn="l"/>
            <a:r>
              <a:rPr lang="en-US" sz="6000" u="sng" dirty="0">
                <a:solidFill>
                  <a:srgbClr val="235078"/>
                </a:solidFill>
                <a:latin typeface="Libre Baskerville" panose="02000000000000000000" pitchFamily="2" charset="0"/>
              </a:rPr>
              <a:t>Usage du Rituximab dans les </a:t>
            </a:r>
            <a:r>
              <a:rPr lang="en-US" sz="6000" u="sng" dirty="0" err="1">
                <a:solidFill>
                  <a:srgbClr val="235078"/>
                </a:solidFill>
                <a:latin typeface="Libre Baskerville" panose="02000000000000000000" pitchFamily="2" charset="0"/>
              </a:rPr>
              <a:t>Glomérulopathies</a:t>
            </a:r>
            <a:r>
              <a:rPr lang="en-US" sz="6000" u="sng" dirty="0">
                <a:solidFill>
                  <a:srgbClr val="235078"/>
                </a:solidFill>
                <a:latin typeface="Libre Baskerville" panose="02000000000000000000" pitchFamily="2" charset="0"/>
              </a:rPr>
              <a:t> : </a:t>
            </a:r>
            <a:r>
              <a:rPr lang="en-US" sz="6000" u="sng" dirty="0">
                <a:solidFill>
                  <a:srgbClr val="235078"/>
                </a:solidFill>
                <a:latin typeface="+mn-ea"/>
                <a:ea typeface="+mn-ea"/>
              </a:rPr>
              <a:t>Expérience du Service de </a:t>
            </a:r>
            <a:r>
              <a:rPr lang="en-US" sz="6000" u="sng" dirty="0" err="1">
                <a:solidFill>
                  <a:srgbClr val="235078"/>
                </a:solidFill>
                <a:latin typeface="+mn-ea"/>
                <a:ea typeface="+mn-ea"/>
              </a:rPr>
              <a:t>Néphrologie</a:t>
            </a:r>
            <a:r>
              <a:rPr lang="en-US" sz="6000" u="sng" dirty="0">
                <a:solidFill>
                  <a:srgbClr val="235078"/>
                </a:solidFill>
                <a:latin typeface="+mn-ea"/>
                <a:ea typeface="+mn-ea"/>
              </a:rPr>
              <a:t> </a:t>
            </a:r>
          </a:p>
          <a:p>
            <a:pPr algn="l"/>
            <a:r>
              <a:rPr lang="en-US" sz="6000" u="sng" dirty="0">
                <a:solidFill>
                  <a:srgbClr val="235078"/>
                </a:solidFill>
                <a:latin typeface="+mn-ea"/>
                <a:ea typeface="+mn-ea"/>
              </a:rPr>
              <a:t>du CHU Mohammed VI Oujda</a:t>
            </a:r>
          </a:p>
        </p:txBody>
      </p:sp>
      <p:sp>
        <p:nvSpPr>
          <p:cNvPr id="42" name="Text Placeholder 16">
            <a:extLst>
              <a:ext uri="{FF2B5EF4-FFF2-40B4-BE49-F238E27FC236}">
                <a16:creationId xmlns:a16="http://schemas.microsoft.com/office/drawing/2014/main" id="{EBC3B70E-A392-4069-A147-C1FCF37051AF}"/>
              </a:ext>
            </a:extLst>
          </p:cNvPr>
          <p:cNvSpPr txBox="1"/>
          <p:nvPr/>
        </p:nvSpPr>
        <p:spPr>
          <a:xfrm>
            <a:off x="1338072" y="3936116"/>
            <a:ext cx="26246328" cy="2399118"/>
          </a:xfrm>
          <a:prstGeom prst="rect">
            <a:avLst/>
          </a:prstGeom>
        </p:spPr>
        <p:txBody>
          <a:bodyPr wrap="square" lIns="96012" tIns="48006" rIns="96012" bIns="48006">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fr-FR" sz="4400" dirty="0">
                <a:solidFill>
                  <a:srgbClr val="00B0F0"/>
                </a:solidFill>
              </a:rPr>
              <a:t>O.Kallach,H.Meftah,Z.Taam,A.Mazouzi,D.Benali,Y.Bentata,I.Haddiya </a:t>
            </a:r>
          </a:p>
          <a:p>
            <a:r>
              <a:rPr lang="fr-FR" sz="4400" dirty="0">
                <a:solidFill>
                  <a:srgbClr val="00B0F0"/>
                </a:solidFill>
              </a:rPr>
              <a:t>Service de néphrologie-dialyse et transplantation rénale  CHU </a:t>
            </a:r>
            <a:r>
              <a:rPr lang="fr-FR" sz="4400" dirty="0" err="1">
                <a:solidFill>
                  <a:srgbClr val="00B0F0"/>
                </a:solidFill>
              </a:rPr>
              <a:t>mohammed</a:t>
            </a:r>
            <a:r>
              <a:rPr lang="fr-FR" sz="4400" dirty="0">
                <a:solidFill>
                  <a:srgbClr val="00B0F0"/>
                </a:solidFill>
              </a:rPr>
              <a:t> VI Faculté de médecine et de pharmacie </a:t>
            </a:r>
          </a:p>
          <a:p>
            <a:r>
              <a:rPr lang="fr-FR" sz="4400" dirty="0">
                <a:solidFill>
                  <a:srgbClr val="00B0F0"/>
                </a:solidFill>
              </a:rPr>
              <a:t>Université </a:t>
            </a:r>
            <a:r>
              <a:rPr lang="fr-FR" sz="4400" dirty="0" err="1">
                <a:solidFill>
                  <a:srgbClr val="00B0F0"/>
                </a:solidFill>
              </a:rPr>
              <a:t>mohammed</a:t>
            </a:r>
            <a:r>
              <a:rPr lang="fr-FR" sz="4400" dirty="0">
                <a:solidFill>
                  <a:srgbClr val="00B0F0"/>
                </a:solidFill>
              </a:rPr>
              <a:t> premier , OUJDA-MAROC</a:t>
            </a:r>
            <a:endParaRPr lang="fr-FR" sz="8800" dirty="0">
              <a:solidFill>
                <a:srgbClr val="00B0F0"/>
              </a:solidFill>
            </a:endParaRPr>
          </a:p>
        </p:txBody>
      </p:sp>
      <p:sp>
        <p:nvSpPr>
          <p:cNvPr id="46" name="Rectangle 45">
            <a:extLst>
              <a:ext uri="{FF2B5EF4-FFF2-40B4-BE49-F238E27FC236}">
                <a16:creationId xmlns:a16="http://schemas.microsoft.com/office/drawing/2014/main" id="{2C718E78-BDD8-4BAD-851F-D423AE935B0D}"/>
              </a:ext>
            </a:extLst>
          </p:cNvPr>
          <p:cNvSpPr/>
          <p:nvPr/>
        </p:nvSpPr>
        <p:spPr>
          <a:xfrm>
            <a:off x="446642" y="7795085"/>
            <a:ext cx="15216870" cy="693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latin typeface="+mj-lt"/>
            </a:endParaRPr>
          </a:p>
        </p:txBody>
      </p:sp>
      <p:sp>
        <p:nvSpPr>
          <p:cNvPr id="48" name="Rectangle 47">
            <a:extLst>
              <a:ext uri="{FF2B5EF4-FFF2-40B4-BE49-F238E27FC236}">
                <a16:creationId xmlns:a16="http://schemas.microsoft.com/office/drawing/2014/main" id="{3E6D1C9C-2516-4738-BC80-673A19ECE5BD}"/>
              </a:ext>
            </a:extLst>
          </p:cNvPr>
          <p:cNvSpPr/>
          <p:nvPr/>
        </p:nvSpPr>
        <p:spPr>
          <a:xfrm>
            <a:off x="16253950" y="7795085"/>
            <a:ext cx="15216870" cy="14359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p>
        </p:txBody>
      </p:sp>
      <p:sp>
        <p:nvSpPr>
          <p:cNvPr id="49" name="Rectangle 48">
            <a:extLst>
              <a:ext uri="{FF2B5EF4-FFF2-40B4-BE49-F238E27FC236}">
                <a16:creationId xmlns:a16="http://schemas.microsoft.com/office/drawing/2014/main" id="{8F25EFAD-7AAF-4CAF-BA69-869B3D423F7F}"/>
              </a:ext>
            </a:extLst>
          </p:cNvPr>
          <p:cNvSpPr/>
          <p:nvPr/>
        </p:nvSpPr>
        <p:spPr>
          <a:xfrm>
            <a:off x="446642" y="15635725"/>
            <a:ext cx="15216870" cy="65184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p>
        </p:txBody>
      </p:sp>
      <p:sp>
        <p:nvSpPr>
          <p:cNvPr id="52" name="Rectangle 51">
            <a:extLst>
              <a:ext uri="{FF2B5EF4-FFF2-40B4-BE49-F238E27FC236}">
                <a16:creationId xmlns:a16="http://schemas.microsoft.com/office/drawing/2014/main" id="{F6D8A1CF-B987-4F36-8586-4BEDACCCAB04}"/>
              </a:ext>
            </a:extLst>
          </p:cNvPr>
          <p:cNvSpPr/>
          <p:nvPr/>
        </p:nvSpPr>
        <p:spPr>
          <a:xfrm>
            <a:off x="16253950" y="23095548"/>
            <a:ext cx="15216870" cy="464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p>
        </p:txBody>
      </p:sp>
      <p:sp>
        <p:nvSpPr>
          <p:cNvPr id="54" name="TextBox 53">
            <a:extLst>
              <a:ext uri="{FF2B5EF4-FFF2-40B4-BE49-F238E27FC236}">
                <a16:creationId xmlns:a16="http://schemas.microsoft.com/office/drawing/2014/main" id="{E4864E4E-50A2-403F-84B8-E4F7E820612B}"/>
              </a:ext>
            </a:extLst>
          </p:cNvPr>
          <p:cNvSpPr txBox="1"/>
          <p:nvPr/>
        </p:nvSpPr>
        <p:spPr>
          <a:xfrm>
            <a:off x="762000" y="6748484"/>
            <a:ext cx="14525194" cy="7417415"/>
          </a:xfrm>
          <a:prstGeom prst="rect">
            <a:avLst/>
          </a:prstGeom>
          <a:noFill/>
        </p:spPr>
        <p:txBody>
          <a:bodyPr wrap="square" rtlCol="0">
            <a:spAutoFit/>
          </a:bodyPr>
          <a:lstStyle>
            <a:defPPr>
              <a:defRPr kern="1200"/>
            </a:defPPr>
          </a:lstStyle>
          <a:p>
            <a:endParaRPr lang="en-US" sz="4400" dirty="0">
              <a:solidFill>
                <a:srgbClr val="235078"/>
              </a:solidFill>
              <a:latin typeface="Libre Baskerville" panose="02000000000000000000" pitchFamily="2" charset="0"/>
            </a:endParaRPr>
          </a:p>
          <a:p>
            <a:endParaRPr lang="en-US" sz="4400" dirty="0">
              <a:solidFill>
                <a:srgbClr val="235078"/>
              </a:solidFill>
              <a:latin typeface="Libre Baskerville" panose="02000000000000000000" pitchFamily="2" charset="0"/>
            </a:endParaRPr>
          </a:p>
          <a:p>
            <a:r>
              <a:rPr lang="en-US" sz="4400" dirty="0">
                <a:solidFill>
                  <a:srgbClr val="235078"/>
                </a:solidFill>
                <a:latin typeface="Libre Baskerville" panose="02000000000000000000" pitchFamily="2" charset="0"/>
              </a:rPr>
              <a:t>Introduction</a:t>
            </a:r>
            <a:r>
              <a:rPr lang="en-US" sz="3600" dirty="0">
                <a:solidFill>
                  <a:srgbClr val="235078"/>
                </a:solidFill>
                <a:latin typeface="Libre Baskerville" panose="02000000000000000000" pitchFamily="2" charset="0"/>
              </a:rPr>
              <a:t> : </a:t>
            </a:r>
          </a:p>
          <a:p>
            <a:endParaRPr lang="fr-FR" sz="4400" dirty="0"/>
          </a:p>
          <a:p>
            <a:r>
              <a:rPr lang="fr-FR" sz="4400" dirty="0"/>
              <a:t>Le RITUXIMAB est un anticorps monoclonal chimérique dirigé contre la molécule de surface CD20. </a:t>
            </a:r>
          </a:p>
          <a:p>
            <a:r>
              <a:rPr lang="fr-FR" sz="4400" dirty="0"/>
              <a:t>Il a fait l’objet d’études nombreuses et son utilisation est devient fréquente en néphrologie.</a:t>
            </a:r>
          </a:p>
          <a:p>
            <a:r>
              <a:rPr lang="fr-FR" sz="4400" dirty="0"/>
              <a:t> L’objectif de ce travail était d’étudier la place du </a:t>
            </a:r>
            <a:r>
              <a:rPr lang="fr-FR" sz="4400" dirty="0" err="1"/>
              <a:t>Rituximab</a:t>
            </a:r>
            <a:r>
              <a:rPr lang="fr-FR" sz="4400" dirty="0"/>
              <a:t> dans la prise en charge des </a:t>
            </a:r>
            <a:r>
              <a:rPr lang="fr-FR" sz="4400" dirty="0" err="1"/>
              <a:t>glomérulopathies</a:t>
            </a:r>
            <a:r>
              <a:rPr lang="fr-FR" sz="4400" dirty="0"/>
              <a:t>.</a:t>
            </a:r>
          </a:p>
          <a:p>
            <a:endParaRPr lang="en-US" sz="3600" dirty="0">
              <a:solidFill>
                <a:srgbClr val="235078"/>
              </a:solidFill>
              <a:latin typeface="Libre Baskerville" panose="02000000000000000000" pitchFamily="2" charset="0"/>
            </a:endParaRPr>
          </a:p>
        </p:txBody>
      </p:sp>
      <p:sp>
        <p:nvSpPr>
          <p:cNvPr id="55" name="Rectangle 54">
            <a:extLst>
              <a:ext uri="{FF2B5EF4-FFF2-40B4-BE49-F238E27FC236}">
                <a16:creationId xmlns:a16="http://schemas.microsoft.com/office/drawing/2014/main" id="{32418A42-DDE0-497E-98DF-5F9BFF98DA6B}"/>
              </a:ext>
            </a:extLst>
          </p:cNvPr>
          <p:cNvSpPr/>
          <p:nvPr/>
        </p:nvSpPr>
        <p:spPr>
          <a:xfrm>
            <a:off x="16235662" y="28774658"/>
            <a:ext cx="15235158" cy="136687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p>
        </p:txBody>
      </p:sp>
      <p:sp>
        <p:nvSpPr>
          <p:cNvPr id="57" name="TextBox 56">
            <a:extLst>
              <a:ext uri="{FF2B5EF4-FFF2-40B4-BE49-F238E27FC236}">
                <a16:creationId xmlns:a16="http://schemas.microsoft.com/office/drawing/2014/main" id="{992CC346-56CD-4384-BB14-A915BC781C78}"/>
              </a:ext>
            </a:extLst>
          </p:cNvPr>
          <p:cNvSpPr txBox="1"/>
          <p:nvPr/>
        </p:nvSpPr>
        <p:spPr>
          <a:xfrm>
            <a:off x="16278334" y="28774658"/>
            <a:ext cx="14525194" cy="14188500"/>
          </a:xfrm>
          <a:prstGeom prst="rect">
            <a:avLst/>
          </a:prstGeom>
          <a:noFill/>
        </p:spPr>
        <p:txBody>
          <a:bodyPr wrap="square" rtlCol="0">
            <a:spAutoFit/>
          </a:bodyPr>
          <a:lstStyle>
            <a:defPPr>
              <a:defRPr kern="1200"/>
            </a:defPPr>
          </a:lstStyle>
          <a:p>
            <a:r>
              <a:rPr lang="en-US" sz="4400" dirty="0" err="1">
                <a:solidFill>
                  <a:srgbClr val="235078"/>
                </a:solidFill>
                <a:latin typeface="Libre Baskerville" panose="02000000000000000000" pitchFamily="2" charset="0"/>
              </a:rPr>
              <a:t>Références</a:t>
            </a:r>
            <a:r>
              <a:rPr lang="en-US" sz="4400" dirty="0">
                <a:solidFill>
                  <a:srgbClr val="235078"/>
                </a:solidFill>
                <a:latin typeface="Libre Baskerville" panose="02000000000000000000" pitchFamily="2" charset="0"/>
              </a:rPr>
              <a:t>:</a:t>
            </a:r>
          </a:p>
          <a:p>
            <a:endParaRPr lang="en-US" sz="4400" dirty="0">
              <a:solidFill>
                <a:srgbClr val="235078"/>
              </a:solidFill>
              <a:latin typeface="Libre Baskerville" panose="02000000000000000000" pitchFamily="2" charset="0"/>
            </a:endParaRPr>
          </a:p>
          <a:p>
            <a:r>
              <a:rPr lang="en-US" sz="4400" dirty="0">
                <a:solidFill>
                  <a:srgbClr val="235078"/>
                </a:solidFill>
                <a:latin typeface="Libre Baskerville" panose="02000000000000000000" pitchFamily="2" charset="0"/>
              </a:rPr>
              <a:t>1-</a:t>
            </a:r>
            <a:r>
              <a:rPr lang="fr-FR" sz="4400" dirty="0" err="1"/>
              <a:t>Yelvington</a:t>
            </a:r>
            <a:r>
              <a:rPr lang="fr-FR" sz="4400" dirty="0"/>
              <a:t> BJ, </a:t>
            </a:r>
            <a:r>
              <a:rPr lang="fr-FR" sz="4400" dirty="0" err="1"/>
              <a:t>Subcutaneous</a:t>
            </a:r>
            <a:r>
              <a:rPr lang="fr-FR" sz="4400" dirty="0"/>
              <a:t> </a:t>
            </a:r>
            <a:r>
              <a:rPr lang="fr-FR" sz="4400" dirty="0" err="1"/>
              <a:t>Rituximab</a:t>
            </a:r>
            <a:r>
              <a:rPr lang="fr-FR" sz="4400" dirty="0"/>
              <a:t> in </a:t>
            </a:r>
            <a:r>
              <a:rPr lang="fr-FR" sz="4400" dirty="0" err="1"/>
              <a:t>Follicular</a:t>
            </a:r>
            <a:r>
              <a:rPr lang="fr-FR" sz="4400" dirty="0"/>
              <a:t> </a:t>
            </a:r>
            <a:r>
              <a:rPr lang="fr-FR" sz="4400" dirty="0" err="1"/>
              <a:t>Lymphoma</a:t>
            </a:r>
            <a:r>
              <a:rPr lang="fr-FR" sz="4400" dirty="0"/>
              <a:t>, </a:t>
            </a:r>
            <a:r>
              <a:rPr lang="fr-FR" sz="4400" dirty="0" err="1"/>
              <a:t>Chronic</a:t>
            </a:r>
            <a:r>
              <a:rPr lang="fr-FR" sz="4400" dirty="0"/>
              <a:t> </a:t>
            </a:r>
            <a:r>
              <a:rPr lang="fr-FR" sz="4400" dirty="0" err="1"/>
              <a:t>Lymphocytic</a:t>
            </a:r>
            <a:r>
              <a:rPr lang="fr-FR" sz="4400" dirty="0"/>
              <a:t> </a:t>
            </a:r>
            <a:r>
              <a:rPr lang="fr-FR" sz="4400" dirty="0" err="1"/>
              <a:t>Leukemia</a:t>
            </a:r>
            <a:r>
              <a:rPr lang="fr-FR" sz="4400" dirty="0"/>
              <a:t>, and Diffuse Large B-</a:t>
            </a:r>
            <a:r>
              <a:rPr lang="fr-FR" sz="4400" dirty="0" err="1"/>
              <a:t>Cell</a:t>
            </a:r>
            <a:r>
              <a:rPr lang="fr-FR" sz="4400" dirty="0"/>
              <a:t> </a:t>
            </a:r>
            <a:r>
              <a:rPr lang="fr-FR" sz="4400" dirty="0" err="1"/>
              <a:t>Lymphoma</a:t>
            </a:r>
            <a:r>
              <a:rPr lang="fr-FR" sz="4400" dirty="0"/>
              <a:t>. Journal of the </a:t>
            </a:r>
            <a:r>
              <a:rPr lang="fr-FR" sz="4400" dirty="0" err="1"/>
              <a:t>advanced</a:t>
            </a:r>
            <a:r>
              <a:rPr lang="fr-FR" sz="4400" dirty="0"/>
              <a:t> </a:t>
            </a:r>
            <a:r>
              <a:rPr lang="fr-FR" sz="4400" dirty="0" err="1"/>
              <a:t>practitioner</a:t>
            </a:r>
            <a:r>
              <a:rPr lang="fr-FR" sz="4400" dirty="0"/>
              <a:t> in </a:t>
            </a:r>
            <a:r>
              <a:rPr lang="fr-FR" sz="4400" dirty="0" err="1"/>
              <a:t>oncology</a:t>
            </a:r>
            <a:r>
              <a:rPr lang="fr-FR" sz="4400" dirty="0"/>
              <a:t>. 2018 </a:t>
            </a:r>
            <a:r>
              <a:rPr lang="fr-FR" sz="4400" dirty="0" err="1"/>
              <a:t>Jul-Aug</a:t>
            </a:r>
            <a:r>
              <a:rPr lang="fr-FR" sz="4400" dirty="0"/>
              <a:t>; [</a:t>
            </a:r>
            <a:r>
              <a:rPr lang="fr-FR" sz="4400" dirty="0" err="1"/>
              <a:t>PubMed</a:t>
            </a:r>
            <a:r>
              <a:rPr lang="fr-FR" sz="4400" dirty="0"/>
              <a:t> PMID: 31086689]</a:t>
            </a:r>
            <a:endParaRPr lang="en-US" sz="4400" dirty="0">
              <a:solidFill>
                <a:srgbClr val="235078"/>
              </a:solidFill>
              <a:latin typeface="Libre Baskerville" panose="02000000000000000000" pitchFamily="2" charset="0"/>
            </a:endParaRPr>
          </a:p>
          <a:p>
            <a:r>
              <a:rPr lang="en-US" sz="4400" dirty="0">
                <a:solidFill>
                  <a:srgbClr val="235078"/>
                </a:solidFill>
                <a:latin typeface="Libre Baskerville" panose="02000000000000000000" pitchFamily="2" charset="0"/>
              </a:rPr>
              <a:t>2-</a:t>
            </a:r>
            <a:r>
              <a:rPr lang="fr-FR" sz="4400" dirty="0"/>
              <a:t>Looney RJ, Srinivasan R, </a:t>
            </a:r>
            <a:r>
              <a:rPr lang="fr-FR" sz="4400" dirty="0" err="1"/>
              <a:t>Calabrese</a:t>
            </a:r>
            <a:r>
              <a:rPr lang="fr-FR" sz="4400" dirty="0"/>
              <a:t> LH. The </a:t>
            </a:r>
            <a:r>
              <a:rPr lang="fr-FR" sz="4400" dirty="0" err="1"/>
              <a:t>effects</a:t>
            </a:r>
            <a:r>
              <a:rPr lang="fr-FR" sz="4400" dirty="0"/>
              <a:t> of </a:t>
            </a:r>
            <a:r>
              <a:rPr lang="fr-FR" sz="4400" dirty="0" err="1"/>
              <a:t>rituximab</a:t>
            </a:r>
            <a:r>
              <a:rPr lang="fr-FR" sz="4400" dirty="0"/>
              <a:t> on </a:t>
            </a:r>
            <a:r>
              <a:rPr lang="fr-FR" sz="4400" dirty="0" err="1"/>
              <a:t>immunocompetency</a:t>
            </a:r>
            <a:r>
              <a:rPr lang="fr-FR" sz="4400" dirty="0"/>
              <a:t> in patients with </a:t>
            </a:r>
            <a:r>
              <a:rPr lang="fr-FR" sz="4400" dirty="0" err="1"/>
              <a:t>autoimmune</a:t>
            </a:r>
            <a:r>
              <a:rPr lang="fr-FR" sz="4400" dirty="0"/>
              <a:t> </a:t>
            </a:r>
            <a:r>
              <a:rPr lang="fr-FR" sz="4400" dirty="0" err="1"/>
              <a:t>disease</a:t>
            </a:r>
            <a:r>
              <a:rPr lang="fr-FR" sz="4400" dirty="0"/>
              <a:t>. </a:t>
            </a:r>
            <a:r>
              <a:rPr lang="fr-FR" sz="4400" dirty="0" err="1"/>
              <a:t>Arthritis</a:t>
            </a:r>
            <a:r>
              <a:rPr lang="fr-FR" sz="4400" dirty="0"/>
              <a:t> and </a:t>
            </a:r>
            <a:r>
              <a:rPr lang="fr-FR" sz="4400" dirty="0" err="1"/>
              <a:t>rheumatism</a:t>
            </a:r>
            <a:r>
              <a:rPr lang="fr-FR" sz="4400" dirty="0"/>
              <a:t> 2008;58:5-14 </a:t>
            </a:r>
            <a:endParaRPr lang="en-US" sz="4400" dirty="0">
              <a:solidFill>
                <a:srgbClr val="235078"/>
              </a:solidFill>
              <a:latin typeface="Libre Baskerville" panose="02000000000000000000" pitchFamily="2" charset="0"/>
            </a:endParaRPr>
          </a:p>
          <a:p>
            <a:r>
              <a:rPr lang="en-US" sz="4400" dirty="0">
                <a:solidFill>
                  <a:srgbClr val="235078"/>
                </a:solidFill>
                <a:latin typeface="Libre Baskerville" panose="02000000000000000000" pitchFamily="2" charset="0"/>
              </a:rPr>
              <a:t>3- </a:t>
            </a:r>
            <a:r>
              <a:rPr lang="fr-FR" sz="4400" dirty="0"/>
              <a:t>CADTH </a:t>
            </a:r>
            <a:r>
              <a:rPr lang="fr-FR" sz="4400" dirty="0" err="1"/>
              <a:t>Health</a:t>
            </a:r>
            <a:r>
              <a:rPr lang="fr-FR" sz="4400" dirty="0"/>
              <a:t> </a:t>
            </a:r>
            <a:r>
              <a:rPr lang="fr-FR" sz="4400" dirty="0" err="1"/>
              <a:t>Technology</a:t>
            </a:r>
            <a:r>
              <a:rPr lang="fr-FR" sz="4400" dirty="0"/>
              <a:t> </a:t>
            </a:r>
            <a:r>
              <a:rPr lang="fr-FR" sz="4400" dirty="0" err="1"/>
              <a:t>Review</a:t>
            </a:r>
            <a:r>
              <a:rPr lang="fr-FR" sz="4400" dirty="0"/>
              <a:t> </a:t>
            </a:r>
            <a:r>
              <a:rPr lang="fr-FR" sz="4400" dirty="0" err="1"/>
              <a:t>Rituximab</a:t>
            </a:r>
            <a:r>
              <a:rPr lang="fr-FR" sz="4400" dirty="0"/>
              <a:t> for the </a:t>
            </a:r>
            <a:r>
              <a:rPr lang="fr-FR" sz="4400" dirty="0" err="1"/>
              <a:t>Treatment</a:t>
            </a:r>
            <a:r>
              <a:rPr lang="fr-FR" sz="4400" dirty="0"/>
              <a:t> of </a:t>
            </a:r>
            <a:r>
              <a:rPr lang="fr-FR" sz="4400" dirty="0" err="1"/>
              <a:t>Primary</a:t>
            </a:r>
            <a:r>
              <a:rPr lang="fr-FR" sz="4400" dirty="0"/>
              <a:t> </a:t>
            </a:r>
            <a:r>
              <a:rPr lang="fr-FR" sz="4400" dirty="0" err="1"/>
              <a:t>Membranous</a:t>
            </a:r>
            <a:r>
              <a:rPr lang="fr-FR" sz="4400" dirty="0"/>
              <a:t> </a:t>
            </a:r>
            <a:r>
              <a:rPr lang="fr-FR" sz="4400" dirty="0" err="1"/>
              <a:t>Nephropathy</a:t>
            </a:r>
            <a:r>
              <a:rPr lang="fr-FR" sz="4400" dirty="0"/>
              <a:t> PROSPERO Registration </a:t>
            </a:r>
            <a:r>
              <a:rPr lang="fr-FR" sz="4400" dirty="0" err="1"/>
              <a:t>Number</a:t>
            </a:r>
            <a:r>
              <a:rPr lang="fr-FR" sz="4400" dirty="0"/>
              <a:t>: CRD42020182641</a:t>
            </a:r>
          </a:p>
          <a:p>
            <a:r>
              <a:rPr lang="en-US" sz="4400" dirty="0">
                <a:solidFill>
                  <a:srgbClr val="235078"/>
                </a:solidFill>
                <a:latin typeface="Libre Baskerville" panose="02000000000000000000" pitchFamily="2" charset="0"/>
              </a:rPr>
              <a:t>4-</a:t>
            </a:r>
            <a:r>
              <a:rPr lang="fr-FR" sz="4400" dirty="0"/>
              <a:t>de </a:t>
            </a:r>
            <a:r>
              <a:rPr lang="fr-FR" sz="4400" dirty="0" err="1"/>
              <a:t>Groot</a:t>
            </a:r>
            <a:r>
              <a:rPr lang="fr-FR" sz="4400" dirty="0"/>
              <a:t> K, Harper L, </a:t>
            </a:r>
            <a:r>
              <a:rPr lang="fr-FR" sz="4400" dirty="0" err="1"/>
              <a:t>Jayne</a:t>
            </a:r>
            <a:r>
              <a:rPr lang="fr-FR" sz="4400" dirty="0"/>
              <a:t> DRW, et al. Pulse versus </a:t>
            </a:r>
            <a:r>
              <a:rPr lang="fr-FR" sz="4400" dirty="0" err="1"/>
              <a:t>daily</a:t>
            </a:r>
            <a:r>
              <a:rPr lang="fr-FR" sz="4400" dirty="0"/>
              <a:t> oral </a:t>
            </a:r>
            <a:r>
              <a:rPr lang="fr-FR" sz="4400" dirty="0" err="1"/>
              <a:t>cyclophosphamide</a:t>
            </a:r>
            <a:r>
              <a:rPr lang="fr-FR" sz="4400" dirty="0"/>
              <a:t> for induction of </a:t>
            </a:r>
            <a:r>
              <a:rPr lang="fr-FR" sz="4400" dirty="0" err="1"/>
              <a:t>remission</a:t>
            </a:r>
            <a:r>
              <a:rPr lang="fr-FR" sz="4400" dirty="0"/>
              <a:t> in </a:t>
            </a:r>
            <a:r>
              <a:rPr lang="fr-FR" sz="4400" dirty="0" err="1"/>
              <a:t>antineutrophil</a:t>
            </a:r>
            <a:r>
              <a:rPr lang="fr-FR" sz="4400" dirty="0"/>
              <a:t> </a:t>
            </a:r>
            <a:r>
              <a:rPr lang="fr-FR" sz="4400" dirty="0" err="1"/>
              <a:t>cytoplasmic</a:t>
            </a:r>
            <a:r>
              <a:rPr lang="fr-FR" sz="4400" dirty="0"/>
              <a:t> </a:t>
            </a:r>
            <a:r>
              <a:rPr lang="fr-FR" sz="4400" dirty="0" err="1"/>
              <a:t>antibody-associated</a:t>
            </a:r>
            <a:r>
              <a:rPr lang="fr-FR" sz="4400" dirty="0"/>
              <a:t> </a:t>
            </a:r>
            <a:r>
              <a:rPr lang="fr-FR" sz="4400" dirty="0" err="1"/>
              <a:t>vasculitis</a:t>
            </a:r>
            <a:r>
              <a:rPr lang="fr-FR" sz="4400" dirty="0"/>
              <a:t> : à </a:t>
            </a:r>
            <a:r>
              <a:rPr lang="fr-FR" sz="4400" dirty="0" err="1"/>
              <a:t>randomized</a:t>
            </a:r>
            <a:r>
              <a:rPr lang="fr-FR" sz="4400" dirty="0"/>
              <a:t> trial. Ann </a:t>
            </a:r>
            <a:r>
              <a:rPr lang="fr-FR" sz="4400" dirty="0" err="1"/>
              <a:t>Intern</a:t>
            </a:r>
            <a:r>
              <a:rPr lang="fr-FR" sz="4400" dirty="0"/>
              <a:t> Med, 2009, 150(10) : 670-80 </a:t>
            </a:r>
          </a:p>
          <a:p>
            <a:r>
              <a:rPr lang="fr-FR" sz="4400" dirty="0">
                <a:solidFill>
                  <a:srgbClr val="235078"/>
                </a:solidFill>
                <a:latin typeface="Libre Baskerville" panose="02000000000000000000" pitchFamily="2" charset="0"/>
              </a:rPr>
              <a:t>5-</a:t>
            </a:r>
            <a:r>
              <a:rPr lang="fr-FR" sz="4400" dirty="0"/>
              <a:t>Guitard J, </a:t>
            </a:r>
            <a:r>
              <a:rPr lang="fr-FR" sz="4400" dirty="0" err="1"/>
              <a:t>Hebral</a:t>
            </a:r>
            <a:r>
              <a:rPr lang="fr-FR" sz="4400" dirty="0"/>
              <a:t> AL, </a:t>
            </a:r>
            <a:r>
              <a:rPr lang="fr-FR" sz="4400" dirty="0" err="1"/>
              <a:t>Fakhouri</a:t>
            </a:r>
            <a:r>
              <a:rPr lang="fr-FR" sz="4400" dirty="0"/>
              <a:t> F, et al. </a:t>
            </a:r>
            <a:r>
              <a:rPr lang="fr-FR" sz="4400" dirty="0" err="1"/>
              <a:t>Rituximab</a:t>
            </a:r>
            <a:r>
              <a:rPr lang="fr-FR" sz="4400" dirty="0"/>
              <a:t> for </a:t>
            </a:r>
            <a:r>
              <a:rPr lang="fr-FR" sz="4400" dirty="0" err="1"/>
              <a:t>minimalchange</a:t>
            </a:r>
            <a:r>
              <a:rPr lang="fr-FR" sz="4400" dirty="0"/>
              <a:t> </a:t>
            </a:r>
            <a:r>
              <a:rPr lang="fr-FR" sz="4400" dirty="0" err="1"/>
              <a:t>nephrotic</a:t>
            </a:r>
            <a:r>
              <a:rPr lang="fr-FR" sz="4400" dirty="0"/>
              <a:t> syndrome in </a:t>
            </a:r>
            <a:r>
              <a:rPr lang="fr-FR" sz="4400" dirty="0" err="1"/>
              <a:t>adulthood</a:t>
            </a:r>
            <a:r>
              <a:rPr lang="fr-FR" sz="4400" dirty="0"/>
              <a:t> : </a:t>
            </a:r>
            <a:r>
              <a:rPr lang="fr-FR" sz="4400" dirty="0" err="1"/>
              <a:t>predictive</a:t>
            </a:r>
            <a:r>
              <a:rPr lang="fr-FR" sz="4400" dirty="0"/>
              <a:t> </a:t>
            </a:r>
            <a:r>
              <a:rPr lang="fr-FR" sz="4400" dirty="0" err="1"/>
              <a:t>factors</a:t>
            </a:r>
            <a:r>
              <a:rPr lang="fr-FR" sz="4400" dirty="0"/>
              <a:t> for </a:t>
            </a:r>
            <a:r>
              <a:rPr lang="fr-FR" sz="4400" dirty="0" err="1"/>
              <a:t>response</a:t>
            </a:r>
            <a:r>
              <a:rPr lang="fr-FR" sz="4400" dirty="0"/>
              <a:t>, long-</a:t>
            </a:r>
            <a:r>
              <a:rPr lang="fr-FR" sz="4400" dirty="0" err="1"/>
              <a:t>term</a:t>
            </a:r>
            <a:r>
              <a:rPr lang="fr-FR" sz="4400" dirty="0"/>
              <a:t> </a:t>
            </a:r>
            <a:r>
              <a:rPr lang="fr-FR" sz="4400" dirty="0" err="1"/>
              <a:t>outcomes</a:t>
            </a:r>
            <a:r>
              <a:rPr lang="fr-FR" sz="4400" dirty="0"/>
              <a:t> and </a:t>
            </a:r>
            <a:r>
              <a:rPr lang="fr-FR" sz="4400" dirty="0" err="1"/>
              <a:t>tolerance</a:t>
            </a:r>
            <a:r>
              <a:rPr lang="fr-FR" sz="4400" dirty="0"/>
              <a:t>. </a:t>
            </a:r>
            <a:r>
              <a:rPr lang="fr-FR" sz="4400" dirty="0" err="1"/>
              <a:t>Nephrol</a:t>
            </a:r>
            <a:r>
              <a:rPr lang="fr-FR" sz="4400" dirty="0"/>
              <a:t> Dial Transplant, 2014, 29(11) : 2084-91 </a:t>
            </a:r>
            <a:endParaRPr lang="en-US" sz="4400" dirty="0">
              <a:solidFill>
                <a:srgbClr val="235078"/>
              </a:solidFill>
              <a:latin typeface="Libre Baskerville" panose="02000000000000000000" pitchFamily="2" charset="0"/>
            </a:endParaRPr>
          </a:p>
          <a:p>
            <a:endParaRPr lang="fr-FR" sz="3600" dirty="0">
              <a:solidFill>
                <a:srgbClr val="235078"/>
              </a:solidFill>
              <a:latin typeface="Libre Baskerville" panose="02000000000000000000" pitchFamily="2" charset="0"/>
            </a:endParaRPr>
          </a:p>
        </p:txBody>
      </p:sp>
      <p:sp>
        <p:nvSpPr>
          <p:cNvPr id="58" name="TextBox 57">
            <a:extLst>
              <a:ext uri="{FF2B5EF4-FFF2-40B4-BE49-F238E27FC236}">
                <a16:creationId xmlns:a16="http://schemas.microsoft.com/office/drawing/2014/main" id="{E3DA8D0E-1298-4193-913A-0FE766B77D13}"/>
              </a:ext>
            </a:extLst>
          </p:cNvPr>
          <p:cNvSpPr txBox="1"/>
          <p:nvPr/>
        </p:nvSpPr>
        <p:spPr>
          <a:xfrm>
            <a:off x="16544758" y="9287184"/>
            <a:ext cx="14525194" cy="12649617"/>
          </a:xfrm>
          <a:prstGeom prst="rect">
            <a:avLst/>
          </a:prstGeom>
          <a:noFill/>
        </p:spPr>
        <p:txBody>
          <a:bodyPr wrap="square" rtlCol="0">
            <a:spAutoFit/>
          </a:bodyPr>
          <a:lstStyle>
            <a:defPPr>
              <a:defRPr kern="1200"/>
            </a:defPPr>
          </a:lstStyle>
          <a:p>
            <a:r>
              <a:rPr lang="fr-FR" sz="4400" b="1" dirty="0"/>
              <a:t>N</a:t>
            </a:r>
            <a:r>
              <a:rPr lang="fr-FR" sz="4400" dirty="0"/>
              <a:t>ous avons colligé 9 cas. L’âge moyen de notre série était de 38+/-19,06 ans et la tranche d’âge la plus fréquente était celle de 40-55ans. Le sexe ratio H/F était de 0.5 avec une prédominance féminine (67%). </a:t>
            </a:r>
          </a:p>
          <a:p>
            <a:r>
              <a:rPr lang="fr-FR" sz="4400" dirty="0"/>
              <a:t>Le syndrome œdémateux était le motif d’hospitalisation le plus fréquent dans notre étude (77%). L’ hématurie microscopique (33%) et l’HTA (22%) étaient prédominaientes. </a:t>
            </a:r>
          </a:p>
          <a:p>
            <a:r>
              <a:rPr lang="fr-FR" sz="4400" dirty="0"/>
              <a:t>Sur le plan biologique ; la protéinurie moyenne était  6.83 g/24h + /2.55 g/24h- et l’albuminémie moyenne  était de 16,82 +/-5,12 g/l.</a:t>
            </a:r>
          </a:p>
          <a:p>
            <a:r>
              <a:rPr lang="fr-FR" sz="4400" dirty="0"/>
              <a:t>Les étiologies étaient dominé par : la glomérulonéphrite extra membraneuse (78%), la glomérulonéphrite lupique proliférative stade 4(11%), </a:t>
            </a:r>
            <a:r>
              <a:rPr lang="fr-FR" sz="4400" dirty="0" err="1"/>
              <a:t>hyalinose</a:t>
            </a:r>
            <a:r>
              <a:rPr lang="fr-FR" sz="4400" dirty="0"/>
              <a:t> segmentaire focale (11%). </a:t>
            </a:r>
          </a:p>
          <a:p>
            <a:r>
              <a:rPr lang="fr-FR" sz="4400" dirty="0"/>
              <a:t>Après 3 mois d’évolution, une rémission complète est notée chez sept patients parmi les neufs, la fonction rénale est restée stable pendant cette période. Les effets indésirables étaient dominés par les complications infectieuses et les troubles hématologiques.</a:t>
            </a:r>
          </a:p>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t>
            </a:r>
          </a:p>
        </p:txBody>
      </p:sp>
      <p:sp>
        <p:nvSpPr>
          <p:cNvPr id="59" name="TextBox 58">
            <a:extLst>
              <a:ext uri="{FF2B5EF4-FFF2-40B4-BE49-F238E27FC236}">
                <a16:creationId xmlns:a16="http://schemas.microsoft.com/office/drawing/2014/main" id="{D07EEF88-ACF9-4467-B180-074FC642245A}"/>
              </a:ext>
            </a:extLst>
          </p:cNvPr>
          <p:cNvSpPr txBox="1"/>
          <p:nvPr/>
        </p:nvSpPr>
        <p:spPr>
          <a:xfrm>
            <a:off x="16544758" y="8096698"/>
            <a:ext cx="14525194" cy="830997"/>
          </a:xfrm>
          <a:prstGeom prst="rect">
            <a:avLst/>
          </a:prstGeom>
          <a:noFill/>
        </p:spPr>
        <p:txBody>
          <a:bodyPr wrap="square" rtlCol="0">
            <a:spAutoFit/>
          </a:bodyPr>
          <a:lstStyle>
            <a:defPPr>
              <a:defRPr kern="1200"/>
            </a:defPPr>
          </a:lstStyle>
          <a:p>
            <a:r>
              <a:rPr lang="en-US" sz="4800" dirty="0" err="1">
                <a:solidFill>
                  <a:srgbClr val="235078"/>
                </a:solidFill>
                <a:latin typeface="Libre Baskerville" panose="02000000000000000000" pitchFamily="2" charset="0"/>
              </a:rPr>
              <a:t>Résultats</a:t>
            </a:r>
            <a:r>
              <a:rPr lang="en-US" sz="4800" dirty="0">
                <a:solidFill>
                  <a:srgbClr val="235078"/>
                </a:solidFill>
                <a:latin typeface="Libre Baskerville" panose="02000000000000000000" pitchFamily="2" charset="0"/>
              </a:rPr>
              <a:t> :</a:t>
            </a:r>
          </a:p>
        </p:txBody>
      </p:sp>
      <p:sp>
        <p:nvSpPr>
          <p:cNvPr id="60" name="TextBox 59">
            <a:extLst>
              <a:ext uri="{FF2B5EF4-FFF2-40B4-BE49-F238E27FC236}">
                <a16:creationId xmlns:a16="http://schemas.microsoft.com/office/drawing/2014/main" id="{22B0201C-B275-4172-AE5F-42B6EA405F41}"/>
              </a:ext>
            </a:extLst>
          </p:cNvPr>
          <p:cNvSpPr txBox="1"/>
          <p:nvPr/>
        </p:nvSpPr>
        <p:spPr>
          <a:xfrm>
            <a:off x="16400254" y="24153905"/>
            <a:ext cx="14525194" cy="2800767"/>
          </a:xfrm>
          <a:prstGeom prst="rect">
            <a:avLst/>
          </a:prstGeom>
          <a:noFill/>
        </p:spPr>
        <p:txBody>
          <a:bodyPr wrap="square" rtlCol="0">
            <a:spAutoFit/>
          </a:bodyPr>
          <a:lstStyle>
            <a:defPPr>
              <a:defRPr kern="1200"/>
            </a:defPPr>
          </a:lstStyle>
          <a:p>
            <a:r>
              <a:rPr lang="fr-FR" sz="4400" dirty="0"/>
              <a:t>Au terme de ce travail, Le RTX  semble être un nouvel outil dans l’arsenal thérapeutique du néphrologue. Les résultats sont encourageants dans de nombreuses néphropathies  avec possibilité d’une épargne cortisonique significative.</a:t>
            </a:r>
          </a:p>
        </p:txBody>
      </p:sp>
      <p:sp>
        <p:nvSpPr>
          <p:cNvPr id="61" name="TextBox 60">
            <a:extLst>
              <a:ext uri="{FF2B5EF4-FFF2-40B4-BE49-F238E27FC236}">
                <a16:creationId xmlns:a16="http://schemas.microsoft.com/office/drawing/2014/main" id="{A6E6C31F-098B-45F7-BEE5-8A51FA70D59F}"/>
              </a:ext>
            </a:extLst>
          </p:cNvPr>
          <p:cNvSpPr txBox="1"/>
          <p:nvPr/>
        </p:nvSpPr>
        <p:spPr>
          <a:xfrm>
            <a:off x="16514278" y="23393401"/>
            <a:ext cx="14525194" cy="769441"/>
          </a:xfrm>
          <a:prstGeom prst="rect">
            <a:avLst/>
          </a:prstGeom>
          <a:noFill/>
        </p:spPr>
        <p:txBody>
          <a:bodyPr wrap="square" rtlCol="0">
            <a:spAutoFit/>
          </a:bodyPr>
          <a:lstStyle>
            <a:defPPr>
              <a:defRPr kern="1200"/>
            </a:defPPr>
          </a:lstStyle>
          <a:p>
            <a:r>
              <a:rPr lang="en-US" sz="4400" dirty="0">
                <a:solidFill>
                  <a:srgbClr val="235078"/>
                </a:solidFill>
                <a:latin typeface="Libre Baskerville" panose="02000000000000000000" pitchFamily="2" charset="0"/>
              </a:rPr>
              <a:t>Conclusion et Discussion:</a:t>
            </a:r>
          </a:p>
        </p:txBody>
      </p:sp>
      <p:sp>
        <p:nvSpPr>
          <p:cNvPr id="62" name="TextBox 61">
            <a:extLst>
              <a:ext uri="{FF2B5EF4-FFF2-40B4-BE49-F238E27FC236}">
                <a16:creationId xmlns:a16="http://schemas.microsoft.com/office/drawing/2014/main" id="{A067F8A1-EE95-4354-8E2F-952A6BBDBFFC}"/>
              </a:ext>
            </a:extLst>
          </p:cNvPr>
          <p:cNvSpPr txBox="1"/>
          <p:nvPr/>
        </p:nvSpPr>
        <p:spPr>
          <a:xfrm>
            <a:off x="745236" y="17192782"/>
            <a:ext cx="14525194" cy="4154984"/>
          </a:xfrm>
          <a:prstGeom prst="rect">
            <a:avLst/>
          </a:prstGeom>
          <a:noFill/>
        </p:spPr>
        <p:txBody>
          <a:bodyPr wrap="square" rtlCol="0">
            <a:spAutoFit/>
          </a:bodyPr>
          <a:lstStyle>
            <a:defPPr>
              <a:defRPr kern="1200"/>
            </a:defPPr>
          </a:lstStyle>
          <a:p>
            <a:r>
              <a:rPr lang="fr-FR" sz="4400" dirty="0"/>
              <a:t>Étude transversale, incluant des cas de </a:t>
            </a:r>
            <a:r>
              <a:rPr lang="fr-FR" sz="4400" dirty="0" err="1"/>
              <a:t>glomérulopathies</a:t>
            </a:r>
            <a:r>
              <a:rPr lang="fr-FR" sz="4400" dirty="0"/>
              <a:t> qui ont bénéficié du </a:t>
            </a:r>
            <a:r>
              <a:rPr lang="fr-FR" sz="4400" dirty="0" err="1"/>
              <a:t>Rituximab</a:t>
            </a:r>
            <a:r>
              <a:rPr lang="fr-FR" sz="4400" dirty="0"/>
              <a:t> durant leur traitement, réalisé au sein du service de néphrologie du centre hospitalo-universitaire d’OUJDA. </a:t>
            </a:r>
          </a:p>
          <a:p>
            <a:r>
              <a:rPr lang="fr-FR" sz="4400" dirty="0"/>
              <a:t>Les paramètres épidémiologiques, démographiques ,clinico-biologiques, thérapeutiques et évolutifs étaient étudiés.</a:t>
            </a:r>
            <a:endParaRPr lang="en-US" sz="4400"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p:txBody>
      </p:sp>
      <p:sp>
        <p:nvSpPr>
          <p:cNvPr id="63" name="TextBox 62">
            <a:extLst>
              <a:ext uri="{FF2B5EF4-FFF2-40B4-BE49-F238E27FC236}">
                <a16:creationId xmlns:a16="http://schemas.microsoft.com/office/drawing/2014/main" id="{92D5F59B-F8CA-463C-871F-D1042309DE00}"/>
              </a:ext>
            </a:extLst>
          </p:cNvPr>
          <p:cNvSpPr txBox="1"/>
          <p:nvPr/>
        </p:nvSpPr>
        <p:spPr>
          <a:xfrm>
            <a:off x="762000" y="16223419"/>
            <a:ext cx="14525194" cy="769441"/>
          </a:xfrm>
          <a:prstGeom prst="rect">
            <a:avLst/>
          </a:prstGeom>
          <a:noFill/>
        </p:spPr>
        <p:txBody>
          <a:bodyPr wrap="square" rtlCol="0">
            <a:spAutoFit/>
          </a:bodyPr>
          <a:lstStyle>
            <a:defPPr>
              <a:defRPr kern="1200"/>
            </a:defPPr>
          </a:lstStyle>
          <a:p>
            <a:r>
              <a:rPr lang="en-US" sz="4400" dirty="0">
                <a:solidFill>
                  <a:srgbClr val="235078"/>
                </a:solidFill>
                <a:latin typeface="Libre Baskerville" panose="02000000000000000000" pitchFamily="2" charset="0"/>
              </a:rPr>
              <a:t>Patients et </a:t>
            </a:r>
            <a:r>
              <a:rPr lang="en-US" sz="4400" dirty="0" err="1">
                <a:solidFill>
                  <a:srgbClr val="235078"/>
                </a:solidFill>
                <a:latin typeface="Libre Baskerville" panose="02000000000000000000" pitchFamily="2" charset="0"/>
              </a:rPr>
              <a:t>méthodes</a:t>
            </a:r>
            <a:r>
              <a:rPr lang="en-US" sz="4400" dirty="0">
                <a:solidFill>
                  <a:srgbClr val="235078"/>
                </a:solidFill>
                <a:latin typeface="Libre Baskerville" panose="02000000000000000000" pitchFamily="2" charset="0"/>
              </a:rPr>
              <a:t>: </a:t>
            </a:r>
          </a:p>
        </p:txBody>
      </p:sp>
      <p:pic>
        <p:nvPicPr>
          <p:cNvPr id="3" name="Image 2">
            <a:extLst>
              <a:ext uri="{FF2B5EF4-FFF2-40B4-BE49-F238E27FC236}">
                <a16:creationId xmlns:a16="http://schemas.microsoft.com/office/drawing/2014/main" id="{561F87D8-F146-6045-B24C-6080881D1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300" y="22836383"/>
            <a:ext cx="13487400" cy="4839039"/>
          </a:xfrm>
          <a:prstGeom prst="rect">
            <a:avLst/>
          </a:prstGeom>
        </p:spPr>
      </p:pic>
      <p:sp>
        <p:nvSpPr>
          <p:cNvPr id="6" name="ZoneTexte 5">
            <a:extLst>
              <a:ext uri="{FF2B5EF4-FFF2-40B4-BE49-F238E27FC236}">
                <a16:creationId xmlns:a16="http://schemas.microsoft.com/office/drawing/2014/main" id="{54B747F3-98F7-D045-86C0-A9F1B2046891}"/>
              </a:ext>
            </a:extLst>
          </p:cNvPr>
          <p:cNvSpPr txBox="1"/>
          <p:nvPr/>
        </p:nvSpPr>
        <p:spPr>
          <a:xfrm>
            <a:off x="971550" y="30393395"/>
            <a:ext cx="13106400" cy="1446550"/>
          </a:xfrm>
          <a:prstGeom prst="rect">
            <a:avLst/>
          </a:prstGeom>
          <a:noFill/>
        </p:spPr>
        <p:txBody>
          <a:bodyPr wrap="square" rtlCol="0">
            <a:spAutoFit/>
          </a:bodyPr>
          <a:lstStyle/>
          <a:p>
            <a:r>
              <a:rPr lang="fr-FR" sz="4400" b="1" u="sng" dirty="0">
                <a:solidFill>
                  <a:schemeClr val="accent4">
                    <a:lumMod val="50000"/>
                  </a:schemeClr>
                </a:solidFill>
              </a:rPr>
              <a:t>Figure 1</a:t>
            </a:r>
            <a:r>
              <a:rPr lang="fr-FR" sz="4000" b="1" dirty="0">
                <a:solidFill>
                  <a:schemeClr val="accent4">
                    <a:lumMod val="50000"/>
                  </a:schemeClr>
                </a:solidFill>
              </a:rPr>
              <a:t> </a:t>
            </a:r>
            <a:r>
              <a:rPr lang="fr-FR" sz="4000" dirty="0">
                <a:solidFill>
                  <a:schemeClr val="accent4">
                    <a:lumMod val="50000"/>
                  </a:schemeClr>
                </a:solidFill>
              </a:rPr>
              <a:t>: </a:t>
            </a:r>
            <a:r>
              <a:rPr lang="fr-FR" sz="4400" dirty="0">
                <a:solidFill>
                  <a:schemeClr val="accent4">
                    <a:lumMod val="50000"/>
                  </a:schemeClr>
                </a:solidFill>
              </a:rPr>
              <a:t>Évolution de la fonction rénale avant et après introduction du RITUXIMAB</a:t>
            </a:r>
            <a:endParaRPr lang="fr-FR" sz="4000" dirty="0">
              <a:solidFill>
                <a:schemeClr val="accent4">
                  <a:lumMod val="50000"/>
                </a:schemeClr>
              </a:solidFill>
            </a:endParaRPr>
          </a:p>
        </p:txBody>
      </p:sp>
      <p:pic>
        <p:nvPicPr>
          <p:cNvPr id="8" name="Image 7">
            <a:extLst>
              <a:ext uri="{FF2B5EF4-FFF2-40B4-BE49-F238E27FC236}">
                <a16:creationId xmlns:a16="http://schemas.microsoft.com/office/drawing/2014/main" id="{D3DBF637-16A4-8846-B9BE-70047A547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300" y="32356838"/>
            <a:ext cx="13296900" cy="4647574"/>
          </a:xfrm>
          <a:prstGeom prst="rect">
            <a:avLst/>
          </a:prstGeom>
        </p:spPr>
      </p:pic>
      <p:sp>
        <p:nvSpPr>
          <p:cNvPr id="9" name="ZoneTexte 8">
            <a:extLst>
              <a:ext uri="{FF2B5EF4-FFF2-40B4-BE49-F238E27FC236}">
                <a16:creationId xmlns:a16="http://schemas.microsoft.com/office/drawing/2014/main" id="{E592873B-BE32-9244-ABC9-8F92C4C487F0}"/>
              </a:ext>
            </a:extLst>
          </p:cNvPr>
          <p:cNvSpPr txBox="1"/>
          <p:nvPr/>
        </p:nvSpPr>
        <p:spPr>
          <a:xfrm>
            <a:off x="1066800" y="37156812"/>
            <a:ext cx="12115800" cy="1446550"/>
          </a:xfrm>
          <a:prstGeom prst="rect">
            <a:avLst/>
          </a:prstGeom>
          <a:noFill/>
        </p:spPr>
        <p:txBody>
          <a:bodyPr wrap="square" rtlCol="0">
            <a:spAutoFit/>
          </a:bodyPr>
          <a:lstStyle/>
          <a:p>
            <a:r>
              <a:rPr lang="fr-FR" sz="4400" b="1" u="sng" dirty="0">
                <a:solidFill>
                  <a:schemeClr val="bg2">
                    <a:lumMod val="25000"/>
                  </a:schemeClr>
                </a:solidFill>
              </a:rPr>
              <a:t>Figure 2</a:t>
            </a:r>
            <a:r>
              <a:rPr lang="fr-FR" sz="4400" b="1" dirty="0">
                <a:solidFill>
                  <a:schemeClr val="bg2">
                    <a:lumMod val="25000"/>
                  </a:schemeClr>
                </a:solidFill>
              </a:rPr>
              <a:t> </a:t>
            </a:r>
            <a:r>
              <a:rPr lang="fr-FR" sz="4400" b="1" dirty="0"/>
              <a:t>:</a:t>
            </a:r>
            <a:r>
              <a:rPr lang="fr-FR" sz="4400" dirty="0"/>
              <a:t>Taux de protéinurie avant et après instauration du RTX </a:t>
            </a:r>
          </a:p>
        </p:txBody>
      </p:sp>
      <p:pic>
        <p:nvPicPr>
          <p:cNvPr id="11" name="Image 10">
            <a:extLst>
              <a:ext uri="{FF2B5EF4-FFF2-40B4-BE49-F238E27FC236}">
                <a16:creationId xmlns:a16="http://schemas.microsoft.com/office/drawing/2014/main" id="{3918C253-D6A8-BD45-BC6F-730B444583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800" y="38968624"/>
            <a:ext cx="13296900" cy="3322376"/>
          </a:xfrm>
          <a:prstGeom prst="rect">
            <a:avLst/>
          </a:prstGeom>
        </p:spPr>
      </p:pic>
      <p:sp>
        <p:nvSpPr>
          <p:cNvPr id="12" name="ZoneTexte 11">
            <a:extLst>
              <a:ext uri="{FF2B5EF4-FFF2-40B4-BE49-F238E27FC236}">
                <a16:creationId xmlns:a16="http://schemas.microsoft.com/office/drawing/2014/main" id="{38EABE1E-9BC6-A246-B353-C5CDC4E22E56}"/>
              </a:ext>
            </a:extLst>
          </p:cNvPr>
          <p:cNvSpPr txBox="1"/>
          <p:nvPr/>
        </p:nvSpPr>
        <p:spPr>
          <a:xfrm>
            <a:off x="1066800" y="42443400"/>
            <a:ext cx="12420600" cy="707886"/>
          </a:xfrm>
          <a:prstGeom prst="rect">
            <a:avLst/>
          </a:prstGeom>
          <a:noFill/>
        </p:spPr>
        <p:txBody>
          <a:bodyPr wrap="square" rtlCol="0">
            <a:spAutoFit/>
          </a:bodyPr>
          <a:lstStyle/>
          <a:p>
            <a:r>
              <a:rPr lang="fr-FR" sz="4000" b="1" u="sng" dirty="0">
                <a:solidFill>
                  <a:schemeClr val="bg2">
                    <a:lumMod val="25000"/>
                  </a:schemeClr>
                </a:solidFill>
              </a:rPr>
              <a:t>Figure 3 </a:t>
            </a:r>
            <a:r>
              <a:rPr lang="fr-FR" sz="4000" dirty="0"/>
              <a:t>: le taux des anti-PLA2R avant et après par RTX</a:t>
            </a:r>
          </a:p>
        </p:txBody>
      </p:sp>
      <p:pic>
        <p:nvPicPr>
          <p:cNvPr id="31" name="Image 30">
            <a:extLst>
              <a:ext uri="{FF2B5EF4-FFF2-40B4-BE49-F238E27FC236}">
                <a16:creationId xmlns:a16="http://schemas.microsoft.com/office/drawing/2014/main" id="{0DED34A1-DB3E-134A-BD00-C87BE25DFE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640800" y="871264"/>
            <a:ext cx="2166555" cy="2123333"/>
          </a:xfrm>
          <a:prstGeom prst="rect">
            <a:avLst/>
          </a:prstGeom>
        </p:spPr>
      </p:pic>
      <p:pic>
        <p:nvPicPr>
          <p:cNvPr id="33" name="Image 32" descr="C:\Users\user\Downloads\nephrologie-logo-1.jpg">
            <a:extLst>
              <a:ext uri="{FF2B5EF4-FFF2-40B4-BE49-F238E27FC236}">
                <a16:creationId xmlns:a16="http://schemas.microsoft.com/office/drawing/2014/main" id="{E95E3EC1-8AEB-5743-98E2-1236A7FABE34}"/>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552877" y="1017824"/>
            <a:ext cx="2286000" cy="2030336"/>
          </a:xfrm>
          <a:prstGeom prst="rect">
            <a:avLst/>
          </a:prstGeom>
          <a:noFill/>
          <a:ln>
            <a:noFill/>
          </a:ln>
        </p:spPr>
      </p:pic>
      <p:pic>
        <p:nvPicPr>
          <p:cNvPr id="34" name="Image 33">
            <a:extLst>
              <a:ext uri="{FF2B5EF4-FFF2-40B4-BE49-F238E27FC236}">
                <a16:creationId xmlns:a16="http://schemas.microsoft.com/office/drawing/2014/main" id="{ADBDF594-17AE-2A45-A6CE-460DD31BB1C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584400" y="871265"/>
            <a:ext cx="2464935" cy="2182494"/>
          </a:xfrm>
          <a:prstGeom prst="rect">
            <a:avLst/>
          </a:prstGeom>
        </p:spPr>
      </p:pic>
      <p:pic>
        <p:nvPicPr>
          <p:cNvPr id="36" name="Image 35">
            <a:extLst>
              <a:ext uri="{FF2B5EF4-FFF2-40B4-BE49-F238E27FC236}">
                <a16:creationId xmlns:a16="http://schemas.microsoft.com/office/drawing/2014/main" id="{4C13AB9B-F96E-8249-A2A6-1AA20EB9CD0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009953" y="642233"/>
            <a:ext cx="2640557" cy="2640557"/>
          </a:xfrm>
          <a:prstGeom prst="rect">
            <a:avLst/>
          </a:prstGeom>
        </p:spPr>
      </p:pic>
      <p:pic>
        <p:nvPicPr>
          <p:cNvPr id="14" name="Image 13">
            <a:extLst>
              <a:ext uri="{FF2B5EF4-FFF2-40B4-BE49-F238E27FC236}">
                <a16:creationId xmlns:a16="http://schemas.microsoft.com/office/drawing/2014/main" id="{C7519780-ACA7-F84F-9CC9-47DB95B83F1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6300" y="27743748"/>
            <a:ext cx="13487400" cy="2340012"/>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ersuadingsapphire|08-2022"/>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3780</TotalTime>
  <Words>585</Words>
  <Application>Microsoft Macintosh PowerPoint</Application>
  <PresentationFormat>Personnalisé</PresentationFormat>
  <Paragraphs>35</Paragraphs>
  <Slides>1</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vt:i4>
      </vt:variant>
    </vt:vector>
  </HeadingPairs>
  <TitlesOfParts>
    <vt:vector size="7" baseType="lpstr">
      <vt:lpstr>Libre Baskerville</vt:lpstr>
      <vt:lpstr>Times New Roman</vt:lpstr>
      <vt:lpstr>Arial</vt:lpstr>
      <vt:lpstr>Montserrat Light</vt:lpstr>
      <vt:lpstr>Open Sans</vt:lpstr>
      <vt:lpstr>Blank Presentation</vt:lpstr>
      <vt:lpstr>Présentation PowerPoint</vt:lpstr>
    </vt:vector>
  </TitlesOfParts>
  <Company>Graphicsland</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Microsoft Office User</cp:lastModifiedBy>
  <cp:revision>319</cp:revision>
  <cp:lastPrinted>2006-11-15T16:04:57Z</cp:lastPrinted>
  <dcterms:modified xsi:type="dcterms:W3CDTF">2023-02-25T20:54:16Z</dcterms:modified>
  <cp:category>templates for scientific poster</cp:category>
</cp:coreProperties>
</file>