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43891200"/>
  <p:notesSz cx="6858000" cy="9144000"/>
  <p:embeddedFontLst>
    <p:embeddedFont>
      <p:font typeface="Bree Serif" panose="020B0604020202020204" charset="0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>
        <p:scale>
          <a:sx n="30" d="100"/>
          <a:sy n="30" d="100"/>
        </p:scale>
        <p:origin x="888" y="24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.%20ELALJ%20Wiame\Desktop\fig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33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99B-41DA-BB1B-6B77E08668C9}"/>
              </c:ext>
            </c:extLst>
          </c:dPt>
          <c:dPt>
            <c:idx val="1"/>
            <c:bubble3D val="0"/>
            <c:spPr>
              <a:solidFill>
                <a:srgbClr val="FF66F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99B-41DA-BB1B-6B77E08668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99B-41DA-BB1B-6B77E08668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99B-41DA-BB1B-6B77E08668C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99B-41DA-BB1B-6B77E08668C9}"/>
              </c:ext>
            </c:extLst>
          </c:dPt>
          <c:dLbls>
            <c:dLbl>
              <c:idx val="4"/>
              <c:layout>
                <c:manualLayout>
                  <c:x val="9.285714285714286E-3"/>
                  <c:y val="0.1425731814163727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99B-41DA-BB1B-6B77E08668C9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Feuil1!$A$1:$A$5</c:f>
              <c:strCache>
                <c:ptCount val="5"/>
                <c:pt idx="0">
                  <c:v>Urgence</c:v>
                </c:pt>
                <c:pt idx="1">
                  <c:v>Centre de diagnostique de Maladies rénales chroniques</c:v>
                </c:pt>
                <c:pt idx="2">
                  <c:v>Cardiologie</c:v>
                </c:pt>
                <c:pt idx="3">
                  <c:v>endocrinologie</c:v>
                </c:pt>
                <c:pt idx="4">
                  <c:v>pédiatrie</c:v>
                </c:pt>
              </c:strCache>
            </c:strRef>
          </c:cat>
          <c:val>
            <c:numRef>
              <c:f>Feuil1!$B$1:$B$5</c:f>
              <c:numCache>
                <c:formatCode>0%</c:formatCode>
                <c:ptCount val="5"/>
                <c:pt idx="0">
                  <c:v>0.48</c:v>
                </c:pt>
                <c:pt idx="1">
                  <c:v>0.35</c:v>
                </c:pt>
                <c:pt idx="2">
                  <c:v>0.13</c:v>
                </c:pt>
                <c:pt idx="3">
                  <c:v>0.03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99B-41DA-BB1B-6B77E08668C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132051930848395"/>
          <c:y val="0.220914245014245"/>
          <c:w val="0.40330574817307197"/>
          <c:h val="0.6493418803418803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30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02ED74-EC1A-43B0-8CE6-8FA3CC97C4F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6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7CF6B38-1910-403D-86DB-5721103B561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20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eaLnBrk="0" hangingPunct="0"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49384D87-2BDB-41C8-8296-CE0549779443}" type="slidenum">
              <a:rPr lang="en-US" sz="1200">
                <a:latin typeface="Times New Roman" pitchFamily="18" charset="0"/>
              </a:rPr>
              <a:pPr eaLnBrk="1" hangingPunct="1"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13635568"/>
            <a:ext cx="27979688" cy="9406467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0834"/>
            <a:ext cx="23043356" cy="11218333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E62EF42-2CF9-4575-BA1C-DFC7980ED1F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3006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55928CD3-AC38-479F-8EE5-F2AB6EC2820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856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120" y="3901017"/>
            <a:ext cx="6994922" cy="35113385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9356" y="3901017"/>
            <a:ext cx="20870466" cy="35113385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CDE6F18-E9BE-4904-904A-DD4AD0DF578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69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3ED0E3C-683C-4FA3-998D-F690B185579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015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4585"/>
            <a:ext cx="27980878" cy="8716433"/>
          </a:xfrm>
        </p:spPr>
        <p:txBody>
          <a:bodyPr anchor="t"/>
          <a:lstStyle>
            <a:defPPr>
              <a:defRPr kern="1200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3384"/>
            <a:ext cx="27980878" cy="96012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2092565-B014-4E33-A739-B813DC86F1F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2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9357" y="12678834"/>
            <a:ext cx="13932694" cy="26335568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0" y="12678834"/>
            <a:ext cx="13932694" cy="26335568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C0B1219-AD6E-43CA-B663-D639B748574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710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56833"/>
            <a:ext cx="29627512" cy="73152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568"/>
            <a:ext cx="14544675" cy="4093633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0"/>
            <a:ext cx="14544675" cy="25287816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568"/>
            <a:ext cx="14550630" cy="4093633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200"/>
            <a:ext cx="14550630" cy="25287816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71365AA-99D2-4352-9654-16365770408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40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5F4F237-E49B-40A5-908B-98ADDCB23D4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07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B4C763C-8793-4BFE-9269-C64A94D07CE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21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8367"/>
            <a:ext cx="10829925" cy="7435851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367"/>
            <a:ext cx="18402300" cy="37458650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4217"/>
            <a:ext cx="10829925" cy="300228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62FA9AC-EC82-41AC-A195-0604F34703C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06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7" y="30723418"/>
            <a:ext cx="19751280" cy="3627967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7" y="3922184"/>
            <a:ext cx="19751280" cy="2633345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7" y="34351385"/>
            <a:ext cx="19751280" cy="514984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39E7367-F861-4469-8F1E-2B22E33313A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774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FF66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9356" y="3901017"/>
            <a:ext cx="27979688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9356" y="12678834"/>
            <a:ext cx="27979688" cy="2633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9356" y="39990185"/>
            <a:ext cx="6858000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3292079">
              <a:defRPr sz="5025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6644" y="39990185"/>
            <a:ext cx="10425113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292079">
              <a:defRPr sz="5025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044" y="39990185"/>
            <a:ext cx="6858000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3292079">
              <a:defRPr sz="5025" smtClean="0">
                <a:latin typeface="+mn-lt"/>
              </a:defRPr>
            </a:lvl1pPr>
          </a:lstStyle>
          <a:p>
            <a:pPr>
              <a:defRPr/>
            </a:pPr>
            <a:fld id="{54CF7B4A-E791-47B4-A6B7-FBBEB347B70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219456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219456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6850" y="44399200"/>
            <a:ext cx="29984700" cy="14605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6685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rationalrouge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292079" rtl="0" eaLnBrk="0" fontAlgn="base" hangingPunct="0">
        <a:spcBef>
          <a:spcPct val="0"/>
        </a:spcBef>
        <a:spcAft>
          <a:spcPct val="0"/>
        </a:spcAft>
        <a:defRPr sz="15825">
          <a:solidFill>
            <a:schemeClr val="tx2"/>
          </a:solidFill>
          <a:latin typeface="+mj-lt"/>
          <a:ea typeface="+mj-ea"/>
          <a:cs typeface="+mj-cs"/>
        </a:defRPr>
      </a:lvl1pPr>
      <a:lvl2pPr algn="ctr" defTabSz="3292079" rtl="0" eaLnBrk="0" fontAlgn="base" hangingPunct="0">
        <a:spcBef>
          <a:spcPct val="0"/>
        </a:spcBef>
        <a:spcAft>
          <a:spcPct val="0"/>
        </a:spcAft>
        <a:defRPr sz="15825">
          <a:solidFill>
            <a:schemeClr val="tx2"/>
          </a:solidFill>
          <a:latin typeface="Times New Roman" pitchFamily="18" charset="0"/>
        </a:defRPr>
      </a:lvl2pPr>
      <a:lvl3pPr algn="ctr" defTabSz="3292079" rtl="0" eaLnBrk="0" fontAlgn="base" hangingPunct="0">
        <a:spcBef>
          <a:spcPct val="0"/>
        </a:spcBef>
        <a:spcAft>
          <a:spcPct val="0"/>
        </a:spcAft>
        <a:defRPr sz="15825">
          <a:solidFill>
            <a:schemeClr val="tx2"/>
          </a:solidFill>
          <a:latin typeface="Times New Roman" pitchFamily="18" charset="0"/>
        </a:defRPr>
      </a:lvl3pPr>
      <a:lvl4pPr algn="ctr" defTabSz="3292079" rtl="0" eaLnBrk="0" fontAlgn="base" hangingPunct="0">
        <a:spcBef>
          <a:spcPct val="0"/>
        </a:spcBef>
        <a:spcAft>
          <a:spcPct val="0"/>
        </a:spcAft>
        <a:defRPr sz="15825">
          <a:solidFill>
            <a:schemeClr val="tx2"/>
          </a:solidFill>
          <a:latin typeface="Times New Roman" pitchFamily="18" charset="0"/>
        </a:defRPr>
      </a:lvl4pPr>
      <a:lvl5pPr algn="ctr" defTabSz="3292079" rtl="0" eaLnBrk="0" fontAlgn="base" hangingPunct="0">
        <a:spcBef>
          <a:spcPct val="0"/>
        </a:spcBef>
        <a:spcAft>
          <a:spcPct val="0"/>
        </a:spcAft>
        <a:defRPr sz="15825">
          <a:solidFill>
            <a:schemeClr val="tx2"/>
          </a:solidFill>
          <a:latin typeface="Times New Roman" pitchFamily="18" charset="0"/>
        </a:defRPr>
      </a:lvl5pPr>
      <a:lvl6pPr marL="342900" algn="ctr" defTabSz="3292079" rtl="0" fontAlgn="base">
        <a:spcBef>
          <a:spcPct val="0"/>
        </a:spcBef>
        <a:spcAft>
          <a:spcPct val="0"/>
        </a:spcAft>
        <a:defRPr sz="15825">
          <a:solidFill>
            <a:schemeClr val="tx2"/>
          </a:solidFill>
          <a:latin typeface="Times New Roman" pitchFamily="18" charset="0"/>
        </a:defRPr>
      </a:lvl6pPr>
      <a:lvl7pPr marL="685800" algn="ctr" defTabSz="3292079" rtl="0" fontAlgn="base">
        <a:spcBef>
          <a:spcPct val="0"/>
        </a:spcBef>
        <a:spcAft>
          <a:spcPct val="0"/>
        </a:spcAft>
        <a:defRPr sz="15825">
          <a:solidFill>
            <a:schemeClr val="tx2"/>
          </a:solidFill>
          <a:latin typeface="Times New Roman" pitchFamily="18" charset="0"/>
        </a:defRPr>
      </a:lvl7pPr>
      <a:lvl8pPr marL="1028700" algn="ctr" defTabSz="3292079" rtl="0" fontAlgn="base">
        <a:spcBef>
          <a:spcPct val="0"/>
        </a:spcBef>
        <a:spcAft>
          <a:spcPct val="0"/>
        </a:spcAft>
        <a:defRPr sz="15825">
          <a:solidFill>
            <a:schemeClr val="tx2"/>
          </a:solidFill>
          <a:latin typeface="Times New Roman" pitchFamily="18" charset="0"/>
        </a:defRPr>
      </a:lvl8pPr>
      <a:lvl9pPr marL="1371600" algn="ctr" defTabSz="3292079" rtl="0" fontAlgn="base">
        <a:spcBef>
          <a:spcPct val="0"/>
        </a:spcBef>
        <a:spcAft>
          <a:spcPct val="0"/>
        </a:spcAft>
        <a:defRPr sz="15825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234679" indent="-1234679" algn="l" defTabSz="3292079" rtl="0" eaLnBrk="0" fontAlgn="base" hangingPunct="0">
        <a:spcBef>
          <a:spcPct val="20000"/>
        </a:spcBef>
        <a:spcAft>
          <a:spcPct val="0"/>
        </a:spcAft>
        <a:buChar char="•"/>
        <a:defRPr sz="11550">
          <a:solidFill>
            <a:schemeClr val="tx1"/>
          </a:solidFill>
          <a:latin typeface="+mn-lt"/>
          <a:ea typeface="+mn-ea"/>
          <a:cs typeface="+mn-cs"/>
        </a:defRPr>
      </a:lvl1pPr>
      <a:lvl2pPr marL="2674144" indent="-1028700" algn="l" defTabSz="3292079" rtl="0" eaLnBrk="0" fontAlgn="base" hangingPunct="0">
        <a:spcBef>
          <a:spcPct val="20000"/>
        </a:spcBef>
        <a:spcAft>
          <a:spcPct val="0"/>
        </a:spcAft>
        <a:buChar char="–"/>
        <a:defRPr sz="10050">
          <a:solidFill>
            <a:schemeClr val="tx1"/>
          </a:solidFill>
          <a:latin typeface="+mn-lt"/>
        </a:defRPr>
      </a:lvl2pPr>
      <a:lvl3pPr marL="4114800" indent="-822722" algn="l" defTabSz="3292079" rtl="0" eaLnBrk="0" fontAlgn="base" hangingPunct="0">
        <a:spcBef>
          <a:spcPct val="20000"/>
        </a:spcBef>
        <a:spcAft>
          <a:spcPct val="0"/>
        </a:spcAft>
        <a:buChar char="•"/>
        <a:defRPr sz="8625">
          <a:solidFill>
            <a:schemeClr val="tx1"/>
          </a:solidFill>
          <a:latin typeface="+mn-lt"/>
        </a:defRPr>
      </a:lvl3pPr>
      <a:lvl4pPr marL="5760244" indent="-822722" algn="l" defTabSz="3292079" rtl="0" eaLnBrk="0" fontAlgn="base" hangingPunct="0">
        <a:spcBef>
          <a:spcPct val="20000"/>
        </a:spcBef>
        <a:spcAft>
          <a:spcPct val="0"/>
        </a:spcAft>
        <a:buChar char="–"/>
        <a:defRPr sz="7200">
          <a:solidFill>
            <a:schemeClr val="tx1"/>
          </a:solidFill>
          <a:latin typeface="+mn-lt"/>
        </a:defRPr>
      </a:lvl4pPr>
      <a:lvl5pPr marL="7406879" indent="-822722" algn="l" defTabSz="3292079" rtl="0" eaLnBrk="0" fontAlgn="base" hangingPunct="0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5pPr>
      <a:lvl6pPr marL="77497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6pPr>
      <a:lvl7pPr marL="80926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7pPr>
      <a:lvl8pPr marL="84355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8pPr>
      <a:lvl9pPr marL="87784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80000">
              <a:srgbClr val="FFE7F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369D350-A6E8-4013-9E68-41D409BBBE5D}"/>
              </a:ext>
            </a:extLst>
          </p:cNvPr>
          <p:cNvSpPr txBox="1"/>
          <p:nvPr/>
        </p:nvSpPr>
        <p:spPr>
          <a:xfrm>
            <a:off x="2743200" y="1067796"/>
            <a:ext cx="27432000" cy="2203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150"/>
              </a:spcAft>
            </a:pPr>
            <a:r>
              <a:rPr lang="fr-MA" sz="4800" b="1" dirty="0">
                <a:solidFill>
                  <a:schemeClr val="tx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PROFIL ÉPIDÉMIOLOGIQUE DES PATIENTS INCIDENTS EN DIALYSE CHRONIQUE AU COURS</a:t>
            </a:r>
            <a:r>
              <a:rPr lang="fr-MA" sz="4800" dirty="0">
                <a:solidFill>
                  <a:schemeClr val="tx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MA" sz="4800" b="1" dirty="0">
                <a:solidFill>
                  <a:schemeClr val="tx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 LA PÉRIODE 2017-2021 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BBE4D3D-2973-4E7D-BD53-6E31C96F6EA1}"/>
              </a:ext>
            </a:extLst>
          </p:cNvPr>
          <p:cNvSpPr txBox="1"/>
          <p:nvPr/>
        </p:nvSpPr>
        <p:spPr>
          <a:xfrm>
            <a:off x="2743200" y="3581400"/>
            <a:ext cx="27432000" cy="67710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/>
            <a:r>
              <a:rPr lang="en-US" sz="4400" kern="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W.Elalj</a:t>
            </a:r>
            <a:r>
              <a:rPr lang="en-US" sz="4400" kern="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; </a:t>
            </a:r>
            <a:r>
              <a:rPr lang="en-US" sz="4400" kern="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H.Oujidi</a:t>
            </a:r>
            <a:r>
              <a:rPr lang="en-US" sz="4400" kern="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;  I . </a:t>
            </a:r>
            <a:r>
              <a:rPr lang="en-US" sz="4400" kern="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Haouli</a:t>
            </a:r>
            <a:r>
              <a:rPr lang="en-US" sz="4400" kern="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; S.BEKKAOUI; F-Z BERKCHI; </a:t>
            </a:r>
            <a:r>
              <a:rPr lang="en-US" sz="4400" kern="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Y.Bentata</a:t>
            </a:r>
            <a:r>
              <a:rPr lang="en-US" sz="4400" kern="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; </a:t>
            </a:r>
            <a:r>
              <a:rPr lang="en-US" sz="4400" kern="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I.Haddiya</a:t>
            </a:r>
            <a:r>
              <a:rPr lang="en-US" sz="4400" kern="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056" name="Text Box 59"/>
          <p:cNvSpPr txBox="1">
            <a:spLocks noChangeArrowheads="1"/>
          </p:cNvSpPr>
          <p:nvPr/>
        </p:nvSpPr>
        <p:spPr bwMode="auto">
          <a:xfrm>
            <a:off x="859221" y="6184312"/>
            <a:ext cx="1491418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spAutoFit/>
          </a:bodyPr>
          <a:lstStyle>
            <a:defPPr>
              <a:defRPr kern="1200"/>
            </a:defPPr>
            <a:lvl1pPr eaLnBrk="0" hangingPunct="0"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solidFill>
                  <a:schemeClr val="bg1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27" name="Text Box 59">
            <a:extLst>
              <a:ext uri="{FF2B5EF4-FFF2-40B4-BE49-F238E27FC236}">
                <a16:creationId xmlns:a16="http://schemas.microsoft.com/office/drawing/2014/main" id="{7ABC953D-A891-4F1F-BD24-179EA2553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21" y="14935200"/>
            <a:ext cx="1491418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defPPr>
              <a:defRPr kern="1200"/>
            </a:defPPr>
            <a:lvl1pPr eaLnBrk="0" hangingPunct="0"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bg1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MATERIEL ET METHODE</a:t>
            </a:r>
          </a:p>
        </p:txBody>
      </p:sp>
      <p:sp>
        <p:nvSpPr>
          <p:cNvPr id="29" name="Text Box 59">
            <a:extLst>
              <a:ext uri="{FF2B5EF4-FFF2-40B4-BE49-F238E27FC236}">
                <a16:creationId xmlns:a16="http://schemas.microsoft.com/office/drawing/2014/main" id="{2774E8FF-31AA-4912-BCA4-5CAAC8AFD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820" y="6184312"/>
            <a:ext cx="1491418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defPPr>
              <a:defRPr kern="1200"/>
            </a:defPPr>
            <a:lvl1pPr eaLnBrk="0" hangingPunct="0"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bg1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RESULTATS</a:t>
            </a:r>
          </a:p>
        </p:txBody>
      </p:sp>
      <p:sp>
        <p:nvSpPr>
          <p:cNvPr id="33" name="Text Box 59">
            <a:extLst>
              <a:ext uri="{FF2B5EF4-FFF2-40B4-BE49-F238E27FC236}">
                <a16:creationId xmlns:a16="http://schemas.microsoft.com/office/drawing/2014/main" id="{793F7B3F-B459-40A5-B742-08A8001C9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820" y="28514040"/>
            <a:ext cx="1491418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defPPr>
              <a:defRPr kern="1200"/>
            </a:defPPr>
            <a:lvl1pPr eaLnBrk="0" hangingPunct="0"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bg1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DISCUSSION/CONCLUSION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9B840-1651-4076-B50F-94BA0C125400}"/>
              </a:ext>
            </a:extLst>
          </p:cNvPr>
          <p:cNvSpPr txBox="1"/>
          <p:nvPr/>
        </p:nvSpPr>
        <p:spPr>
          <a:xfrm>
            <a:off x="859221" y="7237774"/>
            <a:ext cx="14914180" cy="828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 defTabSz="809873">
              <a:lnSpc>
                <a:spcPct val="150000"/>
              </a:lnSpc>
              <a:defRPr/>
            </a:pP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L’IRCT est un enjeu majeur de santé public dans le monde entier avec  une augmentation régulière de son incidence et de sa prévalence. Ainsi l’IRCT est associée à une comorbidité et une mortalité considérable. L’hémodialyse qui constitue la modalité la plus utilisée dans le monde entier.</a:t>
            </a:r>
            <a:r>
              <a:rPr lang="fr-MA" sz="4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Ce travail vise à évaluer le profil épidémiologique des patients incidents en hémodialyse chronique dans le centre d’hémodialyse Hassan II et AL FARABI d’Oujda .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 defTabSz="809873">
              <a:lnSpc>
                <a:spcPct val="150000"/>
              </a:lnSpc>
              <a:defRPr/>
            </a:pPr>
            <a:endParaRPr lang="fr-MA" sz="4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EEF555C-8AFE-4E63-8D3C-F7DCE2BAF914}"/>
              </a:ext>
            </a:extLst>
          </p:cNvPr>
          <p:cNvSpPr txBox="1"/>
          <p:nvPr/>
        </p:nvSpPr>
        <p:spPr>
          <a:xfrm>
            <a:off x="859221" y="16215360"/>
            <a:ext cx="14914180" cy="644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 defTabSz="809873">
              <a:lnSpc>
                <a:spcPct val="150000"/>
              </a:lnSpc>
              <a:defRPr/>
            </a:pPr>
            <a:r>
              <a:rPr lang="fr-FR" sz="4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s’agit d’une étude rétrospective multicentrique sur une période de cinq ans  (1er janvier 2017 au 31 décembre 2021) ayant inclus tous les patients avec IRCT (DFG &lt; 15ml/mn/1,73m2) mis en hémodialyse chronique. Les paramètres démographiques, cliniques ,dialytiques étaient étudiés. Tous les calculs statistiques ont été effectués à l'aide du logiciel SPSS, version 21.0.</a:t>
            </a:r>
          </a:p>
          <a:p>
            <a:pPr algn="just" defTabSz="809873">
              <a:lnSpc>
                <a:spcPct val="150000"/>
              </a:lnSpc>
              <a:defRPr/>
            </a:pPr>
            <a:endParaRPr lang="fr-FR" sz="4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19">
            <a:extLst>
              <a:ext uri="{FF2B5EF4-FFF2-40B4-BE49-F238E27FC236}">
                <a16:creationId xmlns:a16="http://schemas.microsoft.com/office/drawing/2014/main" id="{B7F92784-4B1C-4E40-9A60-A39A6FB4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020" y="29574717"/>
            <a:ext cx="14914180" cy="36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Une prise en charge globale et précoce chez les patients atteints de maladie rénale chronique  ou chez la population à risque de cette pathologie est nécessaire pour améliorer les conditions  d’initiation d’un traitement de suppléance rénale [1,2]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88EEE0B-C3AA-4E4B-8CC9-EB3C8BC17652}"/>
              </a:ext>
            </a:extLst>
          </p:cNvPr>
          <p:cNvSpPr txBox="1"/>
          <p:nvPr/>
        </p:nvSpPr>
        <p:spPr>
          <a:xfrm>
            <a:off x="17089820" y="7237774"/>
            <a:ext cx="14914180" cy="21227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 defTabSz="809873">
              <a:lnSpc>
                <a:spcPct val="150000"/>
              </a:lnSpc>
              <a:defRPr/>
            </a:pP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Durant la période d’étude, 77 patients étaient inclus. La majorité des  malades (77%) provenait de la ville d’Oujda, avec une nette prédominance masculine 48 (62%)  vs 29 femmes (38%)Les patients incidents en hémodialyse étaient référé des différents services ( figure), L’âge moyen était de 52 ±  18.8 ans (8-92ans) avec une prédominance de la tranche d’âge comprise entre 60 et 69 ans . L’HTA et le diabète étaient les comorbidités les plus fréquentes avec respectivement 60% et 40%. La néphropathie diabétique représentaient la première cause d’IRCT dans notre série (31%), suivie de la néphropathie sur néphro-angiosclérose bénigne probable (12%) et de la néphropathie glomérulaire (8%), alors que 30% de néphropathies restaient d’origine  inconnue. Parmi ces patients, 65% n’ont pas eu de suivi néphrologique pré dialytique. Les signes cliniques à l’admission étaient prédominés par le syndrome urémique (vomissements 60%, altération de l’état général 55%, troubles de conscience 17%), suivi des signes de surcharge hydrique (35%) ainsi que d’autres signes à type d’acidose métabolique, diarrhée, syndrome anémique représentaient 22% des cas. Les paramètres biologiques recueillis sont détaillés dans le tableau</a:t>
            </a:r>
            <a:r>
              <a:rPr lang="fr-MA" sz="4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 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L’initiation de l’hémodialyse était urgente chez 50 malades(65%) , avec un recours fréquent aux cathéters centraux (89%). Neuf cas de décès étaient enregistrés, essentiellement de cause infectieuses</a:t>
            </a:r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 Box 59">
            <a:extLst>
              <a:ext uri="{FF2B5EF4-FFF2-40B4-BE49-F238E27FC236}">
                <a16:creationId xmlns:a16="http://schemas.microsoft.com/office/drawing/2014/main" id="{DB0E4DE7-3398-8178-B839-85B81698B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3620" y="33954299"/>
            <a:ext cx="1491418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defPPr>
              <a:defRPr kern="1200"/>
            </a:defPPr>
            <a:lvl1pPr eaLnBrk="0" hangingPunct="0">
              <a:defRPr sz="24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bg1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B8B49BBF-ECF4-C338-53DA-097DDF726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820" y="35372894"/>
            <a:ext cx="14914180" cy="505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defRPr/>
            </a:pP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[1]Diallo D, </a:t>
            </a:r>
            <a:r>
              <a:rPr lang="fr-FR" sz="3600" dirty="0" err="1">
                <a:latin typeface="Arial" panose="020B0604020202020204" pitchFamily="34" charset="0"/>
                <a:cs typeface="Arial" panose="020B0604020202020204" pitchFamily="34" charset="0"/>
              </a:rPr>
              <a:t>Yattara</a:t>
            </a: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 H, Togo A, </a:t>
            </a:r>
            <a:r>
              <a:rPr lang="fr-FR" sz="3600" dirty="0" err="1">
                <a:latin typeface="Arial" panose="020B0604020202020204" pitchFamily="34" charset="0"/>
                <a:cs typeface="Arial" panose="020B0604020202020204" pitchFamily="34" charset="0"/>
              </a:rPr>
              <a:t>Djiguiba</a:t>
            </a: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 K, </a:t>
            </a:r>
            <a:r>
              <a:rPr lang="fr-FR" sz="3600" dirty="0" err="1">
                <a:latin typeface="Arial" panose="020B0604020202020204" pitchFamily="34" charset="0"/>
                <a:cs typeface="Arial" panose="020B0604020202020204" pitchFamily="34" charset="0"/>
              </a:rPr>
              <a:t>Kodio</a:t>
            </a: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 A, Seydou S, et al. Profil épidémiologique, clinique et évolutif des patients en Hémodialyse chronique dans le service de néphrologie et d’Hémodialyse du CHU du point G. Mali méd. 2020;1-5</a:t>
            </a:r>
          </a:p>
          <a:p>
            <a:pPr algn="just">
              <a:defRPr/>
            </a:pP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fr-MA" sz="3600" dirty="0" err="1"/>
              <a:t>Timofte</a:t>
            </a:r>
            <a:r>
              <a:rPr lang="fr-MA" sz="3600" dirty="0"/>
              <a:t> D, </a:t>
            </a:r>
            <a:r>
              <a:rPr lang="fr-MA" sz="3600" dirty="0" err="1"/>
              <a:t>Dragos</a:t>
            </a:r>
            <a:r>
              <a:rPr lang="fr-MA" sz="3600" dirty="0"/>
              <a:t> D, </a:t>
            </a:r>
            <a:r>
              <a:rPr lang="fr-MA" sz="3600" dirty="0" err="1"/>
              <a:t>Balcangiu-Stroescu</a:t>
            </a:r>
            <a:r>
              <a:rPr lang="fr-MA" sz="3600" dirty="0"/>
              <a:t> A-E, </a:t>
            </a:r>
            <a:r>
              <a:rPr lang="fr-MA" sz="3600" dirty="0" err="1"/>
              <a:t>Tanasescu</a:t>
            </a:r>
            <a:r>
              <a:rPr lang="fr-MA" sz="3600" dirty="0"/>
              <a:t> M-D, Gabriela Balan D, </a:t>
            </a:r>
            <a:r>
              <a:rPr lang="fr-MA" sz="3600" dirty="0" err="1"/>
              <a:t>Raducu</a:t>
            </a:r>
            <a:r>
              <a:rPr lang="fr-MA" sz="3600" dirty="0"/>
              <a:t> L, et al. </a:t>
            </a:r>
            <a:r>
              <a:rPr lang="fr-MA" sz="3600" dirty="0" err="1"/>
              <a:t>Characteristics</a:t>
            </a:r>
            <a:r>
              <a:rPr lang="fr-MA" sz="3600" dirty="0"/>
              <a:t> of patients at initiation of </a:t>
            </a:r>
            <a:r>
              <a:rPr lang="fr-MA" sz="3600" dirty="0" err="1"/>
              <a:t>renal</a:t>
            </a:r>
            <a:r>
              <a:rPr lang="fr-MA" sz="3600" dirty="0"/>
              <a:t> replacement </a:t>
            </a:r>
            <a:r>
              <a:rPr lang="fr-MA" sz="3600" dirty="0" err="1"/>
              <a:t>therapy</a:t>
            </a:r>
            <a:r>
              <a:rPr lang="fr-MA" sz="3600" dirty="0"/>
              <a:t> - </a:t>
            </a:r>
            <a:r>
              <a:rPr lang="fr-MA" sz="3600" dirty="0" err="1"/>
              <a:t>experience</a:t>
            </a:r>
            <a:r>
              <a:rPr lang="fr-MA" sz="3600" dirty="0"/>
              <a:t> of a </a:t>
            </a:r>
            <a:r>
              <a:rPr lang="fr-MA" sz="3600" dirty="0" err="1"/>
              <a:t>hemodialysis</a:t>
            </a:r>
            <a:r>
              <a:rPr lang="fr-MA" sz="3600" dirty="0"/>
              <a:t> center. </a:t>
            </a:r>
            <a:r>
              <a:rPr lang="fr-MA" sz="3600" dirty="0" err="1"/>
              <a:t>Exp</a:t>
            </a:r>
            <a:r>
              <a:rPr lang="fr-MA" sz="3600" dirty="0"/>
              <a:t> </a:t>
            </a:r>
            <a:r>
              <a:rPr lang="fr-MA" sz="3600" dirty="0" err="1"/>
              <a:t>Ther</a:t>
            </a:r>
            <a:r>
              <a:rPr lang="fr-MA" sz="3600" dirty="0"/>
              <a:t> Med. </a:t>
            </a:r>
            <a:r>
              <a:rPr lang="fr-MA" sz="3600" dirty="0" err="1"/>
              <a:t>juill</a:t>
            </a:r>
            <a:r>
              <a:rPr lang="fr-MA" sz="3600" dirty="0"/>
              <a:t> 2020;20(1):103-8.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4FC38D-44EC-11E2-1903-40D9C90173DF}"/>
              </a:ext>
            </a:extLst>
          </p:cNvPr>
          <p:cNvSpPr txBox="1"/>
          <p:nvPr/>
        </p:nvSpPr>
        <p:spPr>
          <a:xfrm>
            <a:off x="762000" y="30832961"/>
            <a:ext cx="1554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2">
                    <a:lumMod val="75000"/>
                  </a:schemeClr>
                </a:solidFill>
              </a:rPr>
              <a:t>Tableau : paramètres biologiques des patients incidents </a:t>
            </a:r>
          </a:p>
          <a:p>
            <a:pPr algn="ctr"/>
            <a:endParaRPr lang="fr-FR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2910F39-FBAE-9F3E-27DA-BCBC9714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4010"/>
              </p:ext>
            </p:extLst>
          </p:nvPr>
        </p:nvGraphicFramePr>
        <p:xfrm>
          <a:off x="1066800" y="22941147"/>
          <a:ext cx="14914179" cy="743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66943">
                  <a:extLst>
                    <a:ext uri="{9D8B030D-6E8A-4147-A177-3AD203B41FA5}">
                      <a16:colId xmlns:a16="http://schemas.microsoft.com/office/drawing/2014/main" val="2289033313"/>
                    </a:ext>
                  </a:extLst>
                </a:gridCol>
                <a:gridCol w="6247236">
                  <a:extLst>
                    <a:ext uri="{9D8B030D-6E8A-4147-A177-3AD203B41FA5}">
                      <a16:colId xmlns:a16="http://schemas.microsoft.com/office/drawing/2014/main" val="4016426191"/>
                    </a:ext>
                  </a:extLst>
                </a:gridCol>
              </a:tblGrid>
              <a:tr h="137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 cap="all" dirty="0">
                          <a:effectLst/>
                        </a:rPr>
                        <a:t>Paramètres biologiques</a:t>
                      </a:r>
                      <a:endParaRPr lang="fr-MA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 cap="all" dirty="0">
                          <a:effectLst/>
                        </a:rPr>
                        <a:t>Valeur moyenne ± écart type</a:t>
                      </a:r>
                      <a:endParaRPr lang="fr-MA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extLst>
                  <a:ext uri="{0D108BD9-81ED-4DB2-BD59-A6C34878D82A}">
                    <a16:rowId xmlns:a16="http://schemas.microsoft.com/office/drawing/2014/main" val="4066922098"/>
                  </a:ext>
                </a:extLst>
              </a:tr>
              <a:tr h="672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 dirty="0">
                          <a:effectLst/>
                        </a:rPr>
                        <a:t>Créatininémie (mg/l)</a:t>
                      </a:r>
                      <a:endParaRPr lang="fr-MA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120,7 ± 50,1</a:t>
                      </a:r>
                      <a:endParaRPr lang="fr-M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extLst>
                  <a:ext uri="{0D108BD9-81ED-4DB2-BD59-A6C34878D82A}">
                    <a16:rowId xmlns:a16="http://schemas.microsoft.com/office/drawing/2014/main" val="2453218674"/>
                  </a:ext>
                </a:extLst>
              </a:tr>
              <a:tr h="672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 cap="all" dirty="0">
                          <a:effectLst/>
                        </a:rPr>
                        <a:t>L’</a:t>
                      </a:r>
                      <a:r>
                        <a:rPr lang="fr-MA" sz="4000" dirty="0">
                          <a:effectLst/>
                        </a:rPr>
                        <a:t>urée </a:t>
                      </a:r>
                      <a:r>
                        <a:rPr lang="fr-MA" sz="4000" cap="all" dirty="0">
                          <a:effectLst/>
                        </a:rPr>
                        <a:t> </a:t>
                      </a:r>
                      <a:r>
                        <a:rPr lang="fr-MA" sz="4000" dirty="0">
                          <a:effectLst/>
                        </a:rPr>
                        <a:t>sanguine (g/l)</a:t>
                      </a:r>
                      <a:endParaRPr lang="fr-MA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2 ± 0,8</a:t>
                      </a:r>
                      <a:endParaRPr lang="fr-M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extLst>
                  <a:ext uri="{0D108BD9-81ED-4DB2-BD59-A6C34878D82A}">
                    <a16:rowId xmlns:a16="http://schemas.microsoft.com/office/drawing/2014/main" val="3527058434"/>
                  </a:ext>
                </a:extLst>
              </a:tr>
              <a:tr h="672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Potassium (mmol/l)</a:t>
                      </a:r>
                      <a:endParaRPr lang="fr-M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5 ± 0,9</a:t>
                      </a:r>
                      <a:endParaRPr lang="fr-M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extLst>
                  <a:ext uri="{0D108BD9-81ED-4DB2-BD59-A6C34878D82A}">
                    <a16:rowId xmlns:a16="http://schemas.microsoft.com/office/drawing/2014/main" val="2217956281"/>
                  </a:ext>
                </a:extLst>
              </a:tr>
              <a:tr h="672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Sodium (meq/l)</a:t>
                      </a:r>
                      <a:endParaRPr lang="fr-M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 dirty="0">
                          <a:effectLst/>
                        </a:rPr>
                        <a:t>134,7 ± 6,3</a:t>
                      </a:r>
                      <a:endParaRPr lang="fr-MA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extLst>
                  <a:ext uri="{0D108BD9-81ED-4DB2-BD59-A6C34878D82A}">
                    <a16:rowId xmlns:a16="http://schemas.microsoft.com/office/drawing/2014/main" val="2501376149"/>
                  </a:ext>
                </a:extLst>
              </a:tr>
              <a:tr h="672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Réserves alcalines (mmol/l)</a:t>
                      </a:r>
                      <a:endParaRPr lang="fr-M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18,7± 3,7</a:t>
                      </a:r>
                      <a:endParaRPr lang="fr-M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extLst>
                  <a:ext uri="{0D108BD9-81ED-4DB2-BD59-A6C34878D82A}">
                    <a16:rowId xmlns:a16="http://schemas.microsoft.com/office/drawing/2014/main" val="3763923211"/>
                  </a:ext>
                </a:extLst>
              </a:tr>
              <a:tr h="672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Calcium (mg/l)</a:t>
                      </a:r>
                      <a:endParaRPr lang="fr-M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97,9 ± 116,9</a:t>
                      </a:r>
                      <a:endParaRPr lang="fr-M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extLst>
                  <a:ext uri="{0D108BD9-81ED-4DB2-BD59-A6C34878D82A}">
                    <a16:rowId xmlns:a16="http://schemas.microsoft.com/office/drawing/2014/main" val="2076366763"/>
                  </a:ext>
                </a:extLst>
              </a:tr>
              <a:tr h="672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Phosphore (mg/l)</a:t>
                      </a:r>
                      <a:endParaRPr lang="fr-M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54,7 ± 20</a:t>
                      </a:r>
                      <a:endParaRPr lang="fr-M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extLst>
                  <a:ext uri="{0D108BD9-81ED-4DB2-BD59-A6C34878D82A}">
                    <a16:rowId xmlns:a16="http://schemas.microsoft.com/office/drawing/2014/main" val="2432469568"/>
                  </a:ext>
                </a:extLst>
              </a:tr>
              <a:tr h="672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Vitamine d (ng/ml)</a:t>
                      </a:r>
                      <a:endParaRPr lang="fr-M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14,9 ± 9,6</a:t>
                      </a:r>
                      <a:endParaRPr lang="fr-MA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extLst>
                  <a:ext uri="{0D108BD9-81ED-4DB2-BD59-A6C34878D82A}">
                    <a16:rowId xmlns:a16="http://schemas.microsoft.com/office/drawing/2014/main" val="860987696"/>
                  </a:ext>
                </a:extLst>
              </a:tr>
              <a:tr h="672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>
                          <a:effectLst/>
                        </a:rPr>
                        <a:t>Parathormone 1-84 </a:t>
                      </a:r>
                      <a:r>
                        <a:rPr lang="fr-MA" sz="4000" dirty="0">
                          <a:effectLst/>
                        </a:rPr>
                        <a:t>(</a:t>
                      </a:r>
                      <a:r>
                        <a:rPr lang="fr-MA" sz="4000" dirty="0" err="1">
                          <a:effectLst/>
                        </a:rPr>
                        <a:t>pg</a:t>
                      </a:r>
                      <a:r>
                        <a:rPr lang="fr-MA" sz="4000" dirty="0">
                          <a:effectLst/>
                        </a:rPr>
                        <a:t>/ml)</a:t>
                      </a:r>
                      <a:endParaRPr lang="fr-MA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MA" sz="4000" dirty="0">
                          <a:effectLst/>
                        </a:rPr>
                        <a:t>267,7 ± 160,6</a:t>
                      </a:r>
                      <a:endParaRPr lang="fr-MA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59" marR="12859" marT="0" marB="0"/>
                </a:tc>
                <a:extLst>
                  <a:ext uri="{0D108BD9-81ED-4DB2-BD59-A6C34878D82A}">
                    <a16:rowId xmlns:a16="http://schemas.microsoft.com/office/drawing/2014/main" val="263355724"/>
                  </a:ext>
                </a:extLst>
              </a:tr>
            </a:tbl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CF7486A9-0BA9-FD2F-48BC-98A9731601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308977"/>
              </p:ext>
            </p:extLst>
          </p:nvPr>
        </p:nvGraphicFramePr>
        <p:xfrm>
          <a:off x="1066799" y="32469275"/>
          <a:ext cx="14914179" cy="7759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D7C0511E-CA95-AE6E-74C8-8F156A63D80D}"/>
              </a:ext>
            </a:extLst>
          </p:cNvPr>
          <p:cNvSpPr txBox="1"/>
          <p:nvPr/>
        </p:nvSpPr>
        <p:spPr>
          <a:xfrm>
            <a:off x="1066799" y="40815161"/>
            <a:ext cx="1491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2">
                    <a:lumMod val="75000"/>
                  </a:schemeClr>
                </a:solidFill>
              </a:rPr>
              <a:t>Figure : Référence des patients incidents</a:t>
            </a:r>
          </a:p>
          <a:p>
            <a:pPr algn="ctr"/>
            <a:endParaRPr lang="fr-FR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rationalrouge|08-2022"/>
</p:tagLst>
</file>

<file path=ppt/theme/theme1.xml><?xml version="1.0" encoding="utf-8"?>
<a:theme xmlns:a="http://schemas.openxmlformats.org/drawingml/2006/main" name="Default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687</Words>
  <Application>Microsoft Office PowerPoint</Application>
  <PresentationFormat>Personnalisé</PresentationFormat>
  <Paragraphs>38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Bree Serif</vt:lpstr>
      <vt:lpstr>Open Sans</vt:lpstr>
      <vt:lpstr>Times New Roman</vt:lpstr>
      <vt:lpstr>Calibri</vt:lpstr>
      <vt:lpstr>Arial</vt:lpstr>
      <vt:lpstr>Default Design</vt:lpstr>
      <vt:lpstr>Présentation PowerPoint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Wiame ELALJ</cp:lastModifiedBy>
  <cp:revision>148</cp:revision>
  <dcterms:modified xsi:type="dcterms:W3CDTF">2023-02-25T19:44:32Z</dcterms:modified>
  <cp:category>templates for scientific poster</cp:category>
</cp:coreProperties>
</file>