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28800425" cy="44999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73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5F"/>
    <a:srgbClr val="1B345A"/>
    <a:srgbClr val="C4143C"/>
    <a:srgbClr val="2756A1"/>
    <a:srgbClr val="8A241F"/>
    <a:srgbClr val="00569A"/>
    <a:srgbClr val="D7222F"/>
    <a:srgbClr val="DA5823"/>
    <a:srgbClr val="1A72B6"/>
    <a:srgbClr val="C01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566" autoAdjust="0"/>
    <p:restoredTop sz="94660"/>
  </p:normalViewPr>
  <p:slideViewPr>
    <p:cSldViewPr snapToGrid="0">
      <p:cViewPr>
        <p:scale>
          <a:sx n="44" d="100"/>
          <a:sy n="44" d="100"/>
        </p:scale>
        <p:origin x="-198" y="30"/>
      </p:cViewPr>
      <p:guideLst>
        <p:guide orient="horz" pos="14173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7A168-2FF6-4DAC-A89E-B6B3231B7FC7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1575" y="1143000"/>
            <a:ext cx="197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1AFA9-D21B-4D5E-971A-9792BA474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83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364468"/>
            <a:ext cx="24480361" cy="15666414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3635039"/>
            <a:ext cx="21600319" cy="10864405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2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03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95795"/>
            <a:ext cx="6210092" cy="3813480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95795"/>
            <a:ext cx="18270270" cy="3813480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59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85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1218582"/>
            <a:ext cx="24840367" cy="1871844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30114111"/>
            <a:ext cx="24840367" cy="9843588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6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978973"/>
            <a:ext cx="12240181" cy="2855162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978973"/>
            <a:ext cx="12240181" cy="2855162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05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95804"/>
            <a:ext cx="24840367" cy="869778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1031075"/>
            <a:ext cx="12183928" cy="540616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6437235"/>
            <a:ext cx="12183928" cy="2417669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1031075"/>
            <a:ext cx="12243932" cy="540616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6437235"/>
            <a:ext cx="12243932" cy="2417669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43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7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999952"/>
            <a:ext cx="9288887" cy="10499831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479072"/>
            <a:ext cx="14580215" cy="31978651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3499783"/>
            <a:ext cx="9288887" cy="25010017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5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999952"/>
            <a:ext cx="9288887" cy="10499831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479072"/>
            <a:ext cx="14580215" cy="31978651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3499783"/>
            <a:ext cx="9288887" cy="25010017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35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95804"/>
            <a:ext cx="24840367" cy="8697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978973"/>
            <a:ext cx="24840367" cy="2855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1707671"/>
            <a:ext cx="6480096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D8AF-A943-46EE-86FB-62F107B9FF19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1707671"/>
            <a:ext cx="9720143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1707671"/>
            <a:ext cx="6480096" cy="2395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3F5F-4417-414F-ABF7-AAFD08386C2E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CBBE-4D85-4B4B-B2E3-D4795E3F64E8}"/>
              </a:ext>
            </a:extLst>
          </p:cNvPr>
          <p:cNvSpPr/>
          <p:nvPr userDrawn="1"/>
        </p:nvSpPr>
        <p:spPr>
          <a:xfrm>
            <a:off x="0" y="44251443"/>
            <a:ext cx="28800425" cy="747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92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2CAC8-B506-4BAD-BF55-DB1C0B59CE60}"/>
              </a:ext>
            </a:extLst>
          </p:cNvPr>
          <p:cNvSpPr/>
          <p:nvPr userDrawn="1"/>
        </p:nvSpPr>
        <p:spPr>
          <a:xfrm>
            <a:off x="0" y="0"/>
            <a:ext cx="28800425" cy="747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92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16EA0-602D-40B3-BE3C-4EE5A2EEDFA2}"/>
              </a:ext>
            </a:extLst>
          </p:cNvPr>
          <p:cNvSpPr/>
          <p:nvPr userDrawn="1"/>
        </p:nvSpPr>
        <p:spPr>
          <a:xfrm rot="16200000">
            <a:off x="-21862629" y="21862629"/>
            <a:ext cx="44473091" cy="747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92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F57E3-64C8-464C-B938-52A2B80588DE}"/>
              </a:ext>
            </a:extLst>
          </p:cNvPr>
          <p:cNvSpPr/>
          <p:nvPr userDrawn="1"/>
        </p:nvSpPr>
        <p:spPr>
          <a:xfrm rot="16200000">
            <a:off x="6260304" y="21862630"/>
            <a:ext cx="44473091" cy="747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92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A2407F0-5532-4018-B36E-C7CCDDDB2D8C}"/>
              </a:ext>
            </a:extLst>
          </p:cNvPr>
          <p:cNvSpPr txBox="1"/>
          <p:nvPr/>
        </p:nvSpPr>
        <p:spPr>
          <a:xfrm>
            <a:off x="3042366" y="2241325"/>
            <a:ext cx="2049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old"/>
                <a:cs typeface="Arial" panose="020B0604020202020204" pitchFamily="34" charset="0"/>
              </a:rPr>
              <a:t>H.LAASLI,M.LAFRID,N.LABIOUI,K.HASSANI,D.MONTASSER,D.EL KABBAJ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  <a:latin typeface="Arial Bold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C26BD9-443C-43BA-A029-7146BE15F65A}"/>
              </a:ext>
            </a:extLst>
          </p:cNvPr>
          <p:cNvSpPr txBox="1"/>
          <p:nvPr/>
        </p:nvSpPr>
        <p:spPr>
          <a:xfrm>
            <a:off x="3344952" y="2752960"/>
            <a:ext cx="20492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old"/>
                <a:cs typeface="Arial" panose="020B0604020202020204" pitchFamily="34" charset="0"/>
              </a:rPr>
              <a:t>Service de néphrologie-Dialyse-Transplantation rénale</a:t>
            </a:r>
          </a:p>
          <a:p>
            <a:pPr algn="ctr"/>
            <a:r>
              <a:rPr lang="fr-FR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old"/>
                <a:cs typeface="Arial" panose="020B0604020202020204" pitchFamily="34" charset="0"/>
              </a:rPr>
              <a:t>Hôpital Militaire d’instruction Mohammed V -Rabat</a:t>
            </a:r>
            <a:endParaRPr lang="fr-FR" sz="2500" dirty="0">
              <a:solidFill>
                <a:schemeClr val="tx1">
                  <a:lumMod val="75000"/>
                  <a:lumOff val="25000"/>
                </a:schemeClr>
              </a:solidFill>
              <a:latin typeface="Arial Bold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116079E-D226-4B06-A431-7D2C8F9088EB}"/>
              </a:ext>
            </a:extLst>
          </p:cNvPr>
          <p:cNvSpPr txBox="1"/>
          <p:nvPr/>
        </p:nvSpPr>
        <p:spPr>
          <a:xfrm>
            <a:off x="742675" y="39816433"/>
            <a:ext cx="140151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L'amylose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peut apparaître comme une complication précoce chez les patients atteints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maladies inflammatoires chroniques,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même en cas de symptômes cliniques légers. Le suivi des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nécessite la mesure de l'excrétion urinaire de protéines et de la fonction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rénale à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intervalles réguliers même s'ils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sont considéré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 en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rémission.</a:t>
            </a:r>
          </a:p>
          <a:p>
            <a:pPr algn="just"/>
            <a:r>
              <a:rPr lang="fr-FR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 TNF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 et IL6 sont des outils utiles qui peuvent conduire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une rémission complète et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durable de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symptômes rénaux.</a:t>
            </a:r>
          </a:p>
          <a:p>
            <a:pPr algn="just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338320" y="31805734"/>
            <a:ext cx="18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C844161-BD45-4E94-BBF1-E2DB8A953B7C}"/>
              </a:ext>
            </a:extLst>
          </p:cNvPr>
          <p:cNvSpPr/>
          <p:nvPr/>
        </p:nvSpPr>
        <p:spPr>
          <a:xfrm>
            <a:off x="746482" y="3714750"/>
            <a:ext cx="27282731" cy="840567"/>
          </a:xfrm>
          <a:prstGeom prst="roundRect">
            <a:avLst/>
          </a:prstGeom>
          <a:solidFill>
            <a:srgbClr val="1B3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b="1" spc="3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FR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ACCE9EF-8AE5-4CC8-97FB-2906CDDADCF2}"/>
              </a:ext>
            </a:extLst>
          </p:cNvPr>
          <p:cNvSpPr/>
          <p:nvPr/>
        </p:nvSpPr>
        <p:spPr>
          <a:xfrm>
            <a:off x="621502" y="6311806"/>
            <a:ext cx="27282731" cy="840567"/>
          </a:xfrm>
          <a:prstGeom prst="roundRect">
            <a:avLst/>
          </a:prstGeom>
          <a:solidFill>
            <a:srgbClr val="1B3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 I</a:t>
            </a:r>
            <a:endParaRPr lang="fr-FR" sz="32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7ACB691-7D3A-400B-AE73-A2BCEF13331D}"/>
              </a:ext>
            </a:extLst>
          </p:cNvPr>
          <p:cNvSpPr/>
          <p:nvPr/>
        </p:nvSpPr>
        <p:spPr>
          <a:xfrm>
            <a:off x="823855" y="18062600"/>
            <a:ext cx="27282731" cy="840567"/>
          </a:xfrm>
          <a:prstGeom prst="roundRect">
            <a:avLst/>
          </a:prstGeom>
          <a:solidFill>
            <a:srgbClr val="1B3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 II</a:t>
            </a:r>
            <a:endParaRPr lang="fr-FR" sz="32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CE07D75-4D0C-45C9-950C-8AB9619C9B50}"/>
              </a:ext>
            </a:extLst>
          </p:cNvPr>
          <p:cNvSpPr/>
          <p:nvPr/>
        </p:nvSpPr>
        <p:spPr>
          <a:xfrm>
            <a:off x="746482" y="30463226"/>
            <a:ext cx="27282731" cy="840567"/>
          </a:xfrm>
          <a:prstGeom prst="roundRect">
            <a:avLst/>
          </a:prstGeom>
          <a:solidFill>
            <a:srgbClr val="1B3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fr-FR" sz="32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9A912DC-191D-422F-9451-0A64A5BFEB1D}"/>
              </a:ext>
            </a:extLst>
          </p:cNvPr>
          <p:cNvSpPr/>
          <p:nvPr/>
        </p:nvSpPr>
        <p:spPr>
          <a:xfrm>
            <a:off x="517763" y="38539982"/>
            <a:ext cx="14240034" cy="840567"/>
          </a:xfrm>
          <a:prstGeom prst="roundRect">
            <a:avLst/>
          </a:prstGeom>
          <a:solidFill>
            <a:srgbClr val="1B3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b="1" spc="3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E82C560-125F-4E7B-8C57-C4BF4A37E046}"/>
              </a:ext>
            </a:extLst>
          </p:cNvPr>
          <p:cNvSpPr/>
          <p:nvPr/>
        </p:nvSpPr>
        <p:spPr>
          <a:xfrm>
            <a:off x="14852717" y="38539982"/>
            <a:ext cx="12759245" cy="840567"/>
          </a:xfrm>
          <a:prstGeom prst="roundRect">
            <a:avLst/>
          </a:prstGeom>
          <a:solidFill>
            <a:srgbClr val="1B34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3200" b="1" spc="300" dirty="0">
                <a:latin typeface="Arial" panose="020B0604020202020204" pitchFamily="34" charset="0"/>
                <a:cs typeface="Arial" panose="020B0604020202020204" pitchFamily="34" charset="0"/>
              </a:rPr>
              <a:t>BIBLIOGRAPHIE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078" y="5198649"/>
            <a:ext cx="6304547" cy="264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4797948" y="854719"/>
            <a:ext cx="18929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2060"/>
                </a:solidFill>
              </a:rPr>
              <a:t> </a:t>
            </a:r>
            <a:r>
              <a:rPr lang="fr-FR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Rémission </a:t>
            </a:r>
            <a:r>
              <a:rPr lang="fr-FR" sz="4000" b="1" dirty="0">
                <a:solidFill>
                  <a:srgbClr val="002060"/>
                </a:solidFill>
                <a:latin typeface="Arial Black" panose="020B0A04020102020204" pitchFamily="34" charset="0"/>
              </a:rPr>
              <a:t>complète du syndrome néphrotique secondaire </a:t>
            </a:r>
            <a:r>
              <a:rPr lang="fr-FR" sz="4000" b="1">
                <a:solidFill>
                  <a:srgbClr val="002060"/>
                </a:solidFill>
                <a:latin typeface="Arial Black" panose="020B0A04020102020204" pitchFamily="34" charset="0"/>
              </a:rPr>
              <a:t>à </a:t>
            </a:r>
            <a:r>
              <a:rPr lang="fr-FR" sz="4000" b="1" smtClean="0">
                <a:solidFill>
                  <a:srgbClr val="002060"/>
                </a:solidFill>
                <a:latin typeface="Arial Black" panose="020B0A04020102020204" pitchFamily="34" charset="0"/>
              </a:rPr>
              <a:t>  l'amylose  AA après </a:t>
            </a:r>
            <a:r>
              <a:rPr lang="fr-FR" sz="40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traitement par agents biologiques</a:t>
            </a:r>
            <a:r>
              <a:rPr lang="fr-FR" sz="4000" dirty="0" smtClean="0">
                <a:solidFill>
                  <a:srgbClr val="002060"/>
                </a:solidFill>
              </a:rPr>
              <a:t>.</a:t>
            </a:r>
            <a:endParaRPr lang="fr-FR" sz="40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951200" y="3224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15951200" y="3251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823855" y="4817532"/>
            <a:ext cx="268006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L’amylose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AA est une complication grave des maladies inflammatoires chroniques non contrôlées et l’atteinte rénale y est fréquente et grave. Les agents biologiques, dont l'inhibiteur du récepteur de l'interleukine 6 (IL 6), et l'anti TNFα (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infliximab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 ont bien montré leur 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utilité.(1)</a:t>
            </a:r>
          </a:p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359817" y="5480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1" name="TextBox 30"/>
          <p:cNvSpPr txBox="1"/>
          <p:nvPr/>
        </p:nvSpPr>
        <p:spPr>
          <a:xfrm>
            <a:off x="24544548" y="5480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3" name="TextBox 52"/>
          <p:cNvSpPr txBox="1"/>
          <p:nvPr/>
        </p:nvSpPr>
        <p:spPr>
          <a:xfrm>
            <a:off x="987438" y="9047955"/>
            <a:ext cx="4905362" cy="84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1" name="TextBox 60"/>
          <p:cNvSpPr txBox="1"/>
          <p:nvPr/>
        </p:nvSpPr>
        <p:spPr>
          <a:xfrm>
            <a:off x="823855" y="7898799"/>
            <a:ext cx="1019053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      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Une patiente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de 51 ans, atteinte de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 sévère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diagnostiquée douze ans plus tôt,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traitée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du méthotrexate à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dose de 15 mg/kg tous les 15 jours. Au cours des deux dernières années, la maladie est devenue cliniquement et biologiquement active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La patiente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présentait des poussées articulaires fréquentes, avec une élévation persistante de la protéine C-réactive supérieure à 20 mg/l, une arthrite majeure destructrice et déformante avec survenue d'une thrombophlébite du membre inférieur droit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L'examen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physique notait une hypotension artérielle à 90/60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mmHg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un œdème des deux membres inférieurs, sans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atteinte cutanée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oculaire, pulmonaire ou cardiaque avec surtout une polyarthrite des articulations inter-métacarpo-phalangiennes et inter-métacarpiennes proximales avec déformation bilatérale en ulnaire.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/>
          </a:p>
          <a:p>
            <a:r>
              <a:rPr lang="fr-FR" sz="2800" dirty="0" smtClean="0"/>
              <a:t> </a:t>
            </a:r>
            <a:endParaRPr lang="fr-FR" sz="28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239" y="14157485"/>
            <a:ext cx="3193986" cy="322507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1663624" y="17343891"/>
            <a:ext cx="30941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Figure 1. Coloration au rouge Congo d'une biopsie rénale montrant des dépôts </a:t>
            </a:r>
            <a:r>
              <a:rPr lang="fr-FR" sz="1100" dirty="0" err="1"/>
              <a:t>mésangiaux</a:t>
            </a:r>
            <a:r>
              <a:rPr lang="fr-FR" sz="1100" dirty="0"/>
              <a:t> </a:t>
            </a:r>
            <a:r>
              <a:rPr lang="fr-FR" sz="1100" dirty="0" smtClean="0"/>
              <a:t>   d'amyloïde</a:t>
            </a:r>
            <a:endParaRPr lang="fr-FR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899595" y="19283693"/>
            <a:ext cx="1347637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Une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patiente de 34 ans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admise pour œdème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des membres inférieurs et protéinurie. Elle n'avait aucun antécédent de maladie rénale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Quatre ans auparavant, elle a été diagnostiqué avec une MC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oligosymptomatique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sur la base des données cliniques, endoscopiques et critères histologiques. Ses symptômes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digestifs ont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bien répondu à l'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azathioprine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(seulement la 1ère année après le diagnostic de MC) et 5-amino-salicylates (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mésalazine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1500 mg/jour). </a:t>
            </a: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Depuis le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diagnostic de MC, la patiente est restée bien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portante,avec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un bon état nutritionnel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L'activité de sa maladie était bien contrôlé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 (CRP) et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la patiente n'a pas connu des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complications de sa maladie .</a:t>
            </a:r>
          </a:p>
          <a:p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Au bilan :Protéinurie de 24h à 4g,albumine sérique à 14g/l, CRP à 3mg/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L,eléctrophorèse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des immunoglobulines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complément sérique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étaient normaux.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Bilan immunologique négatif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. Le composant du complément était normal.</a:t>
            </a: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Sérologies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des virus des hépatites B et C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et VIH étaient négatifs.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701258" y="7700420"/>
            <a:ext cx="128084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La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patiente avait présenté un syndrome néphrotique profond avec insuffisance rénale : créatinine plasmatique à 32 mg/l (ce qui correspondait à un débit de filtration glomérulaire à 16 ml/min/1,73 m2),le rapport protéinurie/créatinine (PCR) était à 9 g/g, l'albumine sérique à 24 g/l. </a:t>
            </a:r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        La recherche étiologique avait retrouvé une Amylose AA et La patiente a été mise sous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tocilizumab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à la dose de 8 mg/Kg par mois pendant un an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Au sixième mois, la rémission du syndrome néphrotique a été obtenue avec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amélioration de la fonction rénale (créatinine à 21 mg/l avec DFG à 26 ml/min /1.73m2) et un taux normal de CRP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Cette rémission a été maintenue deux ans plus tard, et aucune complication ou rechute n'a été observée au cours du suivi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une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deuxième biopsie rénale n'a pas été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réalisée pour des raisons éthiques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14852717" y="18721228"/>
            <a:ext cx="1140593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 smtClean="0"/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La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tomodensitométrie abdominale n'a montré aucune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complication de sa maladie. 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une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biopsie rénale  a montré dépôts éosinophiles dans les régions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mésangiales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glomérulaire et dans les parois des vaisseaux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sanguins.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Les dépôts ont été testés positifs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au 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Rouge Congo avec biréfringence verte sous lumière polarisée. Coloration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immunohistochimique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détecte la présence de la protéine AA.</a:t>
            </a: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La patiente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ne présentait aucun signe  clinique  évocateurs de tout autre type de maladie inflammatoire ou infectieuse. Nous avons conclu que l amylose  AA était due à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MC .</a:t>
            </a: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La patiente à été mise sous 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infliximab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intraveineux (5mg/kg) aux semaines 0, 2 et 6 puis touts les deux mois pour une durée totale d’un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 . L’évolution a été marquée par une rémission complète du syndrome néphrotique, La créatinine sérique a été maintenue à un niveau normal, et la protéinurie a diminué à 0,35 g / jour, ensuite  l'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infliximab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a été interrompu et la patiente a été mise sous traitement d'entretien par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azathioprine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(1,5mg/Kg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Après deux ans de suivi, la rémission du syndrome néphrotique est toujours soutenue.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52133" y="31422338"/>
            <a:ext cx="11790099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   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L'association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entre l'amylose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AA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maladies inflammatoires de l'intestin est bien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établie. Elle est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due au dépôt de la protéine SAA, qui est stimulée par des cytokines pro-inflammatoires telles que l'IL 1, l'IL 6 et le TNF alpha (facteur de nécrose tumorale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Le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contrôle efficace de ce processus inflammatoire est la clé du traitement et le seul moyen de ralentir ou d'arrêter la progression de l'amylose.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Seuls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les traitements biologiques ont prouvé leur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efficacité,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dans ces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cas les anti  IL6 et anti TNF alpha en sont les leaders.</a:t>
            </a:r>
          </a:p>
          <a:p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IL6 est un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anticorps monoclonal IgG1 humanisé spécifique de la sous-unité alpha du récepteur IL-6 ou IL-6R. En se liant à l'IL-6R soluble et membranaire, il empêche la liaison du complexe IL-6/IL-6-R à une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glycoprotéine transmembranaire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(gp130) et inhibe la voie de signalisation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003331" y="31401820"/>
            <a:ext cx="136211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 études suggèrent que anti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IL-6R et anti TNF alpha , permettent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diminution significative du taux de la protéine SAA et de la CRP et donc l'arrêt du processus inflammatoire qui stabilise les dépôts amyloïdes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Denis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et al ont rapporté une cohorte de 16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patients avec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amylose rénale AA compliquant la MC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Six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patients ont été traités par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anti-TNF-αagents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. Le traitement a été interrompu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chez 2 patients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(réaction anaphylactique et décès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 choc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septique). Réduction du syndrome néphrotique et stabilisation de l'insuffisance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rénale ont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été observés chez trois patients. la rémission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complète 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 été obtenue chez un seul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patient.(3)</a:t>
            </a:r>
          </a:p>
          <a:p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Ces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résultats suggèrent que, dans certains cas une fois des lésions rénales de l'amylose systémique se produit, l'anti-TNF-α ne peut pas restaurer le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dommages</a:t>
            </a:r>
            <a:r>
              <a:rPr lang="fr-FR" sz="2800" dirty="0" smtClean="0"/>
              <a:t>.</a:t>
            </a:r>
            <a:endParaRPr lang="fr-FR" sz="2800" dirty="0"/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0" y="5462"/>
            <a:ext cx="260008" cy="44627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312063" y="429286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78" name="TextBox 77"/>
          <p:cNvSpPr txBox="1"/>
          <p:nvPr/>
        </p:nvSpPr>
        <p:spPr>
          <a:xfrm>
            <a:off x="15376358" y="39816433"/>
            <a:ext cx="12235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[1] </a:t>
            </a:r>
            <a:r>
              <a:rPr lang="fr-FR" dirty="0"/>
              <a:t>T. </a:t>
            </a:r>
            <a:r>
              <a:rPr lang="fr-FR" dirty="0" err="1"/>
              <a:t>Ueno</a:t>
            </a:r>
            <a:r>
              <a:rPr lang="fr-FR" dirty="0"/>
              <a:t>, K. Takeda, and M. </a:t>
            </a:r>
            <a:r>
              <a:rPr lang="fr-FR" dirty="0" err="1"/>
              <a:t>Nagata</a:t>
            </a:r>
            <a:r>
              <a:rPr lang="fr-FR" dirty="0"/>
              <a:t>, </a:t>
            </a:r>
            <a:r>
              <a:rPr lang="fr-FR" dirty="0" err="1"/>
              <a:t>Remission</a:t>
            </a:r>
            <a:r>
              <a:rPr lang="fr-FR" dirty="0"/>
              <a:t> of </a:t>
            </a:r>
            <a:r>
              <a:rPr lang="fr-FR" dirty="0" err="1"/>
              <a:t>proteinuria</a:t>
            </a:r>
            <a:r>
              <a:rPr lang="fr-FR" dirty="0"/>
              <a:t> and </a:t>
            </a:r>
            <a:r>
              <a:rPr lang="fr-FR" dirty="0" err="1"/>
              <a:t>preservation</a:t>
            </a:r>
            <a:r>
              <a:rPr lang="fr-FR" dirty="0"/>
              <a:t> of </a:t>
            </a:r>
            <a:r>
              <a:rPr lang="fr-FR" dirty="0" err="1"/>
              <a:t>renal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in patients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renal</a:t>
            </a:r>
            <a:r>
              <a:rPr lang="fr-FR" dirty="0"/>
              <a:t> AA </a:t>
            </a:r>
            <a:r>
              <a:rPr lang="fr-FR" dirty="0" err="1"/>
              <a:t>amyloidosis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 to </a:t>
            </a:r>
            <a:r>
              <a:rPr lang="fr-FR" dirty="0" err="1"/>
              <a:t>rheumatoid</a:t>
            </a:r>
            <a:r>
              <a:rPr lang="fr-FR" dirty="0"/>
              <a:t> </a:t>
            </a:r>
            <a:r>
              <a:rPr lang="fr-FR" dirty="0" err="1"/>
              <a:t>arthritis</a:t>
            </a:r>
            <a:r>
              <a:rPr lang="fr-FR" dirty="0"/>
              <a:t>, </a:t>
            </a:r>
            <a:r>
              <a:rPr lang="fr-FR" dirty="0" err="1"/>
              <a:t>Nephrology</a:t>
            </a:r>
            <a:r>
              <a:rPr lang="fr-FR" dirty="0"/>
              <a:t> </a:t>
            </a:r>
            <a:r>
              <a:rPr lang="fr-FR" dirty="0" err="1"/>
              <a:t>Dialysis</a:t>
            </a:r>
            <a:r>
              <a:rPr lang="fr-FR" dirty="0"/>
              <a:t> Transplantation, vol. 27, no. 2, pp. 633–639, 2012</a:t>
            </a:r>
            <a:r>
              <a:rPr lang="fr-FR" dirty="0" smtClean="0"/>
              <a:t>.</a:t>
            </a:r>
          </a:p>
          <a:p>
            <a:r>
              <a:rPr lang="fr-FR" dirty="0" smtClean="0"/>
              <a:t>[2] </a:t>
            </a:r>
            <a:r>
              <a:rPr lang="fr-FR" dirty="0" err="1"/>
              <a:t>Yasuaki</a:t>
            </a:r>
            <a:r>
              <a:rPr lang="fr-FR" dirty="0"/>
              <a:t> </a:t>
            </a:r>
            <a:r>
              <a:rPr lang="fr-FR" dirty="0" err="1"/>
              <a:t>Okuda</a:t>
            </a:r>
            <a:r>
              <a:rPr lang="fr-FR" dirty="0"/>
              <a:t>, AA </a:t>
            </a:r>
            <a:r>
              <a:rPr lang="fr-FR" dirty="0" err="1"/>
              <a:t>amyloidosis</a:t>
            </a:r>
            <a:r>
              <a:rPr lang="fr-FR" dirty="0"/>
              <a:t> – </a:t>
            </a:r>
            <a:r>
              <a:rPr lang="fr-FR" dirty="0" err="1"/>
              <a:t>Benefits</a:t>
            </a:r>
            <a:r>
              <a:rPr lang="fr-FR" dirty="0"/>
              <a:t> and prospects of IL-6 </a:t>
            </a:r>
            <a:r>
              <a:rPr lang="fr-FR" dirty="0" err="1"/>
              <a:t>inhibitors</a:t>
            </a:r>
            <a:r>
              <a:rPr lang="fr-FR" dirty="0"/>
              <a:t>, Modern </a:t>
            </a:r>
            <a:r>
              <a:rPr lang="fr-FR" dirty="0" err="1"/>
              <a:t>Rheumatology</a:t>
            </a:r>
            <a:r>
              <a:rPr lang="fr-FR" dirty="0"/>
              <a:t>, 29:2, 268-274, DOI: </a:t>
            </a:r>
            <a:r>
              <a:rPr lang="fr-FR" dirty="0" smtClean="0"/>
              <a:t>10.1080/14397595.2018.1515145</a:t>
            </a:r>
          </a:p>
          <a:p>
            <a:r>
              <a:rPr lang="fr-FR" dirty="0" smtClean="0"/>
              <a:t>(3)Denis </a:t>
            </a:r>
            <a:r>
              <a:rPr lang="fr-FR" dirty="0"/>
              <a:t>MA, </a:t>
            </a:r>
            <a:r>
              <a:rPr lang="fr-FR" dirty="0" err="1"/>
              <a:t>Cosyns</a:t>
            </a:r>
            <a:r>
              <a:rPr lang="fr-FR" dirty="0"/>
              <a:t> JP, </a:t>
            </a:r>
            <a:r>
              <a:rPr lang="fr-FR" dirty="0" err="1"/>
              <a:t>Persu</a:t>
            </a:r>
            <a:r>
              <a:rPr lang="fr-FR" dirty="0"/>
              <a:t> A, et al. </a:t>
            </a:r>
            <a:r>
              <a:rPr lang="fr-FR" dirty="0" smtClean="0"/>
              <a:t>Control of </a:t>
            </a:r>
            <a:r>
              <a:rPr lang="fr-FR" dirty="0"/>
              <a:t>AA </a:t>
            </a:r>
            <a:r>
              <a:rPr lang="fr-FR" dirty="0" err="1"/>
              <a:t>amyloidosis</a:t>
            </a:r>
            <a:r>
              <a:rPr lang="fr-FR" dirty="0"/>
              <a:t> </a:t>
            </a:r>
            <a:r>
              <a:rPr lang="fr-FR" dirty="0" err="1"/>
              <a:t>complicating</a:t>
            </a:r>
            <a:r>
              <a:rPr lang="fr-FR" dirty="0"/>
              <a:t> </a:t>
            </a:r>
            <a:r>
              <a:rPr lang="fr-FR" dirty="0" err="1" smtClean="0"/>
              <a:t>Crohn’s</a:t>
            </a:r>
            <a:r>
              <a:rPr lang="fr-FR" dirty="0"/>
              <a:t> </a:t>
            </a:r>
            <a:r>
              <a:rPr lang="fr-FR" dirty="0" err="1" smtClean="0"/>
              <a:t>disease</a:t>
            </a:r>
            <a:r>
              <a:rPr lang="fr-FR" dirty="0"/>
              <a:t>: A </a:t>
            </a:r>
            <a:r>
              <a:rPr lang="fr-FR" dirty="0" err="1"/>
              <a:t>clinico-pathological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. </a:t>
            </a:r>
            <a:r>
              <a:rPr lang="fr-FR" dirty="0" err="1"/>
              <a:t>Eur</a:t>
            </a:r>
            <a:r>
              <a:rPr lang="fr-FR" dirty="0"/>
              <a:t> J</a:t>
            </a:r>
          </a:p>
          <a:p>
            <a:r>
              <a:rPr lang="fr-FR" dirty="0"/>
              <a:t>Clin Invest 2013;43:292-301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392" y="14749629"/>
            <a:ext cx="3813423" cy="295797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438" y="7784298"/>
            <a:ext cx="2276775" cy="2682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42" y="25878066"/>
            <a:ext cx="8878955" cy="45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25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1217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Bold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DESIGN GRAPHIQUE</dc:creator>
  <cp:lastModifiedBy>reda</cp:lastModifiedBy>
  <cp:revision>89</cp:revision>
  <dcterms:created xsi:type="dcterms:W3CDTF">2017-10-10T10:31:52Z</dcterms:created>
  <dcterms:modified xsi:type="dcterms:W3CDTF">2023-02-24T21:16:31Z</dcterms:modified>
</cp:coreProperties>
</file>