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424" y="-22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 Matches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total.matches</c:v>
                </c:pt>
              </c:strCache>
            </c:strRef>
          </c:tx>
          <c:spPr>
            <a:solidFill>
              <a:schemeClr val="dk1"/>
            </a:solidFill>
            <a:ln w="25400" cap="flat" cmpd="sng" algn="ctr">
              <a:solidFill>
                <a:schemeClr val="dk1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Goonies</c:v>
                </c:pt>
                <c:pt idx="1">
                  <c:v>Close Encounters</c:v>
                </c:pt>
                <c:pt idx="2">
                  <c:v>Stand By Me</c:v>
                </c:pt>
                <c:pt idx="3">
                  <c:v>Cloverfield*</c:v>
                </c:pt>
                <c:pt idx="4">
                  <c:v>Jaws</c:v>
                </c:pt>
                <c:pt idx="5">
                  <c:v>Aliens</c:v>
                </c:pt>
                <c:pt idx="6">
                  <c:v>Jurassic Park</c:v>
                </c:pt>
                <c:pt idx="7">
                  <c:v>Gremlins</c:v>
                </c:pt>
                <c:pt idx="8">
                  <c:v>The Sandlot</c:v>
                </c:pt>
                <c:pt idx="9">
                  <c:v>Dreamcatcher</c:v>
                </c:pt>
                <c:pt idx="10">
                  <c:v>Wonder Years</c:v>
                </c:pt>
                <c:pt idx="11">
                  <c:v>Flight of the Navigator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110.0</c:v>
                </c:pt>
                <c:pt idx="1">
                  <c:v>71.0</c:v>
                </c:pt>
                <c:pt idx="2">
                  <c:v>49.0</c:v>
                </c:pt>
                <c:pt idx="3">
                  <c:v>49.0</c:v>
                </c:pt>
                <c:pt idx="4">
                  <c:v>19.0</c:v>
                </c:pt>
                <c:pt idx="5">
                  <c:v>17.0</c:v>
                </c:pt>
                <c:pt idx="6">
                  <c:v>13.0</c:v>
                </c:pt>
                <c:pt idx="7">
                  <c:v>7.0</c:v>
                </c:pt>
                <c:pt idx="8">
                  <c:v>6.0</c:v>
                </c:pt>
                <c:pt idx="9">
                  <c:v>2.0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28048424"/>
        <c:axId val="-2127937144"/>
      </c:barChart>
      <c:catAx>
        <c:axId val="-21280484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Voltaire"/>
                <a:cs typeface="Voltaire"/>
              </a:defRPr>
            </a:pPr>
            <a:endParaRPr lang="en-US"/>
          </a:p>
        </c:txPr>
        <c:crossAx val="-2127937144"/>
        <c:crosses val="autoZero"/>
        <c:auto val="1"/>
        <c:lblAlgn val="ctr"/>
        <c:lblOffset val="100"/>
        <c:noMultiLvlLbl val="0"/>
      </c:catAx>
      <c:valAx>
        <c:axId val="-2127937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048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1" y="8435343"/>
            <a:ext cx="35547303" cy="179763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6" y="8435343"/>
            <a:ext cx="105925617" cy="179763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4" y="49156623"/>
            <a:ext cx="70736457" cy="13904213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3" y="49156623"/>
            <a:ext cx="70736463" cy="13904213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0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BB46-8AAE-364D-9BDA-D4A5C986FE8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ABB46-8AAE-364D-9BDA-D4A5C986FE8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BA08-1AD6-0F45-B80C-3E80BB7C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3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val 136"/>
          <p:cNvSpPr/>
          <p:nvPr/>
        </p:nvSpPr>
        <p:spPr>
          <a:xfrm>
            <a:off x="31374795" y="1445694"/>
            <a:ext cx="7214620" cy="7214620"/>
          </a:xfrm>
          <a:prstGeom prst="ellipse">
            <a:avLst/>
          </a:prstGeom>
          <a:solidFill>
            <a:schemeClr val="accent5">
              <a:lumMod val="75000"/>
              <a:alpha val="1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5922230" y="1685987"/>
            <a:ext cx="5907661" cy="5907661"/>
          </a:xfrm>
          <a:prstGeom prst="ellipse">
            <a:avLst/>
          </a:prstGeom>
          <a:solidFill>
            <a:schemeClr val="accent5">
              <a:lumMod val="75000"/>
              <a:alpha val="1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40284" y="0"/>
            <a:ext cx="15272516" cy="33598719"/>
            <a:chOff x="-870840" y="0"/>
            <a:chExt cx="15973970" cy="33598719"/>
          </a:xfrm>
          <a:effectLst/>
        </p:grpSpPr>
        <p:sp>
          <p:nvSpPr>
            <p:cNvPr id="22" name="Freeform 21"/>
            <p:cNvSpPr/>
            <p:nvPr/>
          </p:nvSpPr>
          <p:spPr>
            <a:xfrm>
              <a:off x="10912094" y="0"/>
              <a:ext cx="4191036" cy="33598719"/>
            </a:xfrm>
            <a:custGeom>
              <a:avLst/>
              <a:gdLst>
                <a:gd name="connsiteX0" fmla="*/ 2412826 w 4191036"/>
                <a:gd name="connsiteY0" fmla="*/ 0 h 34774155"/>
                <a:gd name="connsiteX1" fmla="*/ 4190697 w 4191036"/>
                <a:gd name="connsiteY1" fmla="*/ 16764808 h 34774155"/>
                <a:gd name="connsiteX2" fmla="*/ 2539817 w 4191036"/>
                <a:gd name="connsiteY2" fmla="*/ 33212102 h 34774155"/>
                <a:gd name="connsiteX3" fmla="*/ 0 w 4191036"/>
                <a:gd name="connsiteY3" fmla="*/ 33148599 h 3477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36" h="34774155">
                  <a:moveTo>
                    <a:pt x="2412826" y="0"/>
                  </a:moveTo>
                  <a:cubicBezTo>
                    <a:pt x="3291179" y="5614729"/>
                    <a:pt x="4169532" y="11229458"/>
                    <a:pt x="4190697" y="16764808"/>
                  </a:cubicBezTo>
                  <a:cubicBezTo>
                    <a:pt x="4211862" y="22300158"/>
                    <a:pt x="3238266" y="30481470"/>
                    <a:pt x="2539817" y="33212102"/>
                  </a:cubicBezTo>
                  <a:cubicBezTo>
                    <a:pt x="1841368" y="35942734"/>
                    <a:pt x="920684" y="34545666"/>
                    <a:pt x="0" y="33148599"/>
                  </a:cubicBezTo>
                </a:path>
              </a:pathLst>
            </a:custGeom>
            <a:solidFill>
              <a:srgbClr val="F2F2F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870840" y="0"/>
              <a:ext cx="14161586" cy="32918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17265551" y="9409947"/>
            <a:ext cx="8605879" cy="90250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8557421" y="5814615"/>
            <a:ext cx="6195991" cy="6136567"/>
            <a:chOff x="1312557" y="1008008"/>
            <a:chExt cx="4886376" cy="4839512"/>
          </a:xfrm>
        </p:grpSpPr>
        <p:sp>
          <p:nvSpPr>
            <p:cNvPr id="36" name="Oval 35"/>
            <p:cNvSpPr/>
            <p:nvPr/>
          </p:nvSpPr>
          <p:spPr>
            <a:xfrm>
              <a:off x="2098341" y="1008008"/>
              <a:ext cx="2995656" cy="2995656"/>
            </a:xfrm>
            <a:prstGeom prst="ellipse">
              <a:avLst/>
            </a:prstGeom>
            <a:solidFill>
              <a:schemeClr val="accent3">
                <a:alpha val="4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>
                <a:latin typeface="Voltaire"/>
                <a:cs typeface="Voltaire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03277" y="2851864"/>
              <a:ext cx="2995656" cy="2995656"/>
            </a:xfrm>
            <a:prstGeom prst="ellipse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>
                <a:latin typeface="Voltaire"/>
                <a:cs typeface="Voltaire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312557" y="2810636"/>
              <a:ext cx="2995656" cy="2995656"/>
            </a:xfrm>
            <a:prstGeom prst="ellipse">
              <a:avLst/>
            </a:prstGeom>
            <a:solidFill>
              <a:schemeClr val="accent4">
                <a:alpha val="4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latin typeface="Voltaire"/>
                <a:cs typeface="Voltaire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34052" y="3532665"/>
              <a:ext cx="995403" cy="2912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Voltaire"/>
                  <a:cs typeface="Voltaire"/>
                </a:rPr>
                <a:t>Jurassic Park</a:t>
              </a:r>
              <a:endParaRPr lang="en-US" sz="1800" dirty="0">
                <a:solidFill>
                  <a:schemeClr val="bg1"/>
                </a:solidFill>
                <a:latin typeface="Voltaire"/>
                <a:cs typeface="Voltaire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89707" y="3787525"/>
              <a:ext cx="470174" cy="315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Voltaire"/>
                  <a:cs typeface="Voltaire"/>
                </a:rPr>
                <a:t>Jaws</a:t>
              </a:r>
              <a:endParaRPr lang="en-US" sz="2000" dirty="0">
                <a:solidFill>
                  <a:schemeClr val="bg1"/>
                </a:solidFill>
                <a:latin typeface="Voltaire"/>
                <a:cs typeface="Voltaire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23553" y="5284408"/>
              <a:ext cx="1126641" cy="364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  <a:latin typeface="Voltaire"/>
                  <a:cs typeface="Voltaire"/>
                </a:rPr>
                <a:t>Cloverfield</a:t>
              </a:r>
              <a:endParaRPr lang="en-US" sz="2400" dirty="0">
                <a:solidFill>
                  <a:schemeClr val="bg1"/>
                </a:solidFill>
                <a:latin typeface="Voltaire"/>
                <a:cs typeface="Voltaire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61218" y="1430605"/>
              <a:ext cx="971937" cy="412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Voltaire"/>
                  <a:cs typeface="Voltaire"/>
                </a:rPr>
                <a:t>Goonies</a:t>
              </a:r>
              <a:endParaRPr lang="en-US" sz="2800" dirty="0">
                <a:solidFill>
                  <a:schemeClr val="bg1"/>
                </a:solidFill>
                <a:latin typeface="Voltaire"/>
                <a:cs typeface="Voltaire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22418" y="2429304"/>
              <a:ext cx="1011502" cy="315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Voltaire"/>
                  <a:cs typeface="Voltaire"/>
                </a:rPr>
                <a:t>The Sandlot</a:t>
              </a:r>
              <a:endParaRPr lang="en-US" sz="2000" dirty="0">
                <a:solidFill>
                  <a:schemeClr val="bg1"/>
                </a:solidFill>
                <a:latin typeface="Voltaire"/>
                <a:cs typeface="Voltaire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10663" y="2370952"/>
              <a:ext cx="1200557" cy="364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Voltaire"/>
                  <a:cs typeface="Voltaire"/>
                </a:rPr>
                <a:t>Stand By Me</a:t>
              </a:r>
              <a:endParaRPr lang="en-US" sz="2400" dirty="0">
                <a:solidFill>
                  <a:schemeClr val="bg1"/>
                </a:solidFill>
                <a:latin typeface="Voltaire"/>
                <a:cs typeface="Voltaire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80392" y="3314214"/>
              <a:ext cx="690932" cy="364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Voltaire"/>
                  <a:cs typeface="Voltaire"/>
                </a:rPr>
                <a:t>Aliens</a:t>
              </a:r>
              <a:endParaRPr lang="en-US" sz="2400" dirty="0">
                <a:solidFill>
                  <a:schemeClr val="bg1"/>
                </a:solidFill>
                <a:latin typeface="Voltaire"/>
                <a:cs typeface="Voltaire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77600" y="5353566"/>
              <a:ext cx="533620" cy="412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Voltaire"/>
                  <a:cs typeface="Voltaire"/>
                </a:rPr>
                <a:t>E.T.</a:t>
              </a:r>
              <a:endParaRPr lang="en-US" sz="2800" dirty="0">
                <a:solidFill>
                  <a:schemeClr val="bg1"/>
                </a:solidFill>
                <a:latin typeface="Voltaire"/>
                <a:cs typeface="Voltaire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76295" y="4964697"/>
              <a:ext cx="1334647" cy="412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Voltaire"/>
                  <a:cs typeface="Voltaire"/>
                </a:rPr>
                <a:t>Close Encounters of the Third Kind</a:t>
              </a:r>
              <a:endParaRPr lang="en-US" sz="1400" dirty="0">
                <a:solidFill>
                  <a:schemeClr val="bg1"/>
                </a:solidFill>
                <a:latin typeface="Voltaire"/>
                <a:cs typeface="Voltaire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21021776">
              <a:off x="3140717" y="3214787"/>
              <a:ext cx="1104936" cy="849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Yellowtail"/>
                  <a:cs typeface="Yellowtail"/>
                </a:rPr>
                <a:t>Super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Yellowtail"/>
                  <a:cs typeface="Yellowtail"/>
                </a:rPr>
                <a:t>8</a:t>
              </a:r>
              <a:endParaRPr lang="en-US" sz="3200" dirty="0">
                <a:solidFill>
                  <a:schemeClr val="bg1"/>
                </a:solidFill>
                <a:latin typeface="Yellowtail"/>
                <a:cs typeface="Yellowtai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41938" y="1861232"/>
              <a:ext cx="2411052" cy="509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rgbClr val="FFFFFF"/>
                  </a:solidFill>
                  <a:latin typeface="Yellowtail"/>
                  <a:cs typeface="Yellowtail"/>
                </a:rPr>
                <a:t>Character Themes</a:t>
              </a:r>
              <a:endParaRPr lang="en-US" sz="3600" dirty="0">
                <a:solidFill>
                  <a:srgbClr val="FFFFFF"/>
                </a:solidFill>
                <a:latin typeface="Yellowtail"/>
                <a:cs typeface="Yellowtai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6502" y="3900884"/>
              <a:ext cx="1426775" cy="1383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Yellowtail"/>
                  <a:cs typeface="Yellowtail"/>
                </a:rPr>
                <a:t>Genre / Stylistic Themes</a:t>
              </a:r>
              <a:endParaRPr lang="en-US" sz="3600" dirty="0">
                <a:solidFill>
                  <a:schemeClr val="bg1"/>
                </a:solidFill>
                <a:latin typeface="Yellowtail"/>
                <a:cs typeface="Yellowtail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21365" y="3900884"/>
              <a:ext cx="1437166" cy="946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FFFFFF"/>
                  </a:solidFill>
                  <a:latin typeface="Yellowtail"/>
                  <a:cs typeface="Yellowtail"/>
                </a:rPr>
                <a:t>Narrative Themes</a:t>
              </a:r>
              <a:endParaRPr lang="en-US" sz="3600" dirty="0">
                <a:solidFill>
                  <a:srgbClr val="FFFFFF"/>
                </a:solidFill>
                <a:latin typeface="Yellowtail"/>
                <a:cs typeface="Yellowtail"/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16698389" y="14503489"/>
            <a:ext cx="9729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atin typeface="Yellowtail"/>
                <a:cs typeface="Yellowtail"/>
              </a:rPr>
              <a:t>Film Description through Comparison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41277" y="11288043"/>
            <a:ext cx="8699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75000"/>
                  </a:schemeClr>
                </a:solidFill>
                <a:latin typeface="Mrs Sheppards Regular"/>
                <a:cs typeface="Mrs Sheppards Regular"/>
              </a:rPr>
              <a:t>Sherlock Holmes meets Godzilla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189828" y="15669077"/>
            <a:ext cx="67281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Voltaire"/>
                <a:cs typeface="Voltaire"/>
              </a:rPr>
              <a:t>PETER ORGANISCIAK meets MICHAEL TWIDALE</a:t>
            </a:r>
            <a:endParaRPr lang="en-US" sz="3200" dirty="0">
              <a:latin typeface="Voltaire"/>
              <a:cs typeface="Voltair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14442" y="19194299"/>
            <a:ext cx="10340664" cy="13388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Yellowtail"/>
                <a:cs typeface="Yellowtail"/>
              </a:rPr>
              <a:t>Introduction</a:t>
            </a:r>
          </a:p>
          <a:p>
            <a:pPr algn="just"/>
            <a:r>
              <a:rPr lang="en-US" sz="2400" dirty="0" smtClean="0"/>
              <a:t>Describing </a:t>
            </a:r>
            <a:r>
              <a:rPr lang="en-US" sz="2400" dirty="0"/>
              <a:t>things briefly, clearly and well is hard work. We know that – we study it and try to do it in many parts of LIS. Describing a movie is quite a challenge – especially if you are trying to do a good job in just a few words. </a:t>
            </a:r>
            <a:r>
              <a:rPr lang="en-US" sz="2400" b="1" dirty="0"/>
              <a:t>Using a set of nearly 8 million Amazon user reviews of films we find that some people are able to use a very terse and yet surprisingly effective way of describing some aspects of what makes the movie stand out - a qualified mixture of other films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These </a:t>
            </a:r>
            <a:r>
              <a:rPr lang="en-US" sz="2400" dirty="0"/>
              <a:t>descriptions seem to get to the heart of the movie, in a way that many people who have seen the movie can agree with. They are clearly inspired by the popular culture view of the movie pitch – where an idea for a movie has to be described to busy executives as clearly and quickly as possible. </a:t>
            </a:r>
            <a:endParaRPr lang="en-US" sz="2400" dirty="0" smtClean="0"/>
          </a:p>
          <a:p>
            <a:pPr algn="just"/>
            <a:r>
              <a:rPr lang="en-US" sz="2400" dirty="0"/>
              <a:t> </a:t>
            </a:r>
          </a:p>
          <a:p>
            <a:pPr algn="just"/>
            <a:r>
              <a:rPr lang="en-US" sz="2400" dirty="0"/>
              <a:t>We explore examples of this activity through 7,911,684 Amazon user reviews of films (</a:t>
            </a:r>
            <a:r>
              <a:rPr lang="en-US" sz="2400" dirty="0" err="1"/>
              <a:t>McAuley</a:t>
            </a:r>
            <a:r>
              <a:rPr lang="en-US" sz="2400" dirty="0"/>
              <a:t> and </a:t>
            </a:r>
            <a:r>
              <a:rPr lang="en-US" sz="2400" dirty="0" err="1"/>
              <a:t>Leskovic</a:t>
            </a:r>
            <a:r>
              <a:rPr lang="en-US" sz="2400" dirty="0"/>
              <a:t> </a:t>
            </a:r>
            <a:r>
              <a:rPr lang="en-US" sz="2400" dirty="0" smtClean="0"/>
              <a:t>2013*) </a:t>
            </a:r>
            <a:r>
              <a:rPr lang="en-US" sz="2400" dirty="0"/>
              <a:t>to understand how, why and when they are effective and speculate on the potential of this approach to inform novel information organization and access. </a:t>
            </a:r>
            <a:endParaRPr lang="en-US" sz="2400" dirty="0" smtClean="0"/>
          </a:p>
          <a:p>
            <a:pPr algn="just"/>
            <a:endParaRPr lang="en-US" sz="2400" dirty="0"/>
          </a:p>
          <a:p>
            <a:r>
              <a:rPr lang="en-US" sz="2000" dirty="0"/>
              <a:t>*J. </a:t>
            </a:r>
            <a:r>
              <a:rPr lang="en-US" sz="2000" dirty="0" err="1"/>
              <a:t>McAuley</a:t>
            </a:r>
            <a:r>
              <a:rPr lang="en-US" sz="2000" dirty="0"/>
              <a:t> and J. </a:t>
            </a:r>
            <a:r>
              <a:rPr lang="en-US" sz="2000" dirty="0" err="1"/>
              <a:t>Leskovec</a:t>
            </a:r>
            <a:r>
              <a:rPr lang="en-US" sz="2000" dirty="0"/>
              <a:t>. From amateurs to connoisseurs: modeling the evolution of user expertise through online reviews. WWW, 2013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algn="ctr"/>
            <a:endParaRPr lang="en-US" sz="4800" b="1" dirty="0" smtClean="0">
              <a:solidFill>
                <a:schemeClr val="accent5">
                  <a:lumMod val="75000"/>
                </a:schemeClr>
              </a:solidFill>
              <a:latin typeface="Yellowtail"/>
              <a:cs typeface="Yellowtail"/>
            </a:endParaRPr>
          </a:p>
          <a:p>
            <a:pPr algn="ctr"/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Yellowtail"/>
                <a:cs typeface="Yellowtail"/>
              </a:rPr>
              <a:t>Questions</a:t>
            </a:r>
            <a:endParaRPr lang="en-US" sz="4800" dirty="0">
              <a:solidFill>
                <a:schemeClr val="accent5">
                  <a:lumMod val="75000"/>
                </a:schemeClr>
              </a:solidFill>
              <a:latin typeface="Yellowtail"/>
              <a:cs typeface="Yellowtail"/>
            </a:endParaRPr>
          </a:p>
          <a:p>
            <a:r>
              <a:rPr lang="en-US" sz="2400" dirty="0"/>
              <a:t>How do people describe films by the “pitch”: eliciting other films for helping a listener understand a film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How </a:t>
            </a:r>
            <a:r>
              <a:rPr lang="en-US" sz="2400" i="1" dirty="0"/>
              <a:t>efficient</a:t>
            </a:r>
            <a:r>
              <a:rPr lang="en-US" sz="2400" dirty="0"/>
              <a:t> is it to create these descriptions? What would be lost if we tried to generate them</a:t>
            </a:r>
            <a:r>
              <a:rPr lang="en-US" sz="2400" dirty="0" smtClean="0"/>
              <a:t>? 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How effective is this form of description for the receiver? When do these descriptions fail</a:t>
            </a:r>
            <a:r>
              <a:rPr lang="en-US" sz="2400" dirty="0" smtClean="0"/>
              <a:t>? How </a:t>
            </a:r>
            <a:r>
              <a:rPr lang="en-US" sz="2400" dirty="0"/>
              <a:t>does it apply to our ability to communicate information objects in any medium in a clear, understandable way?</a:t>
            </a:r>
          </a:p>
          <a:p>
            <a:endParaRPr lang="en-US" sz="2400" dirty="0"/>
          </a:p>
          <a:p>
            <a:pPr algn="just"/>
            <a:r>
              <a:rPr lang="en-US" sz="2400" dirty="0" smtClean="0"/>
              <a:t> </a:t>
            </a:r>
            <a:endParaRPr lang="en-US" sz="4000" dirty="0">
              <a:solidFill>
                <a:srgbClr val="31859C"/>
              </a:solidFill>
              <a:latin typeface="Mrs Sheppards Regular"/>
              <a:cs typeface="Mrs Sheppards Regular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84198"/>
              </p:ext>
            </p:extLst>
          </p:nvPr>
        </p:nvGraphicFramePr>
        <p:xfrm>
          <a:off x="27597686" y="20088860"/>
          <a:ext cx="15512929" cy="71922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4324"/>
                <a:gridCol w="7097628"/>
                <a:gridCol w="5170977"/>
              </a:tblGrid>
              <a:tr h="841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Voltaire"/>
                          <a:cs typeface="Voltaire"/>
                        </a:rPr>
                        <a:t>Film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Voltaire"/>
                        <a:ea typeface="Arial"/>
                        <a:cs typeface="Voltair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Voltaire"/>
                          <a:cs typeface="Voltaire"/>
                        </a:rPr>
                        <a:t>Formal Film Description (via IMDB)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Voltaire"/>
                        <a:ea typeface="Arial"/>
                        <a:cs typeface="Voltair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Voltaire"/>
                          <a:cs typeface="Voltaire"/>
                        </a:rPr>
                        <a:t>Mixture Description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Voltaire"/>
                        <a:ea typeface="Arial"/>
                        <a:cs typeface="Voltaire"/>
                      </a:endParaRPr>
                    </a:p>
                  </a:txBody>
                  <a:tcPr marL="63500" marR="63500" marT="63500" marB="63500"/>
                </a:tc>
              </a:tr>
              <a:tr h="841245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  <a:latin typeface="Voltaire"/>
                          <a:cs typeface="Voltaire"/>
                        </a:rPr>
                        <a:t>Daddy Day Care</a:t>
                      </a:r>
                      <a:r>
                        <a:rPr lang="en-US" sz="2400" dirty="0" smtClean="0">
                          <a:effectLst/>
                          <a:latin typeface="Voltaire"/>
                          <a:cs typeface="Voltaire"/>
                        </a:rPr>
                        <a:t> </a:t>
                      </a:r>
                      <a:endParaRPr lang="en-US" sz="2400" dirty="0">
                        <a:latin typeface="Voltaire"/>
                        <a:cs typeface="Voltair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effectLst/>
                        </a:rPr>
                        <a:t>Two men get laid off and have to become stay-at-home dads when they can't find jobs. This inspires them to open their own day-care center.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</a:rPr>
                        <a:t>“a cross between Mr. Mom and Kindergarten Cop“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841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Voltaire"/>
                          <a:cs typeface="Voltaire"/>
                        </a:rPr>
                        <a:t>Looper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Voltaire"/>
                        <a:ea typeface="Arial"/>
                        <a:cs typeface="Voltair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 2074, when the mob wants to get rid of someone, the target is sent into the past, where a hired gun awaits - someone like Joe - who one day learns the mob wants to 'close the loop' by sending back Joe's future self for assassination.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“12 Monkeys meets The Terminator”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841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oltaire"/>
                          <a:cs typeface="Voltaire"/>
                        </a:rPr>
                        <a:t>The </a:t>
                      </a:r>
                      <a:r>
                        <a:rPr lang="en-US" sz="2400" dirty="0" err="1">
                          <a:effectLst/>
                          <a:latin typeface="Voltaire"/>
                          <a:cs typeface="Voltaire"/>
                        </a:rPr>
                        <a:t>Incredibles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Voltaire"/>
                        <a:ea typeface="Arial"/>
                        <a:cs typeface="Voltair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 family of undercover superheroes, while trying to live the quiet suburban life, are forced into action to save the world.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“a cross between Toy Story, Superman, and Office Space.”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841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Voltaire"/>
                          <a:cs typeface="Voltaire"/>
                        </a:rPr>
                        <a:t>Spacehunter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Voltaire"/>
                        <a:ea typeface="Arial"/>
                        <a:cs typeface="Voltair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Three women makes an emergency landing on a planet plagued with a fatal disease, but are captured by dictator </a:t>
                      </a:r>
                      <a:r>
                        <a:rPr lang="en-US" sz="2000" dirty="0" err="1">
                          <a:effectLst/>
                        </a:rPr>
                        <a:t>Overdog</a:t>
                      </a:r>
                      <a:r>
                        <a:rPr lang="en-US" sz="2000" dirty="0">
                          <a:effectLst/>
                        </a:rPr>
                        <a:t>. Adventurer Wolff goes there to rescue them and meets </a:t>
                      </a:r>
                      <a:r>
                        <a:rPr lang="en-US" sz="2000" dirty="0" err="1">
                          <a:effectLst/>
                        </a:rPr>
                        <a:t>Niki</a:t>
                      </a:r>
                      <a:r>
                        <a:rPr lang="en-US" sz="2000" dirty="0">
                          <a:effectLst/>
                        </a:rPr>
                        <a:t>, the only Earthling left from a medical expedition. Combining their talents, they try to rescue the women.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“Mad Max Meets Star Wars”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“Mad Max in space”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841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oltaire"/>
                          <a:cs typeface="Voltaire"/>
                        </a:rPr>
                        <a:t>Last of the Mohicans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Voltaire"/>
                        <a:ea typeface="Arial"/>
                        <a:cs typeface="Voltair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Three trappers protect a British Colonel's daughters in the midst of the French and Indian War.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“Dances With Wolves meets Miami Vice”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131909" y="19178922"/>
            <a:ext cx="22749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Yellowtail"/>
                <a:cs typeface="Yellowtail"/>
              </a:rPr>
              <a:t>Examples</a:t>
            </a:r>
            <a:endParaRPr lang="en-US" sz="4800" dirty="0">
              <a:solidFill>
                <a:schemeClr val="accent5">
                  <a:lumMod val="75000"/>
                </a:schemeClr>
              </a:solidFill>
              <a:latin typeface="Yellowtail"/>
              <a:cs typeface="Yellowtail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228787" y="27904050"/>
            <a:ext cx="5385270" cy="2844800"/>
          </a:xfrm>
          <a:custGeom>
            <a:avLst/>
            <a:gdLst>
              <a:gd name="connsiteX0" fmla="*/ 0 w 5385270"/>
              <a:gd name="connsiteY0" fmla="*/ 2844800 h 2844800"/>
              <a:gd name="connsiteX1" fmla="*/ 812800 w 5385270"/>
              <a:gd name="connsiteY1" fmla="*/ 1930400 h 2844800"/>
              <a:gd name="connsiteX2" fmla="*/ 2692400 w 5385270"/>
              <a:gd name="connsiteY2" fmla="*/ 2336800 h 2844800"/>
              <a:gd name="connsiteX3" fmla="*/ 3403600 w 5385270"/>
              <a:gd name="connsiteY3" fmla="*/ 1016000 h 2844800"/>
              <a:gd name="connsiteX4" fmla="*/ 4368800 w 5385270"/>
              <a:gd name="connsiteY4" fmla="*/ 152400 h 2844800"/>
              <a:gd name="connsiteX5" fmla="*/ 5232400 w 5385270"/>
              <a:gd name="connsiteY5" fmla="*/ 152400 h 2844800"/>
              <a:gd name="connsiteX6" fmla="*/ 5384800 w 5385270"/>
              <a:gd name="connsiteY6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5270" h="2844800">
                <a:moveTo>
                  <a:pt x="0" y="2844800"/>
                </a:moveTo>
                <a:cubicBezTo>
                  <a:pt x="182033" y="2429933"/>
                  <a:pt x="364067" y="2015067"/>
                  <a:pt x="812800" y="1930400"/>
                </a:cubicBezTo>
                <a:cubicBezTo>
                  <a:pt x="1261533" y="1845733"/>
                  <a:pt x="2260600" y="2489200"/>
                  <a:pt x="2692400" y="2336800"/>
                </a:cubicBezTo>
                <a:cubicBezTo>
                  <a:pt x="3124200" y="2184400"/>
                  <a:pt x="3124200" y="1380067"/>
                  <a:pt x="3403600" y="1016000"/>
                </a:cubicBezTo>
                <a:cubicBezTo>
                  <a:pt x="3683000" y="651933"/>
                  <a:pt x="4064000" y="296333"/>
                  <a:pt x="4368800" y="152400"/>
                </a:cubicBezTo>
                <a:cubicBezTo>
                  <a:pt x="4673600" y="8467"/>
                  <a:pt x="5063067" y="177800"/>
                  <a:pt x="5232400" y="152400"/>
                </a:cubicBezTo>
                <a:cubicBezTo>
                  <a:pt x="5401733" y="127000"/>
                  <a:pt x="5384800" y="0"/>
                  <a:pt x="5384800" y="0"/>
                </a:cubicBezTo>
              </a:path>
            </a:pathLst>
          </a:custGeom>
          <a:noFill/>
          <a:ln w="762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373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0200" y="327452"/>
            <a:ext cx="1112017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  <a:latin typeface="Yellowtail"/>
                <a:cs typeface="Yellowtail"/>
              </a:rPr>
              <a:t>Case Study: Super 8</a:t>
            </a:r>
          </a:p>
          <a:p>
            <a:pPr algn="ctr"/>
            <a:r>
              <a:rPr lang="en-US" sz="2400" dirty="0"/>
              <a:t>Super 8 is 2011 Science-Fiction Adventure film, directed by J.J. </a:t>
            </a:r>
            <a:r>
              <a:rPr lang="en-US" sz="2400" dirty="0" smtClean="0"/>
              <a:t>Abrams</a:t>
            </a:r>
            <a:r>
              <a:rPr lang="en-US" sz="2400" dirty="0"/>
              <a:t>. The film is an homage to 70s and 80s Spielberg films in script and in style, causing many reviewers recall </a:t>
            </a:r>
            <a:r>
              <a:rPr lang="en-US" sz="2400" dirty="0" smtClean="0"/>
              <a:t>films from that period and genre. Some of the descriptions overlap with the director’s stated influences, others are inferred similarities.</a:t>
            </a:r>
            <a:endParaRPr lang="en-US" sz="2400" dirty="0"/>
          </a:p>
          <a:p>
            <a:pPr algn="ctr"/>
            <a:endParaRPr lang="en-US" sz="5400" dirty="0">
              <a:solidFill>
                <a:schemeClr val="accent5">
                  <a:lumMod val="75000"/>
                </a:schemeClr>
              </a:solidFill>
              <a:latin typeface="Yellowtail"/>
              <a:cs typeface="Yellowtail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45592"/>
              </p:ext>
            </p:extLst>
          </p:nvPr>
        </p:nvGraphicFramePr>
        <p:xfrm>
          <a:off x="1725273" y="13020194"/>
          <a:ext cx="12595653" cy="1160576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2426"/>
                <a:gridCol w="3966663"/>
                <a:gridCol w="7876564"/>
              </a:tblGrid>
              <a:tr h="4586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Voltaire"/>
                          <a:cs typeface="Voltaire"/>
                        </a:rPr>
                        <a:t>Qualified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Voltaire"/>
                        <a:ea typeface="Arial"/>
                        <a:cs typeface="Voltair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Voltaire"/>
                          <a:cs typeface="Voltaire"/>
                        </a:rPr>
                        <a:t>Unqualified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Voltaire"/>
                        <a:ea typeface="Arial"/>
                        <a:cs typeface="Voltaire"/>
                      </a:endParaRPr>
                    </a:p>
                  </a:txBody>
                  <a:tcPr marL="63500" marR="63500" marT="63500" marB="63500"/>
                </a:tc>
              </a:tr>
              <a:tr h="1306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Voltaire"/>
                          <a:cs typeface="Voltaire"/>
                        </a:rPr>
                        <a:t>Single-Film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Voltaire"/>
                        <a:ea typeface="Arial"/>
                        <a:cs typeface="Voltaire"/>
                      </a:endParaRPr>
                    </a:p>
                  </a:txBody>
                  <a:tcPr marL="63500" marR="63500" marT="63500" marB="63500" vert="vert2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ET revisited, modern style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The Goonies for the new millenium!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Had potential for 5 stars, but faded into an ET clone at end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 realized it's Goonies revisited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 similar feel to the classic 1977 Spielberg film Close Encounters of the Third Kind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 usually don't like movies about kids, but this one had the same kind of appeal that Goonies had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8740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Voltaire"/>
                          <a:cs typeface="Voltaire"/>
                        </a:rPr>
                        <a:t>Multi-Film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Voltaire"/>
                        <a:ea typeface="Arial"/>
                        <a:cs typeface="Voltaire"/>
                      </a:endParaRPr>
                    </a:p>
                  </a:txBody>
                  <a:tcPr marL="63500" marR="63500" marT="63500" marB="63500" vert="vert2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a pretty good mix of "</a:t>
                      </a:r>
                      <a:r>
                        <a:rPr lang="en-US" sz="2000" dirty="0" err="1">
                          <a:effectLst/>
                        </a:rPr>
                        <a:t>Cloverfield</a:t>
                      </a:r>
                      <a:r>
                        <a:rPr lang="en-US" sz="2000" dirty="0">
                          <a:effectLst/>
                        </a:rPr>
                        <a:t>" and "Stand By Me" with a steadier camera and more tense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 Alien meets Close Encounters, and definitely disappoints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...some sort of mutant offspring of ET, Close Encounters, </a:t>
                      </a:r>
                      <a:r>
                        <a:rPr lang="en-US" sz="2000" dirty="0" err="1">
                          <a:effectLst/>
                        </a:rPr>
                        <a:t>Cloverfield</a:t>
                      </a:r>
                      <a:r>
                        <a:rPr lang="en-US" sz="2000" dirty="0">
                          <a:effectLst/>
                        </a:rPr>
                        <a:t>, and the Goonies?  Except in the Goonies we actually had a group of kids that were likeable.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the plot is a badly disjointed patchwork of ideas stolen from "Close Encounters of the Third Kind"  "E. T." , "Jaws" and Stephen King's "</a:t>
                      </a:r>
                      <a:r>
                        <a:rPr lang="en-US" sz="2000" dirty="0" err="1">
                          <a:effectLst/>
                        </a:rPr>
                        <a:t>Tommyknockers</a:t>
                      </a:r>
                      <a:r>
                        <a:rPr lang="en-US" sz="2000" dirty="0">
                          <a:effectLst/>
                        </a:rPr>
                        <a:t>."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had the charm of the Goonies/the Sandlot, but it was more grown up than that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Sort of a mixture of Gremlins, ET, Jurassic Park (lots of Spielberg-style in this movie), the Goonies, Predator, with a little zombie stuff and Dazed and Confused thrown in.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E.T. with Jaws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Mixing equal parts of The Goonies, </a:t>
                      </a:r>
                      <a:r>
                        <a:rPr lang="en-US" sz="2000" dirty="0" err="1">
                          <a:effectLst/>
                        </a:rPr>
                        <a:t>Cloverfield</a:t>
                      </a:r>
                      <a:r>
                        <a:rPr lang="en-US" sz="2000" dirty="0">
                          <a:effectLst/>
                        </a:rPr>
                        <a:t>, ET and Red Dawn in the same blender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It reminded me of movies like close encounters of the third kind, stand by me, and  the goonies.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I loved that the movie felt like a </a:t>
                      </a:r>
                      <a:r>
                        <a:rPr lang="en-US" sz="2000" dirty="0" err="1">
                          <a:effectLst/>
                        </a:rPr>
                        <a:t>mashup</a:t>
                      </a:r>
                      <a:r>
                        <a:rPr lang="en-US" sz="2000" dirty="0">
                          <a:effectLst/>
                        </a:rPr>
                        <a:t> of the goonies/sandlot vs. whatever monster movie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 Wow. ET/Close Encounters of the 3rd Kind/</a:t>
                      </a:r>
                      <a:r>
                        <a:rPr lang="en-US" sz="2000" dirty="0" err="1">
                          <a:effectLst/>
                        </a:rPr>
                        <a:t>Cloverfield</a:t>
                      </a:r>
                      <a:r>
                        <a:rPr lang="en-US" sz="2000" dirty="0">
                          <a:effectLst/>
                        </a:rPr>
                        <a:t>/The Goonies all rolled into one with some Stand by Me thrown in as well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It's like an odd </a:t>
                      </a:r>
                      <a:r>
                        <a:rPr lang="en-US" sz="2000" dirty="0" err="1">
                          <a:effectLst/>
                        </a:rPr>
                        <a:t>mashup</a:t>
                      </a:r>
                      <a:r>
                        <a:rPr lang="en-US" sz="2000" dirty="0">
                          <a:effectLst/>
                        </a:rPr>
                        <a:t> of Jurassic Park, Stand By Me, District 9... And many other movies I've seen before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Stand By Me/It/</a:t>
                      </a:r>
                      <a:r>
                        <a:rPr lang="en-US" sz="2000" dirty="0" err="1">
                          <a:effectLst/>
                        </a:rPr>
                        <a:t>Dreamcatcher</a:t>
                      </a:r>
                      <a:r>
                        <a:rPr lang="en-US" sz="2000" dirty="0">
                          <a:effectLst/>
                        </a:rPr>
                        <a:t>/ET/Goonies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E.T., Goonies etc., plus movies like Cocoon and Explorers.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 many parents will doubtless think of films such as E.T., the Explorers, Flight of the Navigator, et al.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If you liked "The Sandlot", "Stand By Me" &amp; "Goonies" - this is the movie for you </a:t>
                      </a:r>
                      <a:r>
                        <a:rPr lang="en-US" sz="2000" dirty="0" err="1">
                          <a:effectLst/>
                        </a:rPr>
                        <a:t>cuz</a:t>
                      </a:r>
                      <a:r>
                        <a:rPr lang="en-US" sz="2000" dirty="0">
                          <a:effectLst/>
                        </a:rPr>
                        <a:t> this one rolls all 3 of those movies into one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25273" y="11845186"/>
            <a:ext cx="1915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Yellowtail"/>
                <a:cs typeface="Yellowtail"/>
              </a:rPr>
              <a:t>Examples</a:t>
            </a:r>
            <a:endParaRPr lang="en-US" sz="4000" dirty="0">
              <a:latin typeface="Yellowtail"/>
              <a:cs typeface="Yellowtai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22649" y="3821255"/>
            <a:ext cx="3159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Yellowtail"/>
                <a:cs typeface="Yellowtail"/>
              </a:rPr>
              <a:t>Recurring Films</a:t>
            </a:r>
            <a:endParaRPr lang="en-US" sz="4000" dirty="0">
              <a:latin typeface="Yellowtail"/>
              <a:cs typeface="Yellowtai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2428" y="25362316"/>
            <a:ext cx="12155463" cy="661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Yellowtail"/>
                <a:cs typeface="Yellowtail"/>
              </a:rPr>
              <a:t>In Their Own Words</a:t>
            </a:r>
            <a:endParaRPr lang="en-US" sz="4000" dirty="0">
              <a:latin typeface="Yellowtail"/>
              <a:cs typeface="Yellowtail"/>
            </a:endParaRPr>
          </a:p>
          <a:p>
            <a:r>
              <a:rPr lang="en-US" sz="3600" dirty="0" smtClean="0">
                <a:latin typeface="Voltaire"/>
                <a:cs typeface="Voltaire"/>
              </a:rPr>
              <a:t>Reviewers explain the reasons because their citations</a:t>
            </a:r>
            <a:endParaRPr lang="en-US" sz="3600" dirty="0">
              <a:latin typeface="Voltaire"/>
              <a:cs typeface="Voltaire"/>
            </a:endParaRP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Take </a:t>
            </a:r>
            <a:r>
              <a:rPr lang="en-US" sz="2800" dirty="0"/>
              <a:t>Goonies (</a:t>
            </a:r>
            <a:r>
              <a:rPr lang="en-US" sz="2800" i="1" dirty="0"/>
              <a:t>kids experimenting</a:t>
            </a:r>
            <a:r>
              <a:rPr lang="en-US" sz="2800" dirty="0"/>
              <a:t>), Close Encounters (t</a:t>
            </a:r>
            <a:r>
              <a:rPr lang="en-US" sz="2800" i="1" dirty="0"/>
              <a:t>he grand evacuation</a:t>
            </a:r>
            <a:r>
              <a:rPr lang="en-US" sz="2800" dirty="0"/>
              <a:t>), ET (</a:t>
            </a:r>
            <a:r>
              <a:rPr lang="en-US" sz="2800" i="1" dirty="0"/>
              <a:t>in the end, the alien was a misunderstood cutie</a:t>
            </a:r>
            <a:r>
              <a:rPr lang="en-US" sz="2800" dirty="0"/>
              <a:t>), Transformers (</a:t>
            </a:r>
            <a:r>
              <a:rPr lang="en-US" sz="2800" i="1" dirty="0"/>
              <a:t>the self assembling cubes</a:t>
            </a:r>
            <a:r>
              <a:rPr lang="en-US" sz="2800" dirty="0"/>
              <a:t>), </a:t>
            </a:r>
            <a:r>
              <a:rPr lang="en-US" sz="2800" dirty="0" err="1"/>
              <a:t>Cloverfield</a:t>
            </a:r>
            <a:r>
              <a:rPr lang="en-US" sz="2800" dirty="0"/>
              <a:t> (</a:t>
            </a:r>
            <a:r>
              <a:rPr lang="en-US" sz="2800" i="1" dirty="0"/>
              <a:t>the monster is a reduced copy</a:t>
            </a:r>
            <a:r>
              <a:rPr lang="en-US" sz="2800" dirty="0"/>
              <a:t>)</a:t>
            </a:r>
          </a:p>
          <a:p>
            <a:pPr lvl="0"/>
            <a:endParaRPr lang="en-US" sz="2800" i="1" dirty="0" smtClean="0"/>
          </a:p>
          <a:p>
            <a:pPr lvl="0"/>
            <a:r>
              <a:rPr lang="en-US" sz="2800" i="1" dirty="0" smtClean="0"/>
              <a:t>Coming </a:t>
            </a:r>
            <a:r>
              <a:rPr lang="en-US" sz="2800" i="1" dirty="0"/>
              <a:t>of age characters</a:t>
            </a:r>
            <a:r>
              <a:rPr lang="en-US" sz="2800" dirty="0"/>
              <a:t> reminiscent of The Sandlot, Stand by Me, and The Wonder Years - I grew up with kids just like these…. </a:t>
            </a:r>
            <a:r>
              <a:rPr lang="en-US" sz="2800" i="1" dirty="0"/>
              <a:t>A story about the military and an alien</a:t>
            </a:r>
            <a:r>
              <a:rPr lang="en-US" sz="2800" dirty="0"/>
              <a:t> that is every bit as enjoyable as Close Encounters and ET.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This </a:t>
            </a:r>
            <a:r>
              <a:rPr lang="en-US" sz="2800" dirty="0"/>
              <a:t>film also reminds me of Stand By Me because it truly </a:t>
            </a:r>
            <a:r>
              <a:rPr lang="en-US" sz="2800" i="1" dirty="0"/>
              <a:t>captures the mind of a 13 year old perfectly</a:t>
            </a:r>
            <a:endParaRPr lang="en-US" sz="2800" dirty="0"/>
          </a:p>
          <a:p>
            <a:endParaRPr lang="en-US" sz="4000" dirty="0"/>
          </a:p>
        </p:txBody>
      </p:sp>
      <p:sp>
        <p:nvSpPr>
          <p:cNvPr id="70" name="Rectangle 69"/>
          <p:cNvSpPr/>
          <p:nvPr/>
        </p:nvSpPr>
        <p:spPr>
          <a:xfrm>
            <a:off x="652630" y="26368326"/>
            <a:ext cx="213767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 smtClean="0">
                <a:latin typeface="Mrs Sheppards Regular"/>
                <a:cs typeface="Mrs Sheppards Regular"/>
              </a:rPr>
              <a:t>“</a:t>
            </a:r>
            <a:endParaRPr lang="en-US" sz="11500" dirty="0">
              <a:latin typeface="Mrs Sheppards Regular"/>
              <a:cs typeface="Mrs Sheppards Regula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12150" y="27226782"/>
            <a:ext cx="213767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 smtClean="0">
                <a:latin typeface="Mrs Sheppards Regular"/>
                <a:cs typeface="Mrs Sheppards Regular"/>
              </a:rPr>
              <a:t>”</a:t>
            </a:r>
            <a:endParaRPr lang="en-US" sz="11500" dirty="0">
              <a:latin typeface="Mrs Sheppards Regular"/>
              <a:cs typeface="Mrs Sheppards Regular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39918" y="28136278"/>
            <a:ext cx="213767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 smtClean="0">
                <a:latin typeface="Mrs Sheppards Regular"/>
                <a:cs typeface="Mrs Sheppards Regular"/>
              </a:rPr>
              <a:t>“</a:t>
            </a:r>
            <a:endParaRPr lang="en-US" sz="11500" dirty="0">
              <a:latin typeface="Mrs Sheppards Regular"/>
              <a:cs typeface="Mrs Sheppards Regular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186110" y="28928532"/>
            <a:ext cx="213767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 smtClean="0">
                <a:latin typeface="Mrs Sheppards Regular"/>
                <a:cs typeface="Mrs Sheppards Regular"/>
              </a:rPr>
              <a:t>”</a:t>
            </a:r>
            <a:endParaRPr lang="en-US" sz="11500" dirty="0">
              <a:latin typeface="Mrs Sheppards Regular"/>
              <a:cs typeface="Mrs Sheppards Regular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96175" y="29713718"/>
            <a:ext cx="213767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 smtClean="0">
                <a:latin typeface="Mrs Sheppards Regular"/>
                <a:cs typeface="Mrs Sheppards Regular"/>
              </a:rPr>
              <a:t>“</a:t>
            </a:r>
            <a:endParaRPr lang="en-US" sz="11500" dirty="0">
              <a:latin typeface="Mrs Sheppards Regular"/>
              <a:cs typeface="Mrs Sheppards Regular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62795" y="30243224"/>
            <a:ext cx="213767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 smtClean="0">
                <a:latin typeface="Mrs Sheppards Regular"/>
                <a:cs typeface="Mrs Sheppards Regular"/>
              </a:rPr>
              <a:t>”</a:t>
            </a:r>
            <a:endParaRPr lang="en-US" sz="11500" dirty="0">
              <a:latin typeface="Mrs Sheppards Regular"/>
              <a:cs typeface="Mrs Sheppards Regular"/>
            </a:endParaRPr>
          </a:p>
        </p:txBody>
      </p:sp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1713118272"/>
              </p:ext>
            </p:extLst>
          </p:nvPr>
        </p:nvGraphicFramePr>
        <p:xfrm>
          <a:off x="1131393" y="4793845"/>
          <a:ext cx="7242083" cy="705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0567444" y="9172833"/>
            <a:ext cx="98435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 smtClean="0">
                <a:solidFill>
                  <a:srgbClr val="4BACC6">
                    <a:lumMod val="75000"/>
                  </a:srgbClr>
                </a:solidFill>
                <a:latin typeface="Yellowtail"/>
                <a:cs typeface="Yellowtail"/>
              </a:rPr>
              <a:t>Archetypes</a:t>
            </a:r>
            <a:endParaRPr lang="en-US" sz="4800" dirty="0">
              <a:solidFill>
                <a:srgbClr val="4BACC6">
                  <a:lumMod val="75000"/>
                </a:srgbClr>
              </a:solidFill>
              <a:latin typeface="Yellowtail"/>
              <a:cs typeface="Yellowtail"/>
            </a:endParaRPr>
          </a:p>
          <a:p>
            <a:r>
              <a:rPr lang="en-US" sz="2400" dirty="0" smtClean="0"/>
              <a:t>Many </a:t>
            </a:r>
            <a:r>
              <a:rPr lang="en-US" sz="2400" dirty="0"/>
              <a:t>films recur often as archetypes: a </a:t>
            </a:r>
            <a:r>
              <a:rPr lang="en-US" sz="2400" dirty="0" smtClean="0"/>
              <a:t>Rosetta </a:t>
            </a:r>
            <a:r>
              <a:rPr lang="en-US" sz="2400" dirty="0"/>
              <a:t>S</a:t>
            </a:r>
            <a:r>
              <a:rPr lang="en-US" sz="2400" dirty="0" smtClean="0"/>
              <a:t>tone </a:t>
            </a:r>
            <a:r>
              <a:rPr lang="en-US" sz="2400" dirty="0"/>
              <a:t>for a shared language of film. While occasionally the reason for the similarity is noted, generally the purpose of a citation is unspoken, assumed to be </a:t>
            </a:r>
            <a:r>
              <a:rPr lang="en-US" sz="2400" dirty="0" smtClean="0"/>
              <a:t>apparent. </a:t>
            </a:r>
            <a:r>
              <a:rPr lang="en-US" sz="2400" dirty="0"/>
              <a:t>When mixed, the contexts of what the cited films represent </a:t>
            </a:r>
            <a:r>
              <a:rPr lang="en-US" sz="2400" dirty="0" smtClean="0"/>
              <a:t>also </a:t>
            </a:r>
            <a:r>
              <a:rPr lang="en-US" sz="2400" dirty="0"/>
              <a:t>mixes, alternating between facets such as genre, themes, and atmosphere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27597686" y="11754617"/>
            <a:ext cx="15512930" cy="6558783"/>
            <a:chOff x="27851700" y="5171464"/>
            <a:chExt cx="15871223" cy="6710267"/>
          </a:xfrm>
        </p:grpSpPr>
        <p:pic>
          <p:nvPicPr>
            <p:cNvPr id="30" name="Picture 29" descr="wordcloud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4118" y="5171464"/>
              <a:ext cx="7228805" cy="6418458"/>
            </a:xfrm>
            <a:prstGeom prst="rect">
              <a:avLst/>
            </a:prstGeom>
          </p:spPr>
        </p:pic>
        <p:pic>
          <p:nvPicPr>
            <p:cNvPr id="31" name="Picture 30" descr="wordcloud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1700" y="5231745"/>
              <a:ext cx="6534222" cy="6649986"/>
            </a:xfrm>
            <a:prstGeom prst="rect">
              <a:avLst/>
            </a:prstGeom>
          </p:spPr>
        </p:pic>
        <p:grpSp>
          <p:nvGrpSpPr>
            <p:cNvPr id="57" name="Group 56"/>
            <p:cNvGrpSpPr/>
            <p:nvPr/>
          </p:nvGrpSpPr>
          <p:grpSpPr>
            <a:xfrm>
              <a:off x="34538319" y="7769238"/>
              <a:ext cx="1701798" cy="1497169"/>
              <a:chOff x="34538319" y="7769238"/>
              <a:chExt cx="1701798" cy="1497169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4538319" y="8022897"/>
                <a:ext cx="1701798" cy="991967"/>
              </a:xfrm>
              <a:prstGeom prst="rect">
                <a:avLst/>
              </a:prstGeom>
            </p:spPr>
            <p:txBody>
              <a:bodyPr wrap="none">
                <a:prstTxWarp prst="textCascadeUp">
                  <a:avLst/>
                </a:prstTxWarp>
                <a:spAutoFit/>
              </a:bodyPr>
              <a:lstStyle/>
              <a:p>
                <a:r>
                  <a:rPr lang="en-US" dirty="0" smtClean="0">
                    <a:latin typeface="Mrs Sheppards Regular"/>
                    <a:cs typeface="Mrs Sheppards Regular"/>
                  </a:rPr>
                  <a:t>meets</a:t>
                </a:r>
                <a:endParaRPr lang="en-US" dirty="0">
                  <a:latin typeface="Mrs Sheppards Regular"/>
                  <a:cs typeface="Mrs Sheppards Regular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34538319" y="7769238"/>
                <a:ext cx="1701798" cy="68546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34538319" y="8580947"/>
                <a:ext cx="1701798" cy="68546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extBox 59"/>
          <p:cNvSpPr txBox="1"/>
          <p:nvPr/>
        </p:nvSpPr>
        <p:spPr>
          <a:xfrm>
            <a:off x="38589415" y="17295719"/>
            <a:ext cx="4521200" cy="99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Voltaire"/>
                <a:cs typeface="Voltaire"/>
              </a:rPr>
              <a:t>Occurrences of Common Films in </a:t>
            </a:r>
            <a:r>
              <a:rPr lang="en-US" sz="2800" dirty="0">
                <a:latin typeface="Voltaire"/>
                <a:cs typeface="Voltaire"/>
              </a:rPr>
              <a:t>{X} Meets {Y} </a:t>
            </a:r>
            <a:r>
              <a:rPr lang="en-US" sz="2800" i="1" dirty="0">
                <a:latin typeface="Voltaire"/>
                <a:cs typeface="Voltaire"/>
              </a:rPr>
              <a:t>pattern</a:t>
            </a:r>
            <a:r>
              <a:rPr lang="en-US" sz="2800" dirty="0">
                <a:latin typeface="Voltaire"/>
                <a:cs typeface="Voltaire"/>
              </a:rPr>
              <a:t> 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5702128" y="2941826"/>
            <a:ext cx="9885228" cy="1737344"/>
            <a:chOff x="14984331" y="2067983"/>
            <a:chExt cx="9885228" cy="1737344"/>
          </a:xfrm>
        </p:grpSpPr>
        <p:sp>
          <p:nvSpPr>
            <p:cNvPr id="79" name="Rectangle 78"/>
            <p:cNvSpPr/>
            <p:nvPr/>
          </p:nvSpPr>
          <p:spPr>
            <a:xfrm>
              <a:off x="15270329" y="2858902"/>
              <a:ext cx="2739479" cy="946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000000"/>
                  </a:solidFill>
                  <a:latin typeface="Voltaire"/>
                  <a:cs typeface="Voltaire"/>
                </a:rPr>
                <a:t>Qualification</a:t>
              </a:r>
              <a:endParaRPr lang="en-US" sz="3600" dirty="0">
                <a:solidFill>
                  <a:srgbClr val="000000"/>
                </a:solidFill>
                <a:latin typeface="Voltaire"/>
                <a:cs typeface="Voltaire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169251" y="2858902"/>
              <a:ext cx="2739479" cy="946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000000"/>
                  </a:solidFill>
                  <a:latin typeface="Voltaire"/>
                  <a:cs typeface="Voltaire"/>
                </a:rPr>
                <a:t>Description</a:t>
              </a:r>
              <a:endParaRPr lang="en-US" sz="3600" dirty="0">
                <a:solidFill>
                  <a:srgbClr val="000000"/>
                </a:solidFill>
                <a:latin typeface="Voltaire"/>
                <a:cs typeface="Voltaire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086727" y="2858902"/>
              <a:ext cx="2739479" cy="9464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000000"/>
                  </a:solidFill>
                  <a:latin typeface="Voltaire"/>
                  <a:cs typeface="Voltaire"/>
                </a:rPr>
                <a:t>Twist</a:t>
              </a:r>
              <a:endParaRPr lang="en-US" sz="3600" dirty="0">
                <a:solidFill>
                  <a:srgbClr val="000000"/>
                </a:solidFill>
                <a:latin typeface="Voltaire"/>
                <a:cs typeface="Voltaire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984331" y="2067983"/>
              <a:ext cx="988522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Yellowtail"/>
                  <a:cs typeface="Yellowtail"/>
                </a:rPr>
                <a:t>A strong       Transformers </a:t>
              </a:r>
              <a:r>
                <a:rPr lang="en-US" sz="3200" dirty="0">
                  <a:latin typeface="Yellowtail"/>
                  <a:cs typeface="Yellowtail"/>
                </a:rPr>
                <a:t>meets Monty </a:t>
              </a:r>
              <a:r>
                <a:rPr lang="en-US" sz="3200" dirty="0" smtClean="0">
                  <a:latin typeface="Yellowtail"/>
                  <a:cs typeface="Yellowtail"/>
                </a:rPr>
                <a:t>Python      in Space!</a:t>
              </a:r>
              <a:endParaRPr lang="en-US" sz="3200" dirty="0">
                <a:latin typeface="Yellowtail"/>
                <a:cs typeface="Yellowtail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 flipV="1">
              <a:off x="16394977" y="2652759"/>
              <a:ext cx="46183" cy="3951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2929876" y="2652759"/>
              <a:ext cx="461830" cy="3951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endCxn id="84" idx="2"/>
            </p:cNvCxnSpPr>
            <p:nvPr/>
          </p:nvCxnSpPr>
          <p:spPr>
            <a:xfrm flipV="1">
              <a:off x="19797335" y="2652759"/>
              <a:ext cx="129610" cy="3951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16220211" y="656225"/>
            <a:ext cx="8327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Yellowtail"/>
                <a:cs typeface="Yellowtail"/>
              </a:rPr>
              <a:t>Structure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Yellowtail"/>
                <a:cs typeface="Yellowtail"/>
              </a:rPr>
              <a:t> -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Yellowtail"/>
                <a:cs typeface="Yellowtail"/>
              </a:rPr>
              <a:t>Properties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Yellowtail"/>
                <a:cs typeface="Yellowtail"/>
              </a:rPr>
              <a:t>of A Film Mixture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Yellowtail"/>
              <a:cs typeface="Yellowtail"/>
            </a:endParaRPr>
          </a:p>
          <a:p>
            <a:endParaRPr lang="en-US" sz="4000" dirty="0">
              <a:solidFill>
                <a:schemeClr val="accent5">
                  <a:lumMod val="75000"/>
                </a:schemeClr>
              </a:solidFill>
              <a:latin typeface="Yellowtail"/>
              <a:cs typeface="Yellowtai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960442" y="5436503"/>
            <a:ext cx="10340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Voltaire"/>
                <a:cs typeface="Voltaire"/>
              </a:rPr>
              <a:t>Complexity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most lucid descriptions mix films across different attributes, such as</a:t>
            </a:r>
          </a:p>
          <a:p>
            <a:pPr lvl="0" algn="just"/>
            <a:r>
              <a:rPr lang="en-US" sz="2400" dirty="0" smtClean="0"/>
              <a:t>	</a:t>
            </a:r>
            <a:r>
              <a:rPr lang="en-US" sz="2400" dirty="0" smtClean="0">
                <a:latin typeface="Voltaire"/>
                <a:cs typeface="Voltaire"/>
              </a:rPr>
              <a:t>Genre	Character Themes</a:t>
            </a:r>
          </a:p>
          <a:p>
            <a:pPr lvl="0" algn="just"/>
            <a:r>
              <a:rPr lang="en-US" sz="2400" dirty="0" smtClean="0">
                <a:latin typeface="Voltaire"/>
                <a:cs typeface="Voltaire"/>
              </a:rPr>
              <a:t>	</a:t>
            </a:r>
            <a:r>
              <a:rPr lang="en-US" sz="2400" dirty="0">
                <a:latin typeface="Voltaire"/>
                <a:cs typeface="Voltaire"/>
              </a:rPr>
              <a:t>Visual </a:t>
            </a:r>
            <a:r>
              <a:rPr lang="en-US" sz="2400" dirty="0" smtClean="0">
                <a:latin typeface="Voltaire"/>
                <a:cs typeface="Voltaire"/>
              </a:rPr>
              <a:t>Style	Narrative Themes</a:t>
            </a:r>
            <a:endParaRPr lang="en-US" sz="2400" dirty="0">
              <a:latin typeface="Voltaire"/>
              <a:cs typeface="Voltaire"/>
            </a:endParaRPr>
          </a:p>
          <a:p>
            <a:pPr algn="just"/>
            <a:r>
              <a:rPr lang="en-US" sz="2400" dirty="0"/>
              <a:t> In a single description, films can represent one or more of attributes, but not necessarily all of them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1763545" y="2069348"/>
            <a:ext cx="6278701" cy="6001642"/>
            <a:chOff x="37028299" y="380184"/>
            <a:chExt cx="6278701" cy="6001642"/>
          </a:xfrm>
        </p:grpSpPr>
        <p:sp>
          <p:nvSpPr>
            <p:cNvPr id="104" name="TextBox 103"/>
            <p:cNvSpPr txBox="1"/>
            <p:nvPr/>
          </p:nvSpPr>
          <p:spPr>
            <a:xfrm>
              <a:off x="38417088" y="380184"/>
              <a:ext cx="3759200" cy="600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atin typeface="Voltaire"/>
                  <a:cs typeface="Voltaire"/>
                </a:rPr>
                <a:t>great</a:t>
              </a:r>
            </a:p>
            <a:p>
              <a:pPr algn="ctr"/>
              <a:r>
                <a:rPr lang="en-US" sz="4000" dirty="0" smtClean="0">
                  <a:latin typeface="Voltaire"/>
                  <a:cs typeface="Voltaire"/>
                </a:rPr>
                <a:t>Tarantino</a:t>
              </a:r>
            </a:p>
            <a:p>
              <a:pPr algn="ctr"/>
              <a:r>
                <a:rPr lang="en-US" sz="3600" dirty="0" smtClean="0">
                  <a:latin typeface="Voltaire"/>
                  <a:cs typeface="Voltaire"/>
                </a:rPr>
                <a:t>French</a:t>
              </a:r>
              <a:endParaRPr lang="en-US" sz="3600" dirty="0">
                <a:latin typeface="Voltaire"/>
                <a:cs typeface="Voltaire"/>
              </a:endParaRPr>
            </a:p>
            <a:p>
              <a:pPr algn="ctr"/>
              <a:r>
                <a:rPr lang="en-US" sz="3600" dirty="0">
                  <a:latin typeface="Voltaire"/>
                  <a:cs typeface="Voltaire"/>
                </a:rPr>
                <a:t> </a:t>
              </a:r>
              <a:r>
                <a:rPr lang="en-US" sz="3600" dirty="0" smtClean="0">
                  <a:latin typeface="Voltaire"/>
                  <a:cs typeface="Voltaire"/>
                </a:rPr>
                <a:t>Tim Burton</a:t>
              </a:r>
            </a:p>
            <a:p>
              <a:pPr algn="ctr"/>
              <a:r>
                <a:rPr lang="en-US" sz="3200" dirty="0" smtClean="0">
                  <a:latin typeface="Voltaire"/>
                  <a:cs typeface="Voltaire"/>
                </a:rPr>
                <a:t>Kubrick</a:t>
              </a:r>
            </a:p>
            <a:p>
              <a:pPr algn="ctr"/>
              <a:r>
                <a:rPr lang="en-US" sz="2400" dirty="0" err="1" smtClean="0">
                  <a:latin typeface="Voltaire"/>
                  <a:cs typeface="Voltaire"/>
                </a:rPr>
                <a:t>Lynchy</a:t>
              </a:r>
              <a:endParaRPr lang="en-US" sz="2400" dirty="0" smtClean="0">
                <a:latin typeface="Voltaire"/>
                <a:cs typeface="Voltaire"/>
              </a:endParaRPr>
            </a:p>
            <a:p>
              <a:pPr algn="ctr"/>
              <a:r>
                <a:rPr lang="en-US" sz="2400" dirty="0" smtClean="0">
                  <a:latin typeface="Voltaire"/>
                  <a:cs typeface="Voltaire"/>
                </a:rPr>
                <a:t>British</a:t>
              </a:r>
              <a:endParaRPr lang="en-US" sz="2400" dirty="0">
                <a:latin typeface="Voltaire"/>
                <a:cs typeface="Voltaire"/>
              </a:endParaRPr>
            </a:p>
            <a:p>
              <a:pPr algn="ctr"/>
              <a:r>
                <a:rPr lang="en-US" sz="2400" dirty="0">
                  <a:latin typeface="Voltaire"/>
                  <a:cs typeface="Voltaire"/>
                </a:rPr>
                <a:t> </a:t>
              </a:r>
              <a:r>
                <a:rPr lang="en-US" sz="2400" dirty="0" smtClean="0">
                  <a:latin typeface="Voltaire"/>
                  <a:cs typeface="Voltaire"/>
                </a:rPr>
                <a:t>Star </a:t>
              </a:r>
              <a:r>
                <a:rPr lang="en-US" sz="2400" dirty="0">
                  <a:latin typeface="Voltaire"/>
                  <a:cs typeface="Voltaire"/>
                </a:rPr>
                <a:t>Trek</a:t>
              </a:r>
            </a:p>
            <a:p>
              <a:pPr algn="ctr"/>
              <a:r>
                <a:rPr lang="en-US" sz="2400" dirty="0" smtClean="0">
                  <a:latin typeface="Voltaire"/>
                  <a:cs typeface="Voltaire"/>
                </a:rPr>
                <a:t>Japanese</a:t>
              </a:r>
              <a:endParaRPr lang="en-US" sz="2400" dirty="0">
                <a:latin typeface="Voltaire"/>
                <a:cs typeface="Voltaire"/>
              </a:endParaRPr>
            </a:p>
            <a:p>
              <a:pPr algn="ctr"/>
              <a:r>
                <a:rPr lang="en-US" sz="2400" dirty="0" smtClean="0">
                  <a:latin typeface="Voltaire"/>
                  <a:cs typeface="Voltaire"/>
                </a:rPr>
                <a:t>James Bond</a:t>
              </a:r>
            </a:p>
            <a:p>
              <a:pPr algn="ctr"/>
              <a:r>
                <a:rPr lang="en-US" sz="2400" dirty="0" smtClean="0">
                  <a:latin typeface="Voltaire"/>
                  <a:cs typeface="Voltaire"/>
                </a:rPr>
                <a:t>Huge</a:t>
              </a:r>
            </a:p>
            <a:p>
              <a:pPr algn="ctr"/>
              <a:r>
                <a:rPr lang="en-US" sz="2000" dirty="0" smtClean="0">
                  <a:latin typeface="Voltaire"/>
                  <a:cs typeface="Voltaire"/>
                </a:rPr>
                <a:t>Scorsese</a:t>
              </a:r>
            </a:p>
            <a:p>
              <a:pPr algn="ctr"/>
              <a:r>
                <a:rPr lang="en-US" sz="2000" dirty="0" smtClean="0">
                  <a:latin typeface="Voltaire"/>
                  <a:cs typeface="Voltaire"/>
                </a:rPr>
                <a:t>Christmas</a:t>
              </a:r>
            </a:p>
            <a:p>
              <a:pPr algn="ctr"/>
              <a:r>
                <a:rPr lang="en-US" sz="1800" dirty="0" smtClean="0">
                  <a:latin typeface="Voltaire"/>
                  <a:cs typeface="Voltaire"/>
                </a:rPr>
                <a:t>Muppet</a:t>
              </a:r>
              <a:endParaRPr lang="en-US" sz="2000" dirty="0">
                <a:latin typeface="Voltaire"/>
                <a:cs typeface="Voltaire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028299" y="2954418"/>
              <a:ext cx="14649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Voltaire"/>
                  <a:cs typeface="Voltaire"/>
                </a:rPr>
                <a:t>With a</a:t>
              </a:r>
              <a:endParaRPr lang="en-US" sz="4400" dirty="0">
                <a:latin typeface="Voltaire"/>
                <a:cs typeface="Voltaire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112843" y="2954418"/>
              <a:ext cx="119415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400" dirty="0">
                  <a:latin typeface="Voltaire"/>
                  <a:cs typeface="Voltaire"/>
                </a:rPr>
                <a:t>t</a:t>
              </a:r>
              <a:r>
                <a:rPr lang="it-IT" sz="4400" dirty="0" smtClean="0">
                  <a:latin typeface="Voltaire"/>
                  <a:cs typeface="Voltaire"/>
                </a:rPr>
                <a:t>wist</a:t>
              </a:r>
              <a:endParaRPr lang="en-US" sz="4400" dirty="0">
                <a:latin typeface="Voltaire"/>
                <a:cs typeface="Voltaire"/>
              </a:endParaRPr>
            </a:p>
          </p:txBody>
        </p:sp>
        <p:sp>
          <p:nvSpPr>
            <p:cNvPr id="113" name="Double Brace 112"/>
            <p:cNvSpPr/>
            <p:nvPr/>
          </p:nvSpPr>
          <p:spPr>
            <a:xfrm>
              <a:off x="38681045" y="396940"/>
              <a:ext cx="3279398" cy="5953534"/>
            </a:xfrm>
            <a:prstGeom prst="bracePair">
              <a:avLst>
                <a:gd name="adj" fmla="val 11825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34216494" y="27626891"/>
            <a:ext cx="889412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31859C"/>
                </a:solidFill>
                <a:latin typeface="Yellowtail"/>
                <a:cs typeface="Yellowtail"/>
              </a:rPr>
              <a:t>Future Directions</a:t>
            </a:r>
            <a:endParaRPr lang="en-US" sz="4000" dirty="0">
              <a:solidFill>
                <a:srgbClr val="31859C"/>
              </a:solidFill>
              <a:latin typeface="Yellowtail"/>
              <a:cs typeface="Yellowtail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400" dirty="0" smtClean="0"/>
              <a:t>Satisfaction </a:t>
            </a:r>
            <a:r>
              <a:rPr lang="en-US" sz="2400" dirty="0"/>
              <a:t>survey: do recipients feel that they understand a film that has been described through a mixture</a:t>
            </a:r>
            <a:r>
              <a:rPr lang="en-US" sz="2400" dirty="0" smtClean="0"/>
              <a:t>?</a:t>
            </a:r>
          </a:p>
          <a:p>
            <a:pPr marL="342900" lvl="0" indent="-342900">
              <a:buFont typeface="Arial"/>
              <a:buChar char="•"/>
            </a:pPr>
            <a:endParaRPr lang="en-US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Generation: can we adopt the findings of this study to describe new films or other information objects</a:t>
            </a:r>
            <a:r>
              <a:rPr lang="en-US" sz="2400" dirty="0" smtClean="0"/>
              <a:t>?</a:t>
            </a:r>
          </a:p>
          <a:p>
            <a:pPr marL="342900" lvl="0" indent="-342900">
              <a:buFont typeface="Arial"/>
              <a:buChar char="•"/>
            </a:pPr>
            <a:endParaRPr lang="en-US" sz="2400" dirty="0" smtClean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Can this approach be useful for things other than movies? Books? Research papers? datasets?</a:t>
            </a:r>
            <a:endParaRPr lang="en-US" sz="2400" dirty="0" smtClean="0"/>
          </a:p>
        </p:txBody>
      </p:sp>
      <p:sp>
        <p:nvSpPr>
          <p:cNvPr id="122" name="TextBox 121"/>
          <p:cNvSpPr txBox="1"/>
          <p:nvPr/>
        </p:nvSpPr>
        <p:spPr>
          <a:xfrm>
            <a:off x="26113354" y="2838703"/>
            <a:ext cx="52614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Voltaire"/>
                <a:cs typeface="Voltaire"/>
              </a:rPr>
              <a:t>X meets Y</a:t>
            </a:r>
          </a:p>
          <a:p>
            <a:pPr algn="ctr"/>
            <a:r>
              <a:rPr lang="en-US" sz="3200" dirty="0" smtClean="0">
                <a:latin typeface="Voltaire"/>
                <a:cs typeface="Voltaire"/>
              </a:rPr>
              <a:t>X / Y / Z</a:t>
            </a:r>
          </a:p>
          <a:p>
            <a:pPr algn="ctr"/>
            <a:r>
              <a:rPr lang="en-US" sz="3200" dirty="0" smtClean="0">
                <a:latin typeface="Voltaire"/>
                <a:cs typeface="Voltaire"/>
              </a:rPr>
              <a:t>mix of X</a:t>
            </a:r>
            <a:r>
              <a:rPr lang="en-US" sz="3200" dirty="0">
                <a:latin typeface="Voltaire"/>
                <a:cs typeface="Voltaire"/>
              </a:rPr>
              <a:t> </a:t>
            </a:r>
            <a:r>
              <a:rPr lang="en-US" sz="3200" dirty="0" smtClean="0">
                <a:latin typeface="Voltaire"/>
                <a:cs typeface="Voltaire"/>
              </a:rPr>
              <a:t>and Y</a:t>
            </a:r>
          </a:p>
          <a:p>
            <a:pPr algn="ctr"/>
            <a:r>
              <a:rPr lang="en-US" sz="3200" dirty="0" err="1" smtClean="0">
                <a:latin typeface="Voltaire"/>
                <a:cs typeface="Voltaire"/>
              </a:rPr>
              <a:t>mashup</a:t>
            </a:r>
            <a:r>
              <a:rPr lang="en-US" sz="3200" dirty="0" smtClean="0">
                <a:latin typeface="Voltaire"/>
                <a:cs typeface="Voltaire"/>
              </a:rPr>
              <a:t> of  X and Y</a:t>
            </a:r>
          </a:p>
          <a:p>
            <a:pPr algn="ctr"/>
            <a:r>
              <a:rPr lang="en-US" sz="3200" dirty="0" smtClean="0">
                <a:latin typeface="Voltaire"/>
                <a:cs typeface="Voltaire"/>
              </a:rPr>
              <a:t>combination of </a:t>
            </a:r>
            <a:r>
              <a:rPr lang="en-US" sz="3200" dirty="0">
                <a:latin typeface="Voltaire"/>
                <a:cs typeface="Voltaire"/>
              </a:rPr>
              <a:t>X and Y</a:t>
            </a:r>
            <a:endParaRPr lang="en-US" sz="3200" dirty="0" smtClean="0">
              <a:latin typeface="Voltaire"/>
              <a:cs typeface="Voltaire"/>
            </a:endParaRPr>
          </a:p>
          <a:p>
            <a:pPr algn="ctr"/>
            <a:r>
              <a:rPr lang="en-US" sz="3200" dirty="0" smtClean="0">
                <a:latin typeface="Voltaire"/>
                <a:cs typeface="Voltaire"/>
              </a:rPr>
              <a:t>Offspring of </a:t>
            </a:r>
            <a:r>
              <a:rPr lang="en-US" sz="3200" dirty="0">
                <a:latin typeface="Voltaire"/>
                <a:cs typeface="Voltaire"/>
              </a:rPr>
              <a:t>X and </a:t>
            </a:r>
            <a:r>
              <a:rPr lang="en-US" sz="3200" dirty="0" smtClean="0">
                <a:latin typeface="Voltaire"/>
                <a:cs typeface="Voltaire"/>
              </a:rPr>
              <a:t>Y</a:t>
            </a:r>
          </a:p>
        </p:txBody>
      </p:sp>
      <p:sp>
        <p:nvSpPr>
          <p:cNvPr id="125" name="Rectangle 124"/>
          <p:cNvSpPr/>
          <p:nvPr/>
        </p:nvSpPr>
        <p:spPr>
          <a:xfrm rot="20792664">
            <a:off x="26420000" y="915432"/>
            <a:ext cx="2355371" cy="1080623"/>
          </a:xfrm>
          <a:prstGeom prst="rect">
            <a:avLst/>
          </a:prstGeom>
        </p:spPr>
        <p:txBody>
          <a:bodyPr wrap="none">
            <a:prstTxWarp prst="textCascadeUp">
              <a:avLst>
                <a:gd name="adj" fmla="val 44239"/>
              </a:avLst>
            </a:prstTxWarp>
            <a:spAutoFit/>
          </a:bodyPr>
          <a:lstStyle/>
          <a:p>
            <a:r>
              <a:rPr lang="en-US" dirty="0" smtClean="0">
                <a:latin typeface="Mrs Sheppards Regular"/>
                <a:cs typeface="Mrs Sheppards Regular"/>
              </a:rPr>
              <a:t>descriptions</a:t>
            </a:r>
            <a:endParaRPr lang="en-US" dirty="0">
              <a:latin typeface="Mrs Sheppards Regular"/>
              <a:cs typeface="Mrs Sheppards Regular"/>
            </a:endParaRPr>
          </a:p>
        </p:txBody>
      </p:sp>
      <p:sp>
        <p:nvSpPr>
          <p:cNvPr id="128" name="Rectangle 127"/>
          <p:cNvSpPr/>
          <p:nvPr/>
        </p:nvSpPr>
        <p:spPr>
          <a:xfrm rot="20969597">
            <a:off x="32290644" y="1343668"/>
            <a:ext cx="1430926" cy="683482"/>
          </a:xfrm>
          <a:prstGeom prst="rect">
            <a:avLst/>
          </a:prstGeom>
        </p:spPr>
        <p:txBody>
          <a:bodyPr wrap="none">
            <a:prstTxWarp prst="textCascadeUp">
              <a:avLst>
                <a:gd name="adj" fmla="val 63463"/>
              </a:avLst>
            </a:prstTxWarp>
            <a:spAutoFit/>
          </a:bodyPr>
          <a:lstStyle/>
          <a:p>
            <a:r>
              <a:rPr lang="en-US" sz="4400" dirty="0" smtClean="0">
                <a:latin typeface="Mrs Sheppards Regular"/>
                <a:cs typeface="Mrs Sheppards Regular"/>
              </a:rPr>
              <a:t>twists</a:t>
            </a:r>
            <a:endParaRPr lang="en-US" sz="4400" dirty="0">
              <a:latin typeface="Mrs Sheppards Regular"/>
              <a:cs typeface="Mrs Sheppards Regular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37750934" y="-864146"/>
            <a:ext cx="7214620" cy="7214620"/>
            <a:chOff x="38420089" y="373995"/>
            <a:chExt cx="5694249" cy="5694249"/>
          </a:xfrm>
        </p:grpSpPr>
        <p:pic>
          <p:nvPicPr>
            <p:cNvPr id="129" name="Picture 128" descr="wordcloud3.png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7124" y="1219623"/>
              <a:ext cx="3883491" cy="3885503"/>
            </a:xfrm>
            <a:prstGeom prst="rect">
              <a:avLst/>
            </a:prstGeom>
          </p:spPr>
        </p:pic>
        <p:sp>
          <p:nvSpPr>
            <p:cNvPr id="130" name="Oval 129"/>
            <p:cNvSpPr/>
            <p:nvPr/>
          </p:nvSpPr>
          <p:spPr>
            <a:xfrm>
              <a:off x="38420089" y="373995"/>
              <a:ext cx="5694249" cy="5694249"/>
            </a:xfrm>
            <a:prstGeom prst="ellipse">
              <a:avLst/>
            </a:prstGeom>
            <a:solidFill>
              <a:schemeClr val="accent5">
                <a:lumMod val="75000"/>
                <a:alpha val="1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27228787" y="7648912"/>
            <a:ext cx="3713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Voltaire"/>
                <a:cs typeface="Voltaire"/>
              </a:rPr>
              <a:t>Common Patterns of Description through Mixture</a:t>
            </a:r>
            <a:endParaRPr lang="en-US" sz="2400" dirty="0">
              <a:latin typeface="Voltaire"/>
              <a:cs typeface="Voltaire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325105" y="6350474"/>
            <a:ext cx="3713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Voltaire"/>
                <a:cs typeface="Voltaire"/>
              </a:rPr>
              <a:t>Relative popularity of two types of twists</a:t>
            </a:r>
            <a:endParaRPr lang="en-US" sz="2400" dirty="0">
              <a:latin typeface="Voltaire"/>
              <a:cs typeface="Voltaire"/>
            </a:endParaRPr>
          </a:p>
        </p:txBody>
      </p:sp>
      <p:sp>
        <p:nvSpPr>
          <p:cNvPr id="142" name="Freeform 141"/>
          <p:cNvSpPr/>
          <p:nvPr/>
        </p:nvSpPr>
        <p:spPr>
          <a:xfrm>
            <a:off x="37439600" y="18186400"/>
            <a:ext cx="839764" cy="1473200"/>
          </a:xfrm>
          <a:custGeom>
            <a:avLst/>
            <a:gdLst>
              <a:gd name="connsiteX0" fmla="*/ 0 w 839764"/>
              <a:gd name="connsiteY0" fmla="*/ 1473200 h 1473200"/>
              <a:gd name="connsiteX1" fmla="*/ 812800 w 839764"/>
              <a:gd name="connsiteY1" fmla="*/ 457200 h 1473200"/>
              <a:gd name="connsiteX2" fmla="*/ 660400 w 839764"/>
              <a:gd name="connsiteY2" fmla="*/ 0 h 1473200"/>
              <a:gd name="connsiteX3" fmla="*/ 660400 w 839764"/>
              <a:gd name="connsiteY3" fmla="*/ 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764" h="1473200">
                <a:moveTo>
                  <a:pt x="0" y="1473200"/>
                </a:moveTo>
                <a:cubicBezTo>
                  <a:pt x="351366" y="1087966"/>
                  <a:pt x="702733" y="702733"/>
                  <a:pt x="812800" y="457200"/>
                </a:cubicBezTo>
                <a:cubicBezTo>
                  <a:pt x="922867" y="211667"/>
                  <a:pt x="660400" y="0"/>
                  <a:pt x="660400" y="0"/>
                </a:cubicBezTo>
                <a:lnTo>
                  <a:pt x="660400" y="0"/>
                </a:lnTo>
              </a:path>
            </a:pathLst>
          </a:custGeom>
          <a:noFill/>
          <a:ln w="762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7178000" y="8583762"/>
            <a:ext cx="3759200" cy="814238"/>
          </a:xfrm>
          <a:custGeom>
            <a:avLst/>
            <a:gdLst>
              <a:gd name="connsiteX0" fmla="*/ 3759200 w 3759200"/>
              <a:gd name="connsiteY0" fmla="*/ 814238 h 814238"/>
              <a:gd name="connsiteX1" fmla="*/ 2387600 w 3759200"/>
              <a:gd name="connsiteY1" fmla="*/ 255438 h 814238"/>
              <a:gd name="connsiteX2" fmla="*/ 2743200 w 3759200"/>
              <a:gd name="connsiteY2" fmla="*/ 1438 h 814238"/>
              <a:gd name="connsiteX3" fmla="*/ 2895600 w 3759200"/>
              <a:gd name="connsiteY3" fmla="*/ 357038 h 814238"/>
              <a:gd name="connsiteX4" fmla="*/ 1879600 w 3759200"/>
              <a:gd name="connsiteY4" fmla="*/ 560238 h 814238"/>
              <a:gd name="connsiteX5" fmla="*/ 863600 w 3759200"/>
              <a:gd name="connsiteY5" fmla="*/ 204638 h 814238"/>
              <a:gd name="connsiteX6" fmla="*/ 0 w 3759200"/>
              <a:gd name="connsiteY6" fmla="*/ 103038 h 814238"/>
              <a:gd name="connsiteX7" fmla="*/ 0 w 3759200"/>
              <a:gd name="connsiteY7" fmla="*/ 103038 h 81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9200" h="814238">
                <a:moveTo>
                  <a:pt x="3759200" y="814238"/>
                </a:moveTo>
                <a:cubicBezTo>
                  <a:pt x="3158066" y="602571"/>
                  <a:pt x="2556933" y="390905"/>
                  <a:pt x="2387600" y="255438"/>
                </a:cubicBezTo>
                <a:cubicBezTo>
                  <a:pt x="2218267" y="119971"/>
                  <a:pt x="2658533" y="-15495"/>
                  <a:pt x="2743200" y="1438"/>
                </a:cubicBezTo>
                <a:cubicBezTo>
                  <a:pt x="2827867" y="18371"/>
                  <a:pt x="3039533" y="263905"/>
                  <a:pt x="2895600" y="357038"/>
                </a:cubicBezTo>
                <a:cubicBezTo>
                  <a:pt x="2751667" y="450171"/>
                  <a:pt x="2218267" y="585638"/>
                  <a:pt x="1879600" y="560238"/>
                </a:cubicBezTo>
                <a:cubicBezTo>
                  <a:pt x="1540933" y="534838"/>
                  <a:pt x="1176867" y="280838"/>
                  <a:pt x="863600" y="204638"/>
                </a:cubicBezTo>
                <a:cubicBezTo>
                  <a:pt x="550333" y="128438"/>
                  <a:pt x="0" y="103038"/>
                  <a:pt x="0" y="103038"/>
                </a:cubicBezTo>
                <a:lnTo>
                  <a:pt x="0" y="103038"/>
                </a:lnTo>
              </a:path>
            </a:pathLst>
          </a:custGeom>
          <a:ln w="76200" cmpd="sng">
            <a:solidFill>
              <a:srgbClr val="95373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1295</Words>
  <Application>Microsoft Macintosh PowerPoint</Application>
  <PresentationFormat>Custom</PresentationFormat>
  <Paragraphs>148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Organisciak</dc:creator>
  <cp:lastModifiedBy>Peter Organisciak</cp:lastModifiedBy>
  <cp:revision>31</cp:revision>
  <dcterms:created xsi:type="dcterms:W3CDTF">2014-03-06T17:33:00Z</dcterms:created>
  <dcterms:modified xsi:type="dcterms:W3CDTF">2014-03-10T22:07:42Z</dcterms:modified>
</cp:coreProperties>
</file>