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8" r:id="rId4"/>
    <p:sldId id="279" r:id="rId5"/>
    <p:sldId id="272" r:id="rId6"/>
    <p:sldId id="274" r:id="rId7"/>
    <p:sldId id="271" r:id="rId8"/>
    <p:sldId id="267" r:id="rId9"/>
    <p:sldId id="270" r:id="rId10"/>
    <p:sldId id="269" r:id="rId11"/>
    <p:sldId id="268" r:id="rId12"/>
    <p:sldId id="284" r:id="rId13"/>
    <p:sldId id="275" r:id="rId14"/>
    <p:sldId id="280" r:id="rId15"/>
    <p:sldId id="257" r:id="rId16"/>
    <p:sldId id="263" r:id="rId17"/>
    <p:sldId id="259" r:id="rId18"/>
    <p:sldId id="261" r:id="rId19"/>
    <p:sldId id="262" r:id="rId20"/>
    <p:sldId id="265" r:id="rId21"/>
    <p:sldId id="266" r:id="rId22"/>
    <p:sldId id="285" r:id="rId23"/>
    <p:sldId id="281" r:id="rId24"/>
    <p:sldId id="282" r:id="rId25"/>
    <p:sldId id="283" r:id="rId26"/>
    <p:sldId id="260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400"/>
    <a:srgbClr val="996633"/>
    <a:srgbClr val="663300"/>
    <a:srgbClr val="009900"/>
    <a:srgbClr val="64A29B"/>
    <a:srgbClr val="8064A2"/>
    <a:srgbClr val="00CC00"/>
    <a:srgbClr val="00A4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50" autoAdjust="0"/>
  </p:normalViewPr>
  <p:slideViewPr>
    <p:cSldViewPr>
      <p:cViewPr>
        <p:scale>
          <a:sx n="40" d="100"/>
          <a:sy n="40" d="100"/>
        </p:scale>
        <p:origin x="-138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2F82-EFB7-4422-AFA2-79579F0C1CA1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26CD-A1AD-4654-B9DC-113F62C80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26CD-A1AD-4654-B9DC-113F62C80B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26CD-A1AD-4654-B9DC-113F62C80B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4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26CD-A1AD-4654-B9DC-113F62C80B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26CD-A1AD-4654-B9DC-113F62C80B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26CD-A1AD-4654-B9DC-113F62C80B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533401" y="152400"/>
            <a:ext cx="877078" cy="685800"/>
            <a:chOff x="6858000" y="1847850"/>
            <a:chExt cx="1534886" cy="1200150"/>
          </a:xfrm>
        </p:grpSpPr>
        <p:sp>
          <p:nvSpPr>
            <p:cNvPr id="33" name="Oval 32"/>
            <p:cNvSpPr/>
            <p:nvPr userDrawn="1"/>
          </p:nvSpPr>
          <p:spPr>
            <a:xfrm>
              <a:off x="6858000" y="1981200"/>
              <a:ext cx="1143000" cy="1066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7658100" y="1847850"/>
              <a:ext cx="734786" cy="6858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 userDrawn="1"/>
        </p:nvSpPr>
        <p:spPr>
          <a:xfrm>
            <a:off x="152400" y="304800"/>
            <a:ext cx="419878" cy="391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096000" y="1066800"/>
            <a:ext cx="957943" cy="609600"/>
            <a:chOff x="6324600" y="1981200"/>
            <a:chExt cx="1676400" cy="1066800"/>
          </a:xfrm>
        </p:grpSpPr>
        <p:sp>
          <p:nvSpPr>
            <p:cNvPr id="29" name="Oval 28"/>
            <p:cNvSpPr/>
            <p:nvPr userDrawn="1"/>
          </p:nvSpPr>
          <p:spPr>
            <a:xfrm>
              <a:off x="6858000" y="1981200"/>
              <a:ext cx="1143000" cy="1066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6324600" y="2209800"/>
              <a:ext cx="734786" cy="685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26"/>
          <p:cNvSpPr/>
          <p:nvPr userDrawn="1"/>
        </p:nvSpPr>
        <p:spPr>
          <a:xfrm>
            <a:off x="533400" y="4267200"/>
            <a:ext cx="8828690" cy="567559"/>
          </a:xfrm>
          <a:custGeom>
            <a:avLst/>
            <a:gdLst>
              <a:gd name="connsiteX0" fmla="*/ 0 w 8828690"/>
              <a:gd name="connsiteY0" fmla="*/ 525517 h 567559"/>
              <a:gd name="connsiteX1" fmla="*/ 945931 w 8828690"/>
              <a:gd name="connsiteY1" fmla="*/ 42041 h 567559"/>
              <a:gd name="connsiteX2" fmla="*/ 2070538 w 8828690"/>
              <a:gd name="connsiteY2" fmla="*/ 273269 h 567559"/>
              <a:gd name="connsiteX3" fmla="*/ 3268718 w 8828690"/>
              <a:gd name="connsiteY3" fmla="*/ 147145 h 567559"/>
              <a:gd name="connsiteX4" fmla="*/ 4666594 w 8828690"/>
              <a:gd name="connsiteY4" fmla="*/ 189186 h 567559"/>
              <a:gd name="connsiteX5" fmla="*/ 5948856 w 8828690"/>
              <a:gd name="connsiteY5" fmla="*/ 451945 h 567559"/>
              <a:gd name="connsiteX6" fmla="*/ 7714594 w 8828690"/>
              <a:gd name="connsiteY6" fmla="*/ 84083 h 567559"/>
              <a:gd name="connsiteX7" fmla="*/ 8671035 w 8828690"/>
              <a:gd name="connsiteY7" fmla="*/ 409903 h 567559"/>
              <a:gd name="connsiteX8" fmla="*/ 8660525 w 8828690"/>
              <a:gd name="connsiteY8" fmla="*/ 493986 h 567559"/>
              <a:gd name="connsiteX9" fmla="*/ 8271642 w 8828690"/>
              <a:gd name="connsiteY9" fmla="*/ 567559 h 5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28690" h="567559">
                <a:moveTo>
                  <a:pt x="0" y="525517"/>
                </a:moveTo>
                <a:cubicBezTo>
                  <a:pt x="300420" y="304799"/>
                  <a:pt x="600841" y="84082"/>
                  <a:pt x="945931" y="42041"/>
                </a:cubicBezTo>
                <a:cubicBezTo>
                  <a:pt x="1291021" y="0"/>
                  <a:pt x="1683407" y="255752"/>
                  <a:pt x="2070538" y="273269"/>
                </a:cubicBezTo>
                <a:cubicBezTo>
                  <a:pt x="2457669" y="290786"/>
                  <a:pt x="2836042" y="161159"/>
                  <a:pt x="3268718" y="147145"/>
                </a:cubicBezTo>
                <a:cubicBezTo>
                  <a:pt x="3701394" y="133131"/>
                  <a:pt x="4219904" y="138386"/>
                  <a:pt x="4666594" y="189186"/>
                </a:cubicBezTo>
                <a:cubicBezTo>
                  <a:pt x="5113284" y="239986"/>
                  <a:pt x="5440856" y="469462"/>
                  <a:pt x="5948856" y="451945"/>
                </a:cubicBezTo>
                <a:cubicBezTo>
                  <a:pt x="6456856" y="434428"/>
                  <a:pt x="7260898" y="91090"/>
                  <a:pt x="7714594" y="84083"/>
                </a:cubicBezTo>
                <a:cubicBezTo>
                  <a:pt x="8168290" y="77076"/>
                  <a:pt x="8513380" y="341586"/>
                  <a:pt x="8671035" y="409903"/>
                </a:cubicBezTo>
                <a:cubicBezTo>
                  <a:pt x="8828690" y="478220"/>
                  <a:pt x="8727090" y="467710"/>
                  <a:pt x="8660525" y="493986"/>
                </a:cubicBezTo>
                <a:cubicBezTo>
                  <a:pt x="8593960" y="520262"/>
                  <a:pt x="8432801" y="543910"/>
                  <a:pt x="8271642" y="567559"/>
                </a:cubicBezTo>
              </a:path>
            </a:pathLst>
          </a:custGeom>
          <a:solidFill>
            <a:srgbClr val="64A29B">
              <a:alpha val="29804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3ED9033-725F-42E1-A621-4B6CAFBDF16C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2F77C77-097A-4BF4-AEF2-BF6731BC14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00600"/>
            <a:ext cx="9144000" cy="2057400"/>
          </a:xfrm>
          <a:prstGeom prst="rect">
            <a:avLst/>
          </a:prstGeom>
          <a:solidFill>
            <a:srgbClr val="00B400"/>
          </a:solidFill>
          <a:ln w="206375">
            <a:gradFill>
              <a:gsLst>
                <a:gs pos="96000">
                  <a:schemeClr val="accent4">
                    <a:alpha val="0"/>
                  </a:schemeClr>
                </a:gs>
                <a:gs pos="100000">
                  <a:schemeClr val="accent4">
                    <a:alpha val="27000"/>
                  </a:schemeClr>
                </a:gs>
              </a:gsLst>
              <a:lin ang="16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21210339">
            <a:off x="55155" y="3826414"/>
            <a:ext cx="8776138" cy="1473199"/>
          </a:xfrm>
          <a:custGeom>
            <a:avLst/>
            <a:gdLst>
              <a:gd name="connsiteX0" fmla="*/ 0 w 8776138"/>
              <a:gd name="connsiteY0" fmla="*/ 516758 h 1473199"/>
              <a:gd name="connsiteX1" fmla="*/ 756745 w 8776138"/>
              <a:gd name="connsiteY1" fmla="*/ 22772 h 1473199"/>
              <a:gd name="connsiteX2" fmla="*/ 2007476 w 8776138"/>
              <a:gd name="connsiteY2" fmla="*/ 380123 h 1473199"/>
              <a:gd name="connsiteX3" fmla="*/ 2953407 w 8776138"/>
              <a:gd name="connsiteY3" fmla="*/ 485227 h 1473199"/>
              <a:gd name="connsiteX4" fmla="*/ 3626069 w 8776138"/>
              <a:gd name="connsiteY4" fmla="*/ 747986 h 1473199"/>
              <a:gd name="connsiteX5" fmla="*/ 4908332 w 8776138"/>
              <a:gd name="connsiteY5" fmla="*/ 1021254 h 1473199"/>
              <a:gd name="connsiteX6" fmla="*/ 5433849 w 8776138"/>
              <a:gd name="connsiteY6" fmla="*/ 1031765 h 1473199"/>
              <a:gd name="connsiteX7" fmla="*/ 6358759 w 8776138"/>
              <a:gd name="connsiteY7" fmla="*/ 1210441 h 1473199"/>
              <a:gd name="connsiteX8" fmla="*/ 7315200 w 8776138"/>
              <a:gd name="connsiteY8" fmla="*/ 1252482 h 1473199"/>
              <a:gd name="connsiteX9" fmla="*/ 7924800 w 8776138"/>
              <a:gd name="connsiteY9" fmla="*/ 1347075 h 1473199"/>
              <a:gd name="connsiteX10" fmla="*/ 8776138 w 8776138"/>
              <a:gd name="connsiteY10" fmla="*/ 1473199 h 14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76138" h="1473199">
                <a:moveTo>
                  <a:pt x="0" y="516758"/>
                </a:moveTo>
                <a:cubicBezTo>
                  <a:pt x="211083" y="281151"/>
                  <a:pt x="422166" y="45545"/>
                  <a:pt x="756745" y="22772"/>
                </a:cubicBezTo>
                <a:cubicBezTo>
                  <a:pt x="1091324" y="0"/>
                  <a:pt x="1641366" y="303047"/>
                  <a:pt x="2007476" y="380123"/>
                </a:cubicBezTo>
                <a:cubicBezTo>
                  <a:pt x="2373586" y="457199"/>
                  <a:pt x="2683642" y="423917"/>
                  <a:pt x="2953407" y="485227"/>
                </a:cubicBezTo>
                <a:cubicBezTo>
                  <a:pt x="3223173" y="546538"/>
                  <a:pt x="3300248" y="658648"/>
                  <a:pt x="3626069" y="747986"/>
                </a:cubicBezTo>
                <a:cubicBezTo>
                  <a:pt x="3951890" y="837324"/>
                  <a:pt x="4607035" y="973958"/>
                  <a:pt x="4908332" y="1021254"/>
                </a:cubicBezTo>
                <a:cubicBezTo>
                  <a:pt x="5209629" y="1068550"/>
                  <a:pt x="5192111" y="1000234"/>
                  <a:pt x="5433849" y="1031765"/>
                </a:cubicBezTo>
                <a:cubicBezTo>
                  <a:pt x="5675587" y="1063296"/>
                  <a:pt x="6045201" y="1173655"/>
                  <a:pt x="6358759" y="1210441"/>
                </a:cubicBezTo>
                <a:cubicBezTo>
                  <a:pt x="6672317" y="1247227"/>
                  <a:pt x="7054193" y="1229710"/>
                  <a:pt x="7315200" y="1252482"/>
                </a:cubicBezTo>
                <a:cubicBezTo>
                  <a:pt x="7576207" y="1275254"/>
                  <a:pt x="7924800" y="1347075"/>
                  <a:pt x="7924800" y="1347075"/>
                </a:cubicBezTo>
                <a:lnTo>
                  <a:pt x="8776138" y="1473199"/>
                </a:lnTo>
              </a:path>
            </a:pathLst>
          </a:custGeom>
          <a:solidFill>
            <a:srgbClr val="00A4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>
            <a:off x="6019800" y="4419600"/>
            <a:ext cx="2983186" cy="830317"/>
          </a:xfrm>
          <a:custGeom>
            <a:avLst/>
            <a:gdLst>
              <a:gd name="connsiteX0" fmla="*/ 94593 w 2983186"/>
              <a:gd name="connsiteY0" fmla="*/ 455448 h 830317"/>
              <a:gd name="connsiteX1" fmla="*/ 536028 w 2983186"/>
              <a:gd name="connsiteY1" fmla="*/ 3503 h 830317"/>
              <a:gd name="connsiteX2" fmla="*/ 1103586 w 2983186"/>
              <a:gd name="connsiteY2" fmla="*/ 476469 h 830317"/>
              <a:gd name="connsiteX3" fmla="*/ 1439917 w 2983186"/>
              <a:gd name="connsiteY3" fmla="*/ 718207 h 830317"/>
              <a:gd name="connsiteX4" fmla="*/ 1755228 w 2983186"/>
              <a:gd name="connsiteY4" fmla="*/ 602593 h 830317"/>
              <a:gd name="connsiteX5" fmla="*/ 2196662 w 2983186"/>
              <a:gd name="connsiteY5" fmla="*/ 760248 h 830317"/>
              <a:gd name="connsiteX6" fmla="*/ 2785241 w 2983186"/>
              <a:gd name="connsiteY6" fmla="*/ 770758 h 830317"/>
              <a:gd name="connsiteX7" fmla="*/ 1008993 w 2983186"/>
              <a:gd name="connsiteY7" fmla="*/ 812800 h 830317"/>
              <a:gd name="connsiteX8" fmla="*/ 0 w 2983186"/>
              <a:gd name="connsiteY8" fmla="*/ 665655 h 83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186" h="830317">
                <a:moveTo>
                  <a:pt x="94593" y="455448"/>
                </a:moveTo>
                <a:cubicBezTo>
                  <a:pt x="231228" y="227724"/>
                  <a:pt x="367863" y="0"/>
                  <a:pt x="536028" y="3503"/>
                </a:cubicBezTo>
                <a:cubicBezTo>
                  <a:pt x="704193" y="7006"/>
                  <a:pt x="952938" y="357352"/>
                  <a:pt x="1103586" y="476469"/>
                </a:cubicBezTo>
                <a:cubicBezTo>
                  <a:pt x="1254234" y="595586"/>
                  <a:pt x="1331310" y="697186"/>
                  <a:pt x="1439917" y="718207"/>
                </a:cubicBezTo>
                <a:cubicBezTo>
                  <a:pt x="1548524" y="739228"/>
                  <a:pt x="1629104" y="595586"/>
                  <a:pt x="1755228" y="602593"/>
                </a:cubicBezTo>
                <a:cubicBezTo>
                  <a:pt x="1881352" y="609600"/>
                  <a:pt x="2024993" y="732221"/>
                  <a:pt x="2196662" y="760248"/>
                </a:cubicBezTo>
                <a:cubicBezTo>
                  <a:pt x="2368331" y="788276"/>
                  <a:pt x="2983186" y="761999"/>
                  <a:pt x="2785241" y="770758"/>
                </a:cubicBezTo>
                <a:cubicBezTo>
                  <a:pt x="2587296" y="779517"/>
                  <a:pt x="1473200" y="830317"/>
                  <a:pt x="1008993" y="812800"/>
                </a:cubicBezTo>
                <a:cubicBezTo>
                  <a:pt x="544786" y="795283"/>
                  <a:pt x="272393" y="730469"/>
                  <a:pt x="0" y="665655"/>
                </a:cubicBezTo>
              </a:path>
            </a:pathLst>
          </a:custGeom>
          <a:solidFill>
            <a:srgbClr val="00CC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 userDrawn="1"/>
        </p:nvSpPr>
        <p:spPr>
          <a:xfrm>
            <a:off x="8113986" y="4800600"/>
            <a:ext cx="1030014" cy="2301766"/>
          </a:xfrm>
          <a:custGeom>
            <a:avLst/>
            <a:gdLst>
              <a:gd name="connsiteX0" fmla="*/ 695435 w 1030014"/>
              <a:gd name="connsiteY0" fmla="*/ 22773 h 2301766"/>
              <a:gd name="connsiteX1" fmla="*/ 853090 w 1030014"/>
              <a:gd name="connsiteY1" fmla="*/ 201449 h 2301766"/>
              <a:gd name="connsiteX2" fmla="*/ 863600 w 1030014"/>
              <a:gd name="connsiteY2" fmla="*/ 443187 h 2301766"/>
              <a:gd name="connsiteX3" fmla="*/ 737476 w 1030014"/>
              <a:gd name="connsiteY3" fmla="*/ 758497 h 2301766"/>
              <a:gd name="connsiteX4" fmla="*/ 790028 w 1030014"/>
              <a:gd name="connsiteY4" fmla="*/ 1241973 h 2301766"/>
              <a:gd name="connsiteX5" fmla="*/ 653394 w 1030014"/>
              <a:gd name="connsiteY5" fmla="*/ 1630856 h 2301766"/>
              <a:gd name="connsiteX6" fmla="*/ 1752 w 1030014"/>
              <a:gd name="connsiteY6" fmla="*/ 2135352 h 2301766"/>
              <a:gd name="connsiteX7" fmla="*/ 663904 w 1030014"/>
              <a:gd name="connsiteY7" fmla="*/ 2198414 h 2301766"/>
              <a:gd name="connsiteX8" fmla="*/ 1000235 w 1030014"/>
              <a:gd name="connsiteY8" fmla="*/ 1515242 h 2301766"/>
              <a:gd name="connsiteX9" fmla="*/ 842580 w 1030014"/>
              <a:gd name="connsiteY9" fmla="*/ 779518 h 2301766"/>
              <a:gd name="connsiteX10" fmla="*/ 937173 w 1030014"/>
              <a:gd name="connsiteY10" fmla="*/ 390635 h 2301766"/>
              <a:gd name="connsiteX11" fmla="*/ 821559 w 1030014"/>
              <a:gd name="connsiteY11" fmla="*/ 64814 h 2301766"/>
              <a:gd name="connsiteX12" fmla="*/ 695435 w 1030014"/>
              <a:gd name="connsiteY12" fmla="*/ 22773 h 230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0014" h="2301766">
                <a:moveTo>
                  <a:pt x="695435" y="22773"/>
                </a:moveTo>
                <a:cubicBezTo>
                  <a:pt x="700690" y="45546"/>
                  <a:pt x="825063" y="131380"/>
                  <a:pt x="853090" y="201449"/>
                </a:cubicBezTo>
                <a:cubicBezTo>
                  <a:pt x="881117" y="271518"/>
                  <a:pt x="882869" y="350346"/>
                  <a:pt x="863600" y="443187"/>
                </a:cubicBezTo>
                <a:cubicBezTo>
                  <a:pt x="844331" y="536028"/>
                  <a:pt x="749738" y="625366"/>
                  <a:pt x="737476" y="758497"/>
                </a:cubicBezTo>
                <a:cubicBezTo>
                  <a:pt x="725214" y="891628"/>
                  <a:pt x="804042" y="1096580"/>
                  <a:pt x="790028" y="1241973"/>
                </a:cubicBezTo>
                <a:cubicBezTo>
                  <a:pt x="776014" y="1387366"/>
                  <a:pt x="784773" y="1481960"/>
                  <a:pt x="653394" y="1630856"/>
                </a:cubicBezTo>
                <a:cubicBezTo>
                  <a:pt x="522015" y="1779752"/>
                  <a:pt x="0" y="2040759"/>
                  <a:pt x="1752" y="2135352"/>
                </a:cubicBezTo>
                <a:cubicBezTo>
                  <a:pt x="3504" y="2229945"/>
                  <a:pt x="497490" y="2301766"/>
                  <a:pt x="663904" y="2198414"/>
                </a:cubicBezTo>
                <a:cubicBezTo>
                  <a:pt x="830318" y="2095062"/>
                  <a:pt x="970456" y="1751725"/>
                  <a:pt x="1000235" y="1515242"/>
                </a:cubicBezTo>
                <a:cubicBezTo>
                  <a:pt x="1030014" y="1278759"/>
                  <a:pt x="853090" y="966952"/>
                  <a:pt x="842580" y="779518"/>
                </a:cubicBezTo>
                <a:cubicBezTo>
                  <a:pt x="832070" y="592084"/>
                  <a:pt x="940676" y="509752"/>
                  <a:pt x="937173" y="390635"/>
                </a:cubicBezTo>
                <a:cubicBezTo>
                  <a:pt x="933670" y="271518"/>
                  <a:pt x="861849" y="126124"/>
                  <a:pt x="821559" y="64814"/>
                </a:cubicBezTo>
                <a:cubicBezTo>
                  <a:pt x="781269" y="3504"/>
                  <a:pt x="690180" y="0"/>
                  <a:pt x="695435" y="2277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4191000"/>
            <a:ext cx="732183" cy="990600"/>
            <a:chOff x="4038600" y="4648200"/>
            <a:chExt cx="1295400" cy="17526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4419600" y="5562600"/>
              <a:ext cx="533400" cy="838200"/>
              <a:chOff x="4191000" y="4876800"/>
              <a:chExt cx="762000" cy="1676400"/>
            </a:xfrm>
          </p:grpSpPr>
          <p:sp>
            <p:nvSpPr>
              <p:cNvPr id="39" name="Rounded Rectangle 38"/>
              <p:cNvSpPr/>
              <p:nvPr userDrawn="1"/>
            </p:nvSpPr>
            <p:spPr>
              <a:xfrm>
                <a:off x="4191000" y="4876800"/>
                <a:ext cx="762000" cy="1676400"/>
              </a:xfrm>
              <a:prstGeom prst="roundRect">
                <a:avLst>
                  <a:gd name="adj" fmla="val 45481"/>
                </a:avLst>
              </a:pr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 userDrawn="1"/>
            </p:nvSpPr>
            <p:spPr>
              <a:xfrm>
                <a:off x="4191000" y="4876800"/>
                <a:ext cx="685800" cy="1676400"/>
              </a:xfrm>
              <a:prstGeom prst="roundRect">
                <a:avLst>
                  <a:gd name="adj" fmla="val 35312"/>
                </a:avLst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 userDrawn="1"/>
            </p:nvSpPr>
            <p:spPr>
              <a:xfrm>
                <a:off x="4404360" y="5486400"/>
                <a:ext cx="320040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4038600" y="4648200"/>
              <a:ext cx="1295400" cy="1143000"/>
              <a:chOff x="3505200" y="2971800"/>
              <a:chExt cx="2209800" cy="2286000"/>
            </a:xfrm>
          </p:grpSpPr>
          <p:sp>
            <p:nvSpPr>
              <p:cNvPr id="37" name="Oval 36"/>
              <p:cNvSpPr/>
              <p:nvPr userDrawn="1"/>
            </p:nvSpPr>
            <p:spPr>
              <a:xfrm>
                <a:off x="3505200" y="2971800"/>
                <a:ext cx="2209800" cy="2286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3505200" y="3048000"/>
                <a:ext cx="2057400" cy="2133600"/>
              </a:xfrm>
              <a:prstGeom prst="ellipse">
                <a:avLst/>
              </a:prstGeom>
              <a:solidFill>
                <a:srgbClr val="00B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Freeform 44"/>
          <p:cNvSpPr/>
          <p:nvPr userDrawn="1"/>
        </p:nvSpPr>
        <p:spPr>
          <a:xfrm>
            <a:off x="0" y="4960883"/>
            <a:ext cx="792998" cy="220717"/>
          </a:xfrm>
          <a:custGeom>
            <a:avLst/>
            <a:gdLst>
              <a:gd name="connsiteX0" fmla="*/ 94593 w 2983186"/>
              <a:gd name="connsiteY0" fmla="*/ 455448 h 830317"/>
              <a:gd name="connsiteX1" fmla="*/ 536028 w 2983186"/>
              <a:gd name="connsiteY1" fmla="*/ 3503 h 830317"/>
              <a:gd name="connsiteX2" fmla="*/ 1103586 w 2983186"/>
              <a:gd name="connsiteY2" fmla="*/ 476469 h 830317"/>
              <a:gd name="connsiteX3" fmla="*/ 1439917 w 2983186"/>
              <a:gd name="connsiteY3" fmla="*/ 718207 h 830317"/>
              <a:gd name="connsiteX4" fmla="*/ 1755228 w 2983186"/>
              <a:gd name="connsiteY4" fmla="*/ 602593 h 830317"/>
              <a:gd name="connsiteX5" fmla="*/ 2196662 w 2983186"/>
              <a:gd name="connsiteY5" fmla="*/ 760248 h 830317"/>
              <a:gd name="connsiteX6" fmla="*/ 2785241 w 2983186"/>
              <a:gd name="connsiteY6" fmla="*/ 770758 h 830317"/>
              <a:gd name="connsiteX7" fmla="*/ 1008993 w 2983186"/>
              <a:gd name="connsiteY7" fmla="*/ 812800 h 830317"/>
              <a:gd name="connsiteX8" fmla="*/ 0 w 2983186"/>
              <a:gd name="connsiteY8" fmla="*/ 665655 h 83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186" h="830317">
                <a:moveTo>
                  <a:pt x="94593" y="455448"/>
                </a:moveTo>
                <a:cubicBezTo>
                  <a:pt x="231228" y="227724"/>
                  <a:pt x="367863" y="0"/>
                  <a:pt x="536028" y="3503"/>
                </a:cubicBezTo>
                <a:cubicBezTo>
                  <a:pt x="704193" y="7006"/>
                  <a:pt x="952938" y="357352"/>
                  <a:pt x="1103586" y="476469"/>
                </a:cubicBezTo>
                <a:cubicBezTo>
                  <a:pt x="1254234" y="595586"/>
                  <a:pt x="1331310" y="697186"/>
                  <a:pt x="1439917" y="718207"/>
                </a:cubicBezTo>
                <a:cubicBezTo>
                  <a:pt x="1548524" y="739228"/>
                  <a:pt x="1629104" y="595586"/>
                  <a:pt x="1755228" y="602593"/>
                </a:cubicBezTo>
                <a:cubicBezTo>
                  <a:pt x="1881352" y="609600"/>
                  <a:pt x="2024993" y="732221"/>
                  <a:pt x="2196662" y="760248"/>
                </a:cubicBezTo>
                <a:cubicBezTo>
                  <a:pt x="2368331" y="788276"/>
                  <a:pt x="2983186" y="761999"/>
                  <a:pt x="2785241" y="770758"/>
                </a:cubicBezTo>
                <a:cubicBezTo>
                  <a:pt x="2587296" y="779517"/>
                  <a:pt x="1473200" y="830317"/>
                  <a:pt x="1008993" y="812800"/>
                </a:cubicBezTo>
                <a:cubicBezTo>
                  <a:pt x="544786" y="795283"/>
                  <a:pt x="272393" y="730469"/>
                  <a:pt x="0" y="665655"/>
                </a:cubicBezTo>
              </a:path>
            </a:pathLst>
          </a:custGeom>
          <a:solidFill>
            <a:srgbClr val="00CC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 userDrawn="1"/>
        </p:nvSpPr>
        <p:spPr>
          <a:xfrm>
            <a:off x="8077200" y="381000"/>
            <a:ext cx="609600" cy="609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 userDrawn="1"/>
        </p:nvSpPr>
        <p:spPr>
          <a:xfrm>
            <a:off x="7696200" y="0"/>
            <a:ext cx="1219200" cy="1219200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cirssadmin\Documents\My Dropbox\MAMP\ARG Working\_img\_picos\7_6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572000"/>
            <a:ext cx="327025" cy="327025"/>
          </a:xfrm>
          <a:prstGeom prst="rect">
            <a:avLst/>
          </a:prstGeom>
          <a:noFill/>
        </p:spPr>
      </p:pic>
      <p:pic>
        <p:nvPicPr>
          <p:cNvPr id="1034" name="Picture 10" descr="C:\Users\cirssadmin\Documents\My Dropbox\MAMP\ARG Working\_img\_picos\6_6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315200" y="4520023"/>
            <a:ext cx="379002" cy="37900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683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Pico </a:t>
            </a:r>
            <a:r>
              <a:rPr lang="en-US" b="1" dirty="0" smtClean="0"/>
              <a:t>Safari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Active Gaming in Integrated </a:t>
            </a:r>
            <a:r>
              <a:rPr lang="en-US" b="1" dirty="0" smtClean="0"/>
              <a:t>Environments</a:t>
            </a:r>
          </a:p>
          <a:p>
            <a:pPr>
              <a:spcBef>
                <a:spcPts val="1800"/>
              </a:spcBef>
            </a:pPr>
            <a:r>
              <a:rPr lang="en-US" sz="2000" b="1" dirty="0" smtClean="0"/>
              <a:t>May 30, 2011</a:t>
            </a:r>
            <a:endParaRPr lang="en-US" dirty="0"/>
          </a:p>
        </p:txBody>
      </p:sp>
      <p:pic>
        <p:nvPicPr>
          <p:cNvPr id="1027" name="Picture 3" descr="C:\Users\cirssadmin\Documents\My Dropbox\MAMP\ARG Working\_img\_picos\4_6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953000"/>
            <a:ext cx="1981200" cy="1981200"/>
          </a:xfrm>
          <a:prstGeom prst="rect">
            <a:avLst/>
          </a:prstGeom>
          <a:noFill/>
        </p:spPr>
      </p:pic>
      <p:pic>
        <p:nvPicPr>
          <p:cNvPr id="1028" name="Picture 4" descr="C:\Users\cirssadmin\Documents\My Dropbox\MAMP\ARG Working\_img\_picos\5_60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4495800"/>
            <a:ext cx="2687638" cy="2687638"/>
          </a:xfrm>
          <a:prstGeom prst="rect">
            <a:avLst/>
          </a:prstGeom>
          <a:noFill/>
        </p:spPr>
      </p:pic>
      <p:pic>
        <p:nvPicPr>
          <p:cNvPr id="1029" name="Picture 5" descr="C:\Users\cirssadmin\Documents\My Dropbox\MAMP\ARG Working\_img\_picos\3_60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3579812"/>
            <a:ext cx="1144588" cy="1144588"/>
          </a:xfrm>
          <a:prstGeom prst="rect">
            <a:avLst/>
          </a:prstGeom>
          <a:noFill/>
        </p:spPr>
      </p:pic>
      <p:pic>
        <p:nvPicPr>
          <p:cNvPr id="1030" name="Picture 6" descr="C:\Users\cirssadmin\Documents\My Dropbox\MAMP\ARG Working\_img\_picos\9_60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1143000" y="3733800"/>
            <a:ext cx="762000" cy="762000"/>
          </a:xfrm>
          <a:prstGeom prst="rect">
            <a:avLst/>
          </a:prstGeom>
          <a:noFill/>
        </p:spPr>
      </p:pic>
      <p:pic>
        <p:nvPicPr>
          <p:cNvPr id="1031" name="Picture 7" descr="C:\Users\cirssadmin\Documents\My Dropbox\MAMP\ARG Working\_img\_picos\raydand_60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0200" y="4267200"/>
            <a:ext cx="914400" cy="914400"/>
          </a:xfrm>
          <a:prstGeom prst="rect">
            <a:avLst/>
          </a:prstGeom>
          <a:noFill/>
        </p:spPr>
      </p:pic>
      <p:pic>
        <p:nvPicPr>
          <p:cNvPr id="1032" name="Picture 8" descr="C:\Users\cirssadmin\Documents\My Dropbox\MAMP\ARG Working\_img\_picos\pinny_6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9200" y="4495800"/>
            <a:ext cx="617537" cy="617537"/>
          </a:xfrm>
          <a:prstGeom prst="rect">
            <a:avLst/>
          </a:prstGeom>
          <a:noFill/>
        </p:spPr>
      </p:pic>
      <p:pic>
        <p:nvPicPr>
          <p:cNvPr id="1026" name="Picture 2" descr="C:\Users\cirssadmin\Documents\My Dropbox\MAMP\ARG Working\_img\_picos\1_6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533400" y="2819400"/>
            <a:ext cx="5105400" cy="51054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96621" y="0"/>
            <a:ext cx="793941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Peter </a:t>
            </a:r>
            <a:r>
              <a:rPr lang="en-US" sz="2000" b="1" dirty="0" smtClean="0">
                <a:solidFill>
                  <a:schemeClr val="bg1"/>
                </a:solidFill>
              </a:rPr>
              <a:t>Organisciak[1], Garry </a:t>
            </a:r>
            <a:r>
              <a:rPr lang="en-US" sz="2000" b="1" dirty="0" smtClean="0">
                <a:solidFill>
                  <a:schemeClr val="bg1"/>
                </a:solidFill>
              </a:rPr>
              <a:t>Wong </a:t>
            </a:r>
            <a:r>
              <a:rPr lang="en-US" sz="2000" b="1" dirty="0" smtClean="0">
                <a:solidFill>
                  <a:schemeClr val="bg1"/>
                </a:solidFill>
              </a:rPr>
              <a:t>[2], </a:t>
            </a:r>
            <a:r>
              <a:rPr lang="en-US" sz="2000" b="1" dirty="0" err="1" smtClean="0">
                <a:solidFill>
                  <a:schemeClr val="bg1"/>
                </a:solidFill>
              </a:rPr>
              <a:t>Calen</a:t>
            </a:r>
            <a:r>
              <a:rPr lang="en-US" sz="2000" b="1" dirty="0" smtClean="0">
                <a:solidFill>
                  <a:schemeClr val="bg1"/>
                </a:solidFill>
              </a:rPr>
              <a:t> Henry [2], </a:t>
            </a:r>
            <a:r>
              <a:rPr lang="en-US" sz="2000" b="1" dirty="0" err="1" smtClean="0">
                <a:solidFill>
                  <a:schemeClr val="bg1"/>
                </a:solidFill>
              </a:rPr>
              <a:t>Lucio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Gutierrez [2]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[1] University of Illinois at Urbana Champaign, [2] University of Alberta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irssadmin\Documents\My Dropbox\School\Talks\screenshot.162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"/>
            <a:ext cx="5600700" cy="3856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52608" y="6353038"/>
            <a:ext cx="305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http://youtu.be/E1wU7iBHXz0</a:t>
            </a:r>
            <a:endParaRPr lang="en-US" dirty="0"/>
          </a:p>
        </p:txBody>
      </p:sp>
      <p:pic>
        <p:nvPicPr>
          <p:cNvPr id="4" name="Picture 2" descr="C:\Users\Peteee\Documents\My Dropbox\Active Projects\Pico Safari Revamp\images\14_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3767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irssadmin\Documents\My Dropbox\School\Talks\050211_rg_Augmented3DSTattoo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762000"/>
            <a:ext cx="57150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C:\Users\Peteee\Documents\My Dropbox\Active Projects\Pico Safari Revamp\images\14_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3767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295400"/>
            <a:ext cx="5867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Alternate Reality Gaming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games that take reality and blend it with addition meaning through narratives and </a:t>
            </a:r>
            <a:r>
              <a:rPr lang="en-US" sz="2800" dirty="0" smtClean="0">
                <a:solidFill>
                  <a:schemeClr val="bg1"/>
                </a:solidFill>
              </a:rPr>
              <a:t>interaction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/>
              <a:t>Where augmented reality is about objects, alternate reality is about stories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3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0282"/>
            <a:ext cx="76973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-Social Walking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-Discovering and exploring places</a:t>
            </a:r>
          </a:p>
          <a:p>
            <a:r>
              <a:rPr lang="en-US" sz="3600" dirty="0">
                <a:solidFill>
                  <a:schemeClr val="bg1"/>
                </a:solidFill>
              </a:rPr>
              <a:t>-Collecting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-Profile and statistics</a:t>
            </a:r>
          </a:p>
          <a:p>
            <a:r>
              <a:rPr lang="en-US" sz="3600" dirty="0">
                <a:solidFill>
                  <a:schemeClr val="bg1"/>
                </a:solidFill>
              </a:rPr>
              <a:t>-First to find: Competition and urgency</a:t>
            </a:r>
          </a:p>
          <a:p>
            <a:r>
              <a:rPr lang="en-US" sz="3600" dirty="0">
                <a:solidFill>
                  <a:schemeClr val="bg1"/>
                </a:solidFill>
              </a:rPr>
              <a:t>-Challenge: Individual and social aspects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34670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"Understanding Geocaching Practices and Motivations"., Kenton O’Hara, HP Labs, </a:t>
            </a:r>
            <a:r>
              <a:rPr lang="en-US" sz="2000" dirty="0" smtClean="0"/>
              <a:t>2008</a:t>
            </a:r>
            <a:endParaRPr lang="en-US" sz="2000" dirty="0"/>
          </a:p>
        </p:txBody>
      </p:sp>
      <p:pic>
        <p:nvPicPr>
          <p:cNvPr id="11266" name="Picture 2" descr="C:\Users\Peteee\Documents\My Dropbox\Active Projects\Pico Safari Revamp\images\21_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85" y="3947951"/>
            <a:ext cx="3208916" cy="32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676400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"As an activity, geocaching was more than just the sum of the individual caching experiences. For many of the participants, there was a “collecting” ethos that was a significant part of the experience."</a:t>
            </a:r>
          </a:p>
        </p:txBody>
      </p:sp>
      <p:sp>
        <p:nvSpPr>
          <p:cNvPr id="3" name="Rectangle 2"/>
          <p:cNvSpPr/>
          <p:nvPr/>
        </p:nvSpPr>
        <p:spPr>
          <a:xfrm>
            <a:off x="26068" y="5878977"/>
            <a:ext cx="5079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"Understanding Geocaching Practices and Motivations"., Kenton O’Hara, HP Labs, </a:t>
            </a:r>
            <a:r>
              <a:rPr lang="en-US" sz="2000" dirty="0" smtClean="0"/>
              <a:t>2008</a:t>
            </a:r>
            <a:endParaRPr lang="en-US" sz="2000" dirty="0"/>
          </a:p>
        </p:txBody>
      </p:sp>
      <p:pic>
        <p:nvPicPr>
          <p:cNvPr id="4" name="Picture 2" descr="C:\Users\Peteee\Documents\My Dropbox\Active Projects\Pico Safari Revamp\images\21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85" y="3947951"/>
            <a:ext cx="3208916" cy="32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6096000" cy="3200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Necessary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Compass</a:t>
            </a:r>
          </a:p>
          <a:p>
            <a:r>
              <a:rPr lang="en-US" dirty="0" smtClean="0"/>
              <a:t>Supplemental</a:t>
            </a:r>
          </a:p>
          <a:p>
            <a:pPr lvl="1"/>
            <a:r>
              <a:rPr lang="en-US" dirty="0" smtClean="0"/>
              <a:t>Advanced GPS</a:t>
            </a:r>
          </a:p>
          <a:p>
            <a:pPr lvl="1"/>
            <a:r>
              <a:rPr lang="en-US" dirty="0" smtClean="0"/>
              <a:t>Internet connected mobile devices</a:t>
            </a:r>
          </a:p>
          <a:p>
            <a:pPr lvl="1"/>
            <a:r>
              <a:rPr lang="en-US" dirty="0" smtClean="0"/>
              <a:t>Larger mobile screens</a:t>
            </a:r>
            <a:endParaRPr lang="en-US" dirty="0"/>
          </a:p>
        </p:txBody>
      </p:sp>
      <p:pic>
        <p:nvPicPr>
          <p:cNvPr id="12290" name="Picture 2" descr="C:\Users\Peteee\Documents\My Dropbox\Active Projects\Pico Safari Revamp\images\7_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2247523" cy="224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irssadmin\Documents\My Dropbox\School\Talks\PicoSafariFigure1NexusSbyhsigmond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8325"/>
            <a:ext cx="5511836" cy="55276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cirssadmin\Documents\My Dropbox\School\Talks\PicoSafariFigure1NexusSbyhsigmond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8325"/>
            <a:ext cx="5511836" cy="55276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rssadmin\Documents\My Dropbox\School\Talks\PicoSafariFigure1NexusSbyhsigmond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3880"/>
            <a:ext cx="5516269" cy="5532120"/>
          </a:xfrm>
          <a:prstGeom prst="rect">
            <a:avLst/>
          </a:prstGeom>
          <a:noFill/>
        </p:spPr>
      </p:pic>
      <p:pic>
        <p:nvPicPr>
          <p:cNvPr id="7170" name="Picture 2" descr="C:\Users\Peteee\Documents\My Dropbox\Active Projects\Pico Safari Revamp\images\5_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60" y="3048000"/>
            <a:ext cx="3519488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irssadmin\Documents\My Dropbox\School\Talks\PicoSafariFigure1NexusSbyhsigmond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8325"/>
            <a:ext cx="5511836" cy="5527675"/>
          </a:xfrm>
          <a:prstGeom prst="rect">
            <a:avLst/>
          </a:prstGeom>
          <a:noFill/>
        </p:spPr>
      </p:pic>
      <p:pic>
        <p:nvPicPr>
          <p:cNvPr id="6146" name="Picture 2" descr="C:\Users\Peteee\Documents\My Dropbox\Active Projects\Pico Safari Revamp\images\9_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37544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eteee\Documents\My Dropbox\Active Projects\Pico Safari Revamp\images\10_6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36157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smtClean="0"/>
              <a:t>Artificial experiences subtly change the way we feel, perceive, interpret, and even describe our “real” experiences.</a:t>
            </a:r>
          </a:p>
          <a:p>
            <a:pPr algn="r">
              <a:buNone/>
            </a:pPr>
            <a:r>
              <a:rPr lang="en-US" sz="2600" dirty="0" smtClean="0"/>
              <a:t>-David </a:t>
            </a:r>
            <a:r>
              <a:rPr lang="en-US" sz="2600" dirty="0" err="1" smtClean="0"/>
              <a:t>Rockeby</a:t>
            </a:r>
            <a:endParaRPr lang="en-US" sz="2600" dirty="0" smtClean="0"/>
          </a:p>
          <a:p>
            <a:pPr algn="r">
              <a:buNone/>
            </a:pPr>
            <a:r>
              <a:rPr lang="en-US" sz="2600" dirty="0" smtClean="0"/>
              <a:t>“The Construction of Experience : Interface as Content”, 1998</a:t>
            </a:r>
          </a:p>
        </p:txBody>
      </p:sp>
      <p:pic>
        <p:nvPicPr>
          <p:cNvPr id="4" name="Picture 7" descr="C:\Users\cirssadmin\Documents\My Dropbox\MAMP\ARG Working\_img\_picos\raydand_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48006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irssadmin\Documents\My Dropbox\School\Talks\screenshot.1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57200"/>
            <a:ext cx="5826265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Oval 2"/>
          <p:cNvSpPr/>
          <p:nvPr/>
        </p:nvSpPr>
        <p:spPr>
          <a:xfrm>
            <a:off x="3429000" y="32766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30000" sy="130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C:\Users\cirssadmin\Documents\My Dropbox\MAMP\ARG Working\_img\_picos\6_6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57200" y="4800600"/>
            <a:ext cx="914400" cy="908869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1371600" y="914400"/>
            <a:ext cx="2836932" cy="289560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2514600"/>
            <a:ext cx="2836932" cy="289560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5400" y="2478505"/>
            <a:ext cx="2836932" cy="289560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34653" y="2514600"/>
            <a:ext cx="1189866" cy="1214473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08800" y="2783663"/>
            <a:ext cx="1189866" cy="1214473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90066" y="3121836"/>
            <a:ext cx="1189866" cy="1214473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cirssadmin\Documents\My Dropbox\MAMP\ARG Working\_img\_picos\6_6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91331" y="4800600"/>
            <a:ext cx="908869" cy="908869"/>
          </a:xfrm>
          <a:prstGeom prst="rect">
            <a:avLst/>
          </a:prstGeom>
          <a:noFill/>
        </p:spPr>
      </p:pic>
      <p:pic>
        <p:nvPicPr>
          <p:cNvPr id="2" name="Picture 2" descr="C:\Users\cirssadmin\Documents\My Dropbox\School\Talks\screenshot.16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57200"/>
            <a:ext cx="5826265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rapezoid 3"/>
          <p:cNvSpPr/>
          <p:nvPr/>
        </p:nvSpPr>
        <p:spPr>
          <a:xfrm rot="21387722">
            <a:off x="3200400" y="3429000"/>
            <a:ext cx="762000" cy="937846"/>
          </a:xfrm>
          <a:prstGeom prst="trapezoid">
            <a:avLst>
              <a:gd name="adj" fmla="val 38859"/>
            </a:avLst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429000" y="32766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30000" sy="130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Augmented reality </a:t>
            </a:r>
            <a:r>
              <a:rPr lang="en-US" b="1" dirty="0" smtClean="0"/>
              <a:t>browser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 smtClean="0"/>
              <a:t>&gt; Sends your </a:t>
            </a:r>
            <a:r>
              <a:rPr lang="en-US" b="1" dirty="0" smtClean="0"/>
              <a:t>state</a:t>
            </a:r>
            <a:r>
              <a:rPr lang="en-US" dirty="0" smtClean="0"/>
              <a:t> to the Pico Safari server</a:t>
            </a:r>
          </a:p>
          <a:p>
            <a:pPr marL="0" indent="0" algn="ctr">
              <a:buNone/>
            </a:pPr>
            <a:r>
              <a:rPr lang="en-US" sz="2400" dirty="0" smtClean="0"/>
              <a:t>location, options, phone, accuracy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dirty="0" smtClean="0"/>
              <a:t>&lt; Server parses the parameters, does the math, and send back the appropriate information</a:t>
            </a:r>
          </a:p>
          <a:p>
            <a:pPr marL="0" indent="0" algn="ctr">
              <a:buNone/>
            </a:pPr>
            <a:r>
              <a:rPr lang="en-US" sz="2600" dirty="0" smtClean="0"/>
              <a:t>name, buttons, points, descriptions, image </a:t>
            </a:r>
            <a:r>
              <a:rPr lang="en-US" sz="2600" dirty="0" err="1" smtClean="0"/>
              <a:t>urls</a:t>
            </a:r>
            <a:r>
              <a:rPr lang="en-US" sz="2600" dirty="0" smtClean="0"/>
              <a:t>, messages,  </a:t>
            </a:r>
            <a:r>
              <a:rPr lang="en-US" sz="2600" b="1" dirty="0" err="1" smtClean="0"/>
              <a:t>urls</a:t>
            </a:r>
            <a:r>
              <a:rPr lang="en-US" sz="2600" b="1" dirty="0" smtClean="0"/>
              <a:t> for additional actions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6913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327484"/>
            <a:ext cx="41508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Issues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Technical problems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Hardware availability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Social comfort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Peteee\Documents\My Dropbox\Active Projects\Pico Safari Revamp\images\12_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49" y="9906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6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teee\Documents\My Dropbox\Active Projects\Pico Safari Revamp\images\20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teee\Documents\My Dropbox\Photos\Screenshots\screenshot.1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676"/>
            <a:ext cx="5010075" cy="59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088" y="6019800"/>
            <a:ext cx="6605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http://www.layar.com/development/tools/third-party-tools/</a:t>
            </a:r>
          </a:p>
        </p:txBody>
      </p:sp>
      <p:pic>
        <p:nvPicPr>
          <p:cNvPr id="4099" name="Picture 3" descr="C:\Users\Peteee\Documents\My Dropbox\Active Projects\Pico Safari Revamp\images\11_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11" y="4000241"/>
            <a:ext cx="1987475" cy="19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eteee\Documents\My Dropbox\Active Projects\Pico Safari Revamp\images\8_6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975" y="3181142"/>
            <a:ext cx="2806575" cy="280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371600"/>
            <a:ext cx="26807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Thank you.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Acknowledgements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Geoffrey Rockwell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Sean </a:t>
            </a:r>
            <a:r>
              <a:rPr lang="en-US" sz="2000" dirty="0" err="1" smtClean="0">
                <a:solidFill>
                  <a:schemeClr val="bg1"/>
                </a:solidFill>
              </a:rPr>
              <a:t>Gouglas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Eleni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Stroulia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Himanshu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Vashishtha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Koosha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Golmohammadi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54102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SDH-SEMI 2011</a:t>
            </a:r>
          </a:p>
          <a:p>
            <a:r>
              <a:rPr lang="en-US" dirty="0" err="1" smtClean="0"/>
              <a:t>Frederiction</a:t>
            </a:r>
            <a:endParaRPr lang="en-US" dirty="0" smtClean="0"/>
          </a:p>
          <a:p>
            <a:r>
              <a:rPr lang="en-US" dirty="0" smtClean="0"/>
              <a:t>Peter Organisciak, Garry Wong, </a:t>
            </a:r>
            <a:r>
              <a:rPr lang="en-US" dirty="0" err="1" smtClean="0"/>
              <a:t>Calen</a:t>
            </a:r>
            <a:r>
              <a:rPr lang="en-US" dirty="0" smtClean="0"/>
              <a:t> Henry, </a:t>
            </a:r>
            <a:r>
              <a:rPr lang="en-US" dirty="0" err="1" smtClean="0"/>
              <a:t>Lucio</a:t>
            </a:r>
            <a:r>
              <a:rPr lang="en-US" dirty="0" smtClean="0"/>
              <a:t> Gutierrez</a:t>
            </a:r>
          </a:p>
        </p:txBody>
      </p:sp>
      <p:pic>
        <p:nvPicPr>
          <p:cNvPr id="4" name="Picture 2" descr="C:\Users\cirssadmin\Documents\My Dropbox\MAMP\ARG Working\_img\_picos\1_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9718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223340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http://layar.it/kehxWp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C:\Users\Peteee\Downloads\20110531153739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7"/>
          <a:stretch/>
        </p:blipFill>
        <p:spPr bwMode="auto">
          <a:xfrm>
            <a:off x="228600" y="533400"/>
            <a:ext cx="3720907" cy="56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ee\Documents\My Dropbox\Active Projects\Pico Safari Revamp\images\19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67818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1430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Picos</a:t>
            </a:r>
            <a:r>
              <a:rPr lang="en-US" sz="2800" dirty="0">
                <a:solidFill>
                  <a:schemeClr val="bg1"/>
                </a:solidFill>
              </a:rPr>
              <a:t> are imaginary creatures that hold a place in the physical world.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teee\Documents\My Dropbox\School\Talks\Images\201105270242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7479" y="1828800"/>
            <a:ext cx="210312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eteee\Documents\My Dropbox\School\Talks\Images\2011052722360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2690813" cy="44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eteee\Documents\My Dropbox\School\Talks\Images\20110527163717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"/>
            <a:ext cx="374904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6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209800"/>
            <a:ext cx="6387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Augmented Alternate Reality Gaming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:\Users\Peteee\Documents\My Dropbox\Active Projects\Pico Safari Revamp\images\13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718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209800"/>
            <a:ext cx="6387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Augmented Alternate Reality Gaming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7211" y="2895599"/>
            <a:ext cx="2074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AARG!!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2" descr="C:\Users\Peteee\Documents\My Dropbox\Active Projects\Pico Safari Revamp\images\13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718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cirssadmin\Documents\My Dropbox\Photos\Screenshots\screenshot.1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247" y="0"/>
            <a:ext cx="6829753" cy="5638800"/>
          </a:xfrm>
          <a:prstGeom prst="rect">
            <a:avLst/>
          </a:prstGeom>
          <a:noFill/>
        </p:spPr>
      </p:pic>
      <p:pic>
        <p:nvPicPr>
          <p:cNvPr id="32771" name="Picture 3" descr="C:\Users\cirssadmin\Documents\My Dropbox\Photos\Screenshots\screenshot.1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39969"/>
            <a:ext cx="3657600" cy="271803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657600" y="563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Advanced Medical Displays: A Literature Review of Augmented Reality</a:t>
            </a:r>
          </a:p>
          <a:p>
            <a:r>
              <a:rPr lang="en-US" dirty="0" smtClean="0"/>
              <a:t>2008</a:t>
            </a:r>
          </a:p>
          <a:p>
            <a:r>
              <a:rPr lang="de-DE" dirty="0" smtClean="0"/>
              <a:t>Sielhorst, T.,  Feuerstein, M.,   Navab, 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irssadmin\Documents\My Dropbox\School\Talks\screenshot.162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482917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0" y="5934670"/>
            <a:ext cx="308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Survey of Augmented Reality</a:t>
            </a:r>
          </a:p>
          <a:p>
            <a:r>
              <a:rPr lang="en-US" dirty="0" smtClean="0"/>
              <a:t>1997</a:t>
            </a:r>
          </a:p>
          <a:p>
            <a:r>
              <a:rPr lang="en-US" dirty="0" smtClean="0"/>
              <a:t>Ronald T. Azuma</a:t>
            </a:r>
            <a:endParaRPr lang="en-US" dirty="0"/>
          </a:p>
        </p:txBody>
      </p:sp>
      <p:pic>
        <p:nvPicPr>
          <p:cNvPr id="8194" name="Picture 2" descr="C:\Users\Peteee\Documents\My Dropbox\Active Projects\Pico Safari Revamp\images\3_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geekwithlaptop.com/wp-content/uploads/2011/03/3ds-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09600"/>
            <a:ext cx="4762500" cy="357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6477000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Nintendo 3DS</a:t>
            </a:r>
            <a:endParaRPr lang="en-US" dirty="0"/>
          </a:p>
        </p:txBody>
      </p:sp>
      <p:pic>
        <p:nvPicPr>
          <p:cNvPr id="9218" name="Picture 2" descr="C:\Users\Peteee\Documents\My Dropbox\Active Projects\Pico Safari Revamp\images\14_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3767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374</Words>
  <Application>Microsoft Office PowerPoint</Application>
  <PresentationFormat>On-screen Show (4:3)</PresentationFormat>
  <Paragraphs>77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Pico Safari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</dc:creator>
  <cp:lastModifiedBy>Piotr Organisciak</cp:lastModifiedBy>
  <cp:revision>117</cp:revision>
  <dcterms:created xsi:type="dcterms:W3CDTF">2011-05-24T19:39:28Z</dcterms:created>
  <dcterms:modified xsi:type="dcterms:W3CDTF">2011-05-31T18:41:19Z</dcterms:modified>
</cp:coreProperties>
</file>