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58" r:id="rId3"/>
    <p:sldId id="261" r:id="rId4"/>
    <p:sldId id="263" r:id="rId5"/>
    <p:sldId id="264" r:id="rId6"/>
    <p:sldId id="266" r:id="rId7"/>
    <p:sldId id="265" r:id="rId8"/>
    <p:sldId id="270" r:id="rId9"/>
    <p:sldId id="268" r:id="rId10"/>
    <p:sldId id="272" r:id="rId11"/>
    <p:sldId id="273" r:id="rId12"/>
    <p:sldId id="274" r:id="rId13"/>
    <p:sldId id="275" r:id="rId14"/>
    <p:sldId id="277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顾 亚伟" initials="顾" lastIdx="1" clrIdx="0">
    <p:extLst>
      <p:ext uri="{19B8F6BF-5375-455C-9EA6-DF929625EA0E}">
        <p15:presenceInfo xmlns:p15="http://schemas.microsoft.com/office/powerpoint/2012/main" userId="557a323bedb89d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2115" autoAdjust="0"/>
  </p:normalViewPr>
  <p:slideViewPr>
    <p:cSldViewPr snapToGrid="0">
      <p:cViewPr varScale="1">
        <p:scale>
          <a:sx n="83" d="100"/>
          <a:sy n="83" d="100"/>
        </p:scale>
        <p:origin x="120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935" y="128905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6435" y="233997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89940" y="3348990"/>
            <a:ext cx="4473575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37959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CustomDetailsService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026978" y="1898823"/>
            <a:ext cx="635" cy="4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3026976" y="2949859"/>
            <a:ext cx="635" cy="39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3958853"/>
            <a:ext cx="635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498943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026978" y="88115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675640" y="852805"/>
            <a:ext cx="10564495" cy="53975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zh-CN" b="1" dirty="0">
                <a:solidFill>
                  <a:schemeClr val="bg1"/>
                </a:solidFill>
              </a:rPr>
              <a:t>服务提供商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5" name="矩形 4"/>
          <p:cNvSpPr/>
          <p:nvPr/>
        </p:nvSpPr>
        <p:spPr>
          <a:xfrm>
            <a:off x="1363345" y="1914525"/>
            <a:ext cx="4491990" cy="386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认证服务器</a:t>
            </a:r>
          </a:p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Authorization Server</a:t>
            </a:r>
          </a:p>
        </p:txBody>
      </p:sp>
      <p:sp>
        <p:nvSpPr>
          <p:cNvPr id="8" name="矩形 7"/>
          <p:cNvSpPr/>
          <p:nvPr/>
        </p:nvSpPr>
        <p:spPr>
          <a:xfrm>
            <a:off x="6276975" y="1914525"/>
            <a:ext cx="4058920" cy="3865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资源服务器</a:t>
            </a:r>
          </a:p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Resource </a:t>
            </a:r>
            <a:r>
              <a:rPr lang="zh-CN" altLang="zh-CN" b="1" dirty="0">
                <a:solidFill>
                  <a:schemeClr val="tx1"/>
                </a:solidFill>
                <a:sym typeface="+mn-ea"/>
              </a:rPr>
              <a:t>Server</a:t>
            </a:r>
          </a:p>
        </p:txBody>
      </p:sp>
      <p:sp>
        <p:nvSpPr>
          <p:cNvPr id="14" name="矩形 13"/>
          <p:cNvSpPr/>
          <p:nvPr/>
        </p:nvSpPr>
        <p:spPr>
          <a:xfrm>
            <a:off x="1556385" y="272034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r>
              <a:rPr lang="zh-CN" altLang="en-US"/>
              <a:t>种授权模式</a:t>
            </a:r>
          </a:p>
        </p:txBody>
      </p:sp>
      <p:sp>
        <p:nvSpPr>
          <p:cNvPr id="16" name="矩形 15"/>
          <p:cNvSpPr/>
          <p:nvPr/>
        </p:nvSpPr>
        <p:spPr>
          <a:xfrm>
            <a:off x="3379470" y="455041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Token</a:t>
            </a:r>
            <a:r>
              <a:rPr lang="zh-CN" altLang="en-US"/>
              <a:t>的生成、存储和发放</a:t>
            </a:r>
          </a:p>
        </p:txBody>
      </p:sp>
      <p:sp>
        <p:nvSpPr>
          <p:cNvPr id="17" name="矩形 16"/>
          <p:cNvSpPr/>
          <p:nvPr/>
        </p:nvSpPr>
        <p:spPr>
          <a:xfrm>
            <a:off x="6609715" y="2720340"/>
            <a:ext cx="3404235" cy="1556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SpringSecurity过滤器链</a:t>
            </a:r>
          </a:p>
        </p:txBody>
      </p:sp>
      <p:sp>
        <p:nvSpPr>
          <p:cNvPr id="18" name="矩形 17"/>
          <p:cNvSpPr/>
          <p:nvPr/>
        </p:nvSpPr>
        <p:spPr>
          <a:xfrm>
            <a:off x="6843395" y="3109595"/>
            <a:ext cx="2936875" cy="1078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OAuth2Authentication</a:t>
            </a:r>
          </a:p>
          <a:p>
            <a:pPr algn="ctr"/>
            <a:r>
              <a:rPr lang="en-US" altLang="zh-CN"/>
              <a:t>ProcessingFilter</a:t>
            </a:r>
          </a:p>
          <a:p>
            <a:pPr algn="ctr"/>
            <a:r>
              <a:rPr lang="en-US" altLang="zh-CN" sz="1400" b="1"/>
              <a:t>(</a:t>
            </a:r>
            <a:r>
              <a:rPr lang="zh-CN" altLang="en-US" sz="1400" b="1"/>
              <a:t>拿着</a:t>
            </a:r>
            <a:r>
              <a:rPr lang="en-US" altLang="zh-CN" sz="1400" b="1"/>
              <a:t>token</a:t>
            </a:r>
            <a:r>
              <a:rPr lang="zh-CN" altLang="en-US" sz="1400" b="1"/>
              <a:t>去认证服务器进行校验</a:t>
            </a:r>
            <a:r>
              <a:rPr lang="en-US" altLang="zh-CN" sz="1400" b="1"/>
              <a:t>)</a:t>
            </a:r>
          </a:p>
        </p:txBody>
      </p:sp>
      <p:sp>
        <p:nvSpPr>
          <p:cNvPr id="19" name="矩形 18"/>
          <p:cNvSpPr/>
          <p:nvPr/>
        </p:nvSpPr>
        <p:spPr>
          <a:xfrm>
            <a:off x="6609080" y="4425315"/>
            <a:ext cx="3405505" cy="1044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资源</a:t>
            </a:r>
            <a:r>
              <a:rPr lang="en-US" altLang="zh-CN"/>
              <a:t>(rest</a:t>
            </a:r>
            <a:r>
              <a:rPr lang="zh-CN" altLang="en-US"/>
              <a:t>服务</a:t>
            </a:r>
            <a:r>
              <a:rPr lang="en-US" altLang="zh-CN"/>
              <a:t>)</a:t>
            </a:r>
          </a:p>
        </p:txBody>
      </p: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>
            <a:off x="2574290" y="3702050"/>
            <a:ext cx="1823085" cy="8483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03400" y="4550410"/>
            <a:ext cx="1372870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Token</a:t>
            </a:r>
            <a:r>
              <a:rPr lang="zh-CN" altLang="en-US"/>
              <a:t>校验</a:t>
            </a:r>
          </a:p>
        </p:txBody>
      </p:sp>
      <p:sp>
        <p:nvSpPr>
          <p:cNvPr id="26" name="矩形 25"/>
          <p:cNvSpPr/>
          <p:nvPr/>
        </p:nvSpPr>
        <p:spPr>
          <a:xfrm>
            <a:off x="1689735" y="4277360"/>
            <a:ext cx="3866515" cy="141160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675640" y="852805"/>
            <a:ext cx="10564495" cy="53975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zh-CN" b="1" dirty="0">
                <a:solidFill>
                  <a:schemeClr val="bg1"/>
                </a:solidFill>
              </a:rPr>
              <a:t>服务提供商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5" name="矩形 4"/>
          <p:cNvSpPr/>
          <p:nvPr/>
        </p:nvSpPr>
        <p:spPr>
          <a:xfrm>
            <a:off x="1363345" y="1914525"/>
            <a:ext cx="4491990" cy="386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认证服务器</a:t>
            </a:r>
          </a:p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Authorization Server</a:t>
            </a:r>
          </a:p>
        </p:txBody>
      </p:sp>
      <p:sp>
        <p:nvSpPr>
          <p:cNvPr id="8" name="矩形 7"/>
          <p:cNvSpPr/>
          <p:nvPr/>
        </p:nvSpPr>
        <p:spPr>
          <a:xfrm>
            <a:off x="6276975" y="1914525"/>
            <a:ext cx="4058920" cy="3865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资源服务器</a:t>
            </a:r>
          </a:p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Resource </a:t>
            </a:r>
            <a:r>
              <a:rPr lang="zh-CN" altLang="zh-CN" b="1" dirty="0">
                <a:solidFill>
                  <a:schemeClr val="tx1"/>
                </a:solidFill>
                <a:sym typeface="+mn-ea"/>
              </a:rPr>
              <a:t>Server</a:t>
            </a:r>
          </a:p>
        </p:txBody>
      </p:sp>
      <p:sp>
        <p:nvSpPr>
          <p:cNvPr id="14" name="矩形 13"/>
          <p:cNvSpPr/>
          <p:nvPr/>
        </p:nvSpPr>
        <p:spPr>
          <a:xfrm>
            <a:off x="1556385" y="272034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自定义认证方式</a:t>
            </a:r>
          </a:p>
        </p:txBody>
      </p:sp>
      <p:sp>
        <p:nvSpPr>
          <p:cNvPr id="16" name="矩形 15"/>
          <p:cNvSpPr/>
          <p:nvPr/>
        </p:nvSpPr>
        <p:spPr>
          <a:xfrm>
            <a:off x="3379470" y="455041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Token</a:t>
            </a:r>
            <a:r>
              <a:rPr lang="zh-CN" altLang="en-US"/>
              <a:t>的生成、存储和发放</a:t>
            </a:r>
          </a:p>
        </p:txBody>
      </p:sp>
      <p:sp>
        <p:nvSpPr>
          <p:cNvPr id="17" name="矩形 16"/>
          <p:cNvSpPr/>
          <p:nvPr/>
        </p:nvSpPr>
        <p:spPr>
          <a:xfrm>
            <a:off x="6609715" y="2720340"/>
            <a:ext cx="3404235" cy="1556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SpringSecurity过滤器链</a:t>
            </a:r>
          </a:p>
        </p:txBody>
      </p:sp>
      <p:sp>
        <p:nvSpPr>
          <p:cNvPr id="18" name="矩形 17"/>
          <p:cNvSpPr/>
          <p:nvPr/>
        </p:nvSpPr>
        <p:spPr>
          <a:xfrm>
            <a:off x="6843395" y="3109595"/>
            <a:ext cx="2936875" cy="1078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OAuth2Authentication</a:t>
            </a:r>
          </a:p>
          <a:p>
            <a:pPr algn="ctr"/>
            <a:r>
              <a:rPr lang="en-US" altLang="zh-CN"/>
              <a:t>ProcessingFilter</a:t>
            </a:r>
          </a:p>
          <a:p>
            <a:pPr algn="ctr"/>
            <a:r>
              <a:rPr lang="en-US" altLang="zh-CN" sz="1400" b="1"/>
              <a:t>(</a:t>
            </a:r>
            <a:r>
              <a:rPr lang="zh-CN" altLang="en-US" sz="1400" b="1"/>
              <a:t>拿着</a:t>
            </a:r>
            <a:r>
              <a:rPr lang="en-US" altLang="zh-CN" sz="1400" b="1"/>
              <a:t>token</a:t>
            </a:r>
            <a:r>
              <a:rPr lang="zh-CN" altLang="en-US" sz="1400" b="1"/>
              <a:t>去认证服务器进行校验</a:t>
            </a:r>
            <a:r>
              <a:rPr lang="en-US" altLang="zh-CN" sz="1400" b="1"/>
              <a:t>)</a:t>
            </a:r>
          </a:p>
        </p:txBody>
      </p:sp>
      <p:sp>
        <p:nvSpPr>
          <p:cNvPr id="19" name="矩形 18"/>
          <p:cNvSpPr/>
          <p:nvPr/>
        </p:nvSpPr>
        <p:spPr>
          <a:xfrm>
            <a:off x="6609080" y="4425315"/>
            <a:ext cx="3405505" cy="1044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资源</a:t>
            </a:r>
            <a:r>
              <a:rPr lang="en-US" altLang="zh-CN"/>
              <a:t>(rest</a:t>
            </a:r>
            <a:r>
              <a:rPr lang="zh-CN" altLang="en-US"/>
              <a:t>服务</a:t>
            </a:r>
            <a:r>
              <a:rPr lang="en-US" altLang="zh-CN"/>
              <a:t>)</a:t>
            </a:r>
          </a:p>
        </p:txBody>
      </p: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>
            <a:off x="2574290" y="3702050"/>
            <a:ext cx="1823085" cy="8483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03400" y="4550410"/>
            <a:ext cx="1372870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Token</a:t>
            </a:r>
            <a:r>
              <a:rPr lang="zh-CN" altLang="en-US"/>
              <a:t>校验</a:t>
            </a:r>
          </a:p>
        </p:txBody>
      </p:sp>
      <p:sp>
        <p:nvSpPr>
          <p:cNvPr id="26" name="矩形 25"/>
          <p:cNvSpPr/>
          <p:nvPr/>
        </p:nvSpPr>
        <p:spPr>
          <a:xfrm>
            <a:off x="1689735" y="4277360"/>
            <a:ext cx="3866515" cy="141160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5" y="780054"/>
            <a:ext cx="11082079" cy="56847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05" y="1397635"/>
            <a:ext cx="2955925" cy="23971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3796" y="610728"/>
            <a:ext cx="331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从系统配置中解析到的哪些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需要哪些权限才能访问的信息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7820726" y="1397352"/>
            <a:ext cx="3220761" cy="239697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44435" y="610728"/>
            <a:ext cx="452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Authentication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里面包含当前用户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究竟有哪些权限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3090" y="27280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通过上面三份数据判定用户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有没有用权限访问当前请求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17289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33CC"/>
                </a:solidFill>
              </a:rPr>
              <a:t>接口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269974" y="431358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33CC"/>
                </a:solidFill>
              </a:rPr>
              <a:t>一个抽象实现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196548" y="5460647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33CC"/>
                </a:solidFill>
              </a:rPr>
              <a:t>    三个</a:t>
            </a:r>
            <a:r>
              <a:rPr lang="en-US" altLang="zh-CN" b="1" dirty="0">
                <a:solidFill>
                  <a:srgbClr val="FF33CC"/>
                </a:solidFill>
              </a:rPr>
              <a:t>--------</a:t>
            </a:r>
            <a:r>
              <a:rPr lang="zh-CN" altLang="en-US" b="1" dirty="0">
                <a:solidFill>
                  <a:srgbClr val="FF33CC"/>
                </a:solidFill>
              </a:rPr>
              <a:t>具体</a:t>
            </a:r>
            <a:r>
              <a:rPr lang="en-US" altLang="zh-CN" b="1" dirty="0">
                <a:solidFill>
                  <a:srgbClr val="FF33CC"/>
                </a:solidFill>
              </a:rPr>
              <a:t>--------</a:t>
            </a:r>
            <a:r>
              <a:rPr lang="zh-CN" altLang="en-US" b="1" dirty="0">
                <a:solidFill>
                  <a:srgbClr val="FF33CC"/>
                </a:solidFill>
              </a:rPr>
              <a:t>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89470" y="3914775"/>
            <a:ext cx="44831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/>
              <a:t>通过上面三份数据按照具体的规则</a:t>
            </a:r>
            <a:r>
              <a:rPr lang="en-US" altLang="zh-CN" sz="1400" b="1"/>
              <a:t>(</a:t>
            </a:r>
            <a:r>
              <a:rPr lang="zh-CN" altLang="en-US" sz="1400" b="1"/>
              <a:t>如当前</a:t>
            </a:r>
            <a:r>
              <a:rPr lang="en-US" altLang="zh-CN" sz="1400" b="1"/>
              <a:t>URL</a:t>
            </a:r>
            <a:r>
              <a:rPr lang="zh-CN" altLang="en-US" sz="1400" b="1"/>
              <a:t>需要哪些</a:t>
            </a:r>
          </a:p>
          <a:p>
            <a:r>
              <a:rPr lang="zh-CN" altLang="en-US" sz="1400" b="1"/>
              <a:t>权限才能访问、当前</a:t>
            </a:r>
            <a:r>
              <a:rPr lang="en-US" altLang="zh-CN" sz="1400" b="1"/>
              <a:t>URL</a:t>
            </a:r>
            <a:r>
              <a:rPr lang="zh-CN" altLang="en-US" sz="1400" b="1"/>
              <a:t>是否需要认证等</a:t>
            </a:r>
            <a:r>
              <a:rPr lang="en-US" altLang="zh-CN" sz="1400" b="1"/>
              <a:t>)</a:t>
            </a:r>
            <a:r>
              <a:rPr lang="zh-CN" altLang="zh-CN" sz="1400" b="1"/>
              <a:t>分别对对当前</a:t>
            </a:r>
          </a:p>
          <a:p>
            <a:r>
              <a:rPr lang="zh-CN" altLang="zh-CN" sz="1400" b="1"/>
              <a:t>请求进行判定</a:t>
            </a:r>
            <a:r>
              <a:rPr lang="en-US" altLang="zh-CN" sz="1400" b="1"/>
              <a:t>(</a:t>
            </a:r>
            <a:r>
              <a:rPr lang="zh-CN" altLang="en-US" sz="1400" b="1"/>
              <a:t>即投票</a:t>
            </a:r>
            <a:r>
              <a:rPr lang="en-US" altLang="zh-CN" sz="1400" b="1"/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04200" y="6134735"/>
            <a:ext cx="38620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在</a:t>
            </a:r>
            <a:r>
              <a:rPr lang="en-US" altLang="zh-CN" sz="1400" b="1"/>
              <a:t>spring3</a:t>
            </a:r>
            <a:r>
              <a:rPr lang="zh-CN" altLang="en-US" sz="1400" b="1"/>
              <a:t>之前每一个判断规则对应一个</a:t>
            </a:r>
            <a:r>
              <a:rPr lang="en-US" altLang="zh-CN" sz="1400" b="1"/>
              <a:t>Voter,</a:t>
            </a:r>
          </a:p>
          <a:p>
            <a:r>
              <a:rPr lang="en-US" altLang="zh-CN" sz="1400" b="1"/>
              <a:t>spring3</a:t>
            </a:r>
            <a:r>
              <a:rPr lang="zh-CN" altLang="en-US" sz="1400" b="1"/>
              <a:t>之后统一由</a:t>
            </a:r>
            <a:r>
              <a:rPr lang="en-US" altLang="zh-CN" sz="1400" b="1"/>
              <a:t>WebExpressionVoter(</a:t>
            </a:r>
            <a:r>
              <a:rPr lang="zh-CN" altLang="en-US" sz="1400" b="1"/>
              <a:t>利用</a:t>
            </a:r>
          </a:p>
          <a:p>
            <a:r>
              <a:rPr lang="zh-CN" altLang="en-US" sz="1400" b="1"/>
              <a:t>权限表达式</a:t>
            </a:r>
            <a:r>
              <a:rPr lang="en-US" altLang="zh-CN" sz="1400" b="1"/>
              <a:t>)</a:t>
            </a:r>
            <a:r>
              <a:rPr lang="zh-CN" altLang="en-US" sz="1400" b="1"/>
              <a:t>进行投票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DD57C8-16DC-4DED-A4AA-4B591234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2" y="887686"/>
            <a:ext cx="11741235" cy="57446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9FE9DB-544E-48CB-AAA6-4D3161742AB9}"/>
              </a:ext>
            </a:extLst>
          </p:cNvPr>
          <p:cNvSpPr txBox="1"/>
          <p:nvPr/>
        </p:nvSpPr>
        <p:spPr>
          <a:xfrm>
            <a:off x="3689131" y="31531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Spring Security </a:t>
            </a:r>
            <a:r>
              <a:rPr lang="zh-CN" altLang="en-US" sz="2400" b="1" dirty="0">
                <a:solidFill>
                  <a:srgbClr val="FF0000"/>
                </a:solidFill>
              </a:rPr>
              <a:t>权限表达式</a:t>
            </a:r>
          </a:p>
        </p:txBody>
      </p:sp>
    </p:spTree>
    <p:extLst>
      <p:ext uri="{BB962C8B-B14F-4D97-AF65-F5344CB8AC3E}">
        <p14:creationId xmlns:p14="http://schemas.microsoft.com/office/powerpoint/2010/main" val="380749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532245" y="5895975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/>
              <a:t>调用到我们项目里自己写的</a:t>
            </a:r>
            <a:r>
              <a:rPr lang="en-US" altLang="zh-CN"/>
              <a:t>REST API</a:t>
            </a:r>
            <a:r>
              <a:rPr lang="zh-CN" altLang="en-US"/>
              <a:t>之前</a:t>
            </a:r>
          </a:p>
          <a:p>
            <a:pPr algn="just"/>
            <a:r>
              <a:rPr lang="zh-CN" altLang="en-US"/>
              <a:t>经过的最后三个过滤器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115" y="5728970"/>
            <a:ext cx="4869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/>
              <a:t>用户名</a:t>
            </a:r>
            <a:r>
              <a:rPr lang="en-US" altLang="zh-CN"/>
              <a:t>+</a:t>
            </a:r>
            <a:r>
              <a:rPr lang="zh-CN" altLang="en-US"/>
              <a:t>密码登陆、手机短信登陆、社交登陆等</a:t>
            </a:r>
          </a:p>
          <a:p>
            <a:pPr algn="just"/>
            <a:r>
              <a:rPr lang="zh-CN" altLang="en-US"/>
              <a:t>使用的过滤器</a:t>
            </a:r>
            <a:r>
              <a:rPr lang="en-US" altLang="zh-CN"/>
              <a:t>,</a:t>
            </a:r>
            <a:r>
              <a:rPr lang="zh-CN" altLang="en-US"/>
              <a:t>如果认证成功会生成一个标识为</a:t>
            </a:r>
          </a:p>
          <a:p>
            <a:pPr algn="just"/>
            <a:r>
              <a:rPr lang="zh-CN" altLang="en-US"/>
              <a:t>认证成功的</a:t>
            </a:r>
            <a:r>
              <a:rPr lang="en-US" altLang="zh-CN"/>
              <a:t>Authentication</a:t>
            </a:r>
            <a:r>
              <a:rPr lang="zh-CN" altLang="en-US"/>
              <a:t>对象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" y="2199640"/>
            <a:ext cx="11979910" cy="32537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686415" y="2572385"/>
            <a:ext cx="1183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我们项目里自己写的接口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860675" y="4775200"/>
            <a:ext cx="26543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7034530" y="4805045"/>
            <a:ext cx="619125" cy="1071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673340" y="4824730"/>
            <a:ext cx="541020" cy="103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693025" y="4814570"/>
            <a:ext cx="1848485" cy="108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460490" y="2209165"/>
            <a:ext cx="13652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415415" y="1835150"/>
            <a:ext cx="7874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7320" y="330835"/>
            <a:ext cx="3895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/>
              <a:t>spring security</a:t>
            </a:r>
            <a:r>
              <a:rPr lang="zh-CN" altLang="en-US">
                <a:solidFill>
                  <a:srgbClr val="FF0000"/>
                </a:solidFill>
              </a:rPr>
              <a:t>第一个过滤器</a:t>
            </a:r>
            <a:r>
              <a:rPr lang="zh-CN" altLang="en-US"/>
              <a:t>。请求进来时</a:t>
            </a:r>
            <a:r>
              <a:rPr lang="en-US" altLang="zh-CN"/>
              <a:t>,检查session,</a:t>
            </a:r>
            <a:r>
              <a:rPr lang="zh-CN" altLang="en-US"/>
              <a:t>如果有认证成功的</a:t>
            </a:r>
            <a:r>
              <a:rPr lang="en-US" altLang="zh-CN"/>
              <a:t>Authentication</a:t>
            </a:r>
            <a:r>
              <a:rPr lang="zh-CN" altLang="en-US"/>
              <a:t>对象</a:t>
            </a:r>
            <a:r>
              <a:rPr lang="en-US" altLang="zh-CN"/>
              <a:t>,</a:t>
            </a:r>
            <a:r>
              <a:rPr lang="zh-CN" altLang="en-US"/>
              <a:t>则放到线程里</a:t>
            </a:r>
            <a:r>
              <a:rPr lang="en-US" altLang="zh-CN"/>
              <a:t>,</a:t>
            </a:r>
            <a:r>
              <a:rPr lang="zh-CN" altLang="en-US"/>
              <a:t>出去时如果有则放到</a:t>
            </a:r>
            <a:r>
              <a:rPr lang="en-US" altLang="zh-CN"/>
              <a:t>session</a:t>
            </a:r>
            <a:r>
              <a:rPr lang="zh-CN" altLang="en-US"/>
              <a:t>里</a:t>
            </a:r>
            <a:r>
              <a:rPr lang="en-US" altLang="zh-CN"/>
              <a:t>--&gt;</a:t>
            </a:r>
            <a:r>
              <a:rPr lang="zh-CN" altLang="en-US">
                <a:solidFill>
                  <a:srgbClr val="FF0000"/>
                </a:solidFill>
              </a:rPr>
              <a:t>从而实现认证信息在多个请求中共享。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10050" y="57150"/>
            <a:ext cx="44951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/>
              <a:t>如果前面的认证都没有成功</a:t>
            </a:r>
            <a:r>
              <a:rPr lang="en-US" altLang="zh-CN"/>
              <a:t>,</a:t>
            </a:r>
            <a:r>
              <a:rPr lang="zh-CN" altLang="en-US"/>
              <a:t>经过该过滤器时</a:t>
            </a:r>
            <a:r>
              <a:rPr lang="en-US" altLang="zh-CN"/>
              <a:t>,spring security</a:t>
            </a:r>
            <a:r>
              <a:rPr lang="zh-CN" altLang="en-US"/>
              <a:t>会创建一个匿名的</a:t>
            </a:r>
            <a:r>
              <a:rPr lang="en-US" altLang="zh-CN"/>
              <a:t>Authentication</a:t>
            </a:r>
            <a:r>
              <a:rPr lang="zh-CN" altLang="en-US"/>
              <a:t>对象</a:t>
            </a:r>
            <a:r>
              <a:rPr lang="en-US" altLang="zh-CN"/>
              <a:t>,</a:t>
            </a:r>
            <a:r>
              <a:rPr lang="zh-CN" altLang="en-US"/>
              <a:t>这样在之后的过滤器里看到线程里的</a:t>
            </a:r>
            <a:r>
              <a:rPr lang="en-US" altLang="zh-CN"/>
              <a:t>Authentication</a:t>
            </a:r>
            <a:r>
              <a:rPr lang="zh-CN" altLang="en-US"/>
              <a:t>对象为该类型的对象时</a:t>
            </a:r>
            <a:r>
              <a:rPr lang="en-US" altLang="zh-CN"/>
              <a:t>,</a:t>
            </a:r>
            <a:r>
              <a:rPr lang="zh-CN" altLang="en-US"/>
              <a:t>就知道没有认证成功了。这里应该注意</a:t>
            </a:r>
            <a:r>
              <a:rPr lang="en-US" altLang="zh-CN"/>
              <a:t>:</a:t>
            </a:r>
            <a:r>
              <a:rPr lang="zh-CN" altLang="en-US"/>
              <a:t>因为有了这个操作</a:t>
            </a:r>
            <a:r>
              <a:rPr lang="en-US" altLang="zh-CN"/>
              <a:t>,</a:t>
            </a:r>
            <a:r>
              <a:rPr lang="zh-CN" altLang="en-US"/>
              <a:t>所以</a:t>
            </a:r>
            <a:r>
              <a:rPr lang="zh-CN" altLang="en-US">
                <a:solidFill>
                  <a:srgbClr val="FF33CC"/>
                </a:solidFill>
              </a:rPr>
              <a:t>后面的过滤器里肯定能从线程里找到一个</a:t>
            </a:r>
            <a:r>
              <a:rPr lang="en-US" altLang="zh-CN">
                <a:solidFill>
                  <a:srgbClr val="FF33CC"/>
                </a:solidFill>
              </a:rPr>
              <a:t>Authentication</a:t>
            </a:r>
            <a:r>
              <a:rPr lang="zh-CN" altLang="en-US">
                <a:solidFill>
                  <a:srgbClr val="FF33CC"/>
                </a:solidFill>
              </a:rPr>
              <a:t>对象。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9832975" y="2248535"/>
            <a:ext cx="118110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810625" y="2228850"/>
            <a:ext cx="501015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015730" y="57150"/>
            <a:ext cx="30314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/>
              <a:t>拿到前面的</a:t>
            </a:r>
            <a:r>
              <a:rPr lang="en-US" altLang="zh-CN"/>
              <a:t>Authentication</a:t>
            </a:r>
            <a:r>
              <a:rPr lang="zh-CN" altLang="en-US"/>
              <a:t>后进入到最后一个过滤器</a:t>
            </a:r>
            <a:r>
              <a:rPr lang="en-US" altLang="zh-CN"/>
              <a:t>,</a:t>
            </a:r>
            <a:r>
              <a:rPr lang="zh-CN" altLang="en-US"/>
              <a:t>进行权限校验</a:t>
            </a:r>
            <a:r>
              <a:rPr lang="en-US" altLang="zh-CN"/>
              <a:t>,</a:t>
            </a:r>
            <a:r>
              <a:rPr lang="zh-CN" altLang="en-US"/>
              <a:t>如果校验成功就可以访问到我们的</a:t>
            </a:r>
            <a:r>
              <a:rPr lang="en-US" altLang="zh-CN"/>
              <a:t>API</a:t>
            </a:r>
            <a:r>
              <a:rPr lang="zh-CN" altLang="en-US"/>
              <a:t>了</a:t>
            </a:r>
            <a:r>
              <a:rPr lang="en-US" altLang="zh-CN"/>
              <a:t>,</a:t>
            </a:r>
            <a:r>
              <a:rPr lang="zh-CN" altLang="en-US"/>
              <a:t>如果失败会抛出异常</a:t>
            </a:r>
            <a:r>
              <a:rPr lang="en-US" altLang="zh-CN"/>
              <a:t>,</a:t>
            </a:r>
            <a:r>
              <a:rPr lang="zh-CN" altLang="en-US"/>
              <a:t>最终异常都会被倒数第二个过虑器抓到</a:t>
            </a:r>
            <a:r>
              <a:rPr lang="en-US" altLang="zh-CN"/>
              <a:t>,</a:t>
            </a:r>
            <a:r>
              <a:rPr lang="zh-CN" altLang="en-US"/>
              <a:t>然后按照抓到的异常进行相应的处理。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0625" y="329565"/>
            <a:ext cx="435864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77170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FilterA1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4" idx="2"/>
            <a:endCxn id="6" idx="0"/>
          </p:cNvCxnSpPr>
          <p:nvPr/>
        </p:nvCxnSpPr>
        <p:spPr>
          <a:xfrm flipH="1">
            <a:off x="2131757" y="939219"/>
            <a:ext cx="377825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5910007" y="0"/>
            <a:ext cx="0" cy="32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55684" y="1177427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FilterA2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141778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</a:p>
        </p:txBody>
      </p:sp>
      <p:cxnSp>
        <p:nvCxnSpPr>
          <p:cNvPr id="38" name="直接箭头连接符 37"/>
          <p:cNvCxnSpPr>
            <a:stCxn id="4" idx="2"/>
            <a:endCxn id="33" idx="0"/>
          </p:cNvCxnSpPr>
          <p:nvPr/>
        </p:nvCxnSpPr>
        <p:spPr>
          <a:xfrm>
            <a:off x="5910007" y="939219"/>
            <a:ext cx="635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</p:cNvCxnSpPr>
          <p:nvPr/>
        </p:nvCxnSpPr>
        <p:spPr>
          <a:xfrm>
            <a:off x="5910007" y="939219"/>
            <a:ext cx="3778514" cy="238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683" y="2005013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FilterB1</a:t>
            </a:r>
            <a:endParaRPr lang="zh-CN" altLang="en-US" b="1" dirty="0"/>
          </a:p>
        </p:txBody>
      </p:sp>
      <p:cxnSp>
        <p:nvCxnSpPr>
          <p:cNvPr id="40" name="直接箭头连接符 39"/>
          <p:cNvCxnSpPr>
            <a:stCxn id="33" idx="2"/>
            <a:endCxn id="44" idx="0"/>
          </p:cNvCxnSpPr>
          <p:nvPr/>
        </p:nvCxnSpPr>
        <p:spPr>
          <a:xfrm flipH="1">
            <a:off x="5910003" y="1787027"/>
            <a:ext cx="1" cy="217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55684" y="27918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FilterB2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255682" y="36337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</a:p>
        </p:txBody>
      </p:sp>
      <p:cxnSp>
        <p:nvCxnSpPr>
          <p:cNvPr id="57" name="直接箭头连接符 56"/>
          <p:cNvCxnSpPr>
            <a:stCxn id="6" idx="2"/>
            <a:endCxn id="44" idx="1"/>
          </p:cNvCxnSpPr>
          <p:nvPr/>
        </p:nvCxnSpPr>
        <p:spPr>
          <a:xfrm>
            <a:off x="2131490" y="1787024"/>
            <a:ext cx="3124193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4" idx="3"/>
          </p:cNvCxnSpPr>
          <p:nvPr/>
        </p:nvCxnSpPr>
        <p:spPr>
          <a:xfrm flipH="1">
            <a:off x="6564322" y="1787024"/>
            <a:ext cx="3124199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86287" y="5240202"/>
            <a:ext cx="364744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FilterSecurityInterceptor</a:t>
            </a:r>
            <a:endParaRPr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4086287" y="4453327"/>
            <a:ext cx="364744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ExceptionTranslationFilter</a:t>
            </a:r>
            <a:endParaRPr lang="zh-CN" altLang="en-US" b="1" dirty="0"/>
          </a:p>
        </p:txBody>
      </p:sp>
      <p:sp>
        <p:nvSpPr>
          <p:cNvPr id="86" name="矩形: 圆角 85"/>
          <p:cNvSpPr/>
          <p:nvPr/>
        </p:nvSpPr>
        <p:spPr>
          <a:xfrm>
            <a:off x="706755" y="2919095"/>
            <a:ext cx="3670935" cy="11461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继承了</a:t>
            </a:r>
            <a:r>
              <a:rPr lang="en-US" altLang="zh-CN" dirty="0" err="1"/>
              <a:t>WebSecurityConfigurerAdapter</a:t>
            </a:r>
            <a:endParaRPr lang="en-US" altLang="zh-CN" dirty="0"/>
          </a:p>
          <a:p>
            <a:pPr algn="ctr"/>
            <a:r>
              <a:rPr lang="zh-CN" altLang="en-US" dirty="0"/>
              <a:t>的配置类</a:t>
            </a:r>
          </a:p>
        </p:txBody>
      </p:sp>
      <p:cxnSp>
        <p:nvCxnSpPr>
          <p:cNvPr id="89" name="直接箭头连接符 88"/>
          <p:cNvCxnSpPr>
            <a:stCxn id="44" idx="2"/>
            <a:endCxn id="47" idx="0"/>
          </p:cNvCxnSpPr>
          <p:nvPr/>
        </p:nvCxnSpPr>
        <p:spPr>
          <a:xfrm>
            <a:off x="5910003" y="2614613"/>
            <a:ext cx="1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7" idx="2"/>
            <a:endCxn id="50" idx="0"/>
          </p:cNvCxnSpPr>
          <p:nvPr/>
        </p:nvCxnSpPr>
        <p:spPr>
          <a:xfrm flipH="1">
            <a:off x="5910002" y="3401488"/>
            <a:ext cx="2" cy="232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0" idx="2"/>
            <a:endCxn id="70" idx="0"/>
          </p:cNvCxnSpPr>
          <p:nvPr/>
        </p:nvCxnSpPr>
        <p:spPr>
          <a:xfrm>
            <a:off x="5910002" y="4243388"/>
            <a:ext cx="5" cy="209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0" idx="2"/>
            <a:endCxn id="68" idx="0"/>
          </p:cNvCxnSpPr>
          <p:nvPr/>
        </p:nvCxnSpPr>
        <p:spPr>
          <a:xfrm>
            <a:off x="5910007" y="5062927"/>
            <a:ext cx="0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93378" y="6114766"/>
            <a:ext cx="6248400" cy="7142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我们项目中的</a:t>
            </a:r>
            <a:r>
              <a:rPr lang="en-US" altLang="zh-CN" dirty="0"/>
              <a:t>restful</a:t>
            </a:r>
            <a:r>
              <a:rPr lang="zh-CN" altLang="en-US" dirty="0"/>
              <a:t>服务</a:t>
            </a:r>
          </a:p>
        </p:txBody>
      </p:sp>
      <p:cxnSp>
        <p:nvCxnSpPr>
          <p:cNvPr id="132" name="直接箭头连接符 131"/>
          <p:cNvCxnSpPr>
            <a:stCxn id="68" idx="2"/>
          </p:cNvCxnSpPr>
          <p:nvPr/>
        </p:nvCxnSpPr>
        <p:spPr>
          <a:xfrm flipH="1">
            <a:off x="5910001" y="5849802"/>
            <a:ext cx="6" cy="26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464621" y="11382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162821" y="75455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85801" y="7191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405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455420" cy="2136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sym typeface="+mn-ea"/>
              </a:rPr>
              <a:t>直接返回一个与认证成功相关的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字符串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130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451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0130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310324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06625" y="309118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50050" y="263715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直接返回一个</a:t>
            </a:r>
            <a:r>
              <a:rPr lang="en-US" altLang="zh-CN">
                <a:solidFill>
                  <a:schemeClr val="accent2"/>
                </a:solidFill>
              </a:rPr>
              <a:t>json</a:t>
            </a:r>
            <a:r>
              <a:rPr lang="zh-CN" altLang="en-US">
                <a:solidFill>
                  <a:schemeClr val="accent2"/>
                </a:solidFill>
              </a:rPr>
              <a:t>字符串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99690" y="3961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其他请求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06565" y="4330065"/>
            <a:ext cx="150622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90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753235" cy="1757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重定向到引发认证的请求上去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18955" y="1363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954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9185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289115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18690" y="291592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06565" y="2383790"/>
            <a:ext cx="2813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400">
                <a:solidFill>
                  <a:schemeClr val="accent2"/>
                </a:solidFill>
              </a:rPr>
              <a:t>重定向之前会先穿过</a:t>
            </a:r>
          </a:p>
          <a:p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SecurityContextPersistence</a:t>
            </a: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Filter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87625" y="386334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重定向后的请求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FF33CC"/>
                </a:solidFill>
              </a:rPr>
              <a:t>以及其他请求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06565" y="4318000"/>
            <a:ext cx="262445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14910" y="1976717"/>
            <a:ext cx="2725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 dirty="0">
                <a:sym typeface="+mn-ea"/>
              </a:rPr>
              <a:t>ValidateCodeController</a:t>
            </a:r>
          </a:p>
        </p:txBody>
      </p:sp>
      <p:sp>
        <p:nvSpPr>
          <p:cNvPr id="4" name="矩形 3"/>
          <p:cNvSpPr/>
          <p:nvPr/>
        </p:nvSpPr>
        <p:spPr>
          <a:xfrm>
            <a:off x="1287064" y="2455140"/>
            <a:ext cx="3829685" cy="290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createImageCode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生成图形验证码对象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将图形验证码对象写入</a:t>
            </a:r>
            <a:r>
              <a:rPr lang="en-US" altLang="zh-CN" dirty="0"/>
              <a:t>session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将图形验证码返回给用户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>
                <a:sym typeface="+mn-ea"/>
              </a:rPr>
              <a:t>create</a:t>
            </a:r>
            <a:r>
              <a:rPr lang="en-US" altLang="zh-CN" dirty="0" err="1">
                <a:sym typeface="+mn-ea"/>
              </a:rPr>
              <a:t>Sms</a:t>
            </a:r>
            <a:r>
              <a:rPr lang="zh-CN" altLang="en-US" dirty="0">
                <a:sym typeface="+mn-ea"/>
              </a:rPr>
              <a:t>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生成短信验证码对象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将短信验证码对象写入</a:t>
            </a:r>
            <a:r>
              <a:rPr lang="en-US" altLang="zh-CN" dirty="0">
                <a:sym typeface="+mn-ea"/>
              </a:rPr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将短信验证码返回给用户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</p:txBody>
      </p:sp>
      <p:cxnSp>
        <p:nvCxnSpPr>
          <p:cNvPr id="3" name="直接箭头连接符 2"/>
          <p:cNvCxnSpPr>
            <a:endCxn id="18" idx="1"/>
          </p:cNvCxnSpPr>
          <p:nvPr/>
        </p:nvCxnSpPr>
        <p:spPr>
          <a:xfrm>
            <a:off x="3593054" y="2945517"/>
            <a:ext cx="2276543" cy="963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664963" y="327319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ValidateCodeGenerator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869597" y="3642526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1" name="矩形 20"/>
          <p:cNvSpPr/>
          <p:nvPr/>
        </p:nvSpPr>
        <p:spPr>
          <a:xfrm>
            <a:off x="9044637" y="2455140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2" name="矩形 21"/>
          <p:cNvSpPr/>
          <p:nvPr/>
        </p:nvSpPr>
        <p:spPr>
          <a:xfrm>
            <a:off x="8991132" y="2062412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ImageCodeGenerator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044637" y="4822205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6" name="矩形 25"/>
          <p:cNvSpPr/>
          <p:nvPr/>
        </p:nvSpPr>
        <p:spPr>
          <a:xfrm>
            <a:off x="8991132" y="44986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SmsCodeGenerator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endCxn id="18" idx="1"/>
          </p:cNvCxnSpPr>
          <p:nvPr/>
        </p:nvCxnSpPr>
        <p:spPr>
          <a:xfrm flipV="1">
            <a:off x="3689873" y="3909226"/>
            <a:ext cx="2179724" cy="63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8146707" y="2721840"/>
            <a:ext cx="897930" cy="1187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3" idx="1"/>
          </p:cNvCxnSpPr>
          <p:nvPr/>
        </p:nvCxnSpPr>
        <p:spPr>
          <a:xfrm>
            <a:off x="8146707" y="3909226"/>
            <a:ext cx="897930" cy="117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839096" y="1280160"/>
            <a:ext cx="10908255" cy="46257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6166" y="673620"/>
            <a:ext cx="301223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createCode</a:t>
            </a:r>
          </a:p>
        </p:txBody>
      </p:sp>
      <p:sp>
        <p:nvSpPr>
          <p:cNvPr id="5" name="矩形 4"/>
          <p:cNvSpPr/>
          <p:nvPr/>
        </p:nvSpPr>
        <p:spPr>
          <a:xfrm>
            <a:off x="4180932" y="1822626"/>
            <a:ext cx="3012236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8225" y="2962910"/>
            <a:ext cx="4230370" cy="185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</a:p>
          <a:p>
            <a:pPr algn="l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01720" y="3569970"/>
            <a:ext cx="4177665" cy="1162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dirty="0"/>
              <a:t>g</a:t>
            </a:r>
            <a:r>
              <a:rPr lang="zh-CN" altLang="en-US" dirty="0"/>
              <a:t>enerate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通过类型查找执行相关逻辑</a:t>
            </a:r>
            <a:endParaRPr lang="zh-CN" altLang="en-US" dirty="0"/>
          </a:p>
          <a:p>
            <a:r>
              <a:rPr lang="en-US" altLang="zh-CN" dirty="0"/>
              <a:t>save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通用方法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抽象方法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448099" y="760933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ValidateCodeController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05249" y="1929177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ValidateCodeProcessor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818" y="3215049"/>
            <a:ext cx="329449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ym typeface="+mn-ea"/>
              </a:rPr>
              <a:t>AbstractValidateCodeProcessor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（模板）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>
            <a:off x="5682285" y="1296555"/>
            <a:ext cx="4765" cy="52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5687050" y="2445561"/>
            <a:ext cx="635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08583" y="3020490"/>
            <a:ext cx="194164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cxnSp>
        <p:nvCxnSpPr>
          <p:cNvPr id="30" name="直接箭头连接符 29"/>
          <p:cNvCxnSpPr>
            <a:endCxn id="26" idx="1"/>
          </p:cNvCxnSpPr>
          <p:nvPr/>
        </p:nvCxnSpPr>
        <p:spPr>
          <a:xfrm flipV="1">
            <a:off x="7644615" y="3331958"/>
            <a:ext cx="863968" cy="4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4489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8" idx="0"/>
          </p:cNvCxnSpPr>
          <p:nvPr/>
        </p:nvCxnSpPr>
        <p:spPr>
          <a:xfrm flipH="1">
            <a:off x="3604260" y="4572635"/>
            <a:ext cx="894080" cy="104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52818" y="574820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ImageCodeProcessor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096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4" idx="0"/>
          </p:cNvCxnSpPr>
          <p:nvPr/>
        </p:nvCxnSpPr>
        <p:spPr>
          <a:xfrm>
            <a:off x="5949315" y="3871595"/>
            <a:ext cx="1525905" cy="175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682129" y="5844150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SmsCodeProcessor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939606" y="2639872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ValidateCodeGenerator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872770" y="1052408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sp>
        <p:nvSpPr>
          <p:cNvPr id="65" name="矩形 64"/>
          <p:cNvSpPr/>
          <p:nvPr/>
        </p:nvSpPr>
        <p:spPr>
          <a:xfrm>
            <a:off x="9285488" y="541045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ImageCodeGenerator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760826" y="5190316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SmsCodeGenerator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879773" y="4509216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cxnSp>
        <p:nvCxnSpPr>
          <p:cNvPr id="69" name="直接箭头连接符 68"/>
          <p:cNvCxnSpPr>
            <a:stCxn id="26" idx="2"/>
            <a:endCxn id="68" idx="1"/>
          </p:cNvCxnSpPr>
          <p:nvPr/>
        </p:nvCxnSpPr>
        <p:spPr>
          <a:xfrm>
            <a:off x="9479407" y="3643425"/>
            <a:ext cx="400366" cy="117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6" idx="3"/>
            <a:endCxn id="64" idx="2"/>
          </p:cNvCxnSpPr>
          <p:nvPr/>
        </p:nvCxnSpPr>
        <p:spPr>
          <a:xfrm flipV="1">
            <a:off x="10450230" y="1675343"/>
            <a:ext cx="283957" cy="1656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980974" y="5001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图形验证码发送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872156" y="19505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图形验证码生成</a:t>
            </a:r>
          </a:p>
        </p:txBody>
      </p:sp>
      <p:sp>
        <p:nvSpPr>
          <p:cNvPr id="85" name="矩形 84"/>
          <p:cNvSpPr/>
          <p:nvPr/>
        </p:nvSpPr>
        <p:spPr>
          <a:xfrm>
            <a:off x="7071663" y="48944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短信验证码发送</a:t>
            </a:r>
          </a:p>
        </p:txBody>
      </p:sp>
      <p:sp>
        <p:nvSpPr>
          <p:cNvPr id="86" name="矩形 85"/>
          <p:cNvSpPr/>
          <p:nvPr/>
        </p:nvSpPr>
        <p:spPr>
          <a:xfrm>
            <a:off x="9732853" y="395489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短信验证码生成</a:t>
            </a:r>
          </a:p>
        </p:txBody>
      </p:sp>
      <p:sp>
        <p:nvSpPr>
          <p:cNvPr id="103" name="矩形 102"/>
          <p:cNvSpPr/>
          <p:nvPr/>
        </p:nvSpPr>
        <p:spPr>
          <a:xfrm>
            <a:off x="152818" y="541045"/>
            <a:ext cx="11725895" cy="577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440" y="90170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9940" y="3559175"/>
            <a:ext cx="447357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51040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CustomDetailsService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" idx="2"/>
            <a:endCxn id="12" idx="0"/>
          </p:cNvCxnSpPr>
          <p:nvPr/>
        </p:nvCxnSpPr>
        <p:spPr>
          <a:xfrm flipH="1">
            <a:off x="3027045" y="3348990"/>
            <a:ext cx="1270" cy="2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4169038"/>
            <a:ext cx="635" cy="3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5120248"/>
            <a:ext cx="0" cy="24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130483" y="49380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9940" y="181546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图形验证码校验</a:t>
            </a:r>
            <a:r>
              <a:rPr lang="en-US" altLang="zh-CN" b="1" dirty="0"/>
              <a:t>Filter</a:t>
            </a:r>
          </a:p>
        </p:txBody>
      </p:sp>
      <p:sp>
        <p:nvSpPr>
          <p:cNvPr id="8" name="矩形 7"/>
          <p:cNvSpPr/>
          <p:nvPr/>
        </p:nvSpPr>
        <p:spPr>
          <a:xfrm>
            <a:off x="789940" y="2739390"/>
            <a:ext cx="468185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4" idx="2"/>
            <a:endCxn id="7" idx="0"/>
          </p:cNvCxnSpPr>
          <p:nvPr/>
        </p:nvCxnSpPr>
        <p:spPr>
          <a:xfrm>
            <a:off x="3130550" y="1511300"/>
            <a:ext cx="635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3131185" y="242506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498" y="168517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00" y="1809750"/>
            <a:ext cx="461835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AbstractAuthenticationProcessingFilter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2080" y="3262630"/>
            <a:ext cx="415099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UsernamePasswordAuthenticationFilter</a:t>
            </a:r>
          </a:p>
        </p:txBody>
      </p:sp>
      <p:sp>
        <p:nvSpPr>
          <p:cNvPr id="13" name="矩形 12"/>
          <p:cNvSpPr/>
          <p:nvPr/>
        </p:nvSpPr>
        <p:spPr>
          <a:xfrm>
            <a:off x="276860" y="4987290"/>
            <a:ext cx="268351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574" y="6150257"/>
            <a:ext cx="19136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062595" y="495300"/>
            <a:ext cx="3479800" cy="1315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除了进行用户名和密码校验外</a:t>
            </a: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这里还应该包括电话号码的校验即数据库里有没有该电话</a:t>
            </a:r>
            <a:endParaRPr lang="en-US" altLang="zh-CN" b="1" dirty="0" err="1">
              <a:solidFill>
                <a:schemeClr val="tx1"/>
              </a:solidFill>
            </a:endParaRPr>
          </a:p>
          <a:p>
            <a:pPr algn="just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9070" y="2203516"/>
            <a:ext cx="2432045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UserDetailsService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2208143" y="2419062"/>
            <a:ext cx="16510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1618710" y="3872484"/>
            <a:ext cx="589280" cy="11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 flipH="1">
            <a:off x="1572395" y="5596994"/>
            <a:ext cx="46355" cy="5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H="1" flipV="1">
            <a:off x="9802363" y="1810451"/>
            <a:ext cx="252730" cy="3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2372360" y="2540"/>
            <a:ext cx="0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96256" y="614956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 flipV="1">
            <a:off x="2529215" y="6454422"/>
            <a:ext cx="406717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83710" y="2597785"/>
            <a:ext cx="338455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SmsCodeAuthenticationFilter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2"/>
            <a:endCxn id="26" idx="0"/>
          </p:cNvCxnSpPr>
          <p:nvPr/>
        </p:nvCxnSpPr>
        <p:spPr>
          <a:xfrm>
            <a:off x="2373243" y="2419062"/>
            <a:ext cx="3602990" cy="178435"/>
          </a:xfrm>
          <a:prstGeom prst="straightConnector1">
            <a:avLst/>
          </a:prstGeom>
          <a:ln w="444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13" idx="0"/>
          </p:cNvCxnSpPr>
          <p:nvPr/>
        </p:nvCxnSpPr>
        <p:spPr>
          <a:xfrm flipH="1">
            <a:off x="1618336" y="3207629"/>
            <a:ext cx="4357370" cy="1779905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344723" y="4536377"/>
            <a:ext cx="3583514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SmsCodeAuthenticationProvider</a:t>
            </a:r>
            <a:endParaRPr lang="zh-CN" altLang="en-US" b="1" dirty="0"/>
          </a:p>
        </p:txBody>
      </p:sp>
      <p:sp>
        <p:nvSpPr>
          <p:cNvPr id="103" name="矩形 102"/>
          <p:cNvSpPr/>
          <p:nvPr/>
        </p:nvSpPr>
        <p:spPr>
          <a:xfrm>
            <a:off x="7094220" y="3990975"/>
            <a:ext cx="4983480" cy="1854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153910" y="5052060"/>
            <a:ext cx="48952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AbstractUserDetailsAuthenticationProvider</a:t>
            </a:r>
          </a:p>
        </p:txBody>
      </p:sp>
      <p:sp>
        <p:nvSpPr>
          <p:cNvPr id="108" name="矩形 107"/>
          <p:cNvSpPr/>
          <p:nvPr/>
        </p:nvSpPr>
        <p:spPr>
          <a:xfrm>
            <a:off x="7931150" y="4129405"/>
            <a:ext cx="3340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DaoAuthenticationProvider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8" idx="0"/>
            <a:endCxn id="20" idx="2"/>
          </p:cNvCxnSpPr>
          <p:nvPr/>
        </p:nvCxnSpPr>
        <p:spPr>
          <a:xfrm flipV="1">
            <a:off x="9601489" y="2813154"/>
            <a:ext cx="454025" cy="13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08" idx="2"/>
          </p:cNvCxnSpPr>
          <p:nvPr/>
        </p:nvCxnSpPr>
        <p:spPr>
          <a:xfrm flipH="1" flipV="1">
            <a:off x="9601490" y="4738836"/>
            <a:ext cx="635" cy="31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107" idx="2"/>
          </p:cNvCxnSpPr>
          <p:nvPr/>
        </p:nvCxnSpPr>
        <p:spPr>
          <a:xfrm flipV="1">
            <a:off x="8930860" y="5661491"/>
            <a:ext cx="671265" cy="48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1"/>
            <a:endCxn id="52" idx="2"/>
          </p:cNvCxnSpPr>
          <p:nvPr/>
        </p:nvCxnSpPr>
        <p:spPr>
          <a:xfrm flipH="1" flipV="1">
            <a:off x="5136480" y="5145977"/>
            <a:ext cx="1459776" cy="1308386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52" idx="0"/>
            <a:endCxn id="20" idx="2"/>
          </p:cNvCxnSpPr>
          <p:nvPr/>
        </p:nvCxnSpPr>
        <p:spPr>
          <a:xfrm flipV="1">
            <a:off x="5136480" y="2812987"/>
            <a:ext cx="4918710" cy="1723390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00" y="953135"/>
            <a:ext cx="46183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短信验证码校验</a:t>
            </a:r>
            <a:r>
              <a:rPr lang="en-US" altLang="zh-CN" dirty="0"/>
              <a:t>Filter</a:t>
            </a:r>
          </a:p>
        </p:txBody>
      </p:sp>
      <p:cxnSp>
        <p:nvCxnSpPr>
          <p:cNvPr id="5" name="直接箭头连接符 4"/>
          <p:cNvCxnSpPr>
            <a:stCxn id="4" idx="2"/>
            <a:endCxn id="2" idx="0"/>
          </p:cNvCxnSpPr>
          <p:nvPr/>
        </p:nvCxnSpPr>
        <p:spPr>
          <a:xfrm>
            <a:off x="2372360" y="777875"/>
            <a:ext cx="63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2"/>
            <a:endCxn id="6" idx="0"/>
          </p:cNvCxnSpPr>
          <p:nvPr/>
        </p:nvCxnSpPr>
        <p:spPr>
          <a:xfrm>
            <a:off x="2372995" y="1562735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562" y="223894"/>
            <a:ext cx="4464000" cy="5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49168" y="975844"/>
            <a:ext cx="4716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77562" y="1758620"/>
            <a:ext cx="4464819" cy="540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SocialAuthenticationFilter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77562" y="2545399"/>
            <a:ext cx="4464000" cy="66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SocialAuthenticationService</a:t>
            </a:r>
            <a:endParaRPr lang="en-US" altLang="zh-CN" b="1" dirty="0"/>
          </a:p>
          <a:p>
            <a:pPr algn="ctr"/>
            <a:r>
              <a:rPr lang="en-US" altLang="zh-CN" b="1" dirty="0"/>
              <a:t>(OAuth2AuthenticationService)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6449499" y="5807119"/>
            <a:ext cx="4464001" cy="848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SocialAuthenticationProvider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 flipH="1">
            <a:off x="2807168" y="763894"/>
            <a:ext cx="2394" cy="2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>
            <a:off x="2807168" y="1515844"/>
            <a:ext cx="2804" cy="24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2809562" y="2298620"/>
            <a:ext cx="410" cy="2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42" idx="0"/>
          </p:cNvCxnSpPr>
          <p:nvPr/>
        </p:nvCxnSpPr>
        <p:spPr>
          <a:xfrm>
            <a:off x="2809562" y="3212981"/>
            <a:ext cx="0" cy="2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2809562" y="28067"/>
            <a:ext cx="0" cy="19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82348" y="5793658"/>
            <a:ext cx="4464000" cy="862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AuthenticationManager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ProviderManager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74" idx="2"/>
            <a:endCxn id="23" idx="0"/>
          </p:cNvCxnSpPr>
          <p:nvPr/>
        </p:nvCxnSpPr>
        <p:spPr>
          <a:xfrm>
            <a:off x="2809562" y="5533828"/>
            <a:ext cx="4786" cy="25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3"/>
            <a:endCxn id="15" idx="1"/>
          </p:cNvCxnSpPr>
          <p:nvPr/>
        </p:nvCxnSpPr>
        <p:spPr>
          <a:xfrm>
            <a:off x="5046348" y="6224736"/>
            <a:ext cx="1403151" cy="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7562" y="3485685"/>
            <a:ext cx="446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ConnectionFactory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42" idx="2"/>
            <a:endCxn id="74" idx="0"/>
          </p:cNvCxnSpPr>
          <p:nvPr/>
        </p:nvCxnSpPr>
        <p:spPr>
          <a:xfrm>
            <a:off x="2809562" y="4025685"/>
            <a:ext cx="0" cy="2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7562" y="4311452"/>
            <a:ext cx="4464000" cy="12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Authentication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SocialAuthenticationToken</a:t>
            </a:r>
            <a:r>
              <a:rPr lang="en-US" altLang="zh-CN" b="1" dirty="0"/>
              <a:t>)</a:t>
            </a:r>
          </a:p>
          <a:p>
            <a:pPr algn="ctr"/>
            <a:endParaRPr lang="zh-CN" altLang="en-US" b="1" dirty="0"/>
          </a:p>
        </p:txBody>
      </p:sp>
      <p:sp>
        <p:nvSpPr>
          <p:cNvPr id="77" name="矩形 76"/>
          <p:cNvSpPr/>
          <p:nvPr/>
        </p:nvSpPr>
        <p:spPr>
          <a:xfrm>
            <a:off x="1750612" y="4963754"/>
            <a:ext cx="2127473" cy="501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Connection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5368837" y="264280"/>
            <a:ext cx="6270259" cy="541679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SocialAuthenticationProvider</a:t>
            </a:r>
            <a:r>
              <a:rPr lang="zh-CN" altLang="en-US" b="1" dirty="0">
                <a:solidFill>
                  <a:srgbClr val="FF0000"/>
                </a:solidFill>
              </a:rPr>
              <a:t>对象中的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authenticate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158" name="矩形 157"/>
          <p:cNvSpPr/>
          <p:nvPr/>
        </p:nvSpPr>
        <p:spPr>
          <a:xfrm>
            <a:off x="6449499" y="2588186"/>
            <a:ext cx="4463999" cy="74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SocialUserDetailsService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CustomDetailsService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/>
              <a:t>）</a:t>
            </a:r>
          </a:p>
        </p:txBody>
      </p:sp>
      <p:sp>
        <p:nvSpPr>
          <p:cNvPr id="160" name="矩形 159"/>
          <p:cNvSpPr/>
          <p:nvPr/>
        </p:nvSpPr>
        <p:spPr>
          <a:xfrm>
            <a:off x="6449502" y="4356151"/>
            <a:ext cx="4464000" cy="7678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UsersConnectionRepository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JdbcUsersConnectionRepository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162" name="直接箭头连接符 161"/>
          <p:cNvCxnSpPr>
            <a:stCxn id="160" idx="0"/>
            <a:endCxn id="158" idx="2"/>
          </p:cNvCxnSpPr>
          <p:nvPr/>
        </p:nvCxnSpPr>
        <p:spPr>
          <a:xfrm flipH="1" flipV="1">
            <a:off x="8681499" y="3332431"/>
            <a:ext cx="3" cy="10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" idx="0"/>
            <a:endCxn id="160" idx="2"/>
          </p:cNvCxnSpPr>
          <p:nvPr/>
        </p:nvCxnSpPr>
        <p:spPr>
          <a:xfrm flipV="1">
            <a:off x="8681500" y="5123956"/>
            <a:ext cx="2" cy="6831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58" idx="0"/>
          </p:cNvCxnSpPr>
          <p:nvPr/>
        </p:nvCxnSpPr>
        <p:spPr>
          <a:xfrm flipH="1" flipV="1">
            <a:off x="8681498" y="1792892"/>
            <a:ext cx="1" cy="79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884015" y="5185702"/>
            <a:ext cx="575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①拿着</a:t>
            </a:r>
            <a:r>
              <a:rPr lang="en-US" altLang="zh-CN" b="1" dirty="0"/>
              <a:t>Connection</a:t>
            </a:r>
            <a:r>
              <a:rPr lang="zh-CN" altLang="en-US" b="1" dirty="0"/>
              <a:t>对象去</a:t>
            </a:r>
            <a:r>
              <a:rPr lang="en-US" altLang="zh-CN" b="1" dirty="0" err="1"/>
              <a:t>userconnection</a:t>
            </a:r>
            <a:r>
              <a:rPr lang="zh-CN" altLang="en-US" b="1" dirty="0"/>
              <a:t>表里拿</a:t>
            </a:r>
            <a:r>
              <a:rPr lang="en-US" altLang="zh-CN" b="1" dirty="0" err="1"/>
              <a:t>userId</a:t>
            </a:r>
            <a:endParaRPr lang="zh-CN" altLang="en-US" b="1" dirty="0"/>
          </a:p>
        </p:txBody>
      </p:sp>
      <p:sp>
        <p:nvSpPr>
          <p:cNvPr id="212" name="文本框 211"/>
          <p:cNvSpPr txBox="1"/>
          <p:nvPr/>
        </p:nvSpPr>
        <p:spPr>
          <a:xfrm>
            <a:off x="5894910" y="3573494"/>
            <a:ext cx="560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②拿着①中获取的</a:t>
            </a:r>
            <a:r>
              <a:rPr lang="en-US" altLang="zh-CN" b="1" dirty="0" err="1"/>
              <a:t>userId</a:t>
            </a:r>
            <a:r>
              <a:rPr lang="zh-CN" altLang="en-US" b="1" dirty="0"/>
              <a:t>去数据库的具体业务表去拿真正的用户信息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5950422" y="1339996"/>
            <a:ext cx="5491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③对获得的用户数据进行一系列校验</a:t>
            </a:r>
            <a:r>
              <a:rPr lang="en-US" altLang="zh-CN" b="1" dirty="0"/>
              <a:t>(</a:t>
            </a:r>
            <a:r>
              <a:rPr lang="zh-CN" altLang="en-US" b="1" dirty="0"/>
              <a:t>如账户是否过期等</a:t>
            </a:r>
            <a:r>
              <a:rPr lang="en-US" altLang="zh-CN" b="1" dirty="0"/>
              <a:t>),</a:t>
            </a:r>
            <a:r>
              <a:rPr lang="zh-CN" altLang="en-US" b="1" dirty="0"/>
              <a:t>如校验成功则将用户信息封装成一个标识为校验成功的</a:t>
            </a:r>
            <a:r>
              <a:rPr lang="en-US" altLang="zh-CN" b="1" dirty="0"/>
              <a:t>Authentication</a:t>
            </a:r>
            <a:r>
              <a:rPr lang="zh-CN" altLang="en-US" b="1" dirty="0"/>
              <a:t>对象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958</Words>
  <Application>Microsoft Office PowerPoint</Application>
  <PresentationFormat>宽屏</PresentationFormat>
  <Paragraphs>212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华文宋体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顾 亚伟</cp:lastModifiedBy>
  <cp:revision>91</cp:revision>
  <dcterms:created xsi:type="dcterms:W3CDTF">2019-06-25T12:35:00Z</dcterms:created>
  <dcterms:modified xsi:type="dcterms:W3CDTF">2019-11-14T03:01:25Z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