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2"/>
  </p:notesMasterIdLst>
  <p:sldIdLst>
    <p:sldId id="256" r:id="rId2"/>
    <p:sldId id="261" r:id="rId3"/>
    <p:sldId id="272" r:id="rId4"/>
    <p:sldId id="262" r:id="rId5"/>
    <p:sldId id="274" r:id="rId6"/>
    <p:sldId id="275" r:id="rId7"/>
    <p:sldId id="276" r:id="rId8"/>
    <p:sldId id="277" r:id="rId9"/>
    <p:sldId id="278" r:id="rId10"/>
    <p:sldId id="279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45" autoAdjust="0"/>
    <p:restoredTop sz="95244" autoAdjust="0"/>
  </p:normalViewPr>
  <p:slideViewPr>
    <p:cSldViewPr snapToGrid="0">
      <p:cViewPr varScale="1">
        <p:scale>
          <a:sx n="66" d="100"/>
          <a:sy n="66" d="100"/>
        </p:scale>
        <p:origin x="675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C9A86F-DF2A-45DA-B258-1B85EA80120A}" type="datetimeFigureOut">
              <a:rPr lang="en-GB" smtClean="0"/>
              <a:t>21/05/2018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E257BE-2BB4-42E2-BA1C-9F1C242FB7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79302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257BE-2BB4-42E2-BA1C-9F1C242FB77E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9042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14130-9889-4670-BC42-796ADD94F319}" type="datetime1">
              <a:rPr lang="en-GB" smtClean="0"/>
              <a:t>21/05/2018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Python Bootcamp INSEAD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48BAA-5BA7-4017-BFE5-03C84C3C18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3306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4E869-9193-4E58-AA57-7888FFDC4588}" type="datetime1">
              <a:rPr lang="en-GB" smtClean="0"/>
              <a:t>21/05/2018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Python Bootcamp INSEAD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48BAA-5BA7-4017-BFE5-03C84C3C18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170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8FD61-444F-414F-80BA-B21514F73C39}" type="datetime1">
              <a:rPr lang="en-GB" smtClean="0"/>
              <a:t>21/05/2018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Python Bootcamp INSEAD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48BAA-5BA7-4017-BFE5-03C84C3C18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9065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23ED4-480B-4FC4-ABB6-3F90A8A451DA}" type="datetime1">
              <a:rPr lang="en-GB" smtClean="0"/>
              <a:t>21/05/2018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Python Bootcamp INSEAD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48BAA-5BA7-4017-BFE5-03C84C3C18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2051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D96F1-0529-46AC-A9A4-0B29971904FD}" type="datetime1">
              <a:rPr lang="en-GB" smtClean="0"/>
              <a:t>21/05/2018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Python Bootcamp INSEAD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48BAA-5BA7-4017-BFE5-03C84C3C18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5824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105D8-83E5-40EE-BC4A-BA0DE5FAE284}" type="datetime1">
              <a:rPr lang="en-GB" smtClean="0"/>
              <a:t>21/05/2018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Python Bootcamp INSEAD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48BAA-5BA7-4017-BFE5-03C84C3C18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0756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EC5D-7D9C-4310-B187-B307C3356505}" type="datetime1">
              <a:rPr lang="en-GB" smtClean="0"/>
              <a:t>21/05/2018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Python Bootcamp INSEAD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48BAA-5BA7-4017-BFE5-03C84C3C18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1383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2C7A5-3C9A-470B-AD6B-F1B563F4FFE9}" type="datetime1">
              <a:rPr lang="en-GB" smtClean="0"/>
              <a:t>21/05/2018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Python Bootcamp INSEAD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48BAA-5BA7-4017-BFE5-03C84C3C18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6094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CF3DC-911D-4648-8FB8-142438BC6334}" type="datetime1">
              <a:rPr lang="en-GB" smtClean="0"/>
              <a:t>21/05/2018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Python Bootcamp INSEAD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48BAA-5BA7-4017-BFE5-03C84C3C18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9593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245A8-D0FB-4B0E-AE47-E9CD318B6AAF}" type="datetime1">
              <a:rPr lang="en-GB" smtClean="0"/>
              <a:t>21/05/2018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Python Bootcamp INSEAD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48BAA-5BA7-4017-BFE5-03C84C3C18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4119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C2736-BBE7-4D18-AFB1-A0E2B5C65374}" type="datetime1">
              <a:rPr lang="en-GB" smtClean="0"/>
              <a:t>21/05/2018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Python Bootcamp INSEAD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48BAA-5BA7-4017-BFE5-03C84C3C18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5586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8BFF9C-9302-4350-88D7-6B41537D6AF3}" type="datetime1">
              <a:rPr lang="en-GB" smtClean="0"/>
              <a:t>21/05/2018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Python Bootcamp INSEAD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248BAA-5BA7-4017-BFE5-03C84C3C18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6203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3499" y="256213"/>
            <a:ext cx="7772400" cy="3846679"/>
          </a:xfrm>
        </p:spPr>
        <p:txBody>
          <a:bodyPr>
            <a:normAutofit/>
          </a:bodyPr>
          <a:lstStyle/>
          <a:p>
            <a:pPr algn="l"/>
            <a:r>
              <a:rPr lang="en-GB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print </a:t>
            </a:r>
            <a:r>
              <a:rPr lang="en-GB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’’’</a:t>
            </a:r>
            <a:br>
              <a:rPr lang="en-GB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 first INSEAD</a:t>
            </a:r>
            <a:br>
              <a:rPr lang="en-GB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Python </a:t>
            </a:r>
            <a:r>
              <a:rPr lang="en-GB" dirty="0" err="1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Bootcamp</a:t>
            </a:r>
            <a:br>
              <a:rPr lang="en-GB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’’’</a:t>
            </a:r>
          </a:p>
        </p:txBody>
      </p:sp>
      <p:pic>
        <p:nvPicPr>
          <p:cNvPr id="1026" name="Picture 2" descr="http://mooccircle.com/wp-content/uploads/2014/12/python1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151"/>
          <a:stretch/>
        </p:blipFill>
        <p:spPr bwMode="auto">
          <a:xfrm>
            <a:off x="2080965" y="4880361"/>
            <a:ext cx="2058734" cy="1887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://mooccircle.com/wp-content/uploads/2014/12/python1.png"/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28"/>
          <a:stretch/>
        </p:blipFill>
        <p:spPr bwMode="auto">
          <a:xfrm>
            <a:off x="4139699" y="4836818"/>
            <a:ext cx="3596436" cy="1887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43F1D7B-D9ED-44AB-BA93-0FF93072B83A}"/>
              </a:ext>
            </a:extLst>
          </p:cNvPr>
          <p:cNvSpPr txBox="1"/>
          <p:nvPr/>
        </p:nvSpPr>
        <p:spPr>
          <a:xfrm>
            <a:off x="5036458" y="3810000"/>
            <a:ext cx="33890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Put together by Julien Clement, Helge Klapper and Maciej Workiewicz </a:t>
            </a:r>
          </a:p>
        </p:txBody>
      </p:sp>
    </p:spTree>
    <p:extLst>
      <p:ext uri="{BB962C8B-B14F-4D97-AF65-F5344CB8AC3E}">
        <p14:creationId xmlns:p14="http://schemas.microsoft.com/office/powerpoint/2010/main" val="1574734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782E3-3CB1-44C1-A43A-FDBBE8E75FFB}" type="datetime1">
              <a:rPr lang="en-GB" smtClean="0"/>
              <a:t>21/05/2018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Python Bootcamp INSEAD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48BAA-5BA7-4017-BFE5-03C84C3C1871}" type="slidenum">
              <a:rPr lang="en-GB" smtClean="0"/>
              <a:t>10</a:t>
            </a:fld>
            <a:endParaRPr lang="en-GB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5912151"/>
              </p:ext>
            </p:extLst>
          </p:nvPr>
        </p:nvGraphicFramePr>
        <p:xfrm>
          <a:off x="0" y="0"/>
          <a:ext cx="9144000" cy="7996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98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341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99663">
                <a:tc>
                  <a:txBody>
                    <a:bodyPr/>
                    <a:lstStyle/>
                    <a:p>
                      <a:pPr algn="ctr"/>
                      <a:r>
                        <a:rPr lang="en-GB" sz="4400" b="1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Graphs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8593" y="992007"/>
            <a:ext cx="8709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Matplotlib is super flexible… ask Google for the graph you want!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C83E38-8B41-4A39-93EC-4EE8DF5B34BB}"/>
              </a:ext>
            </a:extLst>
          </p:cNvPr>
          <p:cNvSpPr txBox="1"/>
          <p:nvPr/>
        </p:nvSpPr>
        <p:spPr>
          <a:xfrm>
            <a:off x="88593" y="3627827"/>
            <a:ext cx="8709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One simple example: bar plot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E00CAD5-325A-4EAB-B9CF-D769016C1A64}"/>
              </a:ext>
            </a:extLst>
          </p:cNvPr>
          <p:cNvSpPr txBox="1"/>
          <p:nvPr/>
        </p:nvSpPr>
        <p:spPr>
          <a:xfrm>
            <a:off x="166653" y="4119226"/>
            <a:ext cx="8475006" cy="24622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import matplotlib’s plotting library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import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matplotlib.pyplot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as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plt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GB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Plot the averages of each column (continued from last page)</a:t>
            </a:r>
          </a:p>
          <a:p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x_pos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np.arange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col_nb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plt.xlabel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('Column number')</a:t>
            </a:r>
          </a:p>
          <a:p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plt.ylabel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('Average score')</a:t>
            </a:r>
          </a:p>
          <a:p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plt.bar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x_pos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col_averages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plt.show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7B1F175-276D-4FE7-8D2A-E4582DE043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93310"/>
            <a:ext cx="9144000" cy="1864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41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782E3-3CB1-44C1-A43A-FDBBE8E75FFB}" type="datetime1">
              <a:rPr lang="en-GB" smtClean="0"/>
              <a:t>21/05/2018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Python Bootcamp INSEAD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48BAA-5BA7-4017-BFE5-03C84C3C1871}" type="slidenum">
              <a:rPr lang="en-GB" smtClean="0"/>
              <a:t>2</a:t>
            </a:fld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50536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55502" y="13741"/>
            <a:ext cx="8475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GB" sz="2400" b="1" kern="0" dirty="0" err="1">
                <a:solidFill>
                  <a:prstClr val="white"/>
                </a:solidFill>
              </a:rPr>
              <a:t>Spyder</a:t>
            </a:r>
            <a:endParaRPr lang="en-US" sz="2400" kern="0" dirty="0">
              <a:solidFill>
                <a:prstClr val="white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278371"/>
            <a:ext cx="7276097" cy="425917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00789" y="684305"/>
            <a:ext cx="1967526" cy="369332"/>
          </a:xfrm>
          <a:prstGeom prst="rect">
            <a:avLst/>
          </a:prstGeom>
          <a:solidFill>
            <a:srgbClr val="92D050"/>
          </a:solidFill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Start a new project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390274" y="684305"/>
            <a:ext cx="2074094" cy="369332"/>
          </a:xfrm>
          <a:prstGeom prst="rect">
            <a:avLst/>
          </a:prstGeom>
          <a:solidFill>
            <a:srgbClr val="92D050"/>
          </a:solidFill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Save current project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2024" y="2514126"/>
            <a:ext cx="2038700" cy="369332"/>
          </a:xfrm>
          <a:prstGeom prst="rect">
            <a:avLst/>
          </a:prstGeom>
          <a:solidFill>
            <a:srgbClr val="92D050"/>
          </a:solidFill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Run the entire code</a:t>
            </a:r>
          </a:p>
        </p:txBody>
      </p:sp>
      <p:cxnSp>
        <p:nvCxnSpPr>
          <p:cNvPr id="15" name="Straight Arrow Connector 14"/>
          <p:cNvCxnSpPr>
            <a:stCxn id="9" idx="2"/>
          </p:cNvCxnSpPr>
          <p:nvPr/>
        </p:nvCxnSpPr>
        <p:spPr>
          <a:xfrm flipH="1">
            <a:off x="1093077" y="1053637"/>
            <a:ext cx="191475" cy="54393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2" idx="2"/>
          </p:cNvCxnSpPr>
          <p:nvPr/>
        </p:nvCxnSpPr>
        <p:spPr>
          <a:xfrm flipH="1">
            <a:off x="1488271" y="1053637"/>
            <a:ext cx="1939050" cy="54393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3" idx="0"/>
          </p:cNvCxnSpPr>
          <p:nvPr/>
        </p:nvCxnSpPr>
        <p:spPr>
          <a:xfrm flipV="1">
            <a:off x="1121374" y="1669346"/>
            <a:ext cx="665862" cy="84478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975954" y="5762284"/>
            <a:ext cx="1886670" cy="646331"/>
          </a:xfrm>
          <a:prstGeom prst="rect">
            <a:avLst/>
          </a:prstGeom>
          <a:solidFill>
            <a:srgbClr val="92D050"/>
          </a:solidFill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Here you see your</a:t>
            </a:r>
          </a:p>
          <a:p>
            <a:r>
              <a:rPr lang="en-GB" dirty="0"/>
              <a:t>code executed</a:t>
            </a:r>
          </a:p>
        </p:txBody>
      </p:sp>
      <p:cxnSp>
        <p:nvCxnSpPr>
          <p:cNvPr id="24" name="Straight Arrow Connector 23"/>
          <p:cNvCxnSpPr>
            <a:stCxn id="23" idx="0"/>
          </p:cNvCxnSpPr>
          <p:nvPr/>
        </p:nvCxnSpPr>
        <p:spPr>
          <a:xfrm flipH="1" flipV="1">
            <a:off x="6348253" y="4540470"/>
            <a:ext cx="1571036" cy="1221814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987500" y="5710020"/>
            <a:ext cx="3329758" cy="369332"/>
          </a:xfrm>
          <a:prstGeom prst="rect">
            <a:avLst/>
          </a:prstGeom>
          <a:solidFill>
            <a:srgbClr val="92D050"/>
          </a:solidFill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This is where you write your code</a:t>
            </a:r>
          </a:p>
        </p:txBody>
      </p:sp>
      <p:cxnSp>
        <p:nvCxnSpPr>
          <p:cNvPr id="28" name="Straight Arrow Connector 27"/>
          <p:cNvCxnSpPr>
            <a:stCxn id="27" idx="0"/>
          </p:cNvCxnSpPr>
          <p:nvPr/>
        </p:nvCxnSpPr>
        <p:spPr>
          <a:xfrm flipH="1" flipV="1">
            <a:off x="2253971" y="3116982"/>
            <a:ext cx="398408" cy="259303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4683071" y="3394841"/>
            <a:ext cx="778105" cy="18653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/>
          <p:cNvSpPr/>
          <p:nvPr/>
        </p:nvSpPr>
        <p:spPr>
          <a:xfrm>
            <a:off x="4545293" y="5286703"/>
            <a:ext cx="536493" cy="18521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20"/>
          <p:cNvSpPr txBox="1"/>
          <p:nvPr/>
        </p:nvSpPr>
        <p:spPr>
          <a:xfrm>
            <a:off x="2220580" y="2514126"/>
            <a:ext cx="2264146" cy="369332"/>
          </a:xfrm>
          <a:prstGeom prst="rect">
            <a:avLst/>
          </a:prstGeom>
          <a:solidFill>
            <a:srgbClr val="92D050"/>
          </a:solidFill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Run the selected code</a:t>
            </a:r>
          </a:p>
        </p:txBody>
      </p:sp>
      <p:cxnSp>
        <p:nvCxnSpPr>
          <p:cNvPr id="25" name="Straight Arrow Connector 24"/>
          <p:cNvCxnSpPr>
            <a:stCxn id="21" idx="0"/>
          </p:cNvCxnSpPr>
          <p:nvPr/>
        </p:nvCxnSpPr>
        <p:spPr>
          <a:xfrm flipH="1" flipV="1">
            <a:off x="2010553" y="1669346"/>
            <a:ext cx="1342100" cy="84478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743838" y="658581"/>
            <a:ext cx="2319546" cy="369332"/>
          </a:xfrm>
          <a:prstGeom prst="rect">
            <a:avLst/>
          </a:prstGeom>
          <a:solidFill>
            <a:srgbClr val="92D050"/>
          </a:solidFill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information on objects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 flipH="1">
            <a:off x="6457950" y="1211643"/>
            <a:ext cx="1461339" cy="130248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7132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4375" t="41836" r="76437" b="39712"/>
          <a:stretch/>
        </p:blipFill>
        <p:spPr>
          <a:xfrm>
            <a:off x="300789" y="1232582"/>
            <a:ext cx="3651107" cy="1974145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782E3-3CB1-44C1-A43A-FDBBE8E75FFB}" type="datetime1">
              <a:rPr lang="en-GB" smtClean="0"/>
              <a:t>21/05/2018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Python Bootcamp INSEAD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48BAA-5BA7-4017-BFE5-03C84C3C1871}" type="slidenum">
              <a:rPr lang="en-GB" smtClean="0"/>
              <a:t>3</a:t>
            </a:fld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50536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55502" y="13741"/>
            <a:ext cx="8475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GB" sz="2400" b="1" kern="0" dirty="0" err="1">
                <a:solidFill>
                  <a:prstClr val="white"/>
                </a:solidFill>
              </a:rPr>
              <a:t>Spyder</a:t>
            </a:r>
            <a:r>
              <a:rPr lang="en-GB" sz="2400" b="1" kern="0" dirty="0">
                <a:solidFill>
                  <a:prstClr val="white"/>
                </a:solidFill>
              </a:rPr>
              <a:t> and programming</a:t>
            </a:r>
            <a:endParaRPr lang="en-US" sz="2400" kern="0" dirty="0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0789" y="684305"/>
            <a:ext cx="2222147" cy="369332"/>
          </a:xfrm>
          <a:prstGeom prst="rect">
            <a:avLst/>
          </a:prstGeom>
          <a:solidFill>
            <a:srgbClr val="92D050"/>
          </a:solidFill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err="1"/>
              <a:t>linting</a:t>
            </a:r>
            <a:r>
              <a:rPr lang="en-GB" dirty="0"/>
              <a:t> (error analysis)</a:t>
            </a:r>
          </a:p>
        </p:txBody>
      </p:sp>
      <p:cxnSp>
        <p:nvCxnSpPr>
          <p:cNvPr id="15" name="Straight Arrow Connector 14"/>
          <p:cNvCxnSpPr>
            <a:stCxn id="9" idx="2"/>
          </p:cNvCxnSpPr>
          <p:nvPr/>
        </p:nvCxnSpPr>
        <p:spPr>
          <a:xfrm flipH="1">
            <a:off x="451231" y="1053637"/>
            <a:ext cx="960632" cy="39779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55502" y="3868277"/>
            <a:ext cx="847500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en-GB" sz="2000" dirty="0"/>
              <a:t>Comment your code as if you were sharing it with someone else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en-GB" sz="2000" dirty="0"/>
              <a:t>Keep a journal of changes you make to your code (either within the file itself or in a separate file). You can also use git, but that is for more advanced projects.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en-GB" sz="2000" dirty="0"/>
              <a:t>Do not write lines longer than 80 characters (74 is the most common).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55502" y="3468991"/>
            <a:ext cx="43269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A few coding tips</a:t>
            </a:r>
          </a:p>
        </p:txBody>
      </p:sp>
    </p:spTree>
    <p:extLst>
      <p:ext uri="{BB962C8B-B14F-4D97-AF65-F5344CB8AC3E}">
        <p14:creationId xmlns:p14="http://schemas.microsoft.com/office/powerpoint/2010/main" val="2318222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782E3-3CB1-44C1-A43A-FDBBE8E75FFB}" type="datetime1">
              <a:rPr lang="en-GB" smtClean="0"/>
              <a:t>21/05/2018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Python Bootcamp INSEAD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48BAA-5BA7-4017-BFE5-03C84C3C1871}" type="slidenum">
              <a:rPr lang="en-GB" smtClean="0"/>
              <a:t>4</a:t>
            </a:fld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50536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55502" y="13741"/>
            <a:ext cx="8475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GB" sz="2400" b="1" kern="0" dirty="0">
                <a:solidFill>
                  <a:prstClr val="white"/>
                </a:solidFill>
              </a:rPr>
              <a:t>What you need to know (that’s it!)</a:t>
            </a:r>
            <a:endParaRPr lang="en-US" sz="2400" kern="0" dirty="0">
              <a:solidFill>
                <a:prstClr val="white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3385279"/>
              </p:ext>
            </p:extLst>
          </p:nvPr>
        </p:nvGraphicFramePr>
        <p:xfrm>
          <a:off x="155502" y="999590"/>
          <a:ext cx="8788802" cy="47979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45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14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99663">
                <a:tc>
                  <a:txBody>
                    <a:bodyPr/>
                    <a:lstStyle/>
                    <a:p>
                      <a:pPr algn="ctr"/>
                      <a:r>
                        <a:rPr lang="en-GB" sz="44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>
                          <a:solidFill>
                            <a:schemeClr val="tx1"/>
                          </a:solidFill>
                        </a:rPr>
                        <a:t>Importing modules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96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4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Random numbers (and conditions)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9663">
                <a:tc>
                  <a:txBody>
                    <a:bodyPr/>
                    <a:lstStyle/>
                    <a:p>
                      <a:pPr algn="ctr"/>
                      <a:r>
                        <a:rPr lang="en-GB" sz="4400" b="1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b="1" dirty="0">
                          <a:solidFill>
                            <a:schemeClr val="tx1"/>
                          </a:solidFill>
                        </a:rPr>
                        <a:t>Loops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99663">
                <a:tc>
                  <a:txBody>
                    <a:bodyPr/>
                    <a:lstStyle/>
                    <a:p>
                      <a:pPr algn="ctr"/>
                      <a:r>
                        <a:rPr lang="en-GB" sz="4400" b="1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GB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Functions</a:t>
                      </a:r>
                      <a:endParaRPr lang="en-US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99663">
                <a:tc>
                  <a:txBody>
                    <a:bodyPr/>
                    <a:lstStyle/>
                    <a:p>
                      <a:pPr algn="ctr"/>
                      <a:r>
                        <a:rPr lang="en-GB" sz="4400" b="1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b="1" dirty="0"/>
                        <a:t>Storage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99663">
                <a:tc>
                  <a:txBody>
                    <a:bodyPr/>
                    <a:lstStyle/>
                    <a:p>
                      <a:pPr algn="ctr"/>
                      <a:r>
                        <a:rPr lang="en-GB" sz="4400" b="1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b="1" dirty="0"/>
                        <a:t>Graphs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91614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290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782E3-3CB1-44C1-A43A-FDBBE8E75FFB}" type="datetime1">
              <a:rPr lang="en-GB" smtClean="0"/>
              <a:t>21/05/2018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Python Bootcamp INSEAD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48BAA-5BA7-4017-BFE5-03C84C3C1871}" type="slidenum">
              <a:rPr lang="en-GB" smtClean="0"/>
              <a:t>5</a:t>
            </a:fld>
            <a:endParaRPr lang="en-GB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4523895"/>
              </p:ext>
            </p:extLst>
          </p:nvPr>
        </p:nvGraphicFramePr>
        <p:xfrm>
          <a:off x="0" y="0"/>
          <a:ext cx="9144000" cy="7996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98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341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99663">
                <a:tc>
                  <a:txBody>
                    <a:bodyPr/>
                    <a:lstStyle/>
                    <a:p>
                      <a:pPr algn="ctr"/>
                      <a:r>
                        <a:rPr lang="en-GB" sz="44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b="1" dirty="0">
                          <a:solidFill>
                            <a:schemeClr val="tx1"/>
                          </a:solidFill>
                        </a:rPr>
                        <a:t>Importing modules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8593" y="3229595"/>
            <a:ext cx="8709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We can import entire modules, or parts of them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6653" y="3688723"/>
            <a:ext cx="8475006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import entire module</a:t>
            </a:r>
          </a:p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import datetime</a:t>
            </a:r>
          </a:p>
          <a:p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import entire module with an alias</a:t>
            </a:r>
          </a:p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import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numpy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as np</a:t>
            </a:r>
          </a:p>
          <a:p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import only one part of a module</a:t>
            </a: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from random import choice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5F0FE92-8214-4921-B709-18A434A1D3F4}"/>
              </a:ext>
            </a:extLst>
          </p:cNvPr>
          <p:cNvSpPr txBox="1"/>
          <p:nvPr/>
        </p:nvSpPr>
        <p:spPr>
          <a:xfrm>
            <a:off x="88593" y="974301"/>
            <a:ext cx="870904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Which modules do we need for simulations?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b="1" dirty="0"/>
              <a:t>random</a:t>
            </a:r>
            <a:r>
              <a:rPr lang="en-GB" sz="2400" dirty="0"/>
              <a:t>: random number generator and choice functions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b="1" dirty="0" err="1"/>
              <a:t>numpy</a:t>
            </a:r>
            <a:r>
              <a:rPr lang="en-GB" sz="2400" dirty="0"/>
              <a:t>: calculations, especially matrix operations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b="1" dirty="0"/>
              <a:t>matplotlib</a:t>
            </a:r>
            <a:r>
              <a:rPr lang="en-GB" sz="2400" dirty="0"/>
              <a:t>: graphs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b="1" dirty="0"/>
              <a:t>csv</a:t>
            </a:r>
            <a:r>
              <a:rPr lang="en-GB" sz="2400" dirty="0"/>
              <a:t>: export results to a csv file (if necessary)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3436674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065894"/>
            <a:ext cx="2057400" cy="365125"/>
          </a:xfrm>
        </p:spPr>
        <p:txBody>
          <a:bodyPr/>
          <a:lstStyle/>
          <a:p>
            <a:fld id="{069782E3-3CB1-44C1-A43A-FDBBE8E75FFB}" type="datetime1">
              <a:rPr lang="en-GB" smtClean="0"/>
              <a:t>21/05/2018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065894"/>
            <a:ext cx="3086100" cy="365125"/>
          </a:xfrm>
        </p:spPr>
        <p:txBody>
          <a:bodyPr/>
          <a:lstStyle/>
          <a:p>
            <a:r>
              <a:rPr lang="en-GB" dirty="0"/>
              <a:t>Python Bootcamp INSEAD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065894"/>
            <a:ext cx="2057400" cy="365125"/>
          </a:xfrm>
        </p:spPr>
        <p:txBody>
          <a:bodyPr/>
          <a:lstStyle/>
          <a:p>
            <a:fld id="{0B248BAA-5BA7-4017-BFE5-03C84C3C1871}" type="slidenum">
              <a:rPr lang="en-GB" smtClean="0"/>
              <a:t>6</a:t>
            </a:fld>
            <a:endParaRPr lang="en-GB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8304549"/>
              </p:ext>
            </p:extLst>
          </p:nvPr>
        </p:nvGraphicFramePr>
        <p:xfrm>
          <a:off x="0" y="0"/>
          <a:ext cx="9144000" cy="7996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98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341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99663">
                <a:tc>
                  <a:txBody>
                    <a:bodyPr/>
                    <a:lstStyle/>
                    <a:p>
                      <a:pPr algn="ctr"/>
                      <a:r>
                        <a:rPr lang="en-GB" sz="4400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Random numbers (and conditions)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8593" y="809127"/>
            <a:ext cx="8709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Create random numbers…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6653" y="1268255"/>
            <a:ext cx="8475006" cy="206210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Generate a random number between 0 and 1 (uniform distribution)</a:t>
            </a:r>
          </a:p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number =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random.random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endParaRPr lang="en-GB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… between -0.5 and 0.5</a:t>
            </a:r>
          </a:p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number =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random.random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() – 0.5</a:t>
            </a:r>
          </a:p>
          <a:p>
            <a:endParaRPr lang="en-GB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… integer between 1 and 100</a:t>
            </a: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number =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random.randint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(1,100)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BEA648-34AE-444F-A963-ABF0BFF935BD}"/>
              </a:ext>
            </a:extLst>
          </p:cNvPr>
          <p:cNvSpPr txBox="1"/>
          <p:nvPr/>
        </p:nvSpPr>
        <p:spPr>
          <a:xfrm>
            <a:off x="88593" y="3378350"/>
            <a:ext cx="8709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… and use them to make probabilistic models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60D4FD-AFC5-4633-AA9A-07A89CBC57A9}"/>
              </a:ext>
            </a:extLst>
          </p:cNvPr>
          <p:cNvSpPr txBox="1"/>
          <p:nvPr/>
        </p:nvSpPr>
        <p:spPr>
          <a:xfrm>
            <a:off x="166653" y="3837478"/>
            <a:ext cx="8475006" cy="28623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number =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random.random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</a:p>
          <a:p>
            <a:r>
              <a:rPr lang="en-GB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Do action 1 with 60% probability…</a:t>
            </a:r>
          </a:p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if number &lt; 0.6:</a:t>
            </a:r>
          </a:p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action = 1</a:t>
            </a:r>
          </a:p>
          <a:p>
            <a:r>
              <a:rPr lang="en-GB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Or action 2 with 30% probability…</a:t>
            </a: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elif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number &lt; 0.9 :</a:t>
            </a:r>
          </a:p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action = 2</a:t>
            </a:r>
          </a:p>
          <a:p>
            <a:r>
              <a:rPr lang="en-GB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Or action 3 with 10% probability…</a:t>
            </a: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else:</a:t>
            </a:r>
          </a:p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action = 3</a:t>
            </a:r>
          </a:p>
        </p:txBody>
      </p:sp>
    </p:spTree>
    <p:extLst>
      <p:ext uri="{BB962C8B-B14F-4D97-AF65-F5344CB8AC3E}">
        <p14:creationId xmlns:p14="http://schemas.microsoft.com/office/powerpoint/2010/main" val="3128829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782E3-3CB1-44C1-A43A-FDBBE8E75FFB}" type="datetime1">
              <a:rPr lang="en-GB" smtClean="0"/>
              <a:t>21/05/2018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Python Bootcamp INSEAD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48BAA-5BA7-4017-BFE5-03C84C3C1871}" type="slidenum">
              <a:rPr lang="en-GB" smtClean="0"/>
              <a:t>7</a:t>
            </a:fld>
            <a:endParaRPr lang="en-GB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245391"/>
              </p:ext>
            </p:extLst>
          </p:nvPr>
        </p:nvGraphicFramePr>
        <p:xfrm>
          <a:off x="0" y="0"/>
          <a:ext cx="9144000" cy="7996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98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341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99663">
                <a:tc>
                  <a:txBody>
                    <a:bodyPr/>
                    <a:lstStyle/>
                    <a:p>
                      <a:pPr algn="ctr"/>
                      <a:r>
                        <a:rPr lang="en-GB" sz="4400" b="1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Loops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8593" y="992007"/>
            <a:ext cx="87090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Loops enable you to run the model for different parameters, different agents, different runs… in different ways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6653" y="2004698"/>
            <a:ext cx="8475006" cy="42473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Print numbers from 0 to 9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in range(10):</a:t>
            </a:r>
          </a:p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print(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Add 1 to each element of a list</a:t>
            </a:r>
          </a:p>
          <a:p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my_list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= [0, 1, 2, 3, 4, 5]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element in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my_list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element += 1</a:t>
            </a:r>
          </a:p>
          <a:p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Draw from a list of numbers until you get the number 5</a:t>
            </a: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my_list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= [0, 1, 2, 3, 4, 5]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random.choice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my_list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) != 5:</a:t>
            </a:r>
          </a:p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print("Trying again…")</a:t>
            </a:r>
          </a:p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print("Found my number!")</a:t>
            </a:r>
          </a:p>
          <a:p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1452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782E3-3CB1-44C1-A43A-FDBBE8E75FFB}" type="datetime1">
              <a:rPr lang="en-GB" smtClean="0"/>
              <a:t>21/05/2018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Python Bootcamp INSEAD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48BAA-5BA7-4017-BFE5-03C84C3C1871}" type="slidenum">
              <a:rPr lang="en-GB" smtClean="0"/>
              <a:t>8</a:t>
            </a:fld>
            <a:endParaRPr lang="en-GB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059000"/>
              </p:ext>
            </p:extLst>
          </p:nvPr>
        </p:nvGraphicFramePr>
        <p:xfrm>
          <a:off x="0" y="0"/>
          <a:ext cx="9144000" cy="7996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98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341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99663">
                <a:tc>
                  <a:txBody>
                    <a:bodyPr/>
                    <a:lstStyle/>
                    <a:p>
                      <a:pPr algn="ctr"/>
                      <a:r>
                        <a:rPr lang="en-GB" sz="4400" b="1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Functions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8593" y="992007"/>
            <a:ext cx="87090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Any element that you use several times can be stored as a function</a:t>
            </a:r>
          </a:p>
          <a:p>
            <a:r>
              <a:rPr lang="en-GB" sz="2400" b="1" dirty="0"/>
              <a:t>This will make your code clearer!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6653" y="2092246"/>
            <a:ext cx="8475006" cy="20313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Define a function that gives the inverse of a number</a:t>
            </a:r>
          </a:p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def inverse(number):</a:t>
            </a:r>
          </a:p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new_number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= 1/number</a:t>
            </a:r>
          </a:p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return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new_number</a:t>
            </a: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inverse(5)</a:t>
            </a:r>
          </a:p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&gt;&gt;&gt; 0.2</a:t>
            </a:r>
          </a:p>
        </p:txBody>
      </p:sp>
    </p:spTree>
    <p:extLst>
      <p:ext uri="{BB962C8B-B14F-4D97-AF65-F5344CB8AC3E}">
        <p14:creationId xmlns:p14="http://schemas.microsoft.com/office/powerpoint/2010/main" val="98843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782E3-3CB1-44C1-A43A-FDBBE8E75FFB}" type="datetime1">
              <a:rPr lang="en-GB" smtClean="0"/>
              <a:t>21/05/2018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Python Bootcamp INSEAD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48BAA-5BA7-4017-BFE5-03C84C3C1871}" type="slidenum">
              <a:rPr lang="en-GB" smtClean="0"/>
              <a:t>9</a:t>
            </a:fld>
            <a:endParaRPr lang="en-GB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939124"/>
              </p:ext>
            </p:extLst>
          </p:nvPr>
        </p:nvGraphicFramePr>
        <p:xfrm>
          <a:off x="0" y="0"/>
          <a:ext cx="9144000" cy="7996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98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341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99663">
                <a:tc>
                  <a:txBody>
                    <a:bodyPr/>
                    <a:lstStyle/>
                    <a:p>
                      <a:pPr algn="ctr"/>
                      <a:r>
                        <a:rPr lang="en-GB" sz="4400" b="1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Storage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8593" y="992007"/>
            <a:ext cx="8709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err="1"/>
              <a:t>Numpy</a:t>
            </a:r>
            <a:r>
              <a:rPr lang="en-GB" sz="2400" b="1" dirty="0"/>
              <a:t> matrices provide flexible storage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6653" y="1483406"/>
            <a:ext cx="8475006" cy="28623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import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numpy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as np</a:t>
            </a:r>
          </a:p>
          <a:p>
            <a:r>
              <a:rPr lang="en-GB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Create a 5x7 matrix filled with zeros</a:t>
            </a:r>
          </a:p>
          <a:p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row_nb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= 5</a:t>
            </a:r>
          </a:p>
          <a:p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col_nb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= 7</a:t>
            </a:r>
          </a:p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storage =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np.zeros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((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row_nb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,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col_nb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  <a:p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Over the course of the simulation, store random numbers in it</a:t>
            </a:r>
          </a:p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in range(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row_nb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</a:p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for j in range(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col_nb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</a:p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    storage[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i,j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] =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random.random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C83E38-8B41-4A39-93EC-4EE8DF5B34BB}"/>
              </a:ext>
            </a:extLst>
          </p:cNvPr>
          <p:cNvSpPr txBox="1"/>
          <p:nvPr/>
        </p:nvSpPr>
        <p:spPr>
          <a:xfrm>
            <a:off x="88593" y="4273287"/>
            <a:ext cx="8709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… and we can run a bunch of operations on them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E00CAD5-325A-4EAB-B9CF-D769016C1A64}"/>
              </a:ext>
            </a:extLst>
          </p:cNvPr>
          <p:cNvSpPr txBox="1"/>
          <p:nvPr/>
        </p:nvSpPr>
        <p:spPr>
          <a:xfrm>
            <a:off x="166653" y="4764686"/>
            <a:ext cx="8475006" cy="14773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get the averages of each column</a:t>
            </a:r>
          </a:p>
          <a:p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col_averages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np.mean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(storage, axis=0)</a:t>
            </a:r>
          </a:p>
          <a:p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get the averages of each row</a:t>
            </a:r>
          </a:p>
          <a:p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row_averages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np.mean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(storage, axis=1)</a:t>
            </a:r>
          </a:p>
        </p:txBody>
      </p:sp>
    </p:spTree>
    <p:extLst>
      <p:ext uri="{BB962C8B-B14F-4D97-AF65-F5344CB8AC3E}">
        <p14:creationId xmlns:p14="http://schemas.microsoft.com/office/powerpoint/2010/main" val="4259982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1795</TotalTime>
  <Words>815</Words>
  <Application>Microsoft Office PowerPoint</Application>
  <PresentationFormat>On-screen Show (4:3)</PresentationFormat>
  <Paragraphs>156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Consolas</vt:lpstr>
      <vt:lpstr>Office Theme</vt:lpstr>
      <vt:lpstr>&gt;&gt;&gt; print ’’’ The first INSEAD Python Bootcamp ’’’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1st INSEAD Python Bootcamp</dc:title>
  <dc:creator>Maciej Workiewicz</dc:creator>
  <cp:lastModifiedBy>PURANAM Phanish</cp:lastModifiedBy>
  <cp:revision>80</cp:revision>
  <dcterms:created xsi:type="dcterms:W3CDTF">2015-04-27T14:29:58Z</dcterms:created>
  <dcterms:modified xsi:type="dcterms:W3CDTF">2018-05-21T13:43:13Z</dcterms:modified>
</cp:coreProperties>
</file>