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37" r:id="rId2"/>
    <p:sldId id="535" r:id="rId3"/>
    <p:sldId id="538" r:id="rId4"/>
    <p:sldId id="541" r:id="rId5"/>
    <p:sldId id="542" r:id="rId6"/>
    <p:sldId id="543" r:id="rId7"/>
    <p:sldId id="544" r:id="rId8"/>
    <p:sldId id="545" r:id="rId9"/>
    <p:sldId id="546" r:id="rId10"/>
    <p:sldId id="540" r:id="rId11"/>
    <p:sldId id="539" r:id="rId12"/>
    <p:sldId id="522" r:id="rId13"/>
    <p:sldId id="52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71" autoAdjust="0"/>
  </p:normalViewPr>
  <p:slideViewPr>
    <p:cSldViewPr>
      <p:cViewPr varScale="1">
        <p:scale>
          <a:sx n="65" d="100"/>
          <a:sy n="65" d="100"/>
        </p:scale>
        <p:origin x="633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8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6E297-1ACE-404C-959F-490853BBC674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B76B6-0CC8-4241-8BA8-D4A407932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8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B76B6-0CC8-4241-8BA8-D4A4079327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7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B76B6-0CC8-4241-8BA8-D4A4079327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67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B76B6-0CC8-4241-8BA8-D4A4079327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0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6699-ED45-408E-A6DC-1CAF83B9FEBB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2E5-98A7-4D5D-BF51-3C987A7BB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5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6699-ED45-408E-A6DC-1CAF83B9FEBB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2E5-98A7-4D5D-BF51-3C987A7BB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1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6699-ED45-408E-A6DC-1CAF83B9FEBB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2E5-98A7-4D5D-BF51-3C987A7BB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8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6699-ED45-408E-A6DC-1CAF83B9FEBB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2E5-98A7-4D5D-BF51-3C987A7BB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6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6699-ED45-408E-A6DC-1CAF83B9FEBB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2E5-98A7-4D5D-BF51-3C987A7BB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7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6699-ED45-408E-A6DC-1CAF83B9FEBB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2E5-98A7-4D5D-BF51-3C987A7BB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7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6699-ED45-408E-A6DC-1CAF83B9FEBB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2E5-98A7-4D5D-BF51-3C987A7BB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6699-ED45-408E-A6DC-1CAF83B9FEBB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2E5-98A7-4D5D-BF51-3C987A7BB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6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6699-ED45-408E-A6DC-1CAF83B9FEBB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2E5-98A7-4D5D-BF51-3C987A7BB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0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6699-ED45-408E-A6DC-1CAF83B9FEBB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2E5-98A7-4D5D-BF51-3C987A7BB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9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6699-ED45-408E-A6DC-1CAF83B9FEBB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2E5-98A7-4D5D-BF51-3C987A7BB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7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A6699-ED45-408E-A6DC-1CAF83B9FEBB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342E5-98A7-4D5D-BF51-3C987A7BB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19C8-7A27-4BE4-8B60-272CAFE2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343" y="3276600"/>
            <a:ext cx="7772400" cy="1362075"/>
          </a:xfrm>
        </p:spPr>
        <p:txBody>
          <a:bodyPr>
            <a:normAutofit/>
          </a:bodyPr>
          <a:lstStyle/>
          <a:p>
            <a:r>
              <a:rPr lang="en-US" sz="2400" dirty="0"/>
              <a:t>Phanish Puranam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A95E8-1453-4B6E-8A89-B82611474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7772400" cy="1500187"/>
          </a:xfrm>
        </p:spPr>
        <p:txBody>
          <a:bodyPr>
            <a:normAutofit/>
          </a:bodyPr>
          <a:lstStyle/>
          <a:p>
            <a:r>
              <a:rPr lang="en-US" sz="3200" dirty="0"/>
              <a:t>Models in Organizational Science </a:t>
            </a:r>
          </a:p>
          <a:p>
            <a:r>
              <a:rPr lang="en-US" sz="3200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CAD5E-3E3A-45F9-8E81-CF8BD3628DB8}"/>
              </a:ext>
            </a:extLst>
          </p:cNvPr>
          <p:cNvSpPr txBox="1"/>
          <p:nvPr/>
        </p:nvSpPr>
        <p:spPr>
          <a:xfrm>
            <a:off x="646113" y="2057400"/>
            <a:ext cx="7431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Modeling Reinforcement Learning by Adaptive Agents: Replication Exercise</a:t>
            </a:r>
          </a:p>
        </p:txBody>
      </p:sp>
    </p:spTree>
    <p:extLst>
      <p:ext uri="{BB962C8B-B14F-4D97-AF65-F5344CB8AC3E}">
        <p14:creationId xmlns:p14="http://schemas.microsoft.com/office/powerpoint/2010/main" val="3639377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053C-5C83-414A-9F7E-A3AF1CC6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environment  – two parameters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88CD-3981-4373-825B-EABF7891D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1X S vector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Assign random values from a uniform distribution in [0, delta] to each cell in this vector (where delta is in [0,1])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Randomly assign a payoff of “1” to one cell   </a:t>
            </a:r>
          </a:p>
          <a:p>
            <a:pPr marL="857250" lvl="2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1BF8FB-6CB2-42D9-B292-F6D0A592E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4648200"/>
            <a:ext cx="1365622" cy="2072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42DF7A-7A82-421F-8A4E-378A1B2D9602}"/>
              </a:ext>
            </a:extLst>
          </p:cNvPr>
          <p:cNvSpPr txBox="1"/>
          <p:nvPr/>
        </p:nvSpPr>
        <p:spPr>
          <a:xfrm flipH="1">
            <a:off x="7659663" y="4278868"/>
            <a:ext cx="50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BB9AF8-6FC5-417C-BF87-91890E4ABB63}"/>
              </a:ext>
            </a:extLst>
          </p:cNvPr>
          <p:cNvSpPr txBox="1"/>
          <p:nvPr/>
        </p:nvSpPr>
        <p:spPr>
          <a:xfrm>
            <a:off x="6553200" y="4724400"/>
            <a:ext cx="65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delta</a:t>
            </a:r>
          </a:p>
        </p:txBody>
      </p:sp>
    </p:spTree>
    <p:extLst>
      <p:ext uri="{BB962C8B-B14F-4D97-AF65-F5344CB8AC3E}">
        <p14:creationId xmlns:p14="http://schemas.microsoft.com/office/powerpoint/2010/main" val="193082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B70354-7720-40FE-96AA-55F83C936783}"/>
              </a:ext>
            </a:extLst>
          </p:cNvPr>
          <p:cNvSpPr txBox="1"/>
          <p:nvPr/>
        </p:nvSpPr>
        <p:spPr>
          <a:xfrm>
            <a:off x="2286000" y="609600"/>
            <a:ext cx="418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code for creating task environment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B19281-123B-4616-B4EC-C6DA3ECEA86F}"/>
              </a:ext>
            </a:extLst>
          </p:cNvPr>
          <p:cNvSpPr/>
          <p:nvPr/>
        </p:nvSpPr>
        <p:spPr>
          <a:xfrm>
            <a:off x="304800" y="1997839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 environment(d): #setting environment </a:t>
            </a:r>
          </a:p>
          <a:p>
            <a:r>
              <a:rPr lang="en-US" dirty="0"/>
              <a:t>    if d==0:</a:t>
            </a:r>
          </a:p>
          <a:p>
            <a:r>
              <a:rPr lang="en-US" dirty="0"/>
              <a:t>       env=</a:t>
            </a:r>
            <a:r>
              <a:rPr lang="en-US" dirty="0" err="1"/>
              <a:t>np.zeros</a:t>
            </a:r>
            <a:r>
              <a:rPr lang="en-US" dirty="0"/>
              <a:t>((1,S))    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env=0.01*(</a:t>
            </a:r>
            <a:r>
              <a:rPr lang="en-US" dirty="0" err="1"/>
              <a:t>np.random.choice</a:t>
            </a:r>
            <a:r>
              <a:rPr lang="en-US" dirty="0"/>
              <a:t>(int(100*d),(1,S),replace=True))</a:t>
            </a:r>
          </a:p>
          <a:p>
            <a:r>
              <a:rPr lang="en-US" dirty="0"/>
              <a:t>    col1=</a:t>
            </a:r>
            <a:r>
              <a:rPr lang="en-US" dirty="0" err="1"/>
              <a:t>random.randint</a:t>
            </a:r>
            <a:r>
              <a:rPr lang="en-US" dirty="0"/>
              <a:t>(0, S-1)</a:t>
            </a:r>
          </a:p>
          <a:p>
            <a:r>
              <a:rPr lang="en-US" dirty="0"/>
              <a:t>    env[0,col1]=1 # One global peak</a:t>
            </a:r>
          </a:p>
          <a:p>
            <a:r>
              <a:rPr lang="en-US" dirty="0"/>
              <a:t>    return env</a:t>
            </a:r>
          </a:p>
        </p:txBody>
      </p:sp>
    </p:spTree>
    <p:extLst>
      <p:ext uri="{BB962C8B-B14F-4D97-AF65-F5344CB8AC3E}">
        <p14:creationId xmlns:p14="http://schemas.microsoft.com/office/powerpoint/2010/main" val="248407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053C-5C83-414A-9F7E-A3AF1CC6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selection – </a:t>
            </a:r>
            <a:r>
              <a:rPr lang="en-US" dirty="0" err="1"/>
              <a:t>softmax</a:t>
            </a:r>
            <a:r>
              <a:rPr lang="en-US" dirty="0"/>
              <a:t>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88CD-3981-4373-825B-EABF7891D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Pseudo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i="1" dirty="0"/>
              <a:t>denominator</a:t>
            </a:r>
            <a:r>
              <a:rPr lang="en-US" dirty="0"/>
              <a:t>: add up exponentiated (attraction/tau) for all alternatives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Draw a random number </a:t>
            </a:r>
            <a:r>
              <a:rPr lang="en-US" i="1" dirty="0"/>
              <a:t>roulette</a:t>
            </a:r>
            <a:r>
              <a:rPr lang="en-US" dirty="0"/>
              <a:t> from [0,1]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/>
              <a:t>p</a:t>
            </a:r>
            <a:r>
              <a:rPr lang="en-US" dirty="0"/>
              <a:t>=0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 each alternative #roulette wheel</a:t>
            </a:r>
          </a:p>
          <a:p>
            <a:pPr marL="1371600" lvl="2" indent="-514350"/>
            <a:r>
              <a:rPr lang="en-US" dirty="0"/>
              <a:t>calculate its probability of selection </a:t>
            </a:r>
            <a:r>
              <a:rPr lang="en-US" i="1" dirty="0" err="1"/>
              <a:t>prob</a:t>
            </a:r>
            <a:r>
              <a:rPr lang="en-US" i="1" baseline="-25000" dirty="0" err="1"/>
              <a:t>a</a:t>
            </a:r>
            <a:r>
              <a:rPr lang="en-US" dirty="0"/>
              <a:t>= exponentiated (attraction/tau)/denominator</a:t>
            </a:r>
          </a:p>
          <a:p>
            <a:pPr marL="1371600" lvl="2" indent="-514350"/>
            <a:r>
              <a:rPr lang="en-US" i="1" dirty="0"/>
              <a:t>p=p + </a:t>
            </a:r>
            <a:r>
              <a:rPr lang="en-US" i="1" dirty="0" err="1"/>
              <a:t>prob</a:t>
            </a:r>
            <a:r>
              <a:rPr lang="en-US" i="1" baseline="-25000" dirty="0" err="1"/>
              <a:t>a</a:t>
            </a:r>
            <a:r>
              <a:rPr lang="en-US" i="1" baseline="-25000" dirty="0"/>
              <a:t> </a:t>
            </a:r>
          </a:p>
          <a:p>
            <a:pPr marL="1371600" lvl="2" indent="-514350"/>
            <a:r>
              <a:rPr lang="en-US" dirty="0"/>
              <a:t>Is </a:t>
            </a:r>
            <a:r>
              <a:rPr lang="en-US" i="1" dirty="0"/>
              <a:t>p&gt;roulette</a:t>
            </a:r>
            <a:r>
              <a:rPr lang="en-US" dirty="0"/>
              <a:t>?</a:t>
            </a:r>
          </a:p>
          <a:p>
            <a:pPr marL="1828800" lvl="3" indent="-514350"/>
            <a:r>
              <a:rPr lang="en-US" dirty="0"/>
              <a:t>If YES: current action is your final choice; STOP</a:t>
            </a:r>
          </a:p>
          <a:p>
            <a:pPr marL="1828800" lvl="3" indent="-514350"/>
            <a:r>
              <a:rPr lang="en-US" dirty="0"/>
              <a:t>IF NO: Go to 4.</a:t>
            </a:r>
          </a:p>
          <a:p>
            <a:pPr marL="857250" lvl="2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57FE4-3B9D-47E0-A84E-95A226B9B894}"/>
              </a:ext>
            </a:extLst>
          </p:cNvPr>
          <p:cNvSpPr/>
          <p:nvPr/>
        </p:nvSpPr>
        <p:spPr>
          <a:xfrm>
            <a:off x="5257800" y="6126164"/>
            <a:ext cx="609600" cy="182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B1F9A-3194-405A-92D5-9ED0CD8D19E5}"/>
              </a:ext>
            </a:extLst>
          </p:cNvPr>
          <p:cNvSpPr/>
          <p:nvPr/>
        </p:nvSpPr>
        <p:spPr>
          <a:xfrm>
            <a:off x="5867400" y="6126163"/>
            <a:ext cx="1600200" cy="1984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7300E0-8D40-46A5-80DB-F2C1B1893FE1}"/>
              </a:ext>
            </a:extLst>
          </p:cNvPr>
          <p:cNvSpPr/>
          <p:nvPr/>
        </p:nvSpPr>
        <p:spPr>
          <a:xfrm>
            <a:off x="7467600" y="6126164"/>
            <a:ext cx="685800" cy="182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B0468-09F7-4E1C-85FA-119B71763D42}"/>
              </a:ext>
            </a:extLst>
          </p:cNvPr>
          <p:cNvSpPr txBox="1"/>
          <p:nvPr/>
        </p:nvSpPr>
        <p:spPr>
          <a:xfrm>
            <a:off x="5106957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FB1AF-D98D-46FD-A724-7E7545C4B53C}"/>
              </a:ext>
            </a:extLst>
          </p:cNvPr>
          <p:cNvSpPr txBox="1"/>
          <p:nvPr/>
        </p:nvSpPr>
        <p:spPr>
          <a:xfrm>
            <a:off x="5629194" y="631617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95990-BA9D-440B-9553-83BD87180D94}"/>
              </a:ext>
            </a:extLst>
          </p:cNvPr>
          <p:cNvSpPr txBox="1"/>
          <p:nvPr/>
        </p:nvSpPr>
        <p:spPr>
          <a:xfrm>
            <a:off x="7177391" y="6324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58ECB-05FD-4A22-9921-FD96FECFF12A}"/>
              </a:ext>
            </a:extLst>
          </p:cNvPr>
          <p:cNvSpPr txBox="1"/>
          <p:nvPr/>
        </p:nvSpPr>
        <p:spPr>
          <a:xfrm>
            <a:off x="8009284" y="6324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  <a:endParaRPr lang="en-SG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75F811F-F44B-4E63-98AB-514A7EFF0BF9}"/>
              </a:ext>
            </a:extLst>
          </p:cNvPr>
          <p:cNvSpPr/>
          <p:nvPr/>
        </p:nvSpPr>
        <p:spPr>
          <a:xfrm rot="5400000">
            <a:off x="6796391" y="5617405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502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C96FAF-7DF2-4AD3-814A-E2A2CFFF0E16}"/>
              </a:ext>
            </a:extLst>
          </p:cNvPr>
          <p:cNvSpPr/>
          <p:nvPr/>
        </p:nvSpPr>
        <p:spPr>
          <a:xfrm>
            <a:off x="457200" y="990600"/>
            <a:ext cx="838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def </a:t>
            </a:r>
            <a:r>
              <a:rPr lang="en-SG" dirty="0" err="1"/>
              <a:t>softmax</a:t>
            </a:r>
            <a:r>
              <a:rPr lang="en-SG" dirty="0"/>
              <a:t>(attraction): #</a:t>
            </a:r>
            <a:r>
              <a:rPr lang="en-SG" dirty="0" err="1"/>
              <a:t>softmax</a:t>
            </a:r>
            <a:r>
              <a:rPr lang="en-SG" dirty="0"/>
              <a:t> action selection module</a:t>
            </a:r>
          </a:p>
          <a:p>
            <a:r>
              <a:rPr lang="en-SG" dirty="0"/>
              <a:t>    </a:t>
            </a:r>
            <a:r>
              <a:rPr lang="en-SG" dirty="0" err="1"/>
              <a:t>prob</a:t>
            </a:r>
            <a:r>
              <a:rPr lang="en-SG" dirty="0"/>
              <a:t>=</a:t>
            </a:r>
            <a:r>
              <a:rPr lang="en-SG" dirty="0" err="1"/>
              <a:t>np.zeros</a:t>
            </a:r>
            <a:r>
              <a:rPr lang="en-SG" dirty="0"/>
              <a:t>((1,M))</a:t>
            </a:r>
          </a:p>
          <a:p>
            <a:r>
              <a:rPr lang="en-SG" dirty="0"/>
              <a:t>    </a:t>
            </a:r>
            <a:r>
              <a:rPr lang="en-SG" dirty="0" err="1"/>
              <a:t>denom</a:t>
            </a:r>
            <a:r>
              <a:rPr lang="en-SG" dirty="0"/>
              <a:t>=0</a:t>
            </a:r>
          </a:p>
          <a:p>
            <a:r>
              <a:rPr lang="en-SG" dirty="0"/>
              <a:t>    for </a:t>
            </a:r>
            <a:r>
              <a:rPr lang="en-SG" dirty="0" err="1"/>
              <a:t>i</a:t>
            </a:r>
            <a:r>
              <a:rPr lang="en-SG" dirty="0"/>
              <a:t> in range(M):</a:t>
            </a:r>
          </a:p>
          <a:p>
            <a:r>
              <a:rPr lang="en-SG" dirty="0"/>
              <a:t>        </a:t>
            </a:r>
            <a:r>
              <a:rPr lang="en-SG" dirty="0" err="1"/>
              <a:t>denom</a:t>
            </a:r>
            <a:r>
              <a:rPr lang="en-SG" dirty="0"/>
              <a:t>=</a:t>
            </a:r>
            <a:r>
              <a:rPr lang="en-SG" dirty="0" err="1"/>
              <a:t>denom</a:t>
            </a:r>
            <a:r>
              <a:rPr lang="en-SG" dirty="0"/>
              <a:t> + </a:t>
            </a:r>
            <a:r>
              <a:rPr lang="en-SG" dirty="0" err="1"/>
              <a:t>math.exp</a:t>
            </a:r>
            <a:r>
              <a:rPr lang="en-SG" dirty="0"/>
              <a:t>((attraction[</a:t>
            </a:r>
            <a:r>
              <a:rPr lang="en-SG" dirty="0" err="1"/>
              <a:t>i</a:t>
            </a:r>
            <a:r>
              <a:rPr lang="en-SG" dirty="0"/>
              <a:t>])/tau)</a:t>
            </a:r>
          </a:p>
          <a:p>
            <a:r>
              <a:rPr lang="en-SG" dirty="0"/>
              <a:t>    roulette=</a:t>
            </a:r>
            <a:r>
              <a:rPr lang="en-SG" dirty="0" err="1"/>
              <a:t>random.random</a:t>
            </a:r>
            <a:r>
              <a:rPr lang="en-SG" dirty="0"/>
              <a:t>()</a:t>
            </a:r>
          </a:p>
          <a:p>
            <a:r>
              <a:rPr lang="en-SG" dirty="0"/>
              <a:t>    p=0</a:t>
            </a:r>
          </a:p>
          <a:p>
            <a:r>
              <a:rPr lang="en-SG" dirty="0"/>
              <a:t>    for </a:t>
            </a:r>
            <a:r>
              <a:rPr lang="en-SG" dirty="0" err="1"/>
              <a:t>i</a:t>
            </a:r>
            <a:r>
              <a:rPr lang="en-SG" dirty="0"/>
              <a:t> in range(M):</a:t>
            </a:r>
          </a:p>
          <a:p>
            <a:r>
              <a:rPr lang="en-SG" dirty="0"/>
              <a:t>        </a:t>
            </a:r>
            <a:r>
              <a:rPr lang="en-SG" dirty="0" err="1"/>
              <a:t>prob</a:t>
            </a:r>
            <a:r>
              <a:rPr lang="en-SG" dirty="0"/>
              <a:t>[0,i]=</a:t>
            </a:r>
            <a:r>
              <a:rPr lang="en-SG" dirty="0" err="1"/>
              <a:t>math.exp</a:t>
            </a:r>
            <a:r>
              <a:rPr lang="en-SG" dirty="0"/>
              <a:t>(attraction[</a:t>
            </a:r>
            <a:r>
              <a:rPr lang="en-SG" dirty="0" err="1"/>
              <a:t>i</a:t>
            </a:r>
            <a:r>
              <a:rPr lang="en-SG" dirty="0"/>
              <a:t>]/tau)/</a:t>
            </a:r>
            <a:r>
              <a:rPr lang="en-SG" dirty="0" err="1"/>
              <a:t>denom</a:t>
            </a:r>
            <a:endParaRPr lang="en-SG" dirty="0"/>
          </a:p>
          <a:p>
            <a:r>
              <a:rPr lang="en-SG" dirty="0"/>
              <a:t>        p= p+ </a:t>
            </a:r>
            <a:r>
              <a:rPr lang="en-SG" dirty="0" err="1"/>
              <a:t>prob</a:t>
            </a:r>
            <a:r>
              <a:rPr lang="en-SG" dirty="0"/>
              <a:t>[0,i]</a:t>
            </a:r>
          </a:p>
          <a:p>
            <a:r>
              <a:rPr lang="en-SG" dirty="0"/>
              <a:t>        if p&gt;roulette:</a:t>
            </a:r>
          </a:p>
          <a:p>
            <a:r>
              <a:rPr lang="en-SG" dirty="0"/>
              <a:t>            choice= </a:t>
            </a:r>
            <a:r>
              <a:rPr lang="en-SG" dirty="0" err="1"/>
              <a:t>i</a:t>
            </a:r>
            <a:endParaRPr lang="en-SG" dirty="0"/>
          </a:p>
          <a:p>
            <a:r>
              <a:rPr lang="en-SG" dirty="0"/>
              <a:t>            return choice</a:t>
            </a:r>
          </a:p>
          <a:p>
            <a:r>
              <a:rPr lang="en-SG" dirty="0"/>
              <a:t>            break #stops computing probability of action selection as soon as cumulative 		probability exceeds roulette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B77F5-FC79-4DDC-9F1B-EF63AC3FBF31}"/>
              </a:ext>
            </a:extLst>
          </p:cNvPr>
          <p:cNvSpPr txBox="1"/>
          <p:nvPr/>
        </p:nvSpPr>
        <p:spPr>
          <a:xfrm>
            <a:off x="609600" y="22860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code for </a:t>
            </a:r>
            <a:r>
              <a:rPr lang="en-US" dirty="0" err="1"/>
              <a:t>softmax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6208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281A-6A7E-4919-AB01-4D2D061F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ACFCE-6B42-4F06-9813-4DE9F2432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basic RL model with a single agent </a:t>
            </a:r>
          </a:p>
          <a:p>
            <a:pPr lvl="1"/>
            <a:r>
              <a:rPr lang="en-US" dirty="0"/>
              <a:t>Key element in Lave and March Chapter 6 (1975); Denrell and March, (2001); Posen and Levinthal (2012); Puranam and Swamy (2016); Lee and Puranam (2016).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With suitable modifications and extensions, the basic model can be useful to replicate/extend results in any of the papers above. </a:t>
            </a:r>
          </a:p>
        </p:txBody>
      </p:sp>
    </p:spTree>
    <p:extLst>
      <p:ext uri="{BB962C8B-B14F-4D97-AF65-F5344CB8AC3E}">
        <p14:creationId xmlns:p14="http://schemas.microsoft.com/office/powerpoint/2010/main" val="116879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10DDE-7F8A-474C-A731-5DF9D1D46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lnSpcReduction="10000"/>
          </a:bodyPr>
          <a:lstStyle/>
          <a:p>
            <a:r>
              <a:rPr lang="en-SG" b="1" u="sng" dirty="0"/>
              <a:t>1. Task environment</a:t>
            </a:r>
          </a:p>
          <a:p>
            <a:pPr lvl="1"/>
            <a:r>
              <a:rPr lang="en-SG" dirty="0"/>
              <a:t>Set of S alternatives A: {A</a:t>
            </a:r>
            <a:r>
              <a:rPr lang="en-SG" baseline="-25000" dirty="0"/>
              <a:t>1</a:t>
            </a:r>
            <a:r>
              <a:rPr lang="en-SG" dirty="0"/>
              <a:t>, A</a:t>
            </a:r>
            <a:r>
              <a:rPr lang="en-SG" baseline="-25000" dirty="0"/>
              <a:t>2</a:t>
            </a:r>
            <a:r>
              <a:rPr lang="en-SG" dirty="0"/>
              <a:t>… A</a:t>
            </a:r>
            <a:r>
              <a:rPr lang="en-SG" baseline="-25000" dirty="0"/>
              <a:t>S</a:t>
            </a:r>
            <a:r>
              <a:rPr lang="en-SG" dirty="0"/>
              <a:t>}</a:t>
            </a:r>
          </a:p>
          <a:p>
            <a:pPr lvl="1"/>
            <a:r>
              <a:rPr lang="en-SG" dirty="0"/>
              <a:t>Mapped to performance outcomes </a:t>
            </a:r>
            <a:r>
              <a:rPr lang="en-SG" dirty="0">
                <a:latin typeface="Symbol" panose="05050102010706020507" pitchFamily="18" charset="2"/>
              </a:rPr>
              <a:t>P</a:t>
            </a:r>
            <a:r>
              <a:rPr lang="en-SG" dirty="0"/>
              <a:t>: {</a:t>
            </a:r>
            <a:r>
              <a:rPr lang="en-SG" dirty="0">
                <a:latin typeface="Symbol" panose="05050102010706020507" pitchFamily="18" charset="2"/>
              </a:rPr>
              <a:t>P</a:t>
            </a:r>
            <a:r>
              <a:rPr lang="en-SG" baseline="-25000" dirty="0"/>
              <a:t>1</a:t>
            </a:r>
            <a:r>
              <a:rPr lang="en-SG" dirty="0"/>
              <a:t>, </a:t>
            </a:r>
            <a:r>
              <a:rPr lang="en-SG" dirty="0">
                <a:latin typeface="Symbol" panose="05050102010706020507" pitchFamily="18" charset="2"/>
              </a:rPr>
              <a:t>P</a:t>
            </a:r>
            <a:r>
              <a:rPr lang="en-SG" baseline="-25000" dirty="0"/>
              <a:t>2</a:t>
            </a:r>
            <a:r>
              <a:rPr lang="en-SG" dirty="0"/>
              <a:t>… </a:t>
            </a:r>
            <a:r>
              <a:rPr lang="en-SG" dirty="0">
                <a:latin typeface="Symbol" panose="05050102010706020507" pitchFamily="18" charset="2"/>
              </a:rPr>
              <a:t>P</a:t>
            </a:r>
            <a:r>
              <a:rPr lang="en-SG" baseline="-25000" dirty="0"/>
              <a:t>S</a:t>
            </a:r>
            <a:r>
              <a:rPr lang="en-SG" dirty="0"/>
              <a:t>}</a:t>
            </a:r>
          </a:p>
          <a:p>
            <a:pPr lvl="1"/>
            <a:r>
              <a:rPr lang="en-SG" dirty="0">
                <a:latin typeface="Symbol" panose="05050102010706020507" pitchFamily="18" charset="2"/>
              </a:rPr>
              <a:t>P</a:t>
            </a:r>
            <a:r>
              <a:rPr lang="en-SG" baseline="30000" dirty="0">
                <a:latin typeface="Symbol" panose="05050102010706020507" pitchFamily="18" charset="2"/>
              </a:rPr>
              <a:t>*</a:t>
            </a:r>
            <a:r>
              <a:rPr lang="en-US" dirty="0"/>
              <a:t>=1; other payoffs lie in [0,delta], where delta lies in [0,1]</a:t>
            </a:r>
            <a:endParaRPr lang="en-SG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SG" dirty="0"/>
              <a:t>To think about:  What do S and delta mean? What kind of a task environment is this? Is there any relation among alternatives other than ordering in terms of payoffs? 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205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10DDE-7F8A-474C-A731-5DF9D1D46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SG" b="1" u="sng" dirty="0"/>
              <a:t>2. Representation</a:t>
            </a:r>
          </a:p>
          <a:p>
            <a:pPr lvl="1"/>
            <a:r>
              <a:rPr lang="en-SG" dirty="0"/>
              <a:t>Attractions for S alternatives : {</a:t>
            </a:r>
            <a:r>
              <a:rPr lang="en-SG" dirty="0">
                <a:latin typeface="Symbol" panose="05050102010706020507" pitchFamily="18" charset="2"/>
              </a:rPr>
              <a:t>p</a:t>
            </a:r>
            <a:r>
              <a:rPr lang="en-SG" baseline="-25000" dirty="0"/>
              <a:t>1,t</a:t>
            </a:r>
            <a:r>
              <a:rPr lang="en-SG" dirty="0"/>
              <a:t>, </a:t>
            </a:r>
            <a:r>
              <a:rPr lang="en-SG" dirty="0">
                <a:latin typeface="Symbol" panose="05050102010706020507" pitchFamily="18" charset="2"/>
              </a:rPr>
              <a:t>p</a:t>
            </a:r>
            <a:r>
              <a:rPr lang="en-SG" baseline="-25000" dirty="0"/>
              <a:t>2,t</a:t>
            </a:r>
            <a:r>
              <a:rPr lang="en-SG" dirty="0"/>
              <a:t>… </a:t>
            </a:r>
            <a:r>
              <a:rPr lang="en-SG" dirty="0" err="1">
                <a:latin typeface="Symbol" panose="05050102010706020507" pitchFamily="18" charset="2"/>
              </a:rPr>
              <a:t>p</a:t>
            </a:r>
            <a:r>
              <a:rPr lang="en-SG" baseline="-25000" dirty="0" err="1"/>
              <a:t>S,t</a:t>
            </a:r>
            <a:r>
              <a:rPr lang="en-SG" dirty="0"/>
              <a:t>}</a:t>
            </a:r>
          </a:p>
          <a:p>
            <a:pPr lvl="1"/>
            <a:r>
              <a:rPr lang="en-US" dirty="0"/>
              <a:t>Initial attractions (“priors”) are drawn from uniform distribution in [0,1]</a:t>
            </a:r>
            <a:endParaRPr lang="en-SG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</a:t>
            </a:r>
            <a:r>
              <a:rPr lang="en-SG" dirty="0"/>
              <a:t>o think about:  What do these random priors imply? What does it mean that representation is also of dimension S?  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775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10DDE-7F8A-474C-A731-5DF9D1D46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SG" b="1" u="sng" dirty="0"/>
              <a:t>3. Choice</a:t>
            </a:r>
          </a:p>
          <a:p>
            <a:pPr lvl="1"/>
            <a:r>
              <a:rPr lang="en-SG" dirty="0" err="1"/>
              <a:t>Softmax</a:t>
            </a:r>
            <a:r>
              <a:rPr lang="en-SG" dirty="0"/>
              <a:t> over Attractions for </a:t>
            </a:r>
            <a:r>
              <a:rPr lang="en-SG" dirty="0">
                <a:latin typeface="Symbol" panose="05050102010706020507" pitchFamily="18" charset="2"/>
              </a:rPr>
              <a:t>t&gt;0.01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</a:t>
            </a:r>
            <a:r>
              <a:rPr lang="en-SG" dirty="0"/>
              <a:t>o think about:  What would increasing </a:t>
            </a:r>
            <a:r>
              <a:rPr lang="en-SG" dirty="0">
                <a:latin typeface="Symbol" panose="05050102010706020507" pitchFamily="18" charset="2"/>
              </a:rPr>
              <a:t>t</a:t>
            </a:r>
            <a:r>
              <a:rPr lang="en-SG" dirty="0"/>
              <a:t> do? What would it capture? </a:t>
            </a:r>
          </a:p>
        </p:txBody>
      </p:sp>
    </p:spTree>
    <p:extLst>
      <p:ext uri="{BB962C8B-B14F-4D97-AF65-F5344CB8AC3E}">
        <p14:creationId xmlns:p14="http://schemas.microsoft.com/office/powerpoint/2010/main" val="144639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10DDE-7F8A-474C-A731-5DF9D1D46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r>
                  <a:rPr lang="en-SG" b="1" u="sng" dirty="0"/>
                  <a:t>4. Transformation of Representation</a:t>
                </a:r>
              </a:p>
              <a:p>
                <a:pPr lvl="1"/>
                <a:r>
                  <a:rPr lang="en-US" dirty="0"/>
                  <a:t>ERWA: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dirty="0">
                            <a:latin typeface="Symbol" panose="05050102010706020507" pitchFamily="18" charset="2"/>
                          </a:rPr>
                          <m:t>p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dirty="0">
                            <a:latin typeface="Symbol" panose="05050102010706020507" pitchFamily="18" charset="2"/>
                          </a:rPr>
                          <m:t>p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−1+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SG" dirty="0">
                                <a:latin typeface="Symbol" panose="05050102010706020507" pitchFamily="18" charset="2"/>
                              </a:rPr>
                              <m:t>P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SG" dirty="0">
                                <a:latin typeface="Symbol" panose="05050102010706020507" pitchFamily="18" charset="2"/>
                              </a:rPr>
                              <m:t>p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Where </a:t>
                </a:r>
                <a:r>
                  <a:rPr lang="en-US" dirty="0">
                    <a:latin typeface="Symbol" panose="05050102010706020507" pitchFamily="18" charset="2"/>
                  </a:rPr>
                  <a:t>f </a:t>
                </a:r>
                <a:r>
                  <a:rPr lang="en-SG" dirty="0"/>
                  <a:t>in</a:t>
                </a:r>
                <a:r>
                  <a:rPr lang="en-SG" dirty="0">
                    <a:latin typeface="Symbol" panose="05050102010706020507" pitchFamily="18" charset="2"/>
                  </a:rPr>
                  <a:t> [0,1]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T</a:t>
                </a:r>
                <a:r>
                  <a:rPr lang="en-SG" dirty="0"/>
                  <a:t>o think about:  What do differences in </a:t>
                </a:r>
                <a:r>
                  <a:rPr lang="en-SG" dirty="0">
                    <a:latin typeface="Symbol" panose="05050102010706020507" pitchFamily="18" charset="2"/>
                  </a:rPr>
                  <a:t>f </a:t>
                </a:r>
                <a:r>
                  <a:rPr lang="en-SG" dirty="0"/>
                  <a:t>imply</a:t>
                </a:r>
                <a:r>
                  <a:rPr lang="en-SG" dirty="0">
                    <a:latin typeface="Symbol" panose="05050102010706020507" pitchFamily="18" charset="2"/>
                  </a:rPr>
                  <a:t>? 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10DDE-7F8A-474C-A731-5DF9D1D46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>
                <a:blip r:embed="rId2"/>
                <a:stretch>
                  <a:fillRect l="-1643" t="-17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15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578F-99A2-440E-A3D4-D9097D2F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91D7C-D867-4C9B-82BB-DBBC6C7C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Compute model for T=100 periods, N=10,000 trials</a:t>
            </a:r>
          </a:p>
          <a:p>
            <a:r>
              <a:rPr lang="en-US" dirty="0"/>
              <a:t>Four outputs</a:t>
            </a:r>
          </a:p>
          <a:p>
            <a:pPr lvl="1"/>
            <a:r>
              <a:rPr lang="en-US" dirty="0"/>
              <a:t>Performance over time (average payoff  in each period across trials)</a:t>
            </a:r>
          </a:p>
          <a:p>
            <a:pPr lvl="1"/>
            <a:r>
              <a:rPr lang="en-US" dirty="0"/>
              <a:t>Cumulative Performance over time (average cumulative payoff in each period across trials)</a:t>
            </a:r>
          </a:p>
          <a:p>
            <a:pPr lvl="1"/>
            <a:r>
              <a:rPr lang="en-US" dirty="0"/>
              <a:t>Standard deviation of Performance across trials, over time</a:t>
            </a:r>
          </a:p>
          <a:p>
            <a:pPr lvl="1"/>
            <a:r>
              <a:rPr lang="en-US" dirty="0"/>
              <a:t>Search success (per period average across trials of instances of finding the global peak i.e. payoff=1) </a:t>
            </a:r>
          </a:p>
          <a:p>
            <a:endParaRPr lang="en-US" dirty="0"/>
          </a:p>
          <a:p>
            <a:r>
              <a:rPr lang="en-US" dirty="0"/>
              <a:t>Q1. Reproduce graphs overleaf </a:t>
            </a:r>
          </a:p>
          <a:p>
            <a:r>
              <a:rPr lang="en-US" dirty="0"/>
              <a:t>Q2. Explore model behavior for variations in task environment (S, delta) and agent properties (tau, phi); explain your results</a:t>
            </a:r>
          </a:p>
          <a:p>
            <a:r>
              <a:rPr lang="en-US" dirty="0"/>
              <a:t>Q3. Extensions: </a:t>
            </a:r>
          </a:p>
          <a:p>
            <a:pPr lvl="1"/>
            <a:r>
              <a:rPr lang="en-US" dirty="0"/>
              <a:t>Convert Task Environment into a “Bernoulli bandit” – payoffs are 0 or 1 for each alternative with probabilities drawn from a uniform distribution in [0,1]  (easy- about 1 hour)</a:t>
            </a:r>
          </a:p>
          <a:p>
            <a:pPr lvl="1"/>
            <a:r>
              <a:rPr lang="en-US" dirty="0"/>
              <a:t>Make action selection “local”; choice is restricted to neighborhood of previous choice (harder- 3-4 hours)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376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BCEED7-E5D1-46C6-B492-C1283411D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4114800"/>
            <a:ext cx="3986544" cy="1981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157B10-96C6-4116-B92F-D76B15E07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672" y="1600200"/>
            <a:ext cx="4572000" cy="18224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44B85E-D477-4F88-9D8D-6E085AFD4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35999"/>
            <a:ext cx="4382829" cy="1994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E5872E-EB8C-4581-AA05-475A12BFE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4" y="1517353"/>
            <a:ext cx="4267200" cy="1988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EB7805-8447-49C3-9BF2-84F3CC7D59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400" y="242439"/>
            <a:ext cx="2719052" cy="10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4356-F8BA-475D-85CC-F142C193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Suggestion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BF611-DB86-48C9-8470-D626B8FA4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attempt the replication, some resources for you to draw on:  </a:t>
            </a:r>
          </a:p>
          <a:p>
            <a:pPr lvl="1"/>
            <a:r>
              <a:rPr lang="en-US" dirty="0"/>
              <a:t>pseudo-code and actual python syntax for key steps (in next few slides)</a:t>
            </a:r>
          </a:p>
          <a:p>
            <a:pPr lvl="1"/>
            <a:r>
              <a:rPr lang="en-US" dirty="0"/>
              <a:t>A working version of the model in python itself (RLReplication.py)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0492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842</Words>
  <Application>Microsoft Office PowerPoint</Application>
  <PresentationFormat>On-screen Show (4:3)</PresentationFormat>
  <Paragraphs>99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Symbol</vt:lpstr>
      <vt:lpstr>Office Theme</vt:lpstr>
      <vt:lpstr>Phanish Puranam</vt:lpstr>
      <vt:lpstr>Replication exercise</vt:lpstr>
      <vt:lpstr>PowerPoint Presentation</vt:lpstr>
      <vt:lpstr>PowerPoint Presentation</vt:lpstr>
      <vt:lpstr>PowerPoint Presentation</vt:lpstr>
      <vt:lpstr>PowerPoint Presentation</vt:lpstr>
      <vt:lpstr>Assignment</vt:lpstr>
      <vt:lpstr>PowerPoint Presentation</vt:lpstr>
      <vt:lpstr>Suggestion</vt:lpstr>
      <vt:lpstr>Task environment  – two parameters </vt:lpstr>
      <vt:lpstr>PowerPoint Presentation</vt:lpstr>
      <vt:lpstr>Action selection – softmax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 p</dc:creator>
  <cp:lastModifiedBy>Phanish PURANAM</cp:lastModifiedBy>
  <cp:revision>94</cp:revision>
  <dcterms:created xsi:type="dcterms:W3CDTF">2018-04-23T11:05:39Z</dcterms:created>
  <dcterms:modified xsi:type="dcterms:W3CDTF">2018-05-20T00:29:58Z</dcterms:modified>
</cp:coreProperties>
</file>