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8288000" cy="10287000"/>
  <p:notesSz cx="6858000" cy="9144000"/>
  <p:embeddedFontLst>
    <p:embeddedFont>
      <p:font typeface="Arimo" panose="020B0604020202020204" charset="0"/>
      <p:regular r:id="rId17"/>
    </p:embeddedFont>
    <p:embeddedFont>
      <p:font typeface="Calibri" panose="020F0502020204030204" pitchFamily="34" charset="0"/>
      <p:regular r:id="rId18"/>
      <p:bold r:id="rId19"/>
      <p:italic r:id="rId20"/>
      <p:boldItalic r:id="rId21"/>
    </p:embeddedFont>
    <p:embeddedFont>
      <p:font typeface="Codec Pro" panose="020B0604020202020204" charset="0"/>
      <p:regular r:id="rId22"/>
    </p:embeddedFont>
    <p:embeddedFont>
      <p:font typeface="Codec Pro Bold" panose="020B0604020202020204" charset="0"/>
      <p:regular r:id="rId23"/>
    </p:embeddedFont>
    <p:embeddedFont>
      <p:font typeface="Codec Pro ExtraBold" panose="020B0604020202020204" charset="0"/>
      <p:regular r:id="rId24"/>
    </p:embeddedFont>
    <p:embeddedFont>
      <p:font typeface="Open Sans Light" panose="020B0306030504020204" pitchFamily="34" charset="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4" d="100"/>
          <a:sy n="54" d="100"/>
        </p:scale>
        <p:origin x="754"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11411"/>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123028" y="-2129742"/>
            <a:ext cx="22460076" cy="17028821"/>
          </a:xfrm>
          <a:prstGeom prst="rect">
            <a:avLst/>
          </a:prstGeom>
        </p:spPr>
      </p:pic>
      <p:grpSp>
        <p:nvGrpSpPr>
          <p:cNvPr id="3" name="Group 3"/>
          <p:cNvGrpSpPr/>
          <p:nvPr/>
        </p:nvGrpSpPr>
        <p:grpSpPr>
          <a:xfrm>
            <a:off x="2062162" y="2438703"/>
            <a:ext cx="13390342" cy="3070543"/>
            <a:chOff x="0" y="0"/>
            <a:chExt cx="17853789" cy="4094057"/>
          </a:xfrm>
        </p:grpSpPr>
        <p:sp>
          <p:nvSpPr>
            <p:cNvPr id="4" name="TextBox 4"/>
            <p:cNvSpPr txBox="1"/>
            <p:nvPr/>
          </p:nvSpPr>
          <p:spPr>
            <a:xfrm>
              <a:off x="0" y="-219075"/>
              <a:ext cx="17853789" cy="3145155"/>
            </a:xfrm>
            <a:prstGeom prst="rect">
              <a:avLst/>
            </a:prstGeom>
          </p:spPr>
          <p:txBody>
            <a:bodyPr lIns="0" tIns="0" rIns="0" bIns="0" rtlCol="0" anchor="t">
              <a:spAutoFit/>
            </a:bodyPr>
            <a:lstStyle/>
            <a:p>
              <a:pPr algn="ctr">
                <a:lnSpc>
                  <a:spcPts val="17280"/>
                </a:lnSpc>
              </a:pPr>
              <a:r>
                <a:rPr lang="en-US" sz="14400">
                  <a:solidFill>
                    <a:srgbClr val="FFFFFF"/>
                  </a:solidFill>
                  <a:latin typeface="Codec Pro ExtraBold"/>
                </a:rPr>
                <a:t>OWASP Top 10</a:t>
              </a:r>
            </a:p>
          </p:txBody>
        </p:sp>
        <p:sp>
          <p:nvSpPr>
            <p:cNvPr id="5" name="TextBox 5"/>
            <p:cNvSpPr txBox="1"/>
            <p:nvPr/>
          </p:nvSpPr>
          <p:spPr>
            <a:xfrm>
              <a:off x="0" y="2903855"/>
              <a:ext cx="17853789" cy="1190202"/>
            </a:xfrm>
            <a:prstGeom prst="rect">
              <a:avLst/>
            </a:prstGeom>
          </p:spPr>
          <p:txBody>
            <a:bodyPr lIns="0" tIns="0" rIns="0" bIns="0" rtlCol="0" anchor="t">
              <a:spAutoFit/>
            </a:bodyPr>
            <a:lstStyle/>
            <a:p>
              <a:pPr algn="ctr">
                <a:lnSpc>
                  <a:spcPts val="7000"/>
                </a:lnSpc>
              </a:pPr>
              <a:r>
                <a:rPr lang="en-US" sz="5000">
                  <a:solidFill>
                    <a:srgbClr val="FFFFFF"/>
                  </a:solidFill>
                  <a:latin typeface="Codec Pro"/>
                </a:rPr>
                <a:t>Sarkhan Talibzada</a:t>
              </a:r>
            </a:p>
          </p:txBody>
        </p:sp>
      </p:grpSp>
      <p:sp>
        <p:nvSpPr>
          <p:cNvPr id="6" name="TextBox 6"/>
          <p:cNvSpPr txBox="1"/>
          <p:nvPr/>
        </p:nvSpPr>
        <p:spPr>
          <a:xfrm>
            <a:off x="3187099" y="7628558"/>
            <a:ext cx="11913803" cy="626745"/>
          </a:xfrm>
          <a:prstGeom prst="rect">
            <a:avLst/>
          </a:prstGeom>
        </p:spPr>
        <p:txBody>
          <a:bodyPr lIns="0" tIns="0" rIns="0" bIns="0" rtlCol="0" anchor="t">
            <a:spAutoFit/>
          </a:bodyPr>
          <a:lstStyle/>
          <a:p>
            <a:pPr algn="ctr">
              <a:lnSpc>
                <a:spcPts val="4620"/>
              </a:lnSpc>
            </a:pPr>
            <a:r>
              <a:rPr lang="en-US" sz="3300">
                <a:solidFill>
                  <a:srgbClr val="FFFFFF"/>
                </a:solidFill>
                <a:latin typeface="Codec Pro Bold"/>
              </a:rPr>
              <a:t>Nurlan Garash &amp; Shahin Dadashov</a:t>
            </a:r>
          </a:p>
        </p:txBody>
      </p:sp>
      <p:sp>
        <p:nvSpPr>
          <p:cNvPr id="7" name="AutoShape 7"/>
          <p:cNvSpPr/>
          <p:nvPr/>
        </p:nvSpPr>
        <p:spPr>
          <a:xfrm>
            <a:off x="2737685" y="6563080"/>
            <a:ext cx="12039296" cy="0"/>
          </a:xfrm>
          <a:prstGeom prst="line">
            <a:avLst/>
          </a:prstGeom>
          <a:ln w="47625" cap="rnd">
            <a:solidFill>
              <a:srgbClr val="FFFFFF"/>
            </a:solidFill>
            <a:prstDash val="solid"/>
            <a:headEnd type="none" w="sm" len="sm"/>
            <a:tailEnd type="none" w="sm" len="sm"/>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11411"/>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39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2649189" y="-546831"/>
            <a:ext cx="11277623" cy="11318782"/>
          </a:xfrm>
          <a:prstGeom prst="rect">
            <a:avLst/>
          </a:prstGeom>
        </p:spPr>
      </p:pic>
      <p:sp>
        <p:nvSpPr>
          <p:cNvPr id="3" name="TextBox 3"/>
          <p:cNvSpPr txBox="1"/>
          <p:nvPr/>
        </p:nvSpPr>
        <p:spPr>
          <a:xfrm>
            <a:off x="1028700" y="933450"/>
            <a:ext cx="16230600" cy="1162050"/>
          </a:xfrm>
          <a:prstGeom prst="rect">
            <a:avLst/>
          </a:prstGeom>
        </p:spPr>
        <p:txBody>
          <a:bodyPr lIns="0" tIns="0" rIns="0" bIns="0" rtlCol="0" anchor="t">
            <a:spAutoFit/>
          </a:bodyPr>
          <a:lstStyle/>
          <a:p>
            <a:pPr>
              <a:lnSpc>
                <a:spcPts val="8399"/>
              </a:lnSpc>
            </a:pPr>
            <a:r>
              <a:rPr lang="en-US" sz="6999">
                <a:solidFill>
                  <a:srgbClr val="FFFFFF"/>
                </a:solidFill>
                <a:latin typeface="Codec Pro ExtraBold"/>
              </a:rPr>
              <a:t>5. Security Misconfiguration</a:t>
            </a:r>
          </a:p>
        </p:txBody>
      </p:sp>
      <p:sp>
        <p:nvSpPr>
          <p:cNvPr id="4" name="TextBox 4"/>
          <p:cNvSpPr txBox="1"/>
          <p:nvPr/>
        </p:nvSpPr>
        <p:spPr>
          <a:xfrm>
            <a:off x="1028700" y="2819400"/>
            <a:ext cx="5754924" cy="5802999"/>
          </a:xfrm>
          <a:prstGeom prst="rect">
            <a:avLst/>
          </a:prstGeom>
        </p:spPr>
        <p:txBody>
          <a:bodyPr lIns="0" tIns="0" rIns="0" bIns="0" rtlCol="0" anchor="t">
            <a:spAutoFit/>
          </a:bodyPr>
          <a:lstStyle/>
          <a:p>
            <a:pPr algn="just">
              <a:lnSpc>
                <a:spcPts val="3509"/>
              </a:lnSpc>
            </a:pP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Proqram</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komponentlərində</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və</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ya</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altsistemlərdə</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mövcud</a:t>
            </a:r>
            <a:r>
              <a:rPr lang="en-US" sz="2700" dirty="0">
                <a:solidFill>
                  <a:srgbClr val="FFFFFF"/>
                </a:solidFill>
                <a:latin typeface="Codec Pro" panose="020B0604020202020204" charset="0"/>
              </a:rPr>
              <a:t> ola </a:t>
            </a:r>
            <a:r>
              <a:rPr lang="en-US" sz="2700" dirty="0" err="1">
                <a:solidFill>
                  <a:srgbClr val="FFFFFF"/>
                </a:solidFill>
                <a:latin typeface="Codec Pro" panose="020B0604020202020204" charset="0"/>
              </a:rPr>
              <a:t>biləcək</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konfiqurasiya</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zəiflikləridir</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Məsələn</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veb</a:t>
            </a:r>
            <a:r>
              <a:rPr lang="en-US" sz="2700" dirty="0">
                <a:solidFill>
                  <a:srgbClr val="FFFFFF"/>
                </a:solidFill>
                <a:latin typeface="Codec Pro" panose="020B0604020202020204" charset="0"/>
              </a:rPr>
              <a:t> server </a:t>
            </a:r>
            <a:r>
              <a:rPr lang="en-US" sz="2700" dirty="0" err="1">
                <a:solidFill>
                  <a:srgbClr val="FFFFFF"/>
                </a:solidFill>
                <a:latin typeface="Codec Pro" panose="020B0604020202020204" charset="0"/>
              </a:rPr>
              <a:t>proqram</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təminatı</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hücumçunun</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sistemə</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daxil</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olmaq</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üçün</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istifadə</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edə</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biləcəyi</a:t>
            </a:r>
            <a:r>
              <a:rPr lang="en-US" sz="2700" dirty="0">
                <a:solidFill>
                  <a:srgbClr val="FFFFFF"/>
                </a:solidFill>
                <a:latin typeface="Codec Pro" panose="020B0604020202020204" charset="0"/>
              </a:rPr>
              <a:t> default </a:t>
            </a:r>
            <a:r>
              <a:rPr lang="en-US" sz="2700" dirty="0" err="1">
                <a:solidFill>
                  <a:srgbClr val="FFFFFF"/>
                </a:solidFill>
                <a:latin typeface="Codec Pro" panose="020B0604020202020204" charset="0"/>
              </a:rPr>
              <a:t>istifadəçi</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hesabları</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və</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ya</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proqram</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təminatlarında</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konfiqurasiya</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faylları</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kimi</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nümunə</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fayllar</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və</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hücumçunun</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istismar</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edə</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biləcəyi</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skriptlər</a:t>
            </a:r>
            <a:r>
              <a:rPr lang="en-US" sz="2700" dirty="0">
                <a:solidFill>
                  <a:srgbClr val="FFFFFF"/>
                </a:solidFill>
                <a:latin typeface="Codec Pro" panose="020B0604020202020204" charset="0"/>
              </a:rPr>
              <a:t> ola </a:t>
            </a:r>
            <a:r>
              <a:rPr lang="en-US" sz="2700" dirty="0" err="1">
                <a:solidFill>
                  <a:srgbClr val="FFFFFF"/>
                </a:solidFill>
                <a:latin typeface="Codec Pro" panose="020B0604020202020204" charset="0"/>
              </a:rPr>
              <a:t>bilər</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Bundan</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başqa</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uzaqdan</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idarəetmə</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funksiyasının</a:t>
            </a:r>
            <a:r>
              <a:rPr lang="en-US" sz="2700" dirty="0">
                <a:solidFill>
                  <a:srgbClr val="FFFFFF"/>
                </a:solidFill>
                <a:latin typeface="Codec Pro" panose="020B0604020202020204" charset="0"/>
              </a:rPr>
              <a:t> da </a:t>
            </a:r>
            <a:r>
              <a:rPr lang="en-US" sz="2700" dirty="0" err="1">
                <a:solidFill>
                  <a:srgbClr val="FFFFFF"/>
                </a:solidFill>
                <a:latin typeface="Codec Pro" panose="020B0604020202020204" charset="0"/>
              </a:rPr>
              <a:t>konfi‎quriyasına</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baxılmalıdır</a:t>
            </a:r>
            <a:r>
              <a:rPr lang="en-US" sz="2700" dirty="0">
                <a:solidFill>
                  <a:srgbClr val="FFFFFF"/>
                </a:solidFill>
                <a:latin typeface="Codec Pro" panose="020B0604020202020204" charset="0"/>
              </a:rPr>
              <a:t>.</a:t>
            </a:r>
          </a:p>
        </p:txBody>
      </p:sp>
      <p:sp>
        <p:nvSpPr>
          <p:cNvPr id="5" name="TextBox 5"/>
          <p:cNvSpPr txBox="1"/>
          <p:nvPr/>
        </p:nvSpPr>
        <p:spPr>
          <a:xfrm>
            <a:off x="7372945" y="2819400"/>
            <a:ext cx="9886355" cy="5813002"/>
          </a:xfrm>
          <a:prstGeom prst="rect">
            <a:avLst/>
          </a:prstGeom>
        </p:spPr>
        <p:txBody>
          <a:bodyPr lIns="0" tIns="0" rIns="0" bIns="0" rtlCol="0" anchor="t">
            <a:spAutoFit/>
          </a:bodyPr>
          <a:lstStyle/>
          <a:p>
            <a:pPr algn="just">
              <a:lnSpc>
                <a:spcPts val="3509"/>
              </a:lnSpc>
            </a:pP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Mirai</a:t>
            </a:r>
            <a:r>
              <a:rPr lang="en-US" sz="2700" dirty="0">
                <a:solidFill>
                  <a:srgbClr val="FFFFFF"/>
                </a:solidFill>
                <a:latin typeface="Codec Pro" panose="020B0604020202020204" charset="0"/>
              </a:rPr>
              <a:t>, ARC </a:t>
            </a:r>
            <a:r>
              <a:rPr lang="en-US" sz="2700" dirty="0" err="1">
                <a:solidFill>
                  <a:srgbClr val="FFFFFF"/>
                </a:solidFill>
                <a:latin typeface="Codec Pro" panose="020B0604020202020204" charset="0"/>
              </a:rPr>
              <a:t>prosessorunda</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işləyən</a:t>
            </a:r>
            <a:r>
              <a:rPr lang="en-US" sz="2700" dirty="0">
                <a:solidFill>
                  <a:srgbClr val="FFFFFF"/>
                </a:solidFill>
                <a:latin typeface="Codec Pro" panose="020B0604020202020204" charset="0"/>
              </a:rPr>
              <a:t> IoT </a:t>
            </a:r>
            <a:r>
              <a:rPr lang="en-US" sz="2700" dirty="0" err="1">
                <a:solidFill>
                  <a:srgbClr val="FFFFFF"/>
                </a:solidFill>
                <a:latin typeface="Codec Pro" panose="020B0604020202020204" charset="0"/>
              </a:rPr>
              <a:t>cihazlar</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üçün</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İnterneti</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skan</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edir</a:t>
            </a:r>
            <a:r>
              <a:rPr lang="en-US" sz="2700" dirty="0">
                <a:solidFill>
                  <a:srgbClr val="FFFFFF"/>
                </a:solidFill>
                <a:latin typeface="Codec Pro" panose="020B0604020202020204" charset="0"/>
              </a:rPr>
              <a:t>. Bu </a:t>
            </a:r>
            <a:r>
              <a:rPr lang="en-US" sz="2700" dirty="0" err="1">
                <a:solidFill>
                  <a:srgbClr val="FFFFFF"/>
                </a:solidFill>
                <a:latin typeface="Codec Pro" panose="020B0604020202020204" charset="0"/>
              </a:rPr>
              <a:t>prosessor</a:t>
            </a:r>
            <a:r>
              <a:rPr lang="en-US" sz="2700" dirty="0">
                <a:solidFill>
                  <a:srgbClr val="FFFFFF"/>
                </a:solidFill>
                <a:latin typeface="Codec Pro" panose="020B0604020202020204" charset="0"/>
              </a:rPr>
              <a:t> Linux </a:t>
            </a:r>
            <a:r>
              <a:rPr lang="en-US" sz="2700" dirty="0" err="1">
                <a:solidFill>
                  <a:srgbClr val="FFFFFF"/>
                </a:solidFill>
                <a:latin typeface="Codec Pro" panose="020B0604020202020204" charset="0"/>
              </a:rPr>
              <a:t>əməliyyat</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sisteminin</a:t>
            </a:r>
            <a:r>
              <a:rPr lang="en-US" sz="2700" dirty="0">
                <a:solidFill>
                  <a:srgbClr val="FFFFFF"/>
                </a:solidFill>
                <a:latin typeface="Codec Pro" panose="020B0604020202020204" charset="0"/>
              </a:rPr>
              <a:t> stripped-down </a:t>
            </a:r>
            <a:r>
              <a:rPr lang="en-US" sz="2700" dirty="0" err="1">
                <a:solidFill>
                  <a:srgbClr val="FFFFFF"/>
                </a:solidFill>
                <a:latin typeface="Codec Pro" panose="020B0604020202020204" charset="0"/>
              </a:rPr>
              <a:t>versiyasını</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işə</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salır</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Əgər</a:t>
            </a:r>
            <a:r>
              <a:rPr lang="en-US" sz="2700" dirty="0">
                <a:solidFill>
                  <a:srgbClr val="FFFFFF"/>
                </a:solidFill>
                <a:latin typeface="Codec Pro" panose="020B0604020202020204" charset="0"/>
              </a:rPr>
              <a:t> default username </a:t>
            </a:r>
            <a:r>
              <a:rPr lang="en-US" sz="2700" dirty="0" err="1">
                <a:solidFill>
                  <a:srgbClr val="FFFFFF"/>
                </a:solidFill>
                <a:latin typeface="Codec Pro" panose="020B0604020202020204" charset="0"/>
              </a:rPr>
              <a:t>və</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şifrə</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dəyişdirilməzsə</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Mirai</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cihaza</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daxil</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olub</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onu</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yoluxdura</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bilirdi</a:t>
            </a:r>
            <a:r>
              <a:rPr lang="en-US" sz="2700" dirty="0">
                <a:solidFill>
                  <a:srgbClr val="FFFFFF"/>
                </a:solidFill>
                <a:latin typeface="Codec Pro" panose="020B0604020202020204" charset="0"/>
              </a:rPr>
              <a:t>.</a:t>
            </a:r>
          </a:p>
          <a:p>
            <a:pPr algn="just">
              <a:lnSpc>
                <a:spcPts val="3509"/>
              </a:lnSpc>
            </a:pPr>
            <a:r>
              <a:rPr lang="en-US" sz="2700" dirty="0">
                <a:solidFill>
                  <a:srgbClr val="FFFFFF"/>
                </a:solidFill>
                <a:latin typeface="Codec Pro" panose="020B0604020202020204" charset="0"/>
              </a:rPr>
              <a:t> Bu botnet 280 Gbps </a:t>
            </a:r>
            <a:r>
              <a:rPr lang="en-US" sz="2700" dirty="0" err="1">
                <a:solidFill>
                  <a:srgbClr val="FFFFFF"/>
                </a:solidFill>
                <a:latin typeface="Codec Pro" panose="020B0604020202020204" charset="0"/>
              </a:rPr>
              <a:t>qabiliyyətində</a:t>
            </a:r>
            <a:r>
              <a:rPr lang="en-US" sz="2700" dirty="0">
                <a:solidFill>
                  <a:srgbClr val="FFFFFF"/>
                </a:solidFill>
                <a:latin typeface="Codec Pro" panose="020B0604020202020204" charset="0"/>
              </a:rPr>
              <a:t> DDOS </a:t>
            </a:r>
            <a:r>
              <a:rPr lang="en-US" sz="2700" dirty="0" err="1">
                <a:solidFill>
                  <a:srgbClr val="FFFFFF"/>
                </a:solidFill>
                <a:latin typeface="Codec Pro" panose="020B0604020202020204" charset="0"/>
              </a:rPr>
              <a:t>istehsal</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edərək</a:t>
            </a:r>
            <a:r>
              <a:rPr lang="en-US" sz="2700" dirty="0">
                <a:solidFill>
                  <a:srgbClr val="FFFFFF"/>
                </a:solidFill>
                <a:latin typeface="Codec Pro" panose="020B0604020202020204" charset="0"/>
              </a:rPr>
              <a:t> DNS </a:t>
            </a:r>
            <a:r>
              <a:rPr lang="en-US" sz="2700" dirty="0" err="1">
                <a:solidFill>
                  <a:srgbClr val="FFFFFF"/>
                </a:solidFill>
                <a:latin typeface="Codec Pro" panose="020B0604020202020204" charset="0"/>
              </a:rPr>
              <a:t>provayderi</a:t>
            </a:r>
            <a:r>
              <a:rPr lang="en-US" sz="2700" dirty="0">
                <a:solidFill>
                  <a:srgbClr val="FFFFFF"/>
                </a:solidFill>
                <a:latin typeface="Codec Pro" panose="020B0604020202020204" charset="0"/>
              </a:rPr>
              <a:t> DYN-ə </a:t>
            </a:r>
            <a:r>
              <a:rPr lang="en-US" sz="2700" dirty="0" err="1">
                <a:solidFill>
                  <a:srgbClr val="FFFFFF"/>
                </a:solidFill>
                <a:latin typeface="Codec Pro" panose="020B0604020202020204" charset="0"/>
              </a:rPr>
              <a:t>hücum</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edərək</a:t>
            </a:r>
            <a:r>
              <a:rPr lang="en-US" sz="2700" dirty="0">
                <a:solidFill>
                  <a:srgbClr val="FFFFFF"/>
                </a:solidFill>
                <a:latin typeface="Codec Pro" panose="020B0604020202020204" charset="0"/>
              </a:rPr>
              <a:t>, GitHub, Twitter, Reddit, Netflix </a:t>
            </a:r>
            <a:r>
              <a:rPr lang="en-US" sz="2700" dirty="0" err="1">
                <a:solidFill>
                  <a:srgbClr val="FFFFFF"/>
                </a:solidFill>
                <a:latin typeface="Codec Pro" panose="020B0604020202020204" charset="0"/>
              </a:rPr>
              <a:t>və</a:t>
            </a:r>
            <a:r>
              <a:rPr lang="en-US" sz="2700" dirty="0">
                <a:solidFill>
                  <a:srgbClr val="FFFFFF"/>
                </a:solidFill>
                <a:latin typeface="Codec Pro" panose="020B0604020202020204" charset="0"/>
              </a:rPr>
              <a:t> Airbnb </a:t>
            </a:r>
            <a:r>
              <a:rPr lang="en-US" sz="2700" dirty="0" err="1">
                <a:solidFill>
                  <a:srgbClr val="FFFFFF"/>
                </a:solidFill>
                <a:latin typeface="Codec Pro" panose="020B0604020202020204" charset="0"/>
              </a:rPr>
              <a:t>kimi</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saytların</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əlçatmazlığına</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gətirib</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çıxarmışdı</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Fransanın</a:t>
            </a:r>
            <a:r>
              <a:rPr lang="en-US" sz="2700" dirty="0">
                <a:solidFill>
                  <a:srgbClr val="FFFFFF"/>
                </a:solidFill>
                <a:latin typeface="Codec Pro" panose="020B0604020202020204" charset="0"/>
              </a:rPr>
              <a:t> OVH </a:t>
            </a:r>
            <a:r>
              <a:rPr lang="en-US" sz="2700" dirty="0" err="1">
                <a:solidFill>
                  <a:srgbClr val="FFFFFF"/>
                </a:solidFill>
                <a:latin typeface="Codec Pro" panose="020B0604020202020204" charset="0"/>
              </a:rPr>
              <a:t>veb</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hostinqinə</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hücum</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edilmişdi</a:t>
            </a:r>
            <a:r>
              <a:rPr lang="en-US" sz="2700" dirty="0">
                <a:solidFill>
                  <a:srgbClr val="FFFFFF"/>
                </a:solidFill>
                <a:latin typeface="Codec Pro" panose="020B0604020202020204" charset="0"/>
              </a:rPr>
              <a:t>.</a:t>
            </a:r>
          </a:p>
          <a:p>
            <a:pPr algn="just">
              <a:lnSpc>
                <a:spcPts val="3509"/>
              </a:lnSpc>
            </a:pPr>
            <a:r>
              <a:rPr lang="en-US" sz="2700" dirty="0" err="1">
                <a:solidFill>
                  <a:srgbClr val="FFFFFF"/>
                </a:solidFill>
                <a:latin typeface="Codec Pro" panose="020B0604020202020204" charset="0"/>
              </a:rPr>
              <a:t>Təhlükəsizliyin</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səhv</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konfiqurasiyası</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həddindən</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artıq</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icazələrin</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istifadəçi</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hesabına</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icazə</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verilməsi</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kimi</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sadə</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bir</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şeydən</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tutmuş</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resursa</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xarici</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ünvanlara</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girişi</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məhdudlaşdırmamağa</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qədər</a:t>
            </a:r>
            <a:r>
              <a:rPr lang="en-US" sz="2700" dirty="0">
                <a:solidFill>
                  <a:srgbClr val="FFFFFF"/>
                </a:solidFill>
                <a:latin typeface="Codec Pro" panose="020B0604020202020204" charset="0"/>
              </a:rPr>
              <a:t> ola </a:t>
            </a:r>
            <a:r>
              <a:rPr lang="en-US" sz="2700" dirty="0" err="1">
                <a:solidFill>
                  <a:srgbClr val="FFFFFF"/>
                </a:solidFill>
                <a:latin typeface="Codec Pro" panose="020B0604020202020204" charset="0"/>
              </a:rPr>
              <a:t>bilər</a:t>
            </a:r>
            <a:r>
              <a:rPr lang="en-US" sz="2700" dirty="0">
                <a:solidFill>
                  <a:srgbClr val="FFFFFF"/>
                </a:solidFill>
                <a:latin typeface="Codec Pro" panose="020B0604020202020204" charset="0"/>
              </a:rPr>
              <a:t>. </a:t>
            </a:r>
          </a:p>
        </p:txBody>
      </p:sp>
      <p:sp>
        <p:nvSpPr>
          <p:cNvPr id="6" name="TextBox 6"/>
          <p:cNvSpPr txBox="1"/>
          <p:nvPr/>
        </p:nvSpPr>
        <p:spPr>
          <a:xfrm>
            <a:off x="1028700" y="9191625"/>
            <a:ext cx="7721203" cy="582295"/>
          </a:xfrm>
          <a:prstGeom prst="rect">
            <a:avLst/>
          </a:prstGeom>
        </p:spPr>
        <p:txBody>
          <a:bodyPr lIns="0" tIns="0" rIns="0" bIns="0" rtlCol="0" anchor="t">
            <a:spAutoFit/>
          </a:bodyPr>
          <a:lstStyle/>
          <a:p>
            <a:pPr algn="ctr">
              <a:lnSpc>
                <a:spcPts val="4759"/>
              </a:lnSpc>
            </a:pPr>
            <a:r>
              <a:rPr lang="en-US" sz="3399">
                <a:solidFill>
                  <a:srgbClr val="FFFFFF"/>
                </a:solidFill>
                <a:latin typeface="Open Sans Light"/>
              </a:rPr>
              <a:t>github.com/jgamblin/Mirai-Source-Code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A5A40"/>
        </a:solidFill>
        <a:effectLst/>
      </p:bgPr>
    </p:bg>
    <p:spTree>
      <p:nvGrpSpPr>
        <p:cNvPr id="1" name=""/>
        <p:cNvGrpSpPr/>
        <p:nvPr/>
      </p:nvGrpSpPr>
      <p:grpSpPr>
        <a:xfrm>
          <a:off x="0" y="0"/>
          <a:ext cx="0" cy="0"/>
          <a:chOff x="0" y="0"/>
          <a:chExt cx="0" cy="0"/>
        </a:xfrm>
      </p:grpSpPr>
      <p:sp>
        <p:nvSpPr>
          <p:cNvPr id="2" name="TextBox 2"/>
          <p:cNvSpPr txBox="1"/>
          <p:nvPr/>
        </p:nvSpPr>
        <p:spPr>
          <a:xfrm>
            <a:off x="1028700" y="923925"/>
            <a:ext cx="13702773" cy="1171575"/>
          </a:xfrm>
          <a:prstGeom prst="rect">
            <a:avLst/>
          </a:prstGeom>
        </p:spPr>
        <p:txBody>
          <a:bodyPr lIns="0" tIns="0" rIns="0" bIns="0" rtlCol="0" anchor="t">
            <a:spAutoFit/>
          </a:bodyPr>
          <a:lstStyle/>
          <a:p>
            <a:pPr>
              <a:lnSpc>
                <a:spcPts val="8400"/>
              </a:lnSpc>
            </a:pPr>
            <a:r>
              <a:rPr lang="en-US" sz="6999">
                <a:solidFill>
                  <a:srgbClr val="FFFFFF"/>
                </a:solidFill>
                <a:latin typeface="Codec Pro ExtraBold"/>
              </a:rPr>
              <a:t>4. </a:t>
            </a:r>
            <a:r>
              <a:rPr lang="en-US" sz="7000">
                <a:solidFill>
                  <a:srgbClr val="FFFFFF"/>
                </a:solidFill>
                <a:latin typeface="Codec Pro ExtraBold"/>
              </a:rPr>
              <a:t>Insecure Design</a:t>
            </a:r>
          </a:p>
        </p:txBody>
      </p:sp>
      <p:sp>
        <p:nvSpPr>
          <p:cNvPr id="3" name="TextBox 3"/>
          <p:cNvSpPr txBox="1"/>
          <p:nvPr/>
        </p:nvSpPr>
        <p:spPr>
          <a:xfrm>
            <a:off x="1028700" y="2819400"/>
            <a:ext cx="9439870" cy="6477000"/>
          </a:xfrm>
          <a:prstGeom prst="rect">
            <a:avLst/>
          </a:prstGeom>
        </p:spPr>
        <p:txBody>
          <a:bodyPr lIns="0" tIns="0" rIns="0" bIns="0" rtlCol="0" anchor="t">
            <a:spAutoFit/>
          </a:bodyPr>
          <a:lstStyle/>
          <a:p>
            <a:pPr algn="just">
              <a:lnSpc>
                <a:spcPts val="3899"/>
              </a:lnSpc>
            </a:pPr>
            <a:r>
              <a:rPr lang="en-US" sz="2999">
                <a:solidFill>
                  <a:srgbClr val="FFFFFF"/>
                </a:solidFill>
                <a:latin typeface="Codec Pro"/>
              </a:rPr>
              <a:t> Burada tətbiqlərin arxitekturasının təhlükəsizliyindən söhbət gedir. Bu, tamamilə yeni element və ilk 10-luq üçün yeni bir istiqamətdir. O, bəzi insanların “sola sürüşmə” adlandırdığı təhdidlərin modelləşdirilməsinə, təhlükəsizlik arxitekturalarına və proqramların əvvəlcədən planlaşdırılmasına diqqət yetirmək üçün daxil edilmişdir. Bu bənd göstərir ki, proqramın arxitektura dizaynı proqram təminatının istehsala getdiyi zaman nə dərəcədə təhlükəsiz olmasında əsas rol oynayır. Secure Development Lifecycle (SDLC) həyata keçirilməsi problemimizi aradan qaldırır.</a:t>
            </a:r>
          </a:p>
        </p:txBody>
      </p:sp>
      <p:sp>
        <p:nvSpPr>
          <p:cNvPr id="4" name="TextBox 4"/>
          <p:cNvSpPr txBox="1"/>
          <p:nvPr/>
        </p:nvSpPr>
        <p:spPr>
          <a:xfrm>
            <a:off x="11931421" y="5543550"/>
            <a:ext cx="5600105" cy="1028700"/>
          </a:xfrm>
          <a:prstGeom prst="rect">
            <a:avLst/>
          </a:prstGeom>
        </p:spPr>
        <p:txBody>
          <a:bodyPr lIns="0" tIns="0" rIns="0" bIns="0" rtlCol="0" anchor="t">
            <a:spAutoFit/>
          </a:bodyPr>
          <a:lstStyle/>
          <a:p>
            <a:pPr algn="just">
              <a:lnSpc>
                <a:spcPts val="3899"/>
              </a:lnSpc>
            </a:pPr>
            <a:r>
              <a:rPr lang="en-US" sz="2999">
                <a:solidFill>
                  <a:srgbClr val="FFFFFF"/>
                </a:solidFill>
                <a:latin typeface="Codec Pro"/>
              </a:rPr>
              <a:t>Buffer overflows kimi məsələlərə gətirib çıxara bilər.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A3B18A"/>
        </a:solidFill>
        <a:effectLst/>
      </p:bgPr>
    </p:bg>
    <p:spTree>
      <p:nvGrpSpPr>
        <p:cNvPr id="1" name=""/>
        <p:cNvGrpSpPr/>
        <p:nvPr/>
      </p:nvGrpSpPr>
      <p:grpSpPr>
        <a:xfrm>
          <a:off x="0" y="0"/>
          <a:ext cx="0" cy="0"/>
          <a:chOff x="0" y="0"/>
          <a:chExt cx="0" cy="0"/>
        </a:xfrm>
      </p:grpSpPr>
      <p:sp>
        <p:nvSpPr>
          <p:cNvPr id="2" name="TextBox 2"/>
          <p:cNvSpPr txBox="1"/>
          <p:nvPr/>
        </p:nvSpPr>
        <p:spPr>
          <a:xfrm>
            <a:off x="1028700" y="2835593"/>
            <a:ext cx="9311131" cy="5787390"/>
          </a:xfrm>
          <a:prstGeom prst="rect">
            <a:avLst/>
          </a:prstGeom>
        </p:spPr>
        <p:txBody>
          <a:bodyPr lIns="0" tIns="0" rIns="0" bIns="0" rtlCol="0" anchor="t">
            <a:spAutoFit/>
          </a:bodyPr>
          <a:lstStyle/>
          <a:p>
            <a:pPr algn="just">
              <a:lnSpc>
                <a:spcPts val="3510"/>
              </a:lnSpc>
            </a:pPr>
            <a:r>
              <a:rPr lang="en-US" sz="2700" dirty="0">
                <a:solidFill>
                  <a:srgbClr val="272727"/>
                </a:solidFill>
                <a:latin typeface="Codec Pro"/>
              </a:rPr>
              <a:t>   </a:t>
            </a:r>
            <a:r>
              <a:rPr lang="en-US" sz="2700" dirty="0" err="1">
                <a:solidFill>
                  <a:srgbClr val="272727"/>
                </a:solidFill>
                <a:latin typeface="Codec Pro"/>
              </a:rPr>
              <a:t>Adətən</a:t>
            </a:r>
            <a:r>
              <a:rPr lang="en-US" sz="2700" dirty="0">
                <a:solidFill>
                  <a:srgbClr val="272727"/>
                </a:solidFill>
                <a:latin typeface="Codec Pro"/>
              </a:rPr>
              <a:t> </a:t>
            </a:r>
            <a:r>
              <a:rPr lang="en-US" sz="2700" dirty="0" err="1">
                <a:solidFill>
                  <a:srgbClr val="272727"/>
                </a:solidFill>
                <a:latin typeface="Codec Pro"/>
              </a:rPr>
              <a:t>istifadəçidən</a:t>
            </a:r>
            <a:r>
              <a:rPr lang="en-US" sz="2700" dirty="0">
                <a:solidFill>
                  <a:srgbClr val="272727"/>
                </a:solidFill>
                <a:latin typeface="Codec Pro"/>
              </a:rPr>
              <a:t> </a:t>
            </a:r>
            <a:r>
              <a:rPr lang="en-US" sz="2700" dirty="0" err="1">
                <a:solidFill>
                  <a:srgbClr val="272727"/>
                </a:solidFill>
                <a:latin typeface="Codec Pro"/>
              </a:rPr>
              <a:t>alınan</a:t>
            </a:r>
            <a:r>
              <a:rPr lang="en-US" sz="2700" dirty="0">
                <a:solidFill>
                  <a:srgbClr val="272727"/>
                </a:solidFill>
                <a:latin typeface="Codec Pro"/>
              </a:rPr>
              <a:t> </a:t>
            </a:r>
            <a:r>
              <a:rPr lang="en-US" sz="2700" dirty="0" err="1">
                <a:solidFill>
                  <a:srgbClr val="272727"/>
                </a:solidFill>
                <a:latin typeface="Codec Pro"/>
              </a:rPr>
              <a:t>məlumatların</a:t>
            </a:r>
            <a:r>
              <a:rPr lang="en-US" sz="2700" dirty="0">
                <a:solidFill>
                  <a:srgbClr val="272727"/>
                </a:solidFill>
                <a:latin typeface="Codec Pro"/>
              </a:rPr>
              <a:t> </a:t>
            </a:r>
            <a:r>
              <a:rPr lang="en-US" sz="2700" dirty="0" err="1">
                <a:solidFill>
                  <a:srgbClr val="272727"/>
                </a:solidFill>
                <a:latin typeface="Codec Pro"/>
              </a:rPr>
              <a:t>nəzarətsiz</a:t>
            </a:r>
            <a:r>
              <a:rPr lang="en-US" sz="2700" dirty="0">
                <a:solidFill>
                  <a:srgbClr val="272727"/>
                </a:solidFill>
                <a:latin typeface="Codec Pro"/>
              </a:rPr>
              <a:t> </a:t>
            </a:r>
            <a:r>
              <a:rPr lang="en-US" sz="2700" dirty="0" err="1">
                <a:solidFill>
                  <a:srgbClr val="272727"/>
                </a:solidFill>
                <a:latin typeface="Codec Pro"/>
              </a:rPr>
              <a:t>və</a:t>
            </a:r>
            <a:r>
              <a:rPr lang="en-US" sz="2700" dirty="0">
                <a:solidFill>
                  <a:srgbClr val="272727"/>
                </a:solidFill>
                <a:latin typeface="Codec Pro"/>
              </a:rPr>
              <a:t> </a:t>
            </a:r>
            <a:r>
              <a:rPr lang="en-US" sz="2700" dirty="0" err="1">
                <a:solidFill>
                  <a:srgbClr val="272727"/>
                </a:solidFill>
                <a:latin typeface="Codec Pro"/>
              </a:rPr>
              <a:t>ya</a:t>
            </a:r>
            <a:r>
              <a:rPr lang="en-US" sz="2700" dirty="0">
                <a:solidFill>
                  <a:srgbClr val="272727"/>
                </a:solidFill>
                <a:latin typeface="Codec Pro"/>
              </a:rPr>
              <a:t> </a:t>
            </a:r>
            <a:r>
              <a:rPr lang="en-US" sz="2700" dirty="0" err="1">
                <a:solidFill>
                  <a:srgbClr val="272727"/>
                </a:solidFill>
                <a:latin typeface="Codec Pro"/>
              </a:rPr>
              <a:t>tədbir</a:t>
            </a:r>
            <a:r>
              <a:rPr lang="en-US" sz="2700" dirty="0">
                <a:solidFill>
                  <a:srgbClr val="272727"/>
                </a:solidFill>
                <a:latin typeface="Codec Pro"/>
              </a:rPr>
              <a:t> </a:t>
            </a:r>
            <a:r>
              <a:rPr lang="en-US" sz="2700" dirty="0" err="1">
                <a:solidFill>
                  <a:srgbClr val="272727"/>
                </a:solidFill>
                <a:latin typeface="Codec Pro"/>
              </a:rPr>
              <a:t>görülməməsi</a:t>
            </a:r>
            <a:r>
              <a:rPr lang="en-US" sz="2700" dirty="0">
                <a:solidFill>
                  <a:srgbClr val="272727"/>
                </a:solidFill>
                <a:latin typeface="Codec Pro"/>
              </a:rPr>
              <a:t>, </a:t>
            </a:r>
            <a:r>
              <a:rPr lang="en-US" sz="2700" dirty="0" err="1">
                <a:solidFill>
                  <a:srgbClr val="272727"/>
                </a:solidFill>
                <a:latin typeface="Codec Pro"/>
              </a:rPr>
              <a:t>əmr</a:t>
            </a:r>
            <a:r>
              <a:rPr lang="en-US" sz="2700" dirty="0">
                <a:solidFill>
                  <a:srgbClr val="272727"/>
                </a:solidFill>
                <a:latin typeface="Codec Pro"/>
              </a:rPr>
              <a:t> </a:t>
            </a:r>
            <a:r>
              <a:rPr lang="en-US" sz="2700" dirty="0" err="1">
                <a:solidFill>
                  <a:srgbClr val="272727"/>
                </a:solidFill>
                <a:latin typeface="Codec Pro"/>
              </a:rPr>
              <a:t>şəklində</a:t>
            </a:r>
            <a:r>
              <a:rPr lang="en-US" sz="2700" dirty="0">
                <a:solidFill>
                  <a:srgbClr val="272727"/>
                </a:solidFill>
                <a:latin typeface="Codec Pro"/>
              </a:rPr>
              <a:t> </a:t>
            </a:r>
            <a:r>
              <a:rPr lang="en-US" sz="2700" dirty="0" err="1">
                <a:solidFill>
                  <a:srgbClr val="272727"/>
                </a:solidFill>
                <a:latin typeface="Codec Pro"/>
              </a:rPr>
              <a:t>icrası</a:t>
            </a:r>
            <a:r>
              <a:rPr lang="en-US" sz="2700" dirty="0">
                <a:solidFill>
                  <a:srgbClr val="272727"/>
                </a:solidFill>
                <a:latin typeface="Codec Pro"/>
              </a:rPr>
              <a:t> </a:t>
            </a:r>
            <a:r>
              <a:rPr lang="en-US" sz="2700" dirty="0" err="1">
                <a:solidFill>
                  <a:srgbClr val="272727"/>
                </a:solidFill>
                <a:latin typeface="Codec Pro"/>
              </a:rPr>
              <a:t>və</a:t>
            </a:r>
            <a:r>
              <a:rPr lang="en-US" sz="2700" dirty="0">
                <a:solidFill>
                  <a:srgbClr val="272727"/>
                </a:solidFill>
                <a:latin typeface="Codec Pro"/>
              </a:rPr>
              <a:t> </a:t>
            </a:r>
            <a:r>
              <a:rPr lang="en-US" sz="2700" dirty="0" err="1">
                <a:solidFill>
                  <a:srgbClr val="272727"/>
                </a:solidFill>
                <a:latin typeface="Codec Pro"/>
              </a:rPr>
              <a:t>ya</a:t>
            </a:r>
            <a:r>
              <a:rPr lang="en-US" sz="2700" dirty="0">
                <a:solidFill>
                  <a:srgbClr val="272727"/>
                </a:solidFill>
                <a:latin typeface="Codec Pro"/>
              </a:rPr>
              <a:t> </a:t>
            </a:r>
            <a:r>
              <a:rPr lang="en-US" sz="2700" dirty="0" err="1">
                <a:solidFill>
                  <a:srgbClr val="272727"/>
                </a:solidFill>
                <a:latin typeface="Codec Pro"/>
              </a:rPr>
              <a:t>sorğuya</a:t>
            </a:r>
            <a:r>
              <a:rPr lang="en-US" sz="2700" dirty="0">
                <a:solidFill>
                  <a:srgbClr val="272727"/>
                </a:solidFill>
                <a:latin typeface="Codec Pro"/>
              </a:rPr>
              <a:t> </a:t>
            </a:r>
            <a:r>
              <a:rPr lang="en-US" sz="2700" dirty="0" err="1">
                <a:solidFill>
                  <a:srgbClr val="272727"/>
                </a:solidFill>
                <a:latin typeface="Codec Pro"/>
              </a:rPr>
              <a:t>daxil</a:t>
            </a:r>
            <a:r>
              <a:rPr lang="en-US" sz="2700" dirty="0">
                <a:solidFill>
                  <a:srgbClr val="272727"/>
                </a:solidFill>
                <a:latin typeface="Codec Pro"/>
              </a:rPr>
              <a:t> </a:t>
            </a:r>
            <a:r>
              <a:rPr lang="en-US" sz="2700" dirty="0" err="1">
                <a:solidFill>
                  <a:srgbClr val="272727"/>
                </a:solidFill>
                <a:latin typeface="Codec Pro"/>
              </a:rPr>
              <a:t>edilməsi</a:t>
            </a:r>
            <a:r>
              <a:rPr lang="en-US" sz="2700" dirty="0">
                <a:solidFill>
                  <a:srgbClr val="272727"/>
                </a:solidFill>
                <a:latin typeface="Codec Pro"/>
              </a:rPr>
              <a:t> </a:t>
            </a:r>
            <a:r>
              <a:rPr lang="en-US" sz="2700" dirty="0" err="1">
                <a:solidFill>
                  <a:srgbClr val="272727"/>
                </a:solidFill>
                <a:latin typeface="Codec Pro"/>
              </a:rPr>
              <a:t>nəticəsində</a:t>
            </a:r>
            <a:r>
              <a:rPr lang="en-US" sz="2700" dirty="0">
                <a:solidFill>
                  <a:srgbClr val="272727"/>
                </a:solidFill>
                <a:latin typeface="Codec Pro"/>
              </a:rPr>
              <a:t> </a:t>
            </a:r>
            <a:r>
              <a:rPr lang="en-US" sz="2700" dirty="0" err="1">
                <a:solidFill>
                  <a:srgbClr val="272727"/>
                </a:solidFill>
                <a:latin typeface="Codec Pro"/>
              </a:rPr>
              <a:t>yaranır</a:t>
            </a:r>
            <a:r>
              <a:rPr lang="en-US" sz="2700" dirty="0">
                <a:solidFill>
                  <a:srgbClr val="272727"/>
                </a:solidFill>
                <a:latin typeface="Codec Pro"/>
              </a:rPr>
              <a:t>.</a:t>
            </a:r>
          </a:p>
          <a:p>
            <a:pPr algn="just">
              <a:lnSpc>
                <a:spcPts val="3510"/>
              </a:lnSpc>
            </a:pPr>
            <a:r>
              <a:rPr lang="en-US" sz="2700" dirty="0">
                <a:solidFill>
                  <a:srgbClr val="272727"/>
                </a:solidFill>
                <a:latin typeface="Codec Pro"/>
              </a:rPr>
              <a:t>   </a:t>
            </a:r>
            <a:r>
              <a:rPr lang="en-US" sz="2700" dirty="0" err="1">
                <a:solidFill>
                  <a:srgbClr val="272727"/>
                </a:solidFill>
                <a:latin typeface="Codec Pro"/>
              </a:rPr>
              <a:t>Xaker</a:t>
            </a:r>
            <a:r>
              <a:rPr lang="en-US" sz="2700" dirty="0">
                <a:solidFill>
                  <a:srgbClr val="272727"/>
                </a:solidFill>
                <a:latin typeface="Arimo"/>
              </a:rPr>
              <a:t> </a:t>
            </a:r>
            <a:r>
              <a:rPr lang="en-US" sz="2700" dirty="0" err="1">
                <a:solidFill>
                  <a:srgbClr val="272727"/>
                </a:solidFill>
                <a:latin typeface="Arimo"/>
              </a:rPr>
              <a:t>gözləniləndən</a:t>
            </a:r>
            <a:r>
              <a:rPr lang="en-US" sz="2700" dirty="0">
                <a:solidFill>
                  <a:srgbClr val="272727"/>
                </a:solidFill>
                <a:latin typeface="Arimo"/>
              </a:rPr>
              <a:t> </a:t>
            </a:r>
            <a:r>
              <a:rPr lang="en-US" sz="2700" dirty="0" err="1">
                <a:solidFill>
                  <a:srgbClr val="272727"/>
                </a:solidFill>
                <a:latin typeface="Arimo"/>
              </a:rPr>
              <a:t>fərqli</a:t>
            </a:r>
            <a:r>
              <a:rPr lang="en-US" sz="2700" dirty="0">
                <a:solidFill>
                  <a:srgbClr val="272727"/>
                </a:solidFill>
                <a:latin typeface="Arimo"/>
              </a:rPr>
              <a:t> </a:t>
            </a:r>
            <a:r>
              <a:rPr lang="en-US" sz="2700" dirty="0" err="1">
                <a:solidFill>
                  <a:srgbClr val="272727"/>
                </a:solidFill>
                <a:latin typeface="Arimo"/>
              </a:rPr>
              <a:t>məlumatlar</a:t>
            </a:r>
            <a:r>
              <a:rPr lang="en-US" sz="2700" dirty="0">
                <a:solidFill>
                  <a:srgbClr val="272727"/>
                </a:solidFill>
                <a:latin typeface="Arimo"/>
              </a:rPr>
              <a:t> </a:t>
            </a:r>
            <a:r>
              <a:rPr lang="en-US" sz="2700" dirty="0" err="1">
                <a:solidFill>
                  <a:srgbClr val="272727"/>
                </a:solidFill>
                <a:latin typeface="Arimo"/>
              </a:rPr>
              <a:t>göndərməklə</a:t>
            </a:r>
            <a:r>
              <a:rPr lang="en-US" sz="2700" dirty="0">
                <a:solidFill>
                  <a:srgbClr val="272727"/>
                </a:solidFill>
                <a:latin typeface="Arimo"/>
              </a:rPr>
              <a:t> </a:t>
            </a:r>
            <a:r>
              <a:rPr lang="en-US" sz="2700" dirty="0" err="1">
                <a:solidFill>
                  <a:srgbClr val="272727"/>
                </a:solidFill>
                <a:latin typeface="Arimo"/>
              </a:rPr>
              <a:t>sistemdə</a:t>
            </a:r>
            <a:r>
              <a:rPr lang="en-US" sz="2700" dirty="0">
                <a:solidFill>
                  <a:srgbClr val="272727"/>
                </a:solidFill>
                <a:latin typeface="Arimo"/>
              </a:rPr>
              <a:t> </a:t>
            </a:r>
            <a:r>
              <a:rPr lang="en-US" sz="2700" dirty="0" err="1">
                <a:solidFill>
                  <a:srgbClr val="272727"/>
                </a:solidFill>
                <a:latin typeface="Arimo"/>
              </a:rPr>
              <a:t>əmrlər</a:t>
            </a:r>
            <a:r>
              <a:rPr lang="en-US" sz="2700" dirty="0">
                <a:solidFill>
                  <a:srgbClr val="272727"/>
                </a:solidFill>
                <a:latin typeface="Arimo"/>
              </a:rPr>
              <a:t> </a:t>
            </a:r>
            <a:r>
              <a:rPr lang="en-US" sz="2700" dirty="0" err="1">
                <a:solidFill>
                  <a:srgbClr val="272727"/>
                </a:solidFill>
                <a:latin typeface="Arimo"/>
              </a:rPr>
              <a:t>işlədə</a:t>
            </a:r>
            <a:r>
              <a:rPr lang="en-US" sz="2700" dirty="0">
                <a:solidFill>
                  <a:srgbClr val="272727"/>
                </a:solidFill>
                <a:latin typeface="Arimo"/>
              </a:rPr>
              <a:t> </a:t>
            </a:r>
            <a:r>
              <a:rPr lang="en-US" sz="2700" dirty="0" err="1">
                <a:solidFill>
                  <a:srgbClr val="272727"/>
                </a:solidFill>
                <a:latin typeface="Arimo"/>
              </a:rPr>
              <a:t>bilər</a:t>
            </a:r>
            <a:r>
              <a:rPr lang="en-US" sz="2700" dirty="0">
                <a:solidFill>
                  <a:srgbClr val="272727"/>
                </a:solidFill>
                <a:latin typeface="Arimo"/>
              </a:rPr>
              <a:t> </a:t>
            </a:r>
            <a:r>
              <a:rPr lang="en-US" sz="2700" dirty="0" err="1">
                <a:solidFill>
                  <a:srgbClr val="272727"/>
                </a:solidFill>
                <a:latin typeface="Arimo"/>
              </a:rPr>
              <a:t>və</a:t>
            </a:r>
            <a:r>
              <a:rPr lang="en-US" sz="2700" dirty="0">
                <a:solidFill>
                  <a:srgbClr val="272727"/>
                </a:solidFill>
                <a:latin typeface="Arimo"/>
              </a:rPr>
              <a:t> </a:t>
            </a:r>
            <a:r>
              <a:rPr lang="en-US" sz="2700" dirty="0" err="1">
                <a:solidFill>
                  <a:srgbClr val="272727"/>
                </a:solidFill>
                <a:latin typeface="Arimo"/>
              </a:rPr>
              <a:t>girişi</a:t>
            </a:r>
            <a:r>
              <a:rPr lang="en-US" sz="2700" dirty="0">
                <a:solidFill>
                  <a:srgbClr val="272727"/>
                </a:solidFill>
                <a:latin typeface="Arimo"/>
              </a:rPr>
              <a:t> </a:t>
            </a:r>
            <a:r>
              <a:rPr lang="en-US" sz="2700" dirty="0" err="1">
                <a:solidFill>
                  <a:srgbClr val="272727"/>
                </a:solidFill>
                <a:latin typeface="Arimo"/>
              </a:rPr>
              <a:t>olmayan</a:t>
            </a:r>
            <a:r>
              <a:rPr lang="en-US" sz="2700" dirty="0">
                <a:solidFill>
                  <a:srgbClr val="272727"/>
                </a:solidFill>
                <a:latin typeface="Arimo"/>
              </a:rPr>
              <a:t> </a:t>
            </a:r>
            <a:r>
              <a:rPr lang="en-US" sz="2700" dirty="0" err="1">
                <a:solidFill>
                  <a:srgbClr val="272727"/>
                </a:solidFill>
                <a:latin typeface="Arimo"/>
              </a:rPr>
              <a:t>məlumatlara</a:t>
            </a:r>
            <a:r>
              <a:rPr lang="en-US" sz="2700" dirty="0">
                <a:solidFill>
                  <a:srgbClr val="272727"/>
                </a:solidFill>
                <a:latin typeface="Arimo"/>
              </a:rPr>
              <a:t> </a:t>
            </a:r>
            <a:r>
              <a:rPr lang="en-US" sz="2700" dirty="0" err="1">
                <a:solidFill>
                  <a:srgbClr val="272727"/>
                </a:solidFill>
                <a:latin typeface="Arimo"/>
              </a:rPr>
              <a:t>daxil</a:t>
            </a:r>
            <a:r>
              <a:rPr lang="en-US" sz="2700" dirty="0">
                <a:solidFill>
                  <a:srgbClr val="272727"/>
                </a:solidFill>
                <a:latin typeface="Arimo"/>
              </a:rPr>
              <a:t> ola </a:t>
            </a:r>
            <a:r>
              <a:rPr lang="en-US" sz="2700" dirty="0" err="1">
                <a:solidFill>
                  <a:srgbClr val="272727"/>
                </a:solidFill>
                <a:latin typeface="Arimo"/>
              </a:rPr>
              <a:t>bilər</a:t>
            </a:r>
            <a:r>
              <a:rPr lang="en-US" sz="2700" dirty="0">
                <a:solidFill>
                  <a:srgbClr val="272727"/>
                </a:solidFill>
                <a:latin typeface="Arimo"/>
              </a:rPr>
              <a:t>. </a:t>
            </a:r>
            <a:r>
              <a:rPr lang="en-US" sz="2700" dirty="0" err="1">
                <a:solidFill>
                  <a:srgbClr val="272727"/>
                </a:solidFill>
                <a:latin typeface="Arimo"/>
              </a:rPr>
              <a:t>Artıq</a:t>
            </a:r>
            <a:r>
              <a:rPr lang="en-US" sz="2700" dirty="0">
                <a:solidFill>
                  <a:srgbClr val="272727"/>
                </a:solidFill>
                <a:latin typeface="Arimo"/>
              </a:rPr>
              <a:t> </a:t>
            </a:r>
            <a:r>
              <a:rPr lang="en-US" sz="2700" dirty="0" err="1">
                <a:solidFill>
                  <a:srgbClr val="272727"/>
                </a:solidFill>
                <a:latin typeface="Arimo"/>
              </a:rPr>
              <a:t>bir</a:t>
            </a:r>
            <a:r>
              <a:rPr lang="en-US" sz="2700" dirty="0">
                <a:solidFill>
                  <a:srgbClr val="272727"/>
                </a:solidFill>
                <a:latin typeface="Arimo"/>
              </a:rPr>
              <a:t> </a:t>
            </a:r>
            <a:r>
              <a:rPr lang="en-US" sz="2700" dirty="0" err="1">
                <a:solidFill>
                  <a:srgbClr val="272727"/>
                </a:solidFill>
                <a:latin typeface="Arimo"/>
              </a:rPr>
              <a:t>əmr</a:t>
            </a:r>
            <a:r>
              <a:rPr lang="en-US" sz="2700" dirty="0">
                <a:solidFill>
                  <a:srgbClr val="272727"/>
                </a:solidFill>
                <a:latin typeface="Arimo"/>
              </a:rPr>
              <a:t> </a:t>
            </a:r>
            <a:r>
              <a:rPr lang="en-US" sz="2700" dirty="0" err="1">
                <a:solidFill>
                  <a:srgbClr val="272727"/>
                </a:solidFill>
                <a:latin typeface="Arimo"/>
              </a:rPr>
              <a:t>işlətməklə</a:t>
            </a:r>
            <a:r>
              <a:rPr lang="en-US" sz="2700" dirty="0">
                <a:solidFill>
                  <a:srgbClr val="272727"/>
                </a:solidFill>
                <a:latin typeface="Arimo"/>
              </a:rPr>
              <a:t> </a:t>
            </a:r>
            <a:r>
              <a:rPr lang="en-US" sz="2700" dirty="0" err="1">
                <a:solidFill>
                  <a:srgbClr val="272727"/>
                </a:solidFill>
                <a:latin typeface="Arimo"/>
              </a:rPr>
              <a:t>sistemə</a:t>
            </a:r>
            <a:r>
              <a:rPr lang="en-US" sz="2700" dirty="0">
                <a:solidFill>
                  <a:srgbClr val="272727"/>
                </a:solidFill>
                <a:latin typeface="Arimo"/>
              </a:rPr>
              <a:t> </a:t>
            </a:r>
            <a:r>
              <a:rPr lang="en-US" sz="2700" dirty="0" err="1">
                <a:solidFill>
                  <a:srgbClr val="272727"/>
                </a:solidFill>
                <a:latin typeface="Arimo"/>
              </a:rPr>
              <a:t>daxil</a:t>
            </a:r>
            <a:r>
              <a:rPr lang="en-US" sz="2700" dirty="0">
                <a:solidFill>
                  <a:srgbClr val="272727"/>
                </a:solidFill>
                <a:latin typeface="Arimo"/>
              </a:rPr>
              <a:t> ola </a:t>
            </a:r>
            <a:r>
              <a:rPr lang="en-US" sz="2700" dirty="0" err="1">
                <a:solidFill>
                  <a:srgbClr val="272727"/>
                </a:solidFill>
                <a:latin typeface="Arimo"/>
              </a:rPr>
              <a:t>bilirik</a:t>
            </a:r>
            <a:r>
              <a:rPr lang="en-US" sz="2700" dirty="0">
                <a:solidFill>
                  <a:srgbClr val="272727"/>
                </a:solidFill>
                <a:latin typeface="Arimo"/>
              </a:rPr>
              <a:t>. </a:t>
            </a:r>
            <a:r>
              <a:rPr lang="en-US" sz="2700" dirty="0" err="1">
                <a:solidFill>
                  <a:srgbClr val="272727"/>
                </a:solidFill>
                <a:latin typeface="Arimo"/>
              </a:rPr>
              <a:t>Bundan</a:t>
            </a:r>
            <a:r>
              <a:rPr lang="en-US" sz="2700" dirty="0">
                <a:solidFill>
                  <a:srgbClr val="272727"/>
                </a:solidFill>
                <a:latin typeface="Arimo"/>
              </a:rPr>
              <a:t> </a:t>
            </a:r>
            <a:r>
              <a:rPr lang="en-US" sz="2700" dirty="0" err="1">
                <a:solidFill>
                  <a:srgbClr val="272727"/>
                </a:solidFill>
                <a:latin typeface="Arimo"/>
              </a:rPr>
              <a:t>sonra</a:t>
            </a:r>
            <a:r>
              <a:rPr lang="en-US" sz="2700" dirty="0">
                <a:solidFill>
                  <a:srgbClr val="272727"/>
                </a:solidFill>
                <a:latin typeface="Arimo"/>
              </a:rPr>
              <a:t> </a:t>
            </a:r>
            <a:r>
              <a:rPr lang="en-US" sz="2700" dirty="0" err="1">
                <a:solidFill>
                  <a:srgbClr val="272727"/>
                </a:solidFill>
                <a:latin typeface="Arimo"/>
              </a:rPr>
              <a:t>xaker</a:t>
            </a:r>
            <a:r>
              <a:rPr lang="en-US" sz="2700" dirty="0">
                <a:solidFill>
                  <a:srgbClr val="272727"/>
                </a:solidFill>
                <a:latin typeface="Arimo"/>
              </a:rPr>
              <a:t> </a:t>
            </a:r>
            <a:r>
              <a:rPr lang="en-US" sz="2700" dirty="0" err="1">
                <a:solidFill>
                  <a:srgbClr val="272727"/>
                </a:solidFill>
                <a:latin typeface="Arimo"/>
              </a:rPr>
              <a:t>sistemdəki</a:t>
            </a:r>
            <a:r>
              <a:rPr lang="en-US" sz="2700" dirty="0">
                <a:solidFill>
                  <a:srgbClr val="272727"/>
                </a:solidFill>
                <a:latin typeface="Arimo"/>
              </a:rPr>
              <a:t> </a:t>
            </a:r>
            <a:r>
              <a:rPr lang="en-US" sz="2700" dirty="0" err="1">
                <a:solidFill>
                  <a:srgbClr val="272727"/>
                </a:solidFill>
                <a:latin typeface="Arimo"/>
              </a:rPr>
              <a:t>səmərəliliyini</a:t>
            </a:r>
            <a:r>
              <a:rPr lang="en-US" sz="2700" dirty="0">
                <a:solidFill>
                  <a:srgbClr val="272727"/>
                </a:solidFill>
                <a:latin typeface="Arimo"/>
              </a:rPr>
              <a:t> </a:t>
            </a:r>
            <a:r>
              <a:rPr lang="en-US" sz="2700" dirty="0" err="1">
                <a:solidFill>
                  <a:srgbClr val="272727"/>
                </a:solidFill>
                <a:latin typeface="Arimo"/>
              </a:rPr>
              <a:t>artıra</a:t>
            </a:r>
            <a:r>
              <a:rPr lang="en-US" sz="2700" dirty="0">
                <a:solidFill>
                  <a:srgbClr val="272727"/>
                </a:solidFill>
                <a:latin typeface="Arimo"/>
              </a:rPr>
              <a:t> </a:t>
            </a:r>
            <a:r>
              <a:rPr lang="en-US" sz="2700" dirty="0" err="1">
                <a:solidFill>
                  <a:srgbClr val="272727"/>
                </a:solidFill>
                <a:latin typeface="Arimo"/>
              </a:rPr>
              <a:t>və</a:t>
            </a:r>
            <a:r>
              <a:rPr lang="en-US" sz="2700" dirty="0">
                <a:solidFill>
                  <a:srgbClr val="272727"/>
                </a:solidFill>
                <a:latin typeface="Arimo"/>
              </a:rPr>
              <a:t> </a:t>
            </a:r>
            <a:r>
              <a:rPr lang="en-US" sz="2700" dirty="0" err="1">
                <a:solidFill>
                  <a:srgbClr val="272727"/>
                </a:solidFill>
                <a:latin typeface="Arimo"/>
              </a:rPr>
              <a:t>bütün</a:t>
            </a:r>
            <a:r>
              <a:rPr lang="en-US" sz="2700" dirty="0">
                <a:solidFill>
                  <a:srgbClr val="272727"/>
                </a:solidFill>
                <a:latin typeface="Arimo"/>
              </a:rPr>
              <a:t> </a:t>
            </a:r>
            <a:r>
              <a:rPr lang="en-US" sz="2700" dirty="0" err="1">
                <a:solidFill>
                  <a:srgbClr val="272727"/>
                </a:solidFill>
                <a:latin typeface="Arimo"/>
              </a:rPr>
              <a:t>təşkilata</a:t>
            </a:r>
            <a:r>
              <a:rPr lang="en-US" sz="2700" dirty="0">
                <a:solidFill>
                  <a:srgbClr val="272727"/>
                </a:solidFill>
                <a:latin typeface="Arimo"/>
              </a:rPr>
              <a:t> </a:t>
            </a:r>
            <a:r>
              <a:rPr lang="en-US" sz="2700" dirty="0" err="1">
                <a:solidFill>
                  <a:srgbClr val="272727"/>
                </a:solidFill>
                <a:latin typeface="Arimo"/>
              </a:rPr>
              <a:t>nüfuz</a:t>
            </a:r>
            <a:r>
              <a:rPr lang="en-US" sz="2700" dirty="0">
                <a:solidFill>
                  <a:srgbClr val="272727"/>
                </a:solidFill>
                <a:latin typeface="Arimo"/>
              </a:rPr>
              <a:t> </a:t>
            </a:r>
            <a:r>
              <a:rPr lang="en-US" sz="2700" dirty="0" err="1">
                <a:solidFill>
                  <a:srgbClr val="272727"/>
                </a:solidFill>
                <a:latin typeface="Arimo"/>
              </a:rPr>
              <a:t>edə</a:t>
            </a:r>
            <a:r>
              <a:rPr lang="en-US" sz="2700" dirty="0">
                <a:solidFill>
                  <a:srgbClr val="272727"/>
                </a:solidFill>
                <a:latin typeface="Arimo"/>
              </a:rPr>
              <a:t> </a:t>
            </a:r>
            <a:r>
              <a:rPr lang="en-US" sz="2700" dirty="0" err="1">
                <a:solidFill>
                  <a:srgbClr val="272727"/>
                </a:solidFill>
                <a:latin typeface="Arimo"/>
              </a:rPr>
              <a:t>bilər</a:t>
            </a:r>
            <a:r>
              <a:rPr lang="en-US" sz="2700" dirty="0">
                <a:solidFill>
                  <a:srgbClr val="272727"/>
                </a:solidFill>
                <a:latin typeface="Arimo"/>
              </a:rPr>
              <a:t>. Bu </a:t>
            </a:r>
            <a:r>
              <a:rPr lang="en-US" sz="2700" dirty="0" err="1">
                <a:solidFill>
                  <a:srgbClr val="272727"/>
                </a:solidFill>
                <a:latin typeface="Arimo"/>
              </a:rPr>
              <a:t>səbəbdən</a:t>
            </a:r>
            <a:r>
              <a:rPr lang="en-US" sz="2700" dirty="0">
                <a:solidFill>
                  <a:srgbClr val="272727"/>
                </a:solidFill>
                <a:latin typeface="Arimo"/>
              </a:rPr>
              <a:t> </a:t>
            </a:r>
            <a:r>
              <a:rPr lang="en-US" sz="2700" dirty="0" err="1">
                <a:solidFill>
                  <a:srgbClr val="272727"/>
                </a:solidFill>
                <a:latin typeface="Arimo"/>
              </a:rPr>
              <a:t>də</a:t>
            </a:r>
            <a:r>
              <a:rPr lang="en-US" sz="2700" dirty="0">
                <a:solidFill>
                  <a:srgbClr val="272727"/>
                </a:solidFill>
                <a:latin typeface="Arimo"/>
              </a:rPr>
              <a:t> risk </a:t>
            </a:r>
            <a:r>
              <a:rPr lang="en-US" sz="2700" dirty="0" err="1">
                <a:solidFill>
                  <a:srgbClr val="272727"/>
                </a:solidFill>
                <a:latin typeface="Arimo"/>
              </a:rPr>
              <a:t>sıralamasında</a:t>
            </a:r>
            <a:r>
              <a:rPr lang="en-US" sz="2700" dirty="0">
                <a:solidFill>
                  <a:srgbClr val="272727"/>
                </a:solidFill>
                <a:latin typeface="Arimo"/>
              </a:rPr>
              <a:t> 3-cü </a:t>
            </a:r>
            <a:r>
              <a:rPr lang="en-US" sz="2700" dirty="0" err="1">
                <a:solidFill>
                  <a:srgbClr val="272727"/>
                </a:solidFill>
                <a:latin typeface="Arimo"/>
              </a:rPr>
              <a:t>yerdədir</a:t>
            </a:r>
            <a:r>
              <a:rPr lang="en-US" sz="2700" dirty="0">
                <a:solidFill>
                  <a:srgbClr val="272727"/>
                </a:solidFill>
                <a:latin typeface="Arimo"/>
              </a:rPr>
              <a:t>.</a:t>
            </a:r>
          </a:p>
          <a:p>
            <a:pPr algn="just">
              <a:lnSpc>
                <a:spcPts val="3510"/>
              </a:lnSpc>
            </a:pPr>
            <a:r>
              <a:rPr lang="en-US" sz="2700" dirty="0">
                <a:solidFill>
                  <a:srgbClr val="272727"/>
                </a:solidFill>
                <a:latin typeface="Codec Pro"/>
              </a:rPr>
              <a:t>    </a:t>
            </a:r>
            <a:r>
              <a:rPr lang="en-US" sz="2700" dirty="0">
                <a:solidFill>
                  <a:srgbClr val="272727"/>
                </a:solidFill>
                <a:latin typeface="Arimo"/>
              </a:rPr>
              <a:t>SQL Injection </a:t>
            </a:r>
            <a:r>
              <a:rPr lang="en-US" sz="2700" dirty="0" err="1">
                <a:solidFill>
                  <a:srgbClr val="272727"/>
                </a:solidFill>
                <a:latin typeface="Arimo"/>
              </a:rPr>
              <a:t>və</a:t>
            </a:r>
            <a:r>
              <a:rPr lang="en-US" sz="2700" dirty="0">
                <a:solidFill>
                  <a:srgbClr val="272727"/>
                </a:solidFill>
                <a:latin typeface="Arimo"/>
              </a:rPr>
              <a:t> Command Injection </a:t>
            </a:r>
            <a:r>
              <a:rPr lang="en-US" sz="2700" dirty="0" err="1">
                <a:solidFill>
                  <a:srgbClr val="272727"/>
                </a:solidFill>
                <a:latin typeface="Arimo"/>
              </a:rPr>
              <a:t>ən</a:t>
            </a:r>
            <a:r>
              <a:rPr lang="en-US" sz="2700" dirty="0">
                <a:solidFill>
                  <a:srgbClr val="272727"/>
                </a:solidFill>
                <a:latin typeface="Arimo"/>
              </a:rPr>
              <a:t> </a:t>
            </a:r>
            <a:r>
              <a:rPr lang="en-US" sz="2700" dirty="0" err="1">
                <a:solidFill>
                  <a:srgbClr val="272727"/>
                </a:solidFill>
                <a:latin typeface="Arimo"/>
              </a:rPr>
              <a:t>çox</a:t>
            </a:r>
            <a:r>
              <a:rPr lang="en-US" sz="2700" dirty="0">
                <a:solidFill>
                  <a:srgbClr val="272727"/>
                </a:solidFill>
                <a:latin typeface="Arimo"/>
              </a:rPr>
              <a:t> </a:t>
            </a:r>
            <a:r>
              <a:rPr lang="en-US" sz="2700" dirty="0" err="1">
                <a:solidFill>
                  <a:srgbClr val="272727"/>
                </a:solidFill>
                <a:latin typeface="Arimo"/>
              </a:rPr>
              <a:t>yayılmış</a:t>
            </a:r>
            <a:r>
              <a:rPr lang="en-US" sz="2700" dirty="0">
                <a:solidFill>
                  <a:srgbClr val="272727"/>
                </a:solidFill>
                <a:latin typeface="Arimo"/>
              </a:rPr>
              <a:t> </a:t>
            </a:r>
            <a:r>
              <a:rPr lang="en-US" sz="2700" dirty="0" err="1">
                <a:solidFill>
                  <a:srgbClr val="272727"/>
                </a:solidFill>
                <a:latin typeface="Arimo"/>
              </a:rPr>
              <a:t>inyeksiya</a:t>
            </a:r>
            <a:r>
              <a:rPr lang="en-US" sz="2700" dirty="0">
                <a:solidFill>
                  <a:srgbClr val="272727"/>
                </a:solidFill>
                <a:latin typeface="Arimo"/>
              </a:rPr>
              <a:t> </a:t>
            </a:r>
            <a:r>
              <a:rPr lang="en-US" sz="2700" dirty="0" err="1">
                <a:solidFill>
                  <a:srgbClr val="272727"/>
                </a:solidFill>
                <a:latin typeface="Arimo"/>
              </a:rPr>
              <a:t>növləridir</a:t>
            </a:r>
            <a:r>
              <a:rPr lang="en-US" sz="2700" dirty="0">
                <a:solidFill>
                  <a:srgbClr val="272727"/>
                </a:solidFill>
                <a:latin typeface="Arimo"/>
              </a:rPr>
              <a:t> </a:t>
            </a:r>
            <a:r>
              <a:rPr lang="en-US" sz="2700" dirty="0" err="1">
                <a:solidFill>
                  <a:srgbClr val="272727"/>
                </a:solidFill>
                <a:latin typeface="Arimo"/>
              </a:rPr>
              <a:t>və</a:t>
            </a:r>
            <a:r>
              <a:rPr lang="en-US" sz="2700" dirty="0">
                <a:solidFill>
                  <a:srgbClr val="272727"/>
                </a:solidFill>
                <a:latin typeface="Arimo"/>
              </a:rPr>
              <a:t> </a:t>
            </a:r>
            <a:r>
              <a:rPr lang="en-US" sz="2700" dirty="0" err="1">
                <a:solidFill>
                  <a:srgbClr val="272727"/>
                </a:solidFill>
                <a:latin typeface="Arimo"/>
              </a:rPr>
              <a:t>hər</a:t>
            </a:r>
            <a:r>
              <a:rPr lang="en-US" sz="2700" dirty="0">
                <a:solidFill>
                  <a:srgbClr val="272727"/>
                </a:solidFill>
                <a:latin typeface="Arimo"/>
              </a:rPr>
              <a:t> </a:t>
            </a:r>
            <a:r>
              <a:rPr lang="en-US" sz="2700" dirty="0" err="1">
                <a:solidFill>
                  <a:srgbClr val="272727"/>
                </a:solidFill>
                <a:latin typeface="Arimo"/>
              </a:rPr>
              <a:t>ikisi</a:t>
            </a:r>
            <a:r>
              <a:rPr lang="en-US" sz="2700" dirty="0">
                <a:solidFill>
                  <a:srgbClr val="272727"/>
                </a:solidFill>
                <a:latin typeface="Arimo"/>
              </a:rPr>
              <a:t> </a:t>
            </a:r>
            <a:r>
              <a:rPr lang="en-US" sz="2700" dirty="0" err="1">
                <a:solidFill>
                  <a:srgbClr val="272727"/>
                </a:solidFill>
                <a:latin typeface="Arimo"/>
              </a:rPr>
              <a:t>istifadəçidən</a:t>
            </a:r>
            <a:r>
              <a:rPr lang="en-US" sz="2700" dirty="0">
                <a:solidFill>
                  <a:srgbClr val="272727"/>
                </a:solidFill>
                <a:latin typeface="Arimo"/>
              </a:rPr>
              <a:t> </a:t>
            </a:r>
            <a:r>
              <a:rPr lang="en-US" sz="2700" dirty="0" err="1">
                <a:solidFill>
                  <a:srgbClr val="272727"/>
                </a:solidFill>
                <a:latin typeface="Arimo"/>
              </a:rPr>
              <a:t>gələn</a:t>
            </a:r>
            <a:r>
              <a:rPr lang="en-US" sz="2700" dirty="0">
                <a:solidFill>
                  <a:srgbClr val="272727"/>
                </a:solidFill>
                <a:latin typeface="Arimo"/>
              </a:rPr>
              <a:t> </a:t>
            </a:r>
            <a:r>
              <a:rPr lang="en-US" sz="2700" dirty="0" err="1">
                <a:solidFill>
                  <a:srgbClr val="272727"/>
                </a:solidFill>
                <a:latin typeface="Arimo"/>
              </a:rPr>
              <a:t>məlumatların</a:t>
            </a:r>
            <a:r>
              <a:rPr lang="en-US" sz="2700" dirty="0">
                <a:solidFill>
                  <a:srgbClr val="272727"/>
                </a:solidFill>
                <a:latin typeface="Arimo"/>
              </a:rPr>
              <a:t> </a:t>
            </a:r>
            <a:r>
              <a:rPr lang="en-US" sz="2700" dirty="0" err="1">
                <a:solidFill>
                  <a:srgbClr val="272727"/>
                </a:solidFill>
                <a:latin typeface="Arimo"/>
              </a:rPr>
              <a:t>yoxlanılmaması</a:t>
            </a:r>
            <a:r>
              <a:rPr lang="en-US" sz="2700" dirty="0">
                <a:solidFill>
                  <a:srgbClr val="272727"/>
                </a:solidFill>
                <a:latin typeface="Arimo"/>
              </a:rPr>
              <a:t>, </a:t>
            </a:r>
            <a:r>
              <a:rPr lang="en-US" sz="2700" dirty="0" err="1">
                <a:solidFill>
                  <a:srgbClr val="272727"/>
                </a:solidFill>
                <a:latin typeface="Arimo"/>
              </a:rPr>
              <a:t>süzülməməsi</a:t>
            </a:r>
            <a:r>
              <a:rPr lang="en-US" sz="2700" dirty="0">
                <a:solidFill>
                  <a:srgbClr val="272727"/>
                </a:solidFill>
                <a:latin typeface="Arimo"/>
              </a:rPr>
              <a:t> </a:t>
            </a:r>
            <a:r>
              <a:rPr lang="en-US" sz="2700" dirty="0" err="1">
                <a:solidFill>
                  <a:srgbClr val="272727"/>
                </a:solidFill>
                <a:latin typeface="Arimo"/>
              </a:rPr>
              <a:t>və</a:t>
            </a:r>
            <a:r>
              <a:rPr lang="en-US" sz="2700" dirty="0">
                <a:solidFill>
                  <a:srgbClr val="272727"/>
                </a:solidFill>
                <a:latin typeface="Arimo"/>
              </a:rPr>
              <a:t> </a:t>
            </a:r>
            <a:r>
              <a:rPr lang="en-US" sz="2700" dirty="0" err="1">
                <a:solidFill>
                  <a:srgbClr val="272727"/>
                </a:solidFill>
                <a:latin typeface="Arimo"/>
              </a:rPr>
              <a:t>ya</a:t>
            </a:r>
            <a:r>
              <a:rPr lang="en-US" sz="2700" dirty="0">
                <a:solidFill>
                  <a:srgbClr val="272727"/>
                </a:solidFill>
                <a:latin typeface="Arimo"/>
              </a:rPr>
              <a:t> “</a:t>
            </a:r>
            <a:r>
              <a:rPr lang="en-US" sz="2700" dirty="0" err="1">
                <a:solidFill>
                  <a:srgbClr val="272727"/>
                </a:solidFill>
                <a:latin typeface="Arimo"/>
              </a:rPr>
              <a:t>sterilizasiya</a:t>
            </a:r>
            <a:r>
              <a:rPr lang="en-US" sz="2700" dirty="0">
                <a:solidFill>
                  <a:srgbClr val="272727"/>
                </a:solidFill>
                <a:latin typeface="Arimo"/>
              </a:rPr>
              <a:t> </a:t>
            </a:r>
            <a:r>
              <a:rPr lang="en-US" sz="2700" dirty="0" err="1">
                <a:solidFill>
                  <a:srgbClr val="272727"/>
                </a:solidFill>
                <a:latin typeface="Arimo"/>
              </a:rPr>
              <a:t>edilməməsi</a:t>
            </a:r>
            <a:r>
              <a:rPr lang="en-US" sz="2700" dirty="0">
                <a:solidFill>
                  <a:srgbClr val="272727"/>
                </a:solidFill>
                <a:latin typeface="Arimo"/>
              </a:rPr>
              <a:t>” </a:t>
            </a:r>
            <a:r>
              <a:rPr lang="en-US" sz="2700" dirty="0" err="1">
                <a:solidFill>
                  <a:srgbClr val="272727"/>
                </a:solidFill>
                <a:latin typeface="Arimo"/>
              </a:rPr>
              <a:t>nəticəsində</a:t>
            </a:r>
            <a:r>
              <a:rPr lang="en-US" sz="2700" dirty="0">
                <a:solidFill>
                  <a:srgbClr val="272727"/>
                </a:solidFill>
                <a:latin typeface="Arimo"/>
              </a:rPr>
              <a:t> </a:t>
            </a:r>
            <a:r>
              <a:rPr lang="en-US" sz="2700" dirty="0" err="1">
                <a:solidFill>
                  <a:srgbClr val="272727"/>
                </a:solidFill>
                <a:latin typeface="Arimo"/>
              </a:rPr>
              <a:t>baş</a:t>
            </a:r>
            <a:r>
              <a:rPr lang="en-US" sz="2700" dirty="0">
                <a:solidFill>
                  <a:srgbClr val="272727"/>
                </a:solidFill>
                <a:latin typeface="Arimo"/>
              </a:rPr>
              <a:t> </a:t>
            </a:r>
            <a:r>
              <a:rPr lang="en-US" sz="2700" dirty="0" err="1">
                <a:solidFill>
                  <a:srgbClr val="272727"/>
                </a:solidFill>
                <a:latin typeface="Arimo"/>
              </a:rPr>
              <a:t>verir</a:t>
            </a:r>
            <a:r>
              <a:rPr lang="en-US" sz="2700" dirty="0">
                <a:solidFill>
                  <a:srgbClr val="272727"/>
                </a:solidFill>
                <a:latin typeface="Arimo"/>
              </a:rPr>
              <a:t>.</a:t>
            </a:r>
          </a:p>
        </p:txBody>
      </p:sp>
      <p:sp>
        <p:nvSpPr>
          <p:cNvPr id="3" name="TextBox 3"/>
          <p:cNvSpPr txBox="1"/>
          <p:nvPr/>
        </p:nvSpPr>
        <p:spPr>
          <a:xfrm>
            <a:off x="10954634" y="2835593"/>
            <a:ext cx="6423865" cy="4903470"/>
          </a:xfrm>
          <a:prstGeom prst="rect">
            <a:avLst/>
          </a:prstGeom>
        </p:spPr>
        <p:txBody>
          <a:bodyPr lIns="0" tIns="0" rIns="0" bIns="0" rtlCol="0" anchor="t">
            <a:spAutoFit/>
          </a:bodyPr>
          <a:lstStyle/>
          <a:p>
            <a:pPr algn="just">
              <a:lnSpc>
                <a:spcPts val="3509"/>
              </a:lnSpc>
            </a:pPr>
            <a:r>
              <a:rPr lang="en-US" sz="2699">
                <a:solidFill>
                  <a:srgbClr val="272727"/>
                </a:solidFill>
                <a:latin typeface="Codec Pro"/>
              </a:rPr>
              <a:t>   RedHack qrupu Türkiyə hökumətinin veb-saytını pozmaq və dövlət qurumlarına olan borcları silmək üçün SQL inyeksiyasından istifadə edib.</a:t>
            </a:r>
          </a:p>
          <a:p>
            <a:pPr algn="just">
              <a:lnSpc>
                <a:spcPts val="3509"/>
              </a:lnSpc>
            </a:pPr>
            <a:endParaRPr lang="en-US" sz="2699">
              <a:solidFill>
                <a:srgbClr val="272727"/>
              </a:solidFill>
              <a:latin typeface="Codec Pro"/>
            </a:endParaRPr>
          </a:p>
          <a:p>
            <a:pPr algn="just">
              <a:lnSpc>
                <a:spcPts val="3509"/>
              </a:lnSpc>
            </a:pPr>
            <a:r>
              <a:rPr lang="en-US" sz="2699">
                <a:solidFill>
                  <a:srgbClr val="272727"/>
                </a:solidFill>
                <a:latin typeface="Codec Pro"/>
              </a:rPr>
              <a:t>    Geniş profilli son SQL inyeksiya hücumu nümunəsi 2016-cı ilə aiddir. Xaker qrupları Epic Games forumlarına hücum edib və nəticədə 800 min istifadəçi hesabının məlumatlarına sızma bilmişdilər.</a:t>
            </a:r>
          </a:p>
        </p:txBody>
      </p:sp>
      <p:pic>
        <p:nvPicPr>
          <p:cNvPr id="4" name="Picture 4"/>
          <p:cNvPicPr>
            <a:picLocks noChangeAspect="1"/>
          </p:cNvPicPr>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851463" y="6416790"/>
            <a:ext cx="6100460" cy="4292505"/>
          </a:xfrm>
          <a:prstGeom prst="rect">
            <a:avLst/>
          </a:prstGeom>
        </p:spPr>
      </p:pic>
      <p:sp>
        <p:nvSpPr>
          <p:cNvPr id="5" name="TextBox 5"/>
          <p:cNvSpPr txBox="1"/>
          <p:nvPr/>
        </p:nvSpPr>
        <p:spPr>
          <a:xfrm>
            <a:off x="1028700" y="885825"/>
            <a:ext cx="16009268" cy="1514475"/>
          </a:xfrm>
          <a:prstGeom prst="rect">
            <a:avLst/>
          </a:prstGeom>
        </p:spPr>
        <p:txBody>
          <a:bodyPr lIns="0" tIns="0" rIns="0" bIns="0" rtlCol="0" anchor="t">
            <a:spAutoFit/>
          </a:bodyPr>
          <a:lstStyle/>
          <a:p>
            <a:pPr>
              <a:lnSpc>
                <a:spcPts val="10800"/>
              </a:lnSpc>
            </a:pPr>
            <a:r>
              <a:rPr lang="en-US" sz="9000">
                <a:solidFill>
                  <a:srgbClr val="272727"/>
                </a:solidFill>
                <a:latin typeface="Codec Pro ExtraBold"/>
              </a:rPr>
              <a:t>3. Injection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A5A40"/>
        </a:solidFill>
        <a:effectLst/>
      </p:bgPr>
    </p:bg>
    <p:spTree>
      <p:nvGrpSpPr>
        <p:cNvPr id="1" name=""/>
        <p:cNvGrpSpPr/>
        <p:nvPr/>
      </p:nvGrpSpPr>
      <p:grpSpPr>
        <a:xfrm>
          <a:off x="0" y="0"/>
          <a:ext cx="0" cy="0"/>
          <a:chOff x="0" y="0"/>
          <a:chExt cx="0" cy="0"/>
        </a:xfrm>
      </p:grpSpPr>
      <p:sp>
        <p:nvSpPr>
          <p:cNvPr id="2" name="TextBox 2"/>
          <p:cNvSpPr txBox="1"/>
          <p:nvPr/>
        </p:nvSpPr>
        <p:spPr>
          <a:xfrm>
            <a:off x="1028700" y="885825"/>
            <a:ext cx="16230600" cy="1514475"/>
          </a:xfrm>
          <a:prstGeom prst="rect">
            <a:avLst/>
          </a:prstGeom>
        </p:spPr>
        <p:txBody>
          <a:bodyPr lIns="0" tIns="0" rIns="0" bIns="0" rtlCol="0" anchor="t">
            <a:spAutoFit/>
          </a:bodyPr>
          <a:lstStyle/>
          <a:p>
            <a:pPr>
              <a:lnSpc>
                <a:spcPts val="10800"/>
              </a:lnSpc>
            </a:pPr>
            <a:r>
              <a:rPr lang="en-US" sz="9000">
                <a:solidFill>
                  <a:srgbClr val="FFFFFF"/>
                </a:solidFill>
                <a:latin typeface="Codec Pro ExtraBold"/>
              </a:rPr>
              <a:t>2. Cryptographic Failures</a:t>
            </a:r>
          </a:p>
        </p:txBody>
      </p:sp>
      <p:sp>
        <p:nvSpPr>
          <p:cNvPr id="3" name="TextBox 3"/>
          <p:cNvSpPr txBox="1"/>
          <p:nvPr/>
        </p:nvSpPr>
        <p:spPr>
          <a:xfrm>
            <a:off x="1028700" y="3274060"/>
            <a:ext cx="7350917" cy="5984240"/>
          </a:xfrm>
          <a:prstGeom prst="rect">
            <a:avLst/>
          </a:prstGeom>
        </p:spPr>
        <p:txBody>
          <a:bodyPr lIns="0" tIns="0" rIns="0" bIns="0" rtlCol="0" anchor="t">
            <a:spAutoFit/>
          </a:bodyPr>
          <a:lstStyle/>
          <a:p>
            <a:pPr algn="just">
              <a:lnSpc>
                <a:spcPts val="3639"/>
              </a:lnSpc>
            </a:pPr>
            <a:r>
              <a:rPr lang="en-US" sz="2799" dirty="0">
                <a:solidFill>
                  <a:srgbClr val="FFFFFF"/>
                </a:solidFill>
                <a:latin typeface="Codec Pro" panose="020B0604020202020204" charset="0"/>
              </a:rPr>
              <a:t>   Bu tip </a:t>
            </a:r>
            <a:r>
              <a:rPr lang="en-US" sz="2799" dirty="0" err="1">
                <a:solidFill>
                  <a:srgbClr val="FFFFFF"/>
                </a:solidFill>
                <a:latin typeface="Codec Pro" panose="020B0604020202020204" charset="0"/>
              </a:rPr>
              <a:t>zəiflik</a:t>
            </a:r>
            <a:r>
              <a:rPr lang="en-US" sz="2799" dirty="0">
                <a:solidFill>
                  <a:srgbClr val="FFFFFF"/>
                </a:solidFill>
                <a:latin typeface="Codec Pro" panose="020B0604020202020204" charset="0"/>
              </a:rPr>
              <a:t> </a:t>
            </a:r>
            <a:r>
              <a:rPr lang="en-US" sz="2799" dirty="0" err="1">
                <a:solidFill>
                  <a:srgbClr val="FFFFFF"/>
                </a:solidFill>
                <a:latin typeface="Codec Pro" panose="020B0604020202020204" charset="0"/>
              </a:rPr>
              <a:t>məlumatların</a:t>
            </a:r>
            <a:r>
              <a:rPr lang="en-US" sz="2799" dirty="0">
                <a:solidFill>
                  <a:srgbClr val="FFFFFF"/>
                </a:solidFill>
                <a:latin typeface="Codec Pro" panose="020B0604020202020204" charset="0"/>
              </a:rPr>
              <a:t> </a:t>
            </a:r>
            <a:r>
              <a:rPr lang="en-US" sz="2799" dirty="0" err="1">
                <a:solidFill>
                  <a:srgbClr val="FFFFFF"/>
                </a:solidFill>
                <a:latin typeface="Codec Pro" panose="020B0604020202020204" charset="0"/>
              </a:rPr>
              <a:t>şifrələnməməsi</a:t>
            </a:r>
            <a:r>
              <a:rPr lang="en-US" sz="2799" dirty="0">
                <a:solidFill>
                  <a:srgbClr val="FFFFFF"/>
                </a:solidFill>
                <a:latin typeface="Codec Pro" panose="020B0604020202020204" charset="0"/>
              </a:rPr>
              <a:t> </a:t>
            </a:r>
            <a:r>
              <a:rPr lang="en-US" sz="2799" dirty="0" err="1">
                <a:solidFill>
                  <a:srgbClr val="FFFFFF"/>
                </a:solidFill>
                <a:latin typeface="Codec Pro" panose="020B0604020202020204" charset="0"/>
              </a:rPr>
              <a:t>və</a:t>
            </a:r>
            <a:r>
              <a:rPr lang="en-US" sz="2799" dirty="0">
                <a:solidFill>
                  <a:srgbClr val="FFFFFF"/>
                </a:solidFill>
                <a:latin typeface="Codec Pro" panose="020B0604020202020204" charset="0"/>
              </a:rPr>
              <a:t> </a:t>
            </a:r>
            <a:r>
              <a:rPr lang="en-US" sz="2799" dirty="0" err="1">
                <a:solidFill>
                  <a:srgbClr val="FFFFFF"/>
                </a:solidFill>
                <a:latin typeface="Codec Pro" panose="020B0604020202020204" charset="0"/>
              </a:rPr>
              <a:t>ya</a:t>
            </a:r>
            <a:r>
              <a:rPr lang="en-US" sz="2799" dirty="0">
                <a:solidFill>
                  <a:srgbClr val="FFFFFF"/>
                </a:solidFill>
                <a:latin typeface="Codec Pro" panose="020B0604020202020204" charset="0"/>
              </a:rPr>
              <a:t> </a:t>
            </a:r>
            <a:r>
              <a:rPr lang="en-US" sz="2799" dirty="0" err="1">
                <a:solidFill>
                  <a:srgbClr val="FFFFFF"/>
                </a:solidFill>
                <a:latin typeface="Codec Pro" panose="020B0604020202020204" charset="0"/>
              </a:rPr>
              <a:t>şifrələnmiş</a:t>
            </a:r>
            <a:r>
              <a:rPr lang="en-US" sz="2799" dirty="0">
                <a:solidFill>
                  <a:srgbClr val="FFFFFF"/>
                </a:solidFill>
                <a:latin typeface="Codec Pro" panose="020B0604020202020204" charset="0"/>
              </a:rPr>
              <a:t> </a:t>
            </a:r>
            <a:r>
              <a:rPr lang="en-US" sz="2799" dirty="0" err="1">
                <a:solidFill>
                  <a:srgbClr val="FFFFFF"/>
                </a:solidFill>
                <a:latin typeface="Codec Pro" panose="020B0604020202020204" charset="0"/>
              </a:rPr>
              <a:t>məlumatların</a:t>
            </a:r>
            <a:r>
              <a:rPr lang="en-US" sz="2799" dirty="0">
                <a:solidFill>
                  <a:srgbClr val="FFFFFF"/>
                </a:solidFill>
                <a:latin typeface="Codec Pro" panose="020B0604020202020204" charset="0"/>
              </a:rPr>
              <a:t> </a:t>
            </a:r>
            <a:r>
              <a:rPr lang="en-US" sz="2799" dirty="0" err="1">
                <a:solidFill>
                  <a:srgbClr val="FFFFFF"/>
                </a:solidFill>
                <a:latin typeface="Codec Pro" panose="020B0604020202020204" charset="0"/>
              </a:rPr>
              <a:t>köhnə</a:t>
            </a:r>
            <a:r>
              <a:rPr lang="en-US" sz="2799" dirty="0">
                <a:solidFill>
                  <a:srgbClr val="FFFFFF"/>
                </a:solidFill>
                <a:latin typeface="Codec Pro" panose="020B0604020202020204" charset="0"/>
              </a:rPr>
              <a:t>, </a:t>
            </a:r>
            <a:r>
              <a:rPr lang="en-US" sz="2799" dirty="0" err="1">
                <a:solidFill>
                  <a:srgbClr val="FFFFFF"/>
                </a:solidFill>
                <a:latin typeface="Codec Pro" panose="020B0604020202020204" charset="0"/>
              </a:rPr>
              <a:t>defolt</a:t>
            </a:r>
            <a:r>
              <a:rPr lang="en-US" sz="2799" dirty="0">
                <a:solidFill>
                  <a:srgbClr val="FFFFFF"/>
                </a:solidFill>
                <a:latin typeface="Codec Pro" panose="020B0604020202020204" charset="0"/>
              </a:rPr>
              <a:t>, </a:t>
            </a:r>
            <a:r>
              <a:rPr lang="en-US" sz="2799" dirty="0" err="1">
                <a:solidFill>
                  <a:srgbClr val="FFFFFF"/>
                </a:solidFill>
                <a:latin typeface="Codec Pro" panose="020B0604020202020204" charset="0"/>
              </a:rPr>
              <a:t>açıq</a:t>
            </a:r>
            <a:r>
              <a:rPr lang="en-US" sz="2799" dirty="0">
                <a:solidFill>
                  <a:srgbClr val="FFFFFF"/>
                </a:solidFill>
                <a:latin typeface="Codec Pro" panose="020B0604020202020204" charset="0"/>
              </a:rPr>
              <a:t> </a:t>
            </a:r>
            <a:r>
              <a:rPr lang="en-US" sz="2799" dirty="0" err="1">
                <a:solidFill>
                  <a:srgbClr val="FFFFFF"/>
                </a:solidFill>
                <a:latin typeface="Codec Pro" panose="020B0604020202020204" charset="0"/>
              </a:rPr>
              <a:t>şifrələmə</a:t>
            </a:r>
            <a:r>
              <a:rPr lang="en-US" sz="2799" dirty="0">
                <a:solidFill>
                  <a:srgbClr val="FFFFFF"/>
                </a:solidFill>
                <a:latin typeface="Codec Pro" panose="020B0604020202020204" charset="0"/>
              </a:rPr>
              <a:t> </a:t>
            </a:r>
            <a:r>
              <a:rPr lang="en-US" sz="2799" dirty="0" err="1">
                <a:solidFill>
                  <a:srgbClr val="FFFFFF"/>
                </a:solidFill>
                <a:latin typeface="Codec Pro" panose="020B0604020202020204" charset="0"/>
              </a:rPr>
              <a:t>alqoritmlərindən</a:t>
            </a:r>
            <a:r>
              <a:rPr lang="en-US" sz="2799" dirty="0">
                <a:solidFill>
                  <a:srgbClr val="FFFFFF"/>
                </a:solidFill>
                <a:latin typeface="Codec Pro" panose="020B0604020202020204" charset="0"/>
              </a:rPr>
              <a:t> </a:t>
            </a:r>
            <a:r>
              <a:rPr lang="en-US" sz="2799" dirty="0" err="1">
                <a:solidFill>
                  <a:srgbClr val="FFFFFF"/>
                </a:solidFill>
                <a:latin typeface="Codec Pro" panose="020B0604020202020204" charset="0"/>
              </a:rPr>
              <a:t>istifadə</a:t>
            </a:r>
            <a:r>
              <a:rPr lang="en-US" sz="2799" dirty="0">
                <a:solidFill>
                  <a:srgbClr val="FFFFFF"/>
                </a:solidFill>
                <a:latin typeface="Codec Pro" panose="020B0604020202020204" charset="0"/>
              </a:rPr>
              <a:t> </a:t>
            </a:r>
            <a:r>
              <a:rPr lang="en-US" sz="2799" dirty="0" err="1">
                <a:solidFill>
                  <a:srgbClr val="FFFFFF"/>
                </a:solidFill>
                <a:latin typeface="Codec Pro" panose="020B0604020202020204" charset="0"/>
              </a:rPr>
              <a:t>edilməsi</a:t>
            </a:r>
            <a:r>
              <a:rPr lang="en-US" sz="2799" dirty="0">
                <a:solidFill>
                  <a:srgbClr val="FFFFFF"/>
                </a:solidFill>
                <a:latin typeface="Codec Pro" panose="020B0604020202020204" charset="0"/>
              </a:rPr>
              <a:t> </a:t>
            </a:r>
            <a:r>
              <a:rPr lang="en-US" sz="2799" dirty="0" err="1">
                <a:solidFill>
                  <a:srgbClr val="FFFFFF"/>
                </a:solidFill>
                <a:latin typeface="Codec Pro" panose="020B0604020202020204" charset="0"/>
              </a:rPr>
              <a:t>nəticəsində</a:t>
            </a:r>
            <a:r>
              <a:rPr lang="en-US" sz="2799" dirty="0">
                <a:solidFill>
                  <a:srgbClr val="FFFFFF"/>
                </a:solidFill>
                <a:latin typeface="Codec Pro" panose="020B0604020202020204" charset="0"/>
              </a:rPr>
              <a:t> </a:t>
            </a:r>
            <a:r>
              <a:rPr lang="en-US" sz="2799" dirty="0" err="1">
                <a:solidFill>
                  <a:srgbClr val="FFFFFF"/>
                </a:solidFill>
                <a:latin typeface="Codec Pro" panose="020B0604020202020204" charset="0"/>
              </a:rPr>
              <a:t>yaranır</a:t>
            </a:r>
            <a:r>
              <a:rPr lang="en-US" sz="2799" dirty="0">
                <a:solidFill>
                  <a:srgbClr val="FFFFFF"/>
                </a:solidFill>
                <a:latin typeface="Codec Pro" panose="020B0604020202020204" charset="0"/>
              </a:rPr>
              <a:t>.</a:t>
            </a:r>
          </a:p>
          <a:p>
            <a:pPr algn="just">
              <a:lnSpc>
                <a:spcPts val="3639"/>
              </a:lnSpc>
            </a:pPr>
            <a:r>
              <a:rPr lang="en-US" sz="2799" dirty="0">
                <a:solidFill>
                  <a:srgbClr val="FFFFFF"/>
                </a:solidFill>
                <a:latin typeface="Codec Pro" panose="020B0604020202020204" charset="0"/>
              </a:rPr>
              <a:t>   </a:t>
            </a:r>
            <a:r>
              <a:rPr lang="en-US" sz="2799" dirty="0" err="1">
                <a:solidFill>
                  <a:srgbClr val="FFFFFF"/>
                </a:solidFill>
                <a:latin typeface="Codec Pro" panose="020B0604020202020204" charset="0"/>
              </a:rPr>
              <a:t>Kredit</a:t>
            </a:r>
            <a:r>
              <a:rPr lang="en-US" sz="2799" dirty="0">
                <a:solidFill>
                  <a:srgbClr val="FFFFFF"/>
                </a:solidFill>
                <a:latin typeface="Codec Pro" panose="020B0604020202020204" charset="0"/>
              </a:rPr>
              <a:t> </a:t>
            </a:r>
            <a:r>
              <a:rPr lang="en-US" sz="2799" dirty="0" err="1">
                <a:solidFill>
                  <a:srgbClr val="FFFFFF"/>
                </a:solidFill>
                <a:latin typeface="Codec Pro" panose="020B0604020202020204" charset="0"/>
              </a:rPr>
              <a:t>kartı</a:t>
            </a:r>
            <a:r>
              <a:rPr lang="en-US" sz="2799" dirty="0">
                <a:solidFill>
                  <a:srgbClr val="FFFFFF"/>
                </a:solidFill>
                <a:latin typeface="Codec Pro" panose="020B0604020202020204" charset="0"/>
              </a:rPr>
              <a:t> </a:t>
            </a:r>
            <a:r>
              <a:rPr lang="en-US" sz="2799" dirty="0" err="1">
                <a:solidFill>
                  <a:srgbClr val="FFFFFF"/>
                </a:solidFill>
                <a:latin typeface="Codec Pro" panose="020B0604020202020204" charset="0"/>
              </a:rPr>
              <a:t>məlumatları</a:t>
            </a:r>
            <a:r>
              <a:rPr lang="en-US" sz="2799" dirty="0">
                <a:solidFill>
                  <a:srgbClr val="FFFFFF"/>
                </a:solidFill>
                <a:latin typeface="Codec Pro" panose="020B0604020202020204" charset="0"/>
              </a:rPr>
              <a:t>, </a:t>
            </a:r>
            <a:r>
              <a:rPr lang="en-US" sz="2799" dirty="0" err="1">
                <a:solidFill>
                  <a:srgbClr val="FFFFFF"/>
                </a:solidFill>
                <a:latin typeface="Codec Pro" panose="020B0604020202020204" charset="0"/>
              </a:rPr>
              <a:t>parollar</a:t>
            </a:r>
            <a:r>
              <a:rPr lang="en-US" sz="2799" dirty="0">
                <a:solidFill>
                  <a:srgbClr val="FFFFFF"/>
                </a:solidFill>
                <a:latin typeface="Codec Pro" panose="020B0604020202020204" charset="0"/>
              </a:rPr>
              <a:t>, </a:t>
            </a:r>
            <a:r>
              <a:rPr lang="en-US" sz="2799" dirty="0" err="1">
                <a:solidFill>
                  <a:srgbClr val="FFFFFF"/>
                </a:solidFill>
                <a:latin typeface="Codec Pro" panose="020B0604020202020204" charset="0"/>
              </a:rPr>
              <a:t>şəxsi</a:t>
            </a:r>
            <a:r>
              <a:rPr lang="en-US" sz="2799" dirty="0">
                <a:solidFill>
                  <a:srgbClr val="FFFFFF"/>
                </a:solidFill>
                <a:latin typeface="Codec Pro" panose="020B0604020202020204" charset="0"/>
              </a:rPr>
              <a:t> </a:t>
            </a:r>
            <a:r>
              <a:rPr lang="en-US" sz="2799" dirty="0" err="1">
                <a:solidFill>
                  <a:srgbClr val="FFFFFF"/>
                </a:solidFill>
                <a:latin typeface="Codec Pro" panose="020B0604020202020204" charset="0"/>
              </a:rPr>
              <a:t>qeydlər</a:t>
            </a:r>
            <a:r>
              <a:rPr lang="en-US" sz="2799" dirty="0">
                <a:solidFill>
                  <a:srgbClr val="FFFFFF"/>
                </a:solidFill>
                <a:latin typeface="Codec Pro" panose="020B0604020202020204" charset="0"/>
              </a:rPr>
              <a:t>, </a:t>
            </a:r>
            <a:r>
              <a:rPr lang="en-US" sz="2799" dirty="0" err="1">
                <a:solidFill>
                  <a:srgbClr val="FFFFFF"/>
                </a:solidFill>
                <a:latin typeface="Codec Pro" panose="020B0604020202020204" charset="0"/>
              </a:rPr>
              <a:t>şirkət</a:t>
            </a:r>
            <a:r>
              <a:rPr lang="en-US" sz="2799" dirty="0">
                <a:solidFill>
                  <a:srgbClr val="FFFFFF"/>
                </a:solidFill>
                <a:latin typeface="Codec Pro" panose="020B0604020202020204" charset="0"/>
              </a:rPr>
              <a:t> </a:t>
            </a:r>
            <a:r>
              <a:rPr lang="en-US" sz="2799" dirty="0" err="1">
                <a:solidFill>
                  <a:srgbClr val="FFFFFF"/>
                </a:solidFill>
                <a:latin typeface="Codec Pro" panose="020B0604020202020204" charset="0"/>
              </a:rPr>
              <a:t>sənədləri</a:t>
            </a:r>
            <a:r>
              <a:rPr lang="en-US" sz="2799" dirty="0">
                <a:solidFill>
                  <a:srgbClr val="FFFFFF"/>
                </a:solidFill>
                <a:latin typeface="Codec Pro" panose="020B0604020202020204" charset="0"/>
              </a:rPr>
              <a:t> </a:t>
            </a:r>
            <a:r>
              <a:rPr lang="en-US" sz="2799" dirty="0" err="1">
                <a:solidFill>
                  <a:srgbClr val="FFFFFF"/>
                </a:solidFill>
                <a:latin typeface="Codec Pro" panose="020B0604020202020204" charset="0"/>
              </a:rPr>
              <a:t>və</a:t>
            </a:r>
            <a:r>
              <a:rPr lang="en-US" sz="2799" dirty="0">
                <a:solidFill>
                  <a:srgbClr val="FFFFFF"/>
                </a:solidFill>
                <a:latin typeface="Codec Pro" panose="020B0604020202020204" charset="0"/>
              </a:rPr>
              <a:t> </a:t>
            </a:r>
            <a:r>
              <a:rPr lang="en-US" sz="2799" dirty="0" err="1">
                <a:solidFill>
                  <a:srgbClr val="FFFFFF"/>
                </a:solidFill>
                <a:latin typeface="Codec Pro" panose="020B0604020202020204" charset="0"/>
              </a:rPr>
              <a:t>daha</a:t>
            </a:r>
            <a:r>
              <a:rPr lang="en-US" sz="2799" dirty="0">
                <a:solidFill>
                  <a:srgbClr val="FFFFFF"/>
                </a:solidFill>
                <a:latin typeface="Codec Pro" panose="020B0604020202020204" charset="0"/>
              </a:rPr>
              <a:t> </a:t>
            </a:r>
            <a:r>
              <a:rPr lang="en-US" sz="2799" dirty="0" err="1">
                <a:solidFill>
                  <a:srgbClr val="FFFFFF"/>
                </a:solidFill>
                <a:latin typeface="Codec Pro" panose="020B0604020202020204" charset="0"/>
              </a:rPr>
              <a:t>bir</a:t>
            </a:r>
            <a:r>
              <a:rPr lang="en-US" sz="2799" dirty="0">
                <a:solidFill>
                  <a:srgbClr val="FFFFFF"/>
                </a:solidFill>
                <a:latin typeface="Codec Pro" panose="020B0604020202020204" charset="0"/>
              </a:rPr>
              <a:t> </a:t>
            </a:r>
            <a:r>
              <a:rPr lang="en-US" sz="2799" dirty="0" err="1">
                <a:solidFill>
                  <a:srgbClr val="FFFFFF"/>
                </a:solidFill>
                <a:latin typeface="Codec Pro" panose="020B0604020202020204" charset="0"/>
              </a:rPr>
              <a:t>çox</a:t>
            </a:r>
            <a:r>
              <a:rPr lang="en-US" sz="2799" dirty="0">
                <a:solidFill>
                  <a:srgbClr val="FFFFFF"/>
                </a:solidFill>
                <a:latin typeface="Codec Pro" panose="020B0604020202020204" charset="0"/>
              </a:rPr>
              <a:t> </a:t>
            </a:r>
            <a:r>
              <a:rPr lang="en-US" sz="2799" dirty="0" err="1">
                <a:solidFill>
                  <a:srgbClr val="FFFFFF"/>
                </a:solidFill>
                <a:latin typeface="Codec Pro" panose="020B0604020202020204" charset="0"/>
              </a:rPr>
              <a:t>vacib</a:t>
            </a:r>
            <a:r>
              <a:rPr lang="en-US" sz="2799" dirty="0">
                <a:solidFill>
                  <a:srgbClr val="FFFFFF"/>
                </a:solidFill>
                <a:latin typeface="Codec Pro" panose="020B0604020202020204" charset="0"/>
              </a:rPr>
              <a:t> </a:t>
            </a:r>
            <a:r>
              <a:rPr lang="en-US" sz="2799" dirty="0" err="1">
                <a:solidFill>
                  <a:srgbClr val="FFFFFF"/>
                </a:solidFill>
                <a:latin typeface="Codec Pro" panose="020B0604020202020204" charset="0"/>
              </a:rPr>
              <a:t>məlumatlar</a:t>
            </a:r>
            <a:r>
              <a:rPr lang="en-US" sz="2799" dirty="0">
                <a:solidFill>
                  <a:srgbClr val="FFFFFF"/>
                </a:solidFill>
                <a:latin typeface="Codec Pro" panose="020B0604020202020204" charset="0"/>
              </a:rPr>
              <a:t> </a:t>
            </a:r>
            <a:r>
              <a:rPr lang="en-US" sz="2799" dirty="0" err="1">
                <a:solidFill>
                  <a:srgbClr val="FFFFFF"/>
                </a:solidFill>
                <a:latin typeface="Codec Pro" panose="020B0604020202020204" charset="0"/>
              </a:rPr>
              <a:t>şifrələnməlidir</a:t>
            </a:r>
            <a:r>
              <a:rPr lang="en-US" sz="2799" dirty="0">
                <a:solidFill>
                  <a:srgbClr val="FFFFFF"/>
                </a:solidFill>
                <a:latin typeface="Codec Pro" panose="020B0604020202020204" charset="0"/>
              </a:rPr>
              <a:t>.</a:t>
            </a:r>
          </a:p>
          <a:p>
            <a:pPr algn="just">
              <a:lnSpc>
                <a:spcPts val="3639"/>
              </a:lnSpc>
            </a:pPr>
            <a:r>
              <a:rPr lang="en-US" sz="2799" dirty="0">
                <a:solidFill>
                  <a:srgbClr val="FFFFFF"/>
                </a:solidFill>
                <a:latin typeface="Codec Pro" panose="020B0604020202020204" charset="0"/>
              </a:rPr>
              <a:t>   </a:t>
            </a:r>
            <a:r>
              <a:rPr lang="en-US" sz="2799" dirty="0" err="1">
                <a:solidFill>
                  <a:srgbClr val="FFFFFF"/>
                </a:solidFill>
                <a:latin typeface="Codec Pro" panose="020B0604020202020204" charset="0"/>
              </a:rPr>
              <a:t>Xaker</a:t>
            </a:r>
            <a:r>
              <a:rPr lang="en-US" sz="2799" dirty="0">
                <a:solidFill>
                  <a:srgbClr val="FFFFFF"/>
                </a:solidFill>
                <a:latin typeface="Codec Pro" panose="020B0604020202020204" charset="0"/>
              </a:rPr>
              <a:t> injection </a:t>
            </a:r>
            <a:r>
              <a:rPr lang="en-US" sz="2799" dirty="0" err="1">
                <a:solidFill>
                  <a:srgbClr val="FFFFFF"/>
                </a:solidFill>
                <a:latin typeface="Codec Pro" panose="020B0604020202020204" charset="0"/>
              </a:rPr>
              <a:t>zəifliyindən</a:t>
            </a:r>
            <a:r>
              <a:rPr lang="en-US" sz="2799" dirty="0">
                <a:solidFill>
                  <a:srgbClr val="FFFFFF"/>
                </a:solidFill>
                <a:latin typeface="Codec Pro" panose="020B0604020202020204" charset="0"/>
              </a:rPr>
              <a:t> </a:t>
            </a:r>
            <a:r>
              <a:rPr lang="en-US" sz="2799" dirty="0" err="1">
                <a:solidFill>
                  <a:srgbClr val="FFFFFF"/>
                </a:solidFill>
                <a:latin typeface="Codec Pro" panose="020B0604020202020204" charset="0"/>
              </a:rPr>
              <a:t>istifadə</a:t>
            </a:r>
            <a:r>
              <a:rPr lang="en-US" sz="2799" dirty="0">
                <a:solidFill>
                  <a:srgbClr val="FFFFFF"/>
                </a:solidFill>
                <a:latin typeface="Codec Pro" panose="020B0604020202020204" charset="0"/>
              </a:rPr>
              <a:t> </a:t>
            </a:r>
            <a:r>
              <a:rPr lang="en-US" sz="2799" dirty="0" err="1">
                <a:solidFill>
                  <a:srgbClr val="FFFFFF"/>
                </a:solidFill>
                <a:latin typeface="Codec Pro" panose="020B0604020202020204" charset="0"/>
              </a:rPr>
              <a:t>edərək</a:t>
            </a:r>
            <a:r>
              <a:rPr lang="en-US" sz="2799" dirty="0">
                <a:solidFill>
                  <a:srgbClr val="FFFFFF"/>
                </a:solidFill>
                <a:latin typeface="Codec Pro" panose="020B0604020202020204" charset="0"/>
              </a:rPr>
              <a:t> </a:t>
            </a:r>
            <a:r>
              <a:rPr lang="en-US" sz="2799" dirty="0" err="1">
                <a:solidFill>
                  <a:srgbClr val="FFFFFF"/>
                </a:solidFill>
                <a:latin typeface="Codec Pro" panose="020B0604020202020204" charset="0"/>
              </a:rPr>
              <a:t>verilənlər</a:t>
            </a:r>
            <a:r>
              <a:rPr lang="en-US" sz="2799" dirty="0">
                <a:solidFill>
                  <a:srgbClr val="FFFFFF"/>
                </a:solidFill>
                <a:latin typeface="Codec Pro" panose="020B0604020202020204" charset="0"/>
              </a:rPr>
              <a:t> </a:t>
            </a:r>
            <a:r>
              <a:rPr lang="en-US" sz="2799" dirty="0" err="1">
                <a:solidFill>
                  <a:srgbClr val="FFFFFF"/>
                </a:solidFill>
                <a:latin typeface="Codec Pro" panose="020B0604020202020204" charset="0"/>
              </a:rPr>
              <a:t>bazasındakı</a:t>
            </a:r>
            <a:r>
              <a:rPr lang="en-US" sz="2799" dirty="0">
                <a:solidFill>
                  <a:srgbClr val="FFFFFF"/>
                </a:solidFill>
                <a:latin typeface="Codec Pro" panose="020B0604020202020204" charset="0"/>
              </a:rPr>
              <a:t> </a:t>
            </a:r>
            <a:r>
              <a:rPr lang="en-US" sz="2799" dirty="0" err="1">
                <a:solidFill>
                  <a:srgbClr val="FFFFFF"/>
                </a:solidFill>
                <a:latin typeface="Codec Pro" panose="020B0604020202020204" charset="0"/>
              </a:rPr>
              <a:t>məlumatlara</a:t>
            </a:r>
            <a:r>
              <a:rPr lang="en-US" sz="2799" dirty="0">
                <a:solidFill>
                  <a:srgbClr val="FFFFFF"/>
                </a:solidFill>
                <a:latin typeface="Codec Pro" panose="020B0604020202020204" charset="0"/>
              </a:rPr>
              <a:t> </a:t>
            </a:r>
            <a:r>
              <a:rPr lang="en-US" sz="2799" dirty="0" err="1">
                <a:solidFill>
                  <a:srgbClr val="FFFFFF"/>
                </a:solidFill>
                <a:latin typeface="Codec Pro" panose="020B0604020202020204" charset="0"/>
              </a:rPr>
              <a:t>daxil</a:t>
            </a:r>
            <a:r>
              <a:rPr lang="en-US" sz="2799" dirty="0">
                <a:solidFill>
                  <a:srgbClr val="FFFFFF"/>
                </a:solidFill>
                <a:latin typeface="Codec Pro" panose="020B0604020202020204" charset="0"/>
              </a:rPr>
              <a:t> ola </a:t>
            </a:r>
            <a:r>
              <a:rPr lang="en-US" sz="2799" dirty="0" err="1">
                <a:solidFill>
                  <a:srgbClr val="FFFFFF"/>
                </a:solidFill>
                <a:latin typeface="Codec Pro" panose="020B0604020202020204" charset="0"/>
              </a:rPr>
              <a:t>bilsə</a:t>
            </a:r>
            <a:r>
              <a:rPr lang="en-US" sz="2799" dirty="0">
                <a:solidFill>
                  <a:srgbClr val="FFFFFF"/>
                </a:solidFill>
                <a:latin typeface="Codec Pro" panose="020B0604020202020204" charset="0"/>
              </a:rPr>
              <a:t> </a:t>
            </a:r>
            <a:r>
              <a:rPr lang="en-US" sz="2799" dirty="0" err="1">
                <a:solidFill>
                  <a:srgbClr val="FFFFFF"/>
                </a:solidFill>
                <a:latin typeface="Codec Pro" panose="020B0604020202020204" charset="0"/>
              </a:rPr>
              <a:t>belə</a:t>
            </a:r>
            <a:r>
              <a:rPr lang="en-US" sz="2799" dirty="0">
                <a:solidFill>
                  <a:srgbClr val="FFFFFF"/>
                </a:solidFill>
                <a:latin typeface="Codec Pro" panose="020B0604020202020204" charset="0"/>
              </a:rPr>
              <a:t>, </a:t>
            </a:r>
            <a:r>
              <a:rPr lang="en-US" sz="2799" dirty="0" err="1">
                <a:solidFill>
                  <a:srgbClr val="FFFFFF"/>
                </a:solidFill>
                <a:latin typeface="Codec Pro" panose="020B0604020202020204" charset="0"/>
              </a:rPr>
              <a:t>şifrələnmiş</a:t>
            </a:r>
            <a:r>
              <a:rPr lang="en-US" sz="2799" dirty="0">
                <a:solidFill>
                  <a:srgbClr val="FFFFFF"/>
                </a:solidFill>
                <a:latin typeface="Codec Pro" panose="020B0604020202020204" charset="0"/>
              </a:rPr>
              <a:t> </a:t>
            </a:r>
            <a:r>
              <a:rPr lang="en-US" sz="2799" dirty="0" err="1">
                <a:solidFill>
                  <a:srgbClr val="FFFFFF"/>
                </a:solidFill>
                <a:latin typeface="Codec Pro" panose="020B0604020202020204" charset="0"/>
              </a:rPr>
              <a:t>məlumatı</a:t>
            </a:r>
            <a:r>
              <a:rPr lang="en-US" sz="2799" dirty="0">
                <a:solidFill>
                  <a:srgbClr val="FFFFFF"/>
                </a:solidFill>
                <a:latin typeface="Codec Pro" panose="020B0604020202020204" charset="0"/>
              </a:rPr>
              <a:t> </a:t>
            </a:r>
            <a:r>
              <a:rPr lang="en-US" sz="2799" dirty="0" err="1">
                <a:solidFill>
                  <a:srgbClr val="FFFFFF"/>
                </a:solidFill>
                <a:latin typeface="Codec Pro" panose="020B0604020202020204" charset="0"/>
              </a:rPr>
              <a:t>mənalandıra</a:t>
            </a:r>
            <a:r>
              <a:rPr lang="en-US" sz="2799" dirty="0">
                <a:solidFill>
                  <a:srgbClr val="FFFFFF"/>
                </a:solidFill>
                <a:latin typeface="Codec Pro" panose="020B0604020202020204" charset="0"/>
              </a:rPr>
              <a:t> </a:t>
            </a:r>
            <a:r>
              <a:rPr lang="en-US" sz="2799" dirty="0" err="1">
                <a:solidFill>
                  <a:srgbClr val="FFFFFF"/>
                </a:solidFill>
                <a:latin typeface="Codec Pro" panose="020B0604020202020204" charset="0"/>
              </a:rPr>
              <a:t>bilməsə</a:t>
            </a:r>
            <a:r>
              <a:rPr lang="en-US" sz="2799" dirty="0">
                <a:solidFill>
                  <a:srgbClr val="FFFFFF"/>
                </a:solidFill>
                <a:latin typeface="Codec Pro" panose="020B0604020202020204" charset="0"/>
              </a:rPr>
              <a:t> </a:t>
            </a:r>
            <a:r>
              <a:rPr lang="en-US" sz="2799" dirty="0" err="1">
                <a:solidFill>
                  <a:srgbClr val="FFFFFF"/>
                </a:solidFill>
                <a:latin typeface="Codec Pro" panose="020B0604020202020204" charset="0"/>
              </a:rPr>
              <a:t>bu</a:t>
            </a:r>
            <a:r>
              <a:rPr lang="en-US" sz="2799" dirty="0">
                <a:solidFill>
                  <a:srgbClr val="FFFFFF"/>
                </a:solidFill>
                <a:latin typeface="Codec Pro" panose="020B0604020202020204" charset="0"/>
              </a:rPr>
              <a:t>, </a:t>
            </a:r>
            <a:r>
              <a:rPr lang="en-US" sz="2799" dirty="0" err="1">
                <a:solidFill>
                  <a:srgbClr val="FFFFFF"/>
                </a:solidFill>
                <a:latin typeface="Codec Pro" panose="020B0604020202020204" charset="0"/>
              </a:rPr>
              <a:t>faydasız</a:t>
            </a:r>
            <a:r>
              <a:rPr lang="en-US" sz="2799" dirty="0">
                <a:solidFill>
                  <a:srgbClr val="FFFFFF"/>
                </a:solidFill>
                <a:latin typeface="Codec Pro" panose="020B0604020202020204" charset="0"/>
              </a:rPr>
              <a:t> </a:t>
            </a:r>
            <a:r>
              <a:rPr lang="en-US" sz="2799" dirty="0" err="1">
                <a:solidFill>
                  <a:srgbClr val="FFFFFF"/>
                </a:solidFill>
                <a:latin typeface="Codec Pro" panose="020B0604020202020204" charset="0"/>
              </a:rPr>
              <a:t>olacaq</a:t>
            </a:r>
            <a:r>
              <a:rPr lang="en-US" sz="2799" dirty="0">
                <a:solidFill>
                  <a:srgbClr val="FFFFFF"/>
                </a:solidFill>
                <a:latin typeface="Codec Pro" panose="020B0604020202020204" charset="0"/>
              </a:rPr>
              <a:t>.      </a:t>
            </a:r>
          </a:p>
          <a:p>
            <a:pPr algn="just">
              <a:lnSpc>
                <a:spcPts val="3639"/>
              </a:lnSpc>
            </a:pPr>
            <a:r>
              <a:rPr lang="en-US" sz="2799" dirty="0">
                <a:solidFill>
                  <a:srgbClr val="FFFFFF"/>
                </a:solidFill>
                <a:latin typeface="Codec Pro" panose="020B0604020202020204" charset="0"/>
              </a:rPr>
              <a:t>   </a:t>
            </a:r>
            <a:r>
              <a:rPr lang="en-US" sz="2799" dirty="0" err="1">
                <a:solidFill>
                  <a:srgbClr val="FFFFFF"/>
                </a:solidFill>
                <a:latin typeface="Codec Pro" panose="020B0604020202020204" charset="0"/>
              </a:rPr>
              <a:t>İstifadə</a:t>
            </a:r>
            <a:r>
              <a:rPr lang="en-US" sz="2799" dirty="0">
                <a:solidFill>
                  <a:srgbClr val="FFFFFF"/>
                </a:solidFill>
                <a:latin typeface="Codec Pro" panose="020B0604020202020204" charset="0"/>
              </a:rPr>
              <a:t> </a:t>
            </a:r>
            <a:r>
              <a:rPr lang="en-US" sz="2799" dirty="0" err="1">
                <a:solidFill>
                  <a:srgbClr val="FFFFFF"/>
                </a:solidFill>
                <a:latin typeface="Codec Pro" panose="020B0604020202020204" charset="0"/>
              </a:rPr>
              <a:t>olunan</a:t>
            </a:r>
            <a:r>
              <a:rPr lang="en-US" sz="2799" dirty="0">
                <a:solidFill>
                  <a:srgbClr val="FFFFFF"/>
                </a:solidFill>
                <a:latin typeface="Codec Pro" panose="020B0604020202020204" charset="0"/>
              </a:rPr>
              <a:t> </a:t>
            </a:r>
            <a:r>
              <a:rPr lang="en-US" sz="2799" dirty="0" err="1">
                <a:solidFill>
                  <a:srgbClr val="FFFFFF"/>
                </a:solidFill>
                <a:latin typeface="Codec Pro" panose="020B0604020202020204" charset="0"/>
              </a:rPr>
              <a:t>güclü</a:t>
            </a:r>
            <a:r>
              <a:rPr lang="en-US" sz="2799" dirty="0">
                <a:solidFill>
                  <a:srgbClr val="FFFFFF"/>
                </a:solidFill>
                <a:latin typeface="Codec Pro" panose="020B0604020202020204" charset="0"/>
              </a:rPr>
              <a:t> </a:t>
            </a:r>
            <a:r>
              <a:rPr lang="en-US" sz="2799" dirty="0" err="1">
                <a:solidFill>
                  <a:srgbClr val="FFFFFF"/>
                </a:solidFill>
                <a:latin typeface="Codec Pro" panose="020B0604020202020204" charset="0"/>
              </a:rPr>
              <a:t>şifrələmə</a:t>
            </a:r>
            <a:r>
              <a:rPr lang="en-US" sz="2799" dirty="0">
                <a:solidFill>
                  <a:srgbClr val="FFFFFF"/>
                </a:solidFill>
                <a:latin typeface="Codec Pro" panose="020B0604020202020204" charset="0"/>
              </a:rPr>
              <a:t> </a:t>
            </a:r>
            <a:r>
              <a:rPr lang="en-US" sz="2799" dirty="0" err="1">
                <a:solidFill>
                  <a:srgbClr val="FFFFFF"/>
                </a:solidFill>
                <a:latin typeface="Codec Pro" panose="020B0604020202020204" charset="0"/>
              </a:rPr>
              <a:t>alqoritmləri</a:t>
            </a:r>
            <a:r>
              <a:rPr lang="en-US" sz="2799" dirty="0">
                <a:solidFill>
                  <a:srgbClr val="FFFFFF"/>
                </a:solidFill>
                <a:latin typeface="Codec Pro" panose="020B0604020202020204" charset="0"/>
              </a:rPr>
              <a:t> </a:t>
            </a:r>
            <a:r>
              <a:rPr lang="en-US" sz="2799" dirty="0" err="1">
                <a:solidFill>
                  <a:srgbClr val="FFFFFF"/>
                </a:solidFill>
                <a:latin typeface="Codec Pro" panose="020B0604020202020204" charset="0"/>
              </a:rPr>
              <a:t>burada</a:t>
            </a:r>
            <a:r>
              <a:rPr lang="en-US" sz="2799" dirty="0">
                <a:solidFill>
                  <a:srgbClr val="FFFFFF"/>
                </a:solidFill>
                <a:latin typeface="Codec Pro" panose="020B0604020202020204" charset="0"/>
              </a:rPr>
              <a:t> </a:t>
            </a:r>
            <a:r>
              <a:rPr lang="en-US" sz="2799" dirty="0" err="1">
                <a:solidFill>
                  <a:srgbClr val="FFFFFF"/>
                </a:solidFill>
                <a:latin typeface="Codec Pro" panose="020B0604020202020204" charset="0"/>
              </a:rPr>
              <a:t>faydalı</a:t>
            </a:r>
            <a:r>
              <a:rPr lang="en-US" sz="2799" dirty="0">
                <a:solidFill>
                  <a:srgbClr val="FFFFFF"/>
                </a:solidFill>
                <a:latin typeface="Codec Pro" panose="020B0604020202020204" charset="0"/>
              </a:rPr>
              <a:t> </a:t>
            </a:r>
            <a:r>
              <a:rPr lang="en-US" sz="2799" dirty="0" err="1">
                <a:solidFill>
                  <a:srgbClr val="FFFFFF"/>
                </a:solidFill>
                <a:latin typeface="Codec Pro" panose="020B0604020202020204" charset="0"/>
              </a:rPr>
              <a:t>olur</a:t>
            </a:r>
            <a:r>
              <a:rPr lang="en-US" sz="2799" dirty="0">
                <a:solidFill>
                  <a:srgbClr val="FFFFFF"/>
                </a:solidFill>
                <a:latin typeface="Codec Pro" panose="020B0604020202020204" charset="0"/>
              </a:rPr>
              <a:t>.</a:t>
            </a:r>
          </a:p>
        </p:txBody>
      </p:sp>
      <p:sp>
        <p:nvSpPr>
          <p:cNvPr id="4" name="TextBox 4"/>
          <p:cNvSpPr txBox="1"/>
          <p:nvPr/>
        </p:nvSpPr>
        <p:spPr>
          <a:xfrm>
            <a:off x="8905875" y="3502660"/>
            <a:ext cx="8353425" cy="5527040"/>
          </a:xfrm>
          <a:prstGeom prst="rect">
            <a:avLst/>
          </a:prstGeom>
        </p:spPr>
        <p:txBody>
          <a:bodyPr lIns="0" tIns="0" rIns="0" bIns="0" rtlCol="0" anchor="t">
            <a:spAutoFit/>
          </a:bodyPr>
          <a:lstStyle/>
          <a:p>
            <a:pPr algn="ctr">
              <a:lnSpc>
                <a:spcPts val="3640"/>
              </a:lnSpc>
            </a:pPr>
            <a:r>
              <a:rPr lang="en-US" sz="2800" dirty="0" err="1">
                <a:solidFill>
                  <a:srgbClr val="FFFFFF"/>
                </a:solidFill>
                <a:latin typeface="Codec Pro Bold"/>
              </a:rPr>
              <a:t>Cloudbleed</a:t>
            </a:r>
            <a:r>
              <a:rPr lang="en-US" sz="2800" dirty="0">
                <a:solidFill>
                  <a:srgbClr val="FFFFFF"/>
                </a:solidFill>
                <a:latin typeface="Codec Pro Bold"/>
              </a:rPr>
              <a:t> (2017)</a:t>
            </a:r>
          </a:p>
          <a:p>
            <a:pPr algn="just">
              <a:lnSpc>
                <a:spcPts val="3640"/>
              </a:lnSpc>
            </a:pPr>
            <a:r>
              <a:rPr lang="en-US" sz="2800" dirty="0">
                <a:solidFill>
                  <a:srgbClr val="FFFFFF"/>
                </a:solidFill>
                <a:latin typeface="Codec Pro Bold"/>
              </a:rPr>
              <a:t>    </a:t>
            </a:r>
            <a:r>
              <a:rPr lang="en-US" sz="2800" dirty="0" err="1">
                <a:solidFill>
                  <a:srgbClr val="FFFFFF"/>
                </a:solidFill>
                <a:latin typeface="Codec Pro"/>
              </a:rPr>
              <a:t>Söhbət</a:t>
            </a:r>
            <a:r>
              <a:rPr lang="en-US" sz="2800" dirty="0">
                <a:solidFill>
                  <a:srgbClr val="FFFFFF"/>
                </a:solidFill>
                <a:latin typeface="Codec Pro"/>
              </a:rPr>
              <a:t> Cloudflare-</a:t>
            </a:r>
            <a:r>
              <a:rPr lang="en-US" sz="2800" dirty="0" err="1">
                <a:solidFill>
                  <a:srgbClr val="FFFFFF"/>
                </a:solidFill>
                <a:latin typeface="Codec Pro"/>
              </a:rPr>
              <a:t>dən</a:t>
            </a:r>
            <a:r>
              <a:rPr lang="en-US" sz="2800" dirty="0">
                <a:solidFill>
                  <a:srgbClr val="FFFFFF"/>
                </a:solidFill>
                <a:latin typeface="Codec Pro"/>
              </a:rPr>
              <a:t> </a:t>
            </a:r>
            <a:r>
              <a:rPr lang="en-US" sz="2800" dirty="0" err="1">
                <a:solidFill>
                  <a:srgbClr val="FFFFFF"/>
                </a:solidFill>
                <a:latin typeface="Codec Pro"/>
              </a:rPr>
              <a:t>gedir</a:t>
            </a:r>
            <a:r>
              <a:rPr lang="en-US" sz="2800" dirty="0">
                <a:solidFill>
                  <a:srgbClr val="FFFFFF"/>
                </a:solidFill>
                <a:latin typeface="Codec Pro"/>
              </a:rPr>
              <a:t>. </a:t>
            </a:r>
          </a:p>
          <a:p>
            <a:pPr algn="just">
              <a:lnSpc>
                <a:spcPts val="3640"/>
              </a:lnSpc>
            </a:pPr>
            <a:r>
              <a:rPr lang="en-US" sz="2800" dirty="0">
                <a:solidFill>
                  <a:srgbClr val="FFFFFF"/>
                </a:solidFill>
                <a:latin typeface="Codec Pro"/>
              </a:rPr>
              <a:t>HTTPS </a:t>
            </a:r>
            <a:r>
              <a:rPr lang="en-US" sz="2800" dirty="0" err="1">
                <a:solidFill>
                  <a:srgbClr val="FFFFFF"/>
                </a:solidFill>
                <a:latin typeface="Codec Pro"/>
              </a:rPr>
              <a:t>üzərindən</a:t>
            </a:r>
            <a:r>
              <a:rPr lang="en-US" sz="2800" dirty="0">
                <a:solidFill>
                  <a:srgbClr val="FFFFFF"/>
                </a:solidFill>
                <a:latin typeface="Codec Pro"/>
              </a:rPr>
              <a:t> </a:t>
            </a:r>
            <a:r>
              <a:rPr lang="en-US" sz="2800" dirty="0" err="1">
                <a:solidFill>
                  <a:srgbClr val="FFFFFF"/>
                </a:solidFill>
                <a:latin typeface="Codec Pro"/>
              </a:rPr>
              <a:t>göndərilən</a:t>
            </a:r>
            <a:r>
              <a:rPr lang="en-US" sz="2800" dirty="0">
                <a:solidFill>
                  <a:srgbClr val="FFFFFF"/>
                </a:solidFill>
                <a:latin typeface="Codec Pro"/>
              </a:rPr>
              <a:t> </a:t>
            </a:r>
            <a:r>
              <a:rPr lang="en-US" sz="2800" dirty="0" err="1">
                <a:solidFill>
                  <a:srgbClr val="FFFFFF"/>
                </a:solidFill>
                <a:latin typeface="Codec Pro"/>
              </a:rPr>
              <a:t>məlumatların</a:t>
            </a:r>
            <a:r>
              <a:rPr lang="en-US" sz="2800" dirty="0">
                <a:solidFill>
                  <a:srgbClr val="FFFFFF"/>
                </a:solidFill>
                <a:latin typeface="Codec Pro"/>
              </a:rPr>
              <a:t> </a:t>
            </a:r>
            <a:r>
              <a:rPr lang="en-US" sz="2800" dirty="0" err="1">
                <a:solidFill>
                  <a:srgbClr val="FFFFFF"/>
                </a:solidFill>
                <a:latin typeface="Codec Pro"/>
              </a:rPr>
              <a:t>mənbə</a:t>
            </a:r>
            <a:r>
              <a:rPr lang="en-US" sz="2800" dirty="0">
                <a:solidFill>
                  <a:srgbClr val="FFFFFF"/>
                </a:solidFill>
                <a:latin typeface="Codec Pro"/>
              </a:rPr>
              <a:t> </a:t>
            </a:r>
            <a:r>
              <a:rPr lang="en-US" sz="2800" dirty="0" err="1">
                <a:solidFill>
                  <a:srgbClr val="FFFFFF"/>
                </a:solidFill>
                <a:latin typeface="Codec Pro"/>
              </a:rPr>
              <a:t>kodlarında</a:t>
            </a:r>
            <a:r>
              <a:rPr lang="en-US" sz="2800" dirty="0">
                <a:solidFill>
                  <a:srgbClr val="FFFFFF"/>
                </a:solidFill>
                <a:latin typeface="Codec Pro"/>
              </a:rPr>
              <a:t> </a:t>
            </a:r>
            <a:r>
              <a:rPr lang="en-US" sz="2800" dirty="0" err="1">
                <a:solidFill>
                  <a:srgbClr val="FFFFFF"/>
                </a:solidFill>
                <a:latin typeface="Codec Pro"/>
              </a:rPr>
              <a:t>görünməsi</a:t>
            </a:r>
            <a:r>
              <a:rPr lang="en-US" sz="2800" dirty="0">
                <a:solidFill>
                  <a:srgbClr val="FFFFFF"/>
                </a:solidFill>
                <a:latin typeface="Codec Pro"/>
              </a:rPr>
              <a:t> </a:t>
            </a:r>
            <a:r>
              <a:rPr lang="en-US" sz="2800" dirty="0" err="1">
                <a:solidFill>
                  <a:srgbClr val="FFFFFF"/>
                </a:solidFill>
                <a:latin typeface="Codec Pro"/>
              </a:rPr>
              <a:t>problemi</a:t>
            </a:r>
            <a:r>
              <a:rPr lang="en-US" sz="2800" dirty="0">
                <a:solidFill>
                  <a:srgbClr val="FFFFFF"/>
                </a:solidFill>
                <a:latin typeface="Codec Pro"/>
              </a:rPr>
              <a:t> </a:t>
            </a:r>
            <a:r>
              <a:rPr lang="en-US" sz="2800" dirty="0" err="1">
                <a:solidFill>
                  <a:srgbClr val="FFFFFF"/>
                </a:solidFill>
                <a:latin typeface="Codec Pro"/>
              </a:rPr>
              <a:t>aşkar</a:t>
            </a:r>
            <a:r>
              <a:rPr lang="en-US" sz="2800" dirty="0">
                <a:solidFill>
                  <a:srgbClr val="FFFFFF"/>
                </a:solidFill>
                <a:latin typeface="Codec Pro"/>
              </a:rPr>
              <a:t> </a:t>
            </a:r>
            <a:r>
              <a:rPr lang="en-US" sz="2800" dirty="0" err="1">
                <a:solidFill>
                  <a:srgbClr val="FFFFFF"/>
                </a:solidFill>
                <a:latin typeface="Codec Pro"/>
              </a:rPr>
              <a:t>edildikdən</a:t>
            </a:r>
            <a:r>
              <a:rPr lang="en-US" sz="2800" dirty="0">
                <a:solidFill>
                  <a:srgbClr val="FFFFFF"/>
                </a:solidFill>
                <a:latin typeface="Codec Pro"/>
              </a:rPr>
              <a:t> </a:t>
            </a:r>
            <a:r>
              <a:rPr lang="en-US" sz="2800" dirty="0" err="1">
                <a:solidFill>
                  <a:srgbClr val="FFFFFF"/>
                </a:solidFill>
                <a:latin typeface="Codec Pro"/>
              </a:rPr>
              <a:t>sonra</a:t>
            </a:r>
            <a:r>
              <a:rPr lang="en-US" sz="2800" dirty="0">
                <a:solidFill>
                  <a:srgbClr val="FFFFFF"/>
                </a:solidFill>
                <a:latin typeface="Codec Pro"/>
              </a:rPr>
              <a:t> </a:t>
            </a:r>
            <a:r>
              <a:rPr lang="en-US" sz="2800" dirty="0" err="1">
                <a:solidFill>
                  <a:srgbClr val="FFFFFF"/>
                </a:solidFill>
                <a:latin typeface="Codec Pro"/>
              </a:rPr>
              <a:t>məhsul</a:t>
            </a:r>
            <a:r>
              <a:rPr lang="en-US" sz="2800" dirty="0">
                <a:solidFill>
                  <a:srgbClr val="FFFFFF"/>
                </a:solidFill>
                <a:latin typeface="Codec Pro"/>
              </a:rPr>
              <a:t> </a:t>
            </a:r>
            <a:r>
              <a:rPr lang="en-US" sz="2800" dirty="0" err="1">
                <a:solidFill>
                  <a:srgbClr val="FFFFFF"/>
                </a:solidFill>
                <a:latin typeface="Codec Pro"/>
              </a:rPr>
              <a:t>komandası</a:t>
            </a:r>
            <a:r>
              <a:rPr lang="en-US" sz="2800" dirty="0">
                <a:solidFill>
                  <a:srgbClr val="FFFFFF"/>
                </a:solidFill>
                <a:latin typeface="Codec Pro"/>
              </a:rPr>
              <a:t> </a:t>
            </a:r>
            <a:r>
              <a:rPr lang="en-US" sz="2800" dirty="0" err="1">
                <a:solidFill>
                  <a:srgbClr val="FFFFFF"/>
                </a:solidFill>
                <a:latin typeface="Codec Pro"/>
              </a:rPr>
              <a:t>tərəfindən</a:t>
            </a:r>
            <a:r>
              <a:rPr lang="en-US" sz="2800" dirty="0">
                <a:solidFill>
                  <a:srgbClr val="FFFFFF"/>
                </a:solidFill>
                <a:latin typeface="Codec Pro"/>
              </a:rPr>
              <a:t> </a:t>
            </a:r>
            <a:r>
              <a:rPr lang="en-US" sz="2800" dirty="0" err="1">
                <a:solidFill>
                  <a:srgbClr val="FFFFFF"/>
                </a:solidFill>
                <a:latin typeface="Codec Pro"/>
              </a:rPr>
              <a:t>tez</a:t>
            </a:r>
            <a:r>
              <a:rPr lang="en-US" sz="2800" dirty="0">
                <a:solidFill>
                  <a:srgbClr val="FFFFFF"/>
                </a:solidFill>
                <a:latin typeface="Codec Pro"/>
              </a:rPr>
              <a:t> </a:t>
            </a:r>
            <a:r>
              <a:rPr lang="en-US" sz="2800" dirty="0" err="1">
                <a:solidFill>
                  <a:srgbClr val="FFFFFF"/>
                </a:solidFill>
                <a:latin typeface="Codec Pro"/>
              </a:rPr>
              <a:t>bir</a:t>
            </a:r>
            <a:r>
              <a:rPr lang="en-US" sz="2800" dirty="0">
                <a:solidFill>
                  <a:srgbClr val="FFFFFF"/>
                </a:solidFill>
                <a:latin typeface="Codec Pro"/>
              </a:rPr>
              <a:t> </a:t>
            </a:r>
            <a:r>
              <a:rPr lang="en-US" sz="2800" dirty="0" err="1">
                <a:solidFill>
                  <a:srgbClr val="FFFFFF"/>
                </a:solidFill>
                <a:latin typeface="Codec Pro"/>
              </a:rPr>
              <a:t>zamanda</a:t>
            </a:r>
            <a:r>
              <a:rPr lang="en-US" sz="2800" dirty="0">
                <a:solidFill>
                  <a:srgbClr val="FFFFFF"/>
                </a:solidFill>
                <a:latin typeface="Codec Pro"/>
              </a:rPr>
              <a:t> </a:t>
            </a:r>
            <a:r>
              <a:rPr lang="en-US" sz="2800" dirty="0" err="1">
                <a:solidFill>
                  <a:srgbClr val="FFFFFF"/>
                </a:solidFill>
                <a:latin typeface="Codec Pro"/>
              </a:rPr>
              <a:t>aradan</a:t>
            </a:r>
            <a:r>
              <a:rPr lang="en-US" sz="2800" dirty="0">
                <a:solidFill>
                  <a:srgbClr val="FFFFFF"/>
                </a:solidFill>
                <a:latin typeface="Codec Pro"/>
              </a:rPr>
              <a:t> </a:t>
            </a:r>
            <a:r>
              <a:rPr lang="en-US" sz="2800" dirty="0" err="1">
                <a:solidFill>
                  <a:srgbClr val="FFFFFF"/>
                </a:solidFill>
                <a:latin typeface="Codec Pro"/>
              </a:rPr>
              <a:t>qaldırılsa</a:t>
            </a:r>
            <a:r>
              <a:rPr lang="en-US" sz="2800" dirty="0">
                <a:solidFill>
                  <a:srgbClr val="FFFFFF"/>
                </a:solidFill>
                <a:latin typeface="Codec Pro"/>
              </a:rPr>
              <a:t> da, </a:t>
            </a:r>
            <a:r>
              <a:rPr lang="en-US" sz="2800" dirty="0" err="1">
                <a:solidFill>
                  <a:srgbClr val="FFFFFF"/>
                </a:solidFill>
                <a:latin typeface="Codec Pro"/>
              </a:rPr>
              <a:t>axtarış</a:t>
            </a:r>
            <a:r>
              <a:rPr lang="en-US" sz="2800" dirty="0">
                <a:solidFill>
                  <a:srgbClr val="FFFFFF"/>
                </a:solidFill>
                <a:latin typeface="Codec Pro"/>
              </a:rPr>
              <a:t> </a:t>
            </a:r>
            <a:r>
              <a:rPr lang="en-US" sz="2800" dirty="0" err="1">
                <a:solidFill>
                  <a:srgbClr val="FFFFFF"/>
                </a:solidFill>
                <a:latin typeface="Codec Pro"/>
              </a:rPr>
              <a:t>sistemlərindəki</a:t>
            </a:r>
            <a:r>
              <a:rPr lang="en-US" sz="2800" dirty="0">
                <a:solidFill>
                  <a:srgbClr val="FFFFFF"/>
                </a:solidFill>
                <a:latin typeface="Codec Pro"/>
              </a:rPr>
              <a:t> </a:t>
            </a:r>
            <a:r>
              <a:rPr lang="en-US" sz="2800" dirty="0" err="1">
                <a:solidFill>
                  <a:srgbClr val="FFFFFF"/>
                </a:solidFill>
                <a:latin typeface="Codec Pro"/>
              </a:rPr>
              <a:t>keş</a:t>
            </a:r>
            <a:r>
              <a:rPr lang="en-US" sz="2800" dirty="0">
                <a:solidFill>
                  <a:srgbClr val="FFFFFF"/>
                </a:solidFill>
                <a:latin typeface="Codec Pro"/>
              </a:rPr>
              <a:t> </a:t>
            </a:r>
            <a:r>
              <a:rPr lang="en-US" sz="2800" dirty="0" err="1">
                <a:solidFill>
                  <a:srgbClr val="FFFFFF"/>
                </a:solidFill>
                <a:latin typeface="Codec Pro"/>
              </a:rPr>
              <a:t>funksiyası</a:t>
            </a:r>
            <a:r>
              <a:rPr lang="en-US" sz="2800" dirty="0">
                <a:solidFill>
                  <a:srgbClr val="FFFFFF"/>
                </a:solidFill>
                <a:latin typeface="Codec Pro"/>
              </a:rPr>
              <a:t> </a:t>
            </a:r>
            <a:r>
              <a:rPr lang="en-US" sz="2800" dirty="0" err="1">
                <a:solidFill>
                  <a:srgbClr val="FFFFFF"/>
                </a:solidFill>
                <a:latin typeface="Codec Pro"/>
              </a:rPr>
              <a:t>sayəsində</a:t>
            </a:r>
            <a:r>
              <a:rPr lang="en-US" sz="2800" dirty="0">
                <a:solidFill>
                  <a:srgbClr val="FFFFFF"/>
                </a:solidFill>
                <a:latin typeface="Codec Pro"/>
              </a:rPr>
              <a:t> </a:t>
            </a:r>
            <a:r>
              <a:rPr lang="en-US" sz="2800" dirty="0" err="1">
                <a:solidFill>
                  <a:srgbClr val="FFFFFF"/>
                </a:solidFill>
                <a:latin typeface="Codec Pro"/>
              </a:rPr>
              <a:t>xakerlər</a:t>
            </a:r>
            <a:r>
              <a:rPr lang="en-US" sz="2800" dirty="0">
                <a:solidFill>
                  <a:srgbClr val="FFFFFF"/>
                </a:solidFill>
                <a:latin typeface="Codec Pro"/>
              </a:rPr>
              <a:t> </a:t>
            </a:r>
            <a:r>
              <a:rPr lang="en-US" sz="2800" dirty="0" err="1">
                <a:solidFill>
                  <a:srgbClr val="FFFFFF"/>
                </a:solidFill>
                <a:latin typeface="Codec Pro"/>
              </a:rPr>
              <a:t>müvəqqəti</a:t>
            </a:r>
            <a:r>
              <a:rPr lang="en-US" sz="2800" dirty="0">
                <a:solidFill>
                  <a:srgbClr val="FFFFFF"/>
                </a:solidFill>
                <a:latin typeface="Codec Pro"/>
              </a:rPr>
              <a:t> </a:t>
            </a:r>
            <a:r>
              <a:rPr lang="en-US" sz="2800" dirty="0" err="1">
                <a:solidFill>
                  <a:srgbClr val="FFFFFF"/>
                </a:solidFill>
                <a:latin typeface="Codec Pro"/>
              </a:rPr>
              <a:t>də</a:t>
            </a:r>
            <a:r>
              <a:rPr lang="en-US" sz="2800" dirty="0">
                <a:solidFill>
                  <a:srgbClr val="FFFFFF"/>
                </a:solidFill>
                <a:latin typeface="Codec Pro"/>
              </a:rPr>
              <a:t> </a:t>
            </a:r>
            <a:r>
              <a:rPr lang="en-US" sz="2800" dirty="0" err="1">
                <a:solidFill>
                  <a:srgbClr val="FFFFFF"/>
                </a:solidFill>
                <a:latin typeface="Codec Pro"/>
              </a:rPr>
              <a:t>olsa</a:t>
            </a:r>
            <a:r>
              <a:rPr lang="en-US" sz="2800" dirty="0">
                <a:solidFill>
                  <a:srgbClr val="FFFFFF"/>
                </a:solidFill>
                <a:latin typeface="Codec Pro"/>
              </a:rPr>
              <a:t> </a:t>
            </a:r>
            <a:r>
              <a:rPr lang="en-US" sz="2800" dirty="0" err="1">
                <a:solidFill>
                  <a:srgbClr val="FFFFFF"/>
                </a:solidFill>
                <a:latin typeface="Codec Pro"/>
              </a:rPr>
              <a:t>saytların</a:t>
            </a:r>
            <a:r>
              <a:rPr lang="en-US" sz="2800" dirty="0">
                <a:solidFill>
                  <a:srgbClr val="FFFFFF"/>
                </a:solidFill>
                <a:latin typeface="Codec Pro"/>
              </a:rPr>
              <a:t> </a:t>
            </a:r>
            <a:r>
              <a:rPr lang="en-US" sz="2800" dirty="0" err="1">
                <a:solidFill>
                  <a:srgbClr val="FFFFFF"/>
                </a:solidFill>
                <a:latin typeface="Codec Pro"/>
              </a:rPr>
              <a:t>kritik</a:t>
            </a:r>
            <a:r>
              <a:rPr lang="en-US" sz="2800" dirty="0">
                <a:solidFill>
                  <a:srgbClr val="FFFFFF"/>
                </a:solidFill>
                <a:latin typeface="Codec Pro"/>
              </a:rPr>
              <a:t> </a:t>
            </a:r>
            <a:r>
              <a:rPr lang="en-US" sz="2800" dirty="0" err="1">
                <a:solidFill>
                  <a:srgbClr val="FFFFFF"/>
                </a:solidFill>
                <a:latin typeface="Codec Pro"/>
              </a:rPr>
              <a:t>məlumatlarına</a:t>
            </a:r>
            <a:r>
              <a:rPr lang="en-US" sz="2800" dirty="0">
                <a:solidFill>
                  <a:srgbClr val="FFFFFF"/>
                </a:solidFill>
                <a:latin typeface="Codec Pro"/>
              </a:rPr>
              <a:t> </a:t>
            </a:r>
            <a:r>
              <a:rPr lang="en-US" sz="2800" dirty="0" err="1">
                <a:solidFill>
                  <a:srgbClr val="FFFFFF"/>
                </a:solidFill>
                <a:latin typeface="Codec Pro"/>
              </a:rPr>
              <a:t>daxil</a:t>
            </a:r>
            <a:r>
              <a:rPr lang="en-US" sz="2800" dirty="0">
                <a:solidFill>
                  <a:srgbClr val="FFFFFF"/>
                </a:solidFill>
                <a:latin typeface="Codec Pro"/>
              </a:rPr>
              <a:t> ola </a:t>
            </a:r>
            <a:r>
              <a:rPr lang="en-US" sz="2800" dirty="0" err="1">
                <a:solidFill>
                  <a:srgbClr val="FFFFFF"/>
                </a:solidFill>
                <a:latin typeface="Codec Pro"/>
              </a:rPr>
              <a:t>biliblər</a:t>
            </a:r>
            <a:r>
              <a:rPr lang="en-US" sz="2800" dirty="0">
                <a:solidFill>
                  <a:srgbClr val="FFFFFF"/>
                </a:solidFill>
                <a:latin typeface="Codec Pro"/>
              </a:rPr>
              <a:t>. </a:t>
            </a:r>
            <a:r>
              <a:rPr lang="en-US" sz="2800" dirty="0" err="1">
                <a:solidFill>
                  <a:srgbClr val="FFFFFF"/>
                </a:solidFill>
                <a:latin typeface="Codec Pro"/>
              </a:rPr>
              <a:t>Boşluq</a:t>
            </a:r>
            <a:r>
              <a:rPr lang="en-US" sz="2800" dirty="0">
                <a:solidFill>
                  <a:srgbClr val="FFFFFF"/>
                </a:solidFill>
                <a:latin typeface="Codec Pro"/>
              </a:rPr>
              <a:t> </a:t>
            </a:r>
            <a:r>
              <a:rPr lang="en-US" sz="2800" dirty="0" err="1">
                <a:solidFill>
                  <a:srgbClr val="FFFFFF"/>
                </a:solidFill>
                <a:latin typeface="Codec Pro"/>
              </a:rPr>
              <a:t>aşkar</a:t>
            </a:r>
            <a:r>
              <a:rPr lang="en-US" sz="2800" dirty="0">
                <a:solidFill>
                  <a:srgbClr val="FFFFFF"/>
                </a:solidFill>
                <a:latin typeface="Codec Pro"/>
              </a:rPr>
              <a:t> </a:t>
            </a:r>
            <a:r>
              <a:rPr lang="en-US" sz="2800" dirty="0" err="1">
                <a:solidFill>
                  <a:srgbClr val="FFFFFF"/>
                </a:solidFill>
                <a:latin typeface="Codec Pro"/>
              </a:rPr>
              <a:t>edildikdən</a:t>
            </a:r>
            <a:r>
              <a:rPr lang="en-US" sz="2800" dirty="0">
                <a:solidFill>
                  <a:srgbClr val="FFFFFF"/>
                </a:solidFill>
                <a:latin typeface="Codec Pro"/>
              </a:rPr>
              <a:t> </a:t>
            </a:r>
            <a:r>
              <a:rPr lang="en-US" sz="2800" dirty="0" err="1">
                <a:solidFill>
                  <a:srgbClr val="FFFFFF"/>
                </a:solidFill>
                <a:latin typeface="Codec Pro"/>
              </a:rPr>
              <a:t>sonra</a:t>
            </a:r>
            <a:r>
              <a:rPr lang="en-US" sz="2800" dirty="0">
                <a:solidFill>
                  <a:srgbClr val="FFFFFF"/>
                </a:solidFill>
                <a:latin typeface="Codec Pro"/>
              </a:rPr>
              <a:t> </a:t>
            </a:r>
            <a:r>
              <a:rPr lang="en-US" sz="2800" dirty="0" err="1">
                <a:solidFill>
                  <a:srgbClr val="FFFFFF"/>
                </a:solidFill>
                <a:latin typeface="Codec Pro"/>
              </a:rPr>
              <a:t>axtarış</a:t>
            </a:r>
            <a:r>
              <a:rPr lang="en-US" sz="2800" dirty="0">
                <a:solidFill>
                  <a:srgbClr val="FFFFFF"/>
                </a:solidFill>
                <a:latin typeface="Codec Pro"/>
              </a:rPr>
              <a:t> </a:t>
            </a:r>
            <a:r>
              <a:rPr lang="en-US" sz="2800" dirty="0" err="1">
                <a:solidFill>
                  <a:srgbClr val="FFFFFF"/>
                </a:solidFill>
                <a:latin typeface="Codec Pro"/>
              </a:rPr>
              <a:t>sistemləri</a:t>
            </a:r>
            <a:r>
              <a:rPr lang="en-US" sz="2800" dirty="0">
                <a:solidFill>
                  <a:srgbClr val="FFFFFF"/>
                </a:solidFill>
                <a:latin typeface="Codec Pro"/>
              </a:rPr>
              <a:t> </a:t>
            </a:r>
            <a:r>
              <a:rPr lang="en-US" sz="2800" dirty="0" err="1">
                <a:solidFill>
                  <a:srgbClr val="FFFFFF"/>
                </a:solidFill>
                <a:latin typeface="Codec Pro"/>
              </a:rPr>
              <a:t>məlumatların</a:t>
            </a:r>
            <a:r>
              <a:rPr lang="en-US" sz="2800" dirty="0">
                <a:solidFill>
                  <a:srgbClr val="FFFFFF"/>
                </a:solidFill>
                <a:latin typeface="Codec Pro"/>
              </a:rPr>
              <a:t> </a:t>
            </a:r>
            <a:r>
              <a:rPr lang="en-US" sz="2800" dirty="0" err="1">
                <a:solidFill>
                  <a:srgbClr val="FFFFFF"/>
                </a:solidFill>
                <a:latin typeface="Codec Pro"/>
              </a:rPr>
              <a:t>hücumçuların</a:t>
            </a:r>
            <a:r>
              <a:rPr lang="en-US" sz="2800" dirty="0">
                <a:solidFill>
                  <a:srgbClr val="FFFFFF"/>
                </a:solidFill>
                <a:latin typeface="Codec Pro"/>
              </a:rPr>
              <a:t> </a:t>
            </a:r>
            <a:r>
              <a:rPr lang="en-US" sz="2800" dirty="0" err="1">
                <a:solidFill>
                  <a:srgbClr val="FFFFFF"/>
                </a:solidFill>
                <a:latin typeface="Codec Pro"/>
              </a:rPr>
              <a:t>əlinə</a:t>
            </a:r>
            <a:r>
              <a:rPr lang="en-US" sz="2800" dirty="0">
                <a:solidFill>
                  <a:srgbClr val="FFFFFF"/>
                </a:solidFill>
                <a:latin typeface="Codec Pro"/>
              </a:rPr>
              <a:t> </a:t>
            </a:r>
            <a:r>
              <a:rPr lang="en-US" sz="2800" dirty="0" err="1">
                <a:solidFill>
                  <a:srgbClr val="FFFFFF"/>
                </a:solidFill>
                <a:latin typeface="Codec Pro"/>
              </a:rPr>
              <a:t>keçməsinin</a:t>
            </a:r>
            <a:r>
              <a:rPr lang="en-US" sz="2800" dirty="0">
                <a:solidFill>
                  <a:srgbClr val="FFFFFF"/>
                </a:solidFill>
                <a:latin typeface="Codec Pro"/>
              </a:rPr>
              <a:t> </a:t>
            </a:r>
            <a:r>
              <a:rPr lang="en-US" sz="2800" dirty="0" err="1">
                <a:solidFill>
                  <a:srgbClr val="FFFFFF"/>
                </a:solidFill>
                <a:latin typeface="Codec Pro"/>
              </a:rPr>
              <a:t>qarşısını</a:t>
            </a:r>
            <a:r>
              <a:rPr lang="en-US" sz="2800" dirty="0">
                <a:solidFill>
                  <a:srgbClr val="FFFFFF"/>
                </a:solidFill>
                <a:latin typeface="Codec Pro"/>
              </a:rPr>
              <a:t> </a:t>
            </a:r>
            <a:r>
              <a:rPr lang="en-US" sz="2800" dirty="0" err="1">
                <a:solidFill>
                  <a:srgbClr val="FFFFFF"/>
                </a:solidFill>
                <a:latin typeface="Codec Pro"/>
              </a:rPr>
              <a:t>alaraq</a:t>
            </a:r>
            <a:r>
              <a:rPr lang="en-US" sz="2800" dirty="0">
                <a:solidFill>
                  <a:srgbClr val="FFFFFF"/>
                </a:solidFill>
                <a:latin typeface="Codec Pro"/>
              </a:rPr>
              <a:t> </a:t>
            </a:r>
            <a:r>
              <a:rPr lang="en-US" sz="2800" dirty="0" err="1">
                <a:solidFill>
                  <a:srgbClr val="FFFFFF"/>
                </a:solidFill>
                <a:latin typeface="Codec Pro"/>
              </a:rPr>
              <a:t>saytların</a:t>
            </a:r>
            <a:r>
              <a:rPr lang="en-US" sz="2800" dirty="0">
                <a:solidFill>
                  <a:srgbClr val="FFFFFF"/>
                </a:solidFill>
                <a:latin typeface="Codec Pro"/>
              </a:rPr>
              <a:t> </a:t>
            </a:r>
            <a:r>
              <a:rPr lang="en-US" sz="2800" dirty="0" err="1">
                <a:solidFill>
                  <a:srgbClr val="FFFFFF"/>
                </a:solidFill>
                <a:latin typeface="Codec Pro"/>
              </a:rPr>
              <a:t>keşlərini</a:t>
            </a:r>
            <a:r>
              <a:rPr lang="en-US" sz="2800" dirty="0">
                <a:solidFill>
                  <a:srgbClr val="FFFFFF"/>
                </a:solidFill>
                <a:latin typeface="Codec Pro"/>
              </a:rPr>
              <a:t> </a:t>
            </a:r>
            <a:r>
              <a:rPr lang="en-US" sz="2800" dirty="0" err="1">
                <a:solidFill>
                  <a:srgbClr val="FFFFFF"/>
                </a:solidFill>
                <a:latin typeface="Codec Pro"/>
              </a:rPr>
              <a:t>yığışdırıblar</a:t>
            </a:r>
            <a:r>
              <a:rPr lang="en-US" sz="2800" dirty="0">
                <a:solidFill>
                  <a:srgbClr val="FFFFFF"/>
                </a:solidFill>
                <a:latin typeface="Codec Pro"/>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11411"/>
        </a:solidFill>
        <a:effectLst/>
      </p:bgPr>
    </p:bg>
    <p:spTree>
      <p:nvGrpSpPr>
        <p:cNvPr id="1" name=""/>
        <p:cNvGrpSpPr/>
        <p:nvPr/>
      </p:nvGrpSpPr>
      <p:grpSpPr>
        <a:xfrm>
          <a:off x="0" y="0"/>
          <a:ext cx="0" cy="0"/>
          <a:chOff x="0" y="0"/>
          <a:chExt cx="0" cy="0"/>
        </a:xfrm>
      </p:grpSpPr>
      <p:sp>
        <p:nvSpPr>
          <p:cNvPr id="2" name="TextBox 2"/>
          <p:cNvSpPr txBox="1"/>
          <p:nvPr/>
        </p:nvSpPr>
        <p:spPr>
          <a:xfrm>
            <a:off x="1028700" y="885825"/>
            <a:ext cx="16340674" cy="1514475"/>
          </a:xfrm>
          <a:prstGeom prst="rect">
            <a:avLst/>
          </a:prstGeom>
        </p:spPr>
        <p:txBody>
          <a:bodyPr lIns="0" tIns="0" rIns="0" bIns="0" rtlCol="0" anchor="t">
            <a:spAutoFit/>
          </a:bodyPr>
          <a:lstStyle/>
          <a:p>
            <a:pPr>
              <a:lnSpc>
                <a:spcPts val="10800"/>
              </a:lnSpc>
            </a:pPr>
            <a:r>
              <a:rPr lang="en-US" sz="9000">
                <a:solidFill>
                  <a:srgbClr val="FFFFFF"/>
                </a:solidFill>
                <a:latin typeface="Codec Pro ExtraBold"/>
              </a:rPr>
              <a:t>1. Broken Access Control </a:t>
            </a:r>
          </a:p>
        </p:txBody>
      </p:sp>
      <p:sp>
        <p:nvSpPr>
          <p:cNvPr id="3" name="TextBox 3"/>
          <p:cNvSpPr txBox="1"/>
          <p:nvPr/>
        </p:nvSpPr>
        <p:spPr>
          <a:xfrm>
            <a:off x="1028700" y="2595245"/>
            <a:ext cx="9151737" cy="6663055"/>
          </a:xfrm>
          <a:prstGeom prst="rect">
            <a:avLst/>
          </a:prstGeom>
        </p:spPr>
        <p:txBody>
          <a:bodyPr lIns="0" tIns="0" rIns="0" bIns="0" rtlCol="0" anchor="t">
            <a:spAutoFit/>
          </a:bodyPr>
          <a:lstStyle/>
          <a:p>
            <a:pPr algn="just">
              <a:lnSpc>
                <a:spcPts val="3769"/>
              </a:lnSpc>
            </a:pPr>
            <a:r>
              <a:rPr lang="en-US" sz="2899" dirty="0">
                <a:solidFill>
                  <a:srgbClr val="FFFFFF"/>
                </a:solidFill>
                <a:latin typeface="Codec Pro"/>
              </a:rPr>
              <a:t> </a:t>
            </a:r>
            <a:r>
              <a:rPr lang="en-US" sz="2899" dirty="0" err="1">
                <a:solidFill>
                  <a:srgbClr val="FFFFFF"/>
                </a:solidFill>
                <a:latin typeface="Codec Pro"/>
              </a:rPr>
              <a:t>Veb</a:t>
            </a:r>
            <a:r>
              <a:rPr lang="en-US" sz="2899" dirty="0">
                <a:solidFill>
                  <a:srgbClr val="FFFFFF"/>
                </a:solidFill>
                <a:latin typeface="Codec Pro"/>
              </a:rPr>
              <a:t> </a:t>
            </a:r>
            <a:r>
              <a:rPr lang="en-US" sz="2899" dirty="0" err="1">
                <a:solidFill>
                  <a:srgbClr val="FFFFFF"/>
                </a:solidFill>
                <a:latin typeface="Codec Pro"/>
              </a:rPr>
              <a:t>tətbiqlərdə</a:t>
            </a:r>
            <a:r>
              <a:rPr lang="en-US" sz="2899" dirty="0">
                <a:solidFill>
                  <a:srgbClr val="FFFFFF"/>
                </a:solidFill>
                <a:latin typeface="Codec Pro"/>
              </a:rPr>
              <a:t> </a:t>
            </a:r>
            <a:r>
              <a:rPr lang="en-US" sz="2899" dirty="0" err="1">
                <a:solidFill>
                  <a:srgbClr val="FFFFFF"/>
                </a:solidFill>
                <a:latin typeface="Codec Pro"/>
              </a:rPr>
              <a:t>autentifikasiya</a:t>
            </a:r>
            <a:r>
              <a:rPr lang="en-US" sz="2899" dirty="0">
                <a:solidFill>
                  <a:srgbClr val="FFFFFF"/>
                </a:solidFill>
                <a:latin typeface="Codec Pro"/>
              </a:rPr>
              <a:t> </a:t>
            </a:r>
            <a:r>
              <a:rPr lang="en-US" sz="2899" dirty="0" err="1">
                <a:solidFill>
                  <a:srgbClr val="FFFFFF"/>
                </a:solidFill>
                <a:latin typeface="Codec Pro"/>
              </a:rPr>
              <a:t>və</a:t>
            </a:r>
            <a:r>
              <a:rPr lang="en-US" sz="2899" dirty="0">
                <a:solidFill>
                  <a:srgbClr val="FFFFFF"/>
                </a:solidFill>
                <a:latin typeface="Codec Pro"/>
              </a:rPr>
              <a:t> </a:t>
            </a:r>
            <a:r>
              <a:rPr lang="en-US" sz="2899" dirty="0" err="1">
                <a:solidFill>
                  <a:srgbClr val="FFFFFF"/>
                </a:solidFill>
                <a:latin typeface="Codec Pro"/>
              </a:rPr>
              <a:t>sessiya</a:t>
            </a:r>
            <a:r>
              <a:rPr lang="en-US" sz="2899" dirty="0">
                <a:solidFill>
                  <a:srgbClr val="FFFFFF"/>
                </a:solidFill>
                <a:latin typeface="Codec Pro"/>
              </a:rPr>
              <a:t> </a:t>
            </a:r>
            <a:r>
              <a:rPr lang="en-US" sz="2899" dirty="0" err="1">
                <a:solidFill>
                  <a:srgbClr val="FFFFFF"/>
                </a:solidFill>
                <a:latin typeface="Codec Pro"/>
              </a:rPr>
              <a:t>idarəçiliyindən</a:t>
            </a:r>
            <a:r>
              <a:rPr lang="en-US" sz="2899" dirty="0">
                <a:solidFill>
                  <a:srgbClr val="FFFFFF"/>
                </a:solidFill>
                <a:latin typeface="Codec Pro"/>
              </a:rPr>
              <a:t> </a:t>
            </a:r>
            <a:r>
              <a:rPr lang="en-US" sz="2899" dirty="0" err="1">
                <a:solidFill>
                  <a:srgbClr val="FFFFFF"/>
                </a:solidFill>
                <a:latin typeface="Codec Pro"/>
              </a:rPr>
              <a:t>asılıdır</a:t>
            </a:r>
            <a:r>
              <a:rPr lang="en-US" sz="2899" dirty="0">
                <a:solidFill>
                  <a:srgbClr val="FFFFFF"/>
                </a:solidFill>
                <a:latin typeface="Codec Pro"/>
              </a:rPr>
              <a:t>. </a:t>
            </a:r>
            <a:r>
              <a:rPr lang="en-US" sz="2899" dirty="0" err="1">
                <a:solidFill>
                  <a:srgbClr val="FFFFFF"/>
                </a:solidFill>
                <a:latin typeface="Codec Pro"/>
              </a:rPr>
              <a:t>İdentifikasiyanın</a:t>
            </a:r>
            <a:r>
              <a:rPr lang="en-US" sz="2899" dirty="0">
                <a:solidFill>
                  <a:srgbClr val="FFFFFF"/>
                </a:solidFill>
                <a:latin typeface="Codec Pro"/>
              </a:rPr>
              <a:t> </a:t>
            </a:r>
            <a:r>
              <a:rPr lang="en-US" sz="2899" dirty="0" err="1">
                <a:solidFill>
                  <a:srgbClr val="FFFFFF"/>
                </a:solidFill>
                <a:latin typeface="Codec Pro"/>
              </a:rPr>
              <a:t>məqsədi</a:t>
            </a:r>
            <a:r>
              <a:rPr lang="en-US" sz="2899" dirty="0">
                <a:solidFill>
                  <a:srgbClr val="FFFFFF"/>
                </a:solidFill>
                <a:latin typeface="Codec Pro"/>
              </a:rPr>
              <a:t> </a:t>
            </a:r>
            <a:r>
              <a:rPr lang="en-US" sz="2899" dirty="0" err="1">
                <a:solidFill>
                  <a:srgbClr val="FFFFFF"/>
                </a:solidFill>
                <a:latin typeface="Codec Pro"/>
              </a:rPr>
              <a:t>istifadəçinin</a:t>
            </a:r>
            <a:r>
              <a:rPr lang="en-US" sz="2899" dirty="0">
                <a:solidFill>
                  <a:srgbClr val="FFFFFF"/>
                </a:solidFill>
                <a:latin typeface="Codec Pro"/>
              </a:rPr>
              <a:t> </a:t>
            </a:r>
            <a:r>
              <a:rPr lang="en-US" sz="2899" dirty="0" err="1">
                <a:solidFill>
                  <a:srgbClr val="FFFFFF"/>
                </a:solidFill>
                <a:latin typeface="Codec Pro"/>
              </a:rPr>
              <a:t>autentifikasiyasıdır</a:t>
            </a:r>
            <a:r>
              <a:rPr lang="en-US" sz="2899" dirty="0">
                <a:solidFill>
                  <a:srgbClr val="FFFFFF"/>
                </a:solidFill>
                <a:latin typeface="Codec Pro"/>
              </a:rPr>
              <a:t>. </a:t>
            </a:r>
            <a:r>
              <a:rPr lang="en-US" sz="2899" dirty="0" err="1">
                <a:solidFill>
                  <a:srgbClr val="FFFFFF"/>
                </a:solidFill>
                <a:latin typeface="Codec Pro"/>
              </a:rPr>
              <a:t>Sessiya</a:t>
            </a:r>
            <a:r>
              <a:rPr lang="en-US" sz="2899" dirty="0">
                <a:solidFill>
                  <a:srgbClr val="FFFFFF"/>
                </a:solidFill>
                <a:latin typeface="Codec Pro"/>
              </a:rPr>
              <a:t> </a:t>
            </a:r>
            <a:r>
              <a:rPr lang="en-US" sz="2899" dirty="0" err="1">
                <a:solidFill>
                  <a:srgbClr val="FFFFFF"/>
                </a:solidFill>
                <a:latin typeface="Codec Pro"/>
              </a:rPr>
              <a:t>idarəçiliyi</a:t>
            </a:r>
            <a:r>
              <a:rPr lang="en-US" sz="2899" dirty="0">
                <a:solidFill>
                  <a:srgbClr val="FFFFFF"/>
                </a:solidFill>
                <a:latin typeface="Codec Pro"/>
              </a:rPr>
              <a:t> </a:t>
            </a:r>
            <a:r>
              <a:rPr lang="en-US" sz="2899" dirty="0" err="1">
                <a:solidFill>
                  <a:srgbClr val="FFFFFF"/>
                </a:solidFill>
                <a:latin typeface="Codec Pro"/>
              </a:rPr>
              <a:t>isə</a:t>
            </a:r>
            <a:r>
              <a:rPr lang="en-US" sz="2899" dirty="0">
                <a:solidFill>
                  <a:srgbClr val="FFFFFF"/>
                </a:solidFill>
                <a:latin typeface="Codec Pro"/>
              </a:rPr>
              <a:t> </a:t>
            </a:r>
            <a:r>
              <a:rPr lang="en-US" sz="2899" dirty="0" err="1">
                <a:solidFill>
                  <a:srgbClr val="FFFFFF"/>
                </a:solidFill>
                <a:latin typeface="Codec Pro"/>
              </a:rPr>
              <a:t>eyni</a:t>
            </a:r>
            <a:r>
              <a:rPr lang="en-US" sz="2899" dirty="0">
                <a:solidFill>
                  <a:srgbClr val="FFFFFF"/>
                </a:solidFill>
                <a:latin typeface="Codec Pro"/>
              </a:rPr>
              <a:t> </a:t>
            </a:r>
            <a:r>
              <a:rPr lang="en-US" sz="2899" dirty="0" err="1">
                <a:solidFill>
                  <a:srgbClr val="FFFFFF"/>
                </a:solidFill>
                <a:latin typeface="Codec Pro"/>
              </a:rPr>
              <a:t>istifadəçi</a:t>
            </a:r>
            <a:r>
              <a:rPr lang="en-US" sz="2899" dirty="0">
                <a:solidFill>
                  <a:srgbClr val="FFFFFF"/>
                </a:solidFill>
                <a:latin typeface="Codec Pro"/>
              </a:rPr>
              <a:t> </a:t>
            </a:r>
            <a:r>
              <a:rPr lang="en-US" sz="2899" dirty="0" err="1">
                <a:solidFill>
                  <a:srgbClr val="FFFFFF"/>
                </a:solidFill>
                <a:latin typeface="Codec Pro"/>
              </a:rPr>
              <a:t>tərəfindən</a:t>
            </a:r>
            <a:r>
              <a:rPr lang="en-US" sz="2899" dirty="0">
                <a:solidFill>
                  <a:srgbClr val="FFFFFF"/>
                </a:solidFill>
                <a:latin typeface="Codec Pro"/>
              </a:rPr>
              <a:t> </a:t>
            </a:r>
            <a:r>
              <a:rPr lang="en-US" sz="2899" dirty="0" err="1">
                <a:solidFill>
                  <a:srgbClr val="FFFFFF"/>
                </a:solidFill>
                <a:latin typeface="Codec Pro"/>
              </a:rPr>
              <a:t>hansı</a:t>
            </a:r>
            <a:r>
              <a:rPr lang="en-US" sz="2899" dirty="0">
                <a:solidFill>
                  <a:srgbClr val="FFFFFF"/>
                </a:solidFill>
                <a:latin typeface="Codec Pro"/>
              </a:rPr>
              <a:t> HTTP </a:t>
            </a:r>
            <a:r>
              <a:rPr lang="en-US" sz="2899" dirty="0" err="1">
                <a:solidFill>
                  <a:srgbClr val="FFFFFF"/>
                </a:solidFill>
                <a:latin typeface="Codec Pro"/>
              </a:rPr>
              <a:t>sorğularının</a:t>
            </a:r>
            <a:r>
              <a:rPr lang="en-US" sz="2899" dirty="0">
                <a:solidFill>
                  <a:srgbClr val="FFFFFF"/>
                </a:solidFill>
                <a:latin typeface="Codec Pro"/>
              </a:rPr>
              <a:t> </a:t>
            </a:r>
            <a:r>
              <a:rPr lang="en-US" sz="2899" dirty="0" err="1">
                <a:solidFill>
                  <a:srgbClr val="FFFFFF"/>
                </a:solidFill>
                <a:latin typeface="Codec Pro"/>
              </a:rPr>
              <a:t>edildiyini</a:t>
            </a:r>
            <a:r>
              <a:rPr lang="en-US" sz="2899" dirty="0">
                <a:solidFill>
                  <a:srgbClr val="FFFFFF"/>
                </a:solidFill>
                <a:latin typeface="Codec Pro"/>
              </a:rPr>
              <a:t> </a:t>
            </a:r>
            <a:r>
              <a:rPr lang="en-US" sz="2899" dirty="0" err="1">
                <a:solidFill>
                  <a:srgbClr val="FFFFFF"/>
                </a:solidFill>
                <a:latin typeface="Codec Pro"/>
              </a:rPr>
              <a:t>müəyyən</a:t>
            </a:r>
            <a:r>
              <a:rPr lang="en-US" sz="2899" dirty="0">
                <a:solidFill>
                  <a:srgbClr val="FFFFFF"/>
                </a:solidFill>
                <a:latin typeface="Codec Pro"/>
              </a:rPr>
              <a:t> </a:t>
            </a:r>
            <a:r>
              <a:rPr lang="en-US" sz="2899" dirty="0" err="1">
                <a:solidFill>
                  <a:srgbClr val="FFFFFF"/>
                </a:solidFill>
                <a:latin typeface="Codec Pro"/>
              </a:rPr>
              <a:t>edir</a:t>
            </a:r>
            <a:r>
              <a:rPr lang="en-US" sz="2899" dirty="0">
                <a:solidFill>
                  <a:srgbClr val="FFFFFF"/>
                </a:solidFill>
                <a:latin typeface="Codec Pro"/>
              </a:rPr>
              <a:t> ki, </a:t>
            </a:r>
            <a:r>
              <a:rPr lang="en-US" sz="2899" dirty="0" err="1">
                <a:solidFill>
                  <a:srgbClr val="FFFFFF"/>
                </a:solidFill>
                <a:latin typeface="Codec Pro"/>
              </a:rPr>
              <a:t>bu</a:t>
            </a:r>
            <a:r>
              <a:rPr lang="en-US" sz="2899" dirty="0">
                <a:solidFill>
                  <a:srgbClr val="FFFFFF"/>
                </a:solidFill>
                <a:latin typeface="Codec Pro"/>
              </a:rPr>
              <a:t> da </a:t>
            </a:r>
            <a:r>
              <a:rPr lang="en-US" sz="2899" dirty="0" err="1">
                <a:solidFill>
                  <a:srgbClr val="FFFFFF"/>
                </a:solidFill>
                <a:latin typeface="Codec Pro"/>
              </a:rPr>
              <a:t>bəzən</a:t>
            </a:r>
            <a:r>
              <a:rPr lang="en-US" sz="2899" dirty="0">
                <a:solidFill>
                  <a:srgbClr val="FFFFFF"/>
                </a:solidFill>
                <a:latin typeface="Codec Pro"/>
              </a:rPr>
              <a:t> </a:t>
            </a:r>
            <a:r>
              <a:rPr lang="en-US" sz="2899" dirty="0" err="1">
                <a:solidFill>
                  <a:srgbClr val="FFFFFF"/>
                </a:solidFill>
                <a:latin typeface="Codec Pro"/>
              </a:rPr>
              <a:t>mənfi</a:t>
            </a:r>
            <a:r>
              <a:rPr lang="en-US" sz="2899" dirty="0">
                <a:solidFill>
                  <a:srgbClr val="FFFFFF"/>
                </a:solidFill>
                <a:latin typeface="Codec Pro"/>
              </a:rPr>
              <a:t> </a:t>
            </a:r>
            <a:r>
              <a:rPr lang="en-US" sz="2899" dirty="0" err="1">
                <a:solidFill>
                  <a:srgbClr val="FFFFFF"/>
                </a:solidFill>
                <a:latin typeface="Codec Pro"/>
              </a:rPr>
              <a:t>nəticələrə</a:t>
            </a:r>
            <a:r>
              <a:rPr lang="en-US" sz="2899" dirty="0">
                <a:solidFill>
                  <a:srgbClr val="FFFFFF"/>
                </a:solidFill>
                <a:latin typeface="Codec Pro"/>
              </a:rPr>
              <a:t> </a:t>
            </a:r>
            <a:r>
              <a:rPr lang="en-US" sz="2899" dirty="0" err="1">
                <a:solidFill>
                  <a:srgbClr val="FFFFFF"/>
                </a:solidFill>
                <a:latin typeface="Codec Pro"/>
              </a:rPr>
              <a:t>səbəb</a:t>
            </a:r>
            <a:r>
              <a:rPr lang="en-US" sz="2899" dirty="0">
                <a:solidFill>
                  <a:srgbClr val="FFFFFF"/>
                </a:solidFill>
                <a:latin typeface="Codec Pro"/>
              </a:rPr>
              <a:t> ola </a:t>
            </a:r>
            <a:r>
              <a:rPr lang="en-US" sz="2899" dirty="0" err="1">
                <a:solidFill>
                  <a:srgbClr val="FFFFFF"/>
                </a:solidFill>
                <a:latin typeface="Codec Pro"/>
              </a:rPr>
              <a:t>bilər</a:t>
            </a:r>
            <a:r>
              <a:rPr lang="en-US" sz="2899" dirty="0">
                <a:solidFill>
                  <a:srgbClr val="FFFFFF"/>
                </a:solidFill>
                <a:latin typeface="Codec Pro"/>
              </a:rPr>
              <a:t>. </a:t>
            </a:r>
            <a:r>
              <a:rPr lang="en-US" sz="2899" dirty="0" err="1">
                <a:solidFill>
                  <a:srgbClr val="FFFFFF"/>
                </a:solidFill>
                <a:latin typeface="Codec Pro"/>
              </a:rPr>
              <a:t>Giriş</a:t>
            </a:r>
            <a:r>
              <a:rPr lang="en-US" sz="2899" dirty="0">
                <a:solidFill>
                  <a:srgbClr val="FFFFFF"/>
                </a:solidFill>
                <a:latin typeface="Codec Pro"/>
              </a:rPr>
              <a:t> </a:t>
            </a:r>
            <a:r>
              <a:rPr lang="en-US" sz="2899" dirty="0" err="1">
                <a:solidFill>
                  <a:srgbClr val="FFFFFF"/>
                </a:solidFill>
                <a:latin typeface="Codec Pro"/>
              </a:rPr>
              <a:t>nəzarəti</a:t>
            </a:r>
            <a:r>
              <a:rPr lang="en-US" sz="2899" dirty="0">
                <a:solidFill>
                  <a:srgbClr val="FFFFFF"/>
                </a:solidFill>
                <a:latin typeface="Codec Pro"/>
              </a:rPr>
              <a:t> </a:t>
            </a:r>
            <a:r>
              <a:rPr lang="en-US" sz="2899" dirty="0" err="1">
                <a:solidFill>
                  <a:srgbClr val="FFFFFF"/>
                </a:solidFill>
                <a:latin typeface="Codec Pro"/>
              </a:rPr>
              <a:t>isə</a:t>
            </a:r>
            <a:r>
              <a:rPr lang="en-US" sz="2899" dirty="0">
                <a:solidFill>
                  <a:srgbClr val="FFFFFF"/>
                </a:solidFill>
                <a:latin typeface="Codec Pro"/>
              </a:rPr>
              <a:t> </a:t>
            </a:r>
            <a:r>
              <a:rPr lang="en-US" sz="2899" dirty="0" err="1">
                <a:solidFill>
                  <a:srgbClr val="FFFFFF"/>
                </a:solidFill>
                <a:latin typeface="Codec Pro"/>
              </a:rPr>
              <a:t>istifadəçilərin</a:t>
            </a:r>
            <a:r>
              <a:rPr lang="en-US" sz="2899" dirty="0">
                <a:solidFill>
                  <a:srgbClr val="FFFFFF"/>
                </a:solidFill>
                <a:latin typeface="Codec Pro"/>
              </a:rPr>
              <a:t> </a:t>
            </a:r>
            <a:r>
              <a:rPr lang="en-US" sz="2899" dirty="0" err="1">
                <a:solidFill>
                  <a:srgbClr val="FFFFFF"/>
                </a:solidFill>
                <a:latin typeface="Codec Pro"/>
              </a:rPr>
              <a:t>yerinə</a:t>
            </a:r>
            <a:r>
              <a:rPr lang="en-US" sz="2899" dirty="0">
                <a:solidFill>
                  <a:srgbClr val="FFFFFF"/>
                </a:solidFill>
                <a:latin typeface="Codec Pro"/>
              </a:rPr>
              <a:t> </a:t>
            </a:r>
            <a:r>
              <a:rPr lang="en-US" sz="2899" dirty="0" err="1">
                <a:solidFill>
                  <a:srgbClr val="FFFFFF"/>
                </a:solidFill>
                <a:latin typeface="Codec Pro"/>
              </a:rPr>
              <a:t>yetirmək</a:t>
            </a:r>
            <a:r>
              <a:rPr lang="en-US" sz="2899" dirty="0">
                <a:solidFill>
                  <a:srgbClr val="FFFFFF"/>
                </a:solidFill>
                <a:latin typeface="Codec Pro"/>
              </a:rPr>
              <a:t> </a:t>
            </a:r>
            <a:r>
              <a:rPr lang="en-US" sz="2899" dirty="0" err="1">
                <a:solidFill>
                  <a:srgbClr val="FFFFFF"/>
                </a:solidFill>
                <a:latin typeface="Codec Pro"/>
              </a:rPr>
              <a:t>istədikləri</a:t>
            </a:r>
            <a:r>
              <a:rPr lang="en-US" sz="2899" dirty="0">
                <a:solidFill>
                  <a:srgbClr val="FFFFFF"/>
                </a:solidFill>
                <a:latin typeface="Codec Pro"/>
              </a:rPr>
              <a:t> </a:t>
            </a:r>
            <a:r>
              <a:rPr lang="en-US" sz="2899" dirty="0" err="1">
                <a:solidFill>
                  <a:srgbClr val="FFFFFF"/>
                </a:solidFill>
                <a:latin typeface="Codec Pro"/>
              </a:rPr>
              <a:t>hərəkətə</a:t>
            </a:r>
            <a:r>
              <a:rPr lang="en-US" sz="2899" dirty="0">
                <a:solidFill>
                  <a:srgbClr val="FFFFFF"/>
                </a:solidFill>
                <a:latin typeface="Codec Pro"/>
              </a:rPr>
              <a:t> </a:t>
            </a:r>
            <a:r>
              <a:rPr lang="en-US" sz="2899" dirty="0" err="1">
                <a:solidFill>
                  <a:srgbClr val="FFFFFF"/>
                </a:solidFill>
                <a:latin typeface="Codec Pro"/>
              </a:rPr>
              <a:t>icazə</a:t>
            </a:r>
            <a:r>
              <a:rPr lang="en-US" sz="2899" dirty="0">
                <a:solidFill>
                  <a:srgbClr val="FFFFFF"/>
                </a:solidFill>
                <a:latin typeface="Codec Pro"/>
              </a:rPr>
              <a:t> </a:t>
            </a:r>
            <a:r>
              <a:rPr lang="en-US" sz="2899" dirty="0" err="1">
                <a:solidFill>
                  <a:srgbClr val="FFFFFF"/>
                </a:solidFill>
                <a:latin typeface="Codec Pro"/>
              </a:rPr>
              <a:t>verilib-verilmədiyini</a:t>
            </a:r>
            <a:r>
              <a:rPr lang="en-US" sz="2899" dirty="0">
                <a:solidFill>
                  <a:srgbClr val="FFFFFF"/>
                </a:solidFill>
                <a:latin typeface="Codec Pro"/>
              </a:rPr>
              <a:t> </a:t>
            </a:r>
            <a:r>
              <a:rPr lang="en-US" sz="2899" dirty="0" err="1">
                <a:solidFill>
                  <a:srgbClr val="FFFFFF"/>
                </a:solidFill>
                <a:latin typeface="Codec Pro"/>
              </a:rPr>
              <a:t>yoxlayır</a:t>
            </a:r>
            <a:r>
              <a:rPr lang="en-US" sz="2899" dirty="0">
                <a:solidFill>
                  <a:srgbClr val="FFFFFF"/>
                </a:solidFill>
                <a:latin typeface="Codec Pro"/>
              </a:rPr>
              <a:t>. Broken Access Control </a:t>
            </a:r>
            <a:r>
              <a:rPr lang="en-US" sz="2899" dirty="0" err="1">
                <a:solidFill>
                  <a:srgbClr val="FFFFFF"/>
                </a:solidFill>
                <a:latin typeface="Codec Pro"/>
              </a:rPr>
              <a:t>çox</a:t>
            </a:r>
            <a:r>
              <a:rPr lang="en-US" sz="2899" dirty="0">
                <a:solidFill>
                  <a:srgbClr val="FFFFFF"/>
                </a:solidFill>
                <a:latin typeface="Codec Pro"/>
              </a:rPr>
              <a:t> </a:t>
            </a:r>
            <a:r>
              <a:rPr lang="en-US" sz="2899" dirty="0" err="1">
                <a:solidFill>
                  <a:srgbClr val="FFFFFF"/>
                </a:solidFill>
                <a:latin typeface="Codec Pro"/>
              </a:rPr>
              <a:t>təhlükəli</a:t>
            </a:r>
            <a:r>
              <a:rPr lang="en-US" sz="2899" dirty="0">
                <a:solidFill>
                  <a:srgbClr val="FFFFFF"/>
                </a:solidFill>
                <a:latin typeface="Codec Pro"/>
              </a:rPr>
              <a:t> ola </a:t>
            </a:r>
            <a:r>
              <a:rPr lang="en-US" sz="2899" dirty="0" err="1">
                <a:solidFill>
                  <a:srgbClr val="FFFFFF"/>
                </a:solidFill>
                <a:latin typeface="Codec Pro"/>
              </a:rPr>
              <a:t>biləcək</a:t>
            </a:r>
            <a:r>
              <a:rPr lang="en-US" sz="2899" dirty="0">
                <a:solidFill>
                  <a:srgbClr val="FFFFFF"/>
                </a:solidFill>
                <a:latin typeface="Codec Pro"/>
              </a:rPr>
              <a:t> </a:t>
            </a:r>
            <a:r>
              <a:rPr lang="en-US" sz="2899" dirty="0" err="1">
                <a:solidFill>
                  <a:srgbClr val="FFFFFF"/>
                </a:solidFill>
                <a:latin typeface="Codec Pro"/>
              </a:rPr>
              <a:t>ümumi</a:t>
            </a:r>
            <a:r>
              <a:rPr lang="en-US" sz="2899" dirty="0">
                <a:solidFill>
                  <a:srgbClr val="FFFFFF"/>
                </a:solidFill>
                <a:latin typeface="Codec Pro"/>
              </a:rPr>
              <a:t> </a:t>
            </a:r>
            <a:r>
              <a:rPr lang="en-US" sz="2899" dirty="0" err="1">
                <a:solidFill>
                  <a:srgbClr val="FFFFFF"/>
                </a:solidFill>
                <a:latin typeface="Codec Pro"/>
              </a:rPr>
              <a:t>və</a:t>
            </a:r>
            <a:r>
              <a:rPr lang="en-US" sz="2899" dirty="0">
                <a:solidFill>
                  <a:srgbClr val="FFFFFF"/>
                </a:solidFill>
                <a:latin typeface="Codec Pro"/>
              </a:rPr>
              <a:t> </a:t>
            </a:r>
            <a:r>
              <a:rPr lang="en-US" sz="2899" dirty="0" err="1">
                <a:solidFill>
                  <a:srgbClr val="FFFFFF"/>
                </a:solidFill>
                <a:latin typeface="Codec Pro"/>
              </a:rPr>
              <a:t>kritik</a:t>
            </a:r>
            <a:r>
              <a:rPr lang="en-US" sz="2899" dirty="0">
                <a:solidFill>
                  <a:srgbClr val="FFFFFF"/>
                </a:solidFill>
                <a:latin typeface="Codec Pro"/>
              </a:rPr>
              <a:t> </a:t>
            </a:r>
            <a:r>
              <a:rPr lang="en-US" sz="2899" dirty="0" err="1">
                <a:solidFill>
                  <a:srgbClr val="FFFFFF"/>
                </a:solidFill>
                <a:latin typeface="Codec Pro"/>
              </a:rPr>
              <a:t>zəiflikdir</a:t>
            </a:r>
            <a:r>
              <a:rPr lang="en-US" sz="2899" dirty="0">
                <a:solidFill>
                  <a:srgbClr val="FFFFFF"/>
                </a:solidFill>
                <a:latin typeface="Codec Pro"/>
              </a:rPr>
              <a:t>. Bu </a:t>
            </a:r>
            <a:r>
              <a:rPr lang="en-US" sz="2899" dirty="0" err="1">
                <a:solidFill>
                  <a:srgbClr val="FFFFFF"/>
                </a:solidFill>
                <a:latin typeface="Codec Pro"/>
              </a:rPr>
              <a:t>boşluq</a:t>
            </a:r>
            <a:r>
              <a:rPr lang="en-US" sz="2899" dirty="0">
                <a:solidFill>
                  <a:srgbClr val="FFFFFF"/>
                </a:solidFill>
                <a:latin typeface="Codec Pro"/>
              </a:rPr>
              <a:t> </a:t>
            </a:r>
            <a:r>
              <a:rPr lang="en-US" sz="2899" dirty="0" err="1">
                <a:solidFill>
                  <a:srgbClr val="FFFFFF"/>
                </a:solidFill>
                <a:latin typeface="Codec Pro"/>
              </a:rPr>
              <a:t>istifadəçinin</a:t>
            </a:r>
            <a:r>
              <a:rPr lang="en-US" sz="2899" dirty="0">
                <a:solidFill>
                  <a:srgbClr val="FFFFFF"/>
                </a:solidFill>
                <a:latin typeface="Codec Pro"/>
              </a:rPr>
              <a:t> </a:t>
            </a:r>
            <a:r>
              <a:rPr lang="en-US" sz="2899" dirty="0" err="1">
                <a:solidFill>
                  <a:srgbClr val="FFFFFF"/>
                </a:solidFill>
                <a:latin typeface="Codec Pro"/>
              </a:rPr>
              <a:t>görməməli</a:t>
            </a:r>
            <a:r>
              <a:rPr lang="en-US" sz="2899" dirty="0">
                <a:solidFill>
                  <a:srgbClr val="FFFFFF"/>
                </a:solidFill>
                <a:latin typeface="Codec Pro"/>
              </a:rPr>
              <a:t> </a:t>
            </a:r>
            <a:r>
              <a:rPr lang="en-US" sz="2899" dirty="0" err="1">
                <a:solidFill>
                  <a:srgbClr val="FFFFFF"/>
                </a:solidFill>
                <a:latin typeface="Codec Pro"/>
              </a:rPr>
              <a:t>olduğu</a:t>
            </a:r>
            <a:r>
              <a:rPr lang="en-US" sz="2899" dirty="0">
                <a:solidFill>
                  <a:srgbClr val="FFFFFF"/>
                </a:solidFill>
                <a:latin typeface="Codec Pro"/>
              </a:rPr>
              <a:t> </a:t>
            </a:r>
            <a:r>
              <a:rPr lang="en-US" sz="2899" dirty="0" err="1">
                <a:solidFill>
                  <a:srgbClr val="FFFFFF"/>
                </a:solidFill>
                <a:latin typeface="Codec Pro"/>
              </a:rPr>
              <a:t>yerlərin</a:t>
            </a:r>
            <a:r>
              <a:rPr lang="en-US" sz="2899" dirty="0">
                <a:solidFill>
                  <a:srgbClr val="FFFFFF"/>
                </a:solidFill>
                <a:latin typeface="Codec Pro"/>
              </a:rPr>
              <a:t> </a:t>
            </a:r>
            <a:r>
              <a:rPr lang="en-US" sz="2899" dirty="0" err="1">
                <a:solidFill>
                  <a:srgbClr val="FFFFFF"/>
                </a:solidFill>
                <a:latin typeface="Codec Pro"/>
              </a:rPr>
              <a:t>açıqlanmasına</a:t>
            </a:r>
            <a:r>
              <a:rPr lang="en-US" sz="2899" dirty="0">
                <a:solidFill>
                  <a:srgbClr val="FFFFFF"/>
                </a:solidFill>
                <a:latin typeface="Codec Pro"/>
              </a:rPr>
              <a:t>, </a:t>
            </a:r>
            <a:r>
              <a:rPr lang="en-US" sz="2899" dirty="0" err="1">
                <a:solidFill>
                  <a:srgbClr val="FFFFFF"/>
                </a:solidFill>
                <a:latin typeface="Codec Pro"/>
              </a:rPr>
              <a:t>oğurlanmasına</a:t>
            </a:r>
            <a:r>
              <a:rPr lang="en-US" sz="2899" dirty="0">
                <a:solidFill>
                  <a:srgbClr val="FFFFFF"/>
                </a:solidFill>
                <a:latin typeface="Codec Pro"/>
              </a:rPr>
              <a:t>, </a:t>
            </a:r>
            <a:r>
              <a:rPr lang="en-US" sz="2899" dirty="0" err="1">
                <a:solidFill>
                  <a:srgbClr val="FFFFFF"/>
                </a:solidFill>
                <a:latin typeface="Codec Pro"/>
              </a:rPr>
              <a:t>dəyişdirilməsinə</a:t>
            </a:r>
            <a:r>
              <a:rPr lang="en-US" sz="2899" dirty="0">
                <a:solidFill>
                  <a:srgbClr val="FFFFFF"/>
                </a:solidFill>
                <a:latin typeface="Codec Pro"/>
              </a:rPr>
              <a:t>, </a:t>
            </a:r>
            <a:r>
              <a:rPr lang="en-US" sz="2899" dirty="0" err="1">
                <a:solidFill>
                  <a:srgbClr val="FFFFFF"/>
                </a:solidFill>
                <a:latin typeface="Codec Pro"/>
              </a:rPr>
              <a:t>məlumatların</a:t>
            </a:r>
            <a:r>
              <a:rPr lang="en-US" sz="2899" dirty="0">
                <a:solidFill>
                  <a:srgbClr val="FFFFFF"/>
                </a:solidFill>
                <a:latin typeface="Codec Pro"/>
              </a:rPr>
              <a:t> </a:t>
            </a:r>
            <a:r>
              <a:rPr lang="en-US" sz="2899" dirty="0" err="1">
                <a:solidFill>
                  <a:srgbClr val="FFFFFF"/>
                </a:solidFill>
                <a:latin typeface="Codec Pro"/>
              </a:rPr>
              <a:t>məhv</a:t>
            </a:r>
            <a:r>
              <a:rPr lang="en-US" sz="2899" dirty="0">
                <a:solidFill>
                  <a:srgbClr val="FFFFFF"/>
                </a:solidFill>
                <a:latin typeface="Codec Pro"/>
              </a:rPr>
              <a:t> </a:t>
            </a:r>
            <a:r>
              <a:rPr lang="en-US" sz="2899" dirty="0" err="1">
                <a:solidFill>
                  <a:srgbClr val="FFFFFF"/>
                </a:solidFill>
                <a:latin typeface="Codec Pro"/>
              </a:rPr>
              <a:t>edilməsinə</a:t>
            </a:r>
            <a:r>
              <a:rPr lang="en-US" sz="2899" dirty="0">
                <a:solidFill>
                  <a:srgbClr val="FFFFFF"/>
                </a:solidFill>
                <a:latin typeface="Codec Pro"/>
              </a:rPr>
              <a:t> </a:t>
            </a:r>
            <a:r>
              <a:rPr lang="en-US" sz="2899" dirty="0" err="1">
                <a:solidFill>
                  <a:srgbClr val="FFFFFF"/>
                </a:solidFill>
                <a:latin typeface="Codec Pro"/>
              </a:rPr>
              <a:t>və</a:t>
            </a:r>
            <a:r>
              <a:rPr lang="en-US" sz="2899" dirty="0">
                <a:solidFill>
                  <a:srgbClr val="FFFFFF"/>
                </a:solidFill>
                <a:latin typeface="Codec Pro"/>
              </a:rPr>
              <a:t> </a:t>
            </a:r>
            <a:r>
              <a:rPr lang="en-US" sz="2899" dirty="0" err="1">
                <a:solidFill>
                  <a:srgbClr val="FFFFFF"/>
                </a:solidFill>
                <a:latin typeface="Codec Pro"/>
              </a:rPr>
              <a:t>hər</a:t>
            </a:r>
            <a:r>
              <a:rPr lang="en-US" sz="2899" dirty="0">
                <a:solidFill>
                  <a:srgbClr val="FFFFFF"/>
                </a:solidFill>
                <a:latin typeface="Codec Pro"/>
              </a:rPr>
              <a:t> </a:t>
            </a:r>
            <a:r>
              <a:rPr lang="en-US" sz="2899" dirty="0" err="1">
                <a:solidFill>
                  <a:srgbClr val="FFFFFF"/>
                </a:solidFill>
                <a:latin typeface="Codec Pro"/>
              </a:rPr>
              <a:t>hansı</a:t>
            </a:r>
            <a:r>
              <a:rPr lang="en-US" sz="2899" dirty="0">
                <a:solidFill>
                  <a:srgbClr val="FFFFFF"/>
                </a:solidFill>
                <a:latin typeface="Codec Pro"/>
              </a:rPr>
              <a:t> </a:t>
            </a:r>
            <a:r>
              <a:rPr lang="en-US" sz="2899" dirty="0" err="1">
                <a:solidFill>
                  <a:srgbClr val="FFFFFF"/>
                </a:solidFill>
                <a:latin typeface="Codec Pro"/>
              </a:rPr>
              <a:t>istifadəçi</a:t>
            </a:r>
            <a:r>
              <a:rPr lang="en-US" sz="2899" dirty="0">
                <a:solidFill>
                  <a:srgbClr val="FFFFFF"/>
                </a:solidFill>
                <a:latin typeface="Codec Pro"/>
              </a:rPr>
              <a:t> </a:t>
            </a:r>
            <a:r>
              <a:rPr lang="en-US" sz="2899" dirty="0" err="1">
                <a:solidFill>
                  <a:srgbClr val="FFFFFF"/>
                </a:solidFill>
                <a:latin typeface="Codec Pro"/>
              </a:rPr>
              <a:t>maskalanmasına</a:t>
            </a:r>
            <a:r>
              <a:rPr lang="en-US" sz="2899" dirty="0">
                <a:solidFill>
                  <a:srgbClr val="FFFFFF"/>
                </a:solidFill>
                <a:latin typeface="Codec Pro"/>
              </a:rPr>
              <a:t> </a:t>
            </a:r>
            <a:r>
              <a:rPr lang="en-US" sz="2899" dirty="0" err="1">
                <a:solidFill>
                  <a:srgbClr val="FFFFFF"/>
                </a:solidFill>
                <a:latin typeface="Codec Pro"/>
              </a:rPr>
              <a:t>səbəb</a:t>
            </a:r>
            <a:r>
              <a:rPr lang="en-US" sz="2899" dirty="0">
                <a:solidFill>
                  <a:srgbClr val="FFFFFF"/>
                </a:solidFill>
                <a:latin typeface="Codec Pro"/>
              </a:rPr>
              <a:t> </a:t>
            </a:r>
            <a:r>
              <a:rPr lang="en-US" sz="2899" dirty="0" err="1">
                <a:solidFill>
                  <a:srgbClr val="FFFFFF"/>
                </a:solidFill>
                <a:latin typeface="Codec Pro"/>
              </a:rPr>
              <a:t>olan</a:t>
            </a:r>
            <a:r>
              <a:rPr lang="en-US" sz="2899" dirty="0">
                <a:solidFill>
                  <a:srgbClr val="FFFFFF"/>
                </a:solidFill>
                <a:latin typeface="Codec Pro"/>
              </a:rPr>
              <a:t> </a:t>
            </a:r>
            <a:r>
              <a:rPr lang="en-US" sz="2899" dirty="0" err="1">
                <a:solidFill>
                  <a:srgbClr val="FFFFFF"/>
                </a:solidFill>
                <a:latin typeface="Codec Pro"/>
              </a:rPr>
              <a:t>təhlükəsizlik</a:t>
            </a:r>
            <a:r>
              <a:rPr lang="en-US" sz="2899" dirty="0">
                <a:solidFill>
                  <a:srgbClr val="FFFFFF"/>
                </a:solidFill>
                <a:latin typeface="Codec Pro"/>
              </a:rPr>
              <a:t> </a:t>
            </a:r>
            <a:r>
              <a:rPr lang="en-US" sz="2899" dirty="0" err="1">
                <a:solidFill>
                  <a:srgbClr val="FFFFFF"/>
                </a:solidFill>
                <a:latin typeface="Codec Pro"/>
              </a:rPr>
              <a:t>zəifliyidir</a:t>
            </a:r>
            <a:r>
              <a:rPr lang="en-US" sz="2899" dirty="0">
                <a:solidFill>
                  <a:srgbClr val="FFFFFF"/>
                </a:solidFill>
                <a:latin typeface="Codec Pro"/>
              </a:rPr>
              <a:t>. </a:t>
            </a:r>
          </a:p>
        </p:txBody>
      </p:sp>
      <p:sp>
        <p:nvSpPr>
          <p:cNvPr id="4" name="TextBox 4"/>
          <p:cNvSpPr txBox="1"/>
          <p:nvPr/>
        </p:nvSpPr>
        <p:spPr>
          <a:xfrm>
            <a:off x="10950180" y="2595245"/>
            <a:ext cx="6309120" cy="6310254"/>
          </a:xfrm>
          <a:prstGeom prst="rect">
            <a:avLst/>
          </a:prstGeom>
        </p:spPr>
        <p:txBody>
          <a:bodyPr lIns="0" tIns="0" rIns="0" bIns="0" rtlCol="0" anchor="t">
            <a:spAutoFit/>
          </a:bodyPr>
          <a:lstStyle/>
          <a:p>
            <a:pPr marL="626109" lvl="1" indent="-313054" algn="just">
              <a:lnSpc>
                <a:spcPts val="3769"/>
              </a:lnSpc>
              <a:buFont typeface="Arial"/>
              <a:buChar char="•"/>
            </a:pPr>
            <a:r>
              <a:rPr lang="en-US" sz="2700" dirty="0">
                <a:solidFill>
                  <a:srgbClr val="FFFFFF"/>
                </a:solidFill>
                <a:latin typeface="Codec Pro" panose="020B0604020202020204" charset="0"/>
              </a:rPr>
              <a:t>URL-</a:t>
            </a:r>
            <a:r>
              <a:rPr lang="en-US" sz="2700" dirty="0" err="1">
                <a:solidFill>
                  <a:srgbClr val="FFFFFF"/>
                </a:solidFill>
                <a:latin typeface="Codec Pro" panose="020B0604020202020204" charset="0"/>
              </a:rPr>
              <a:t>də</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idarəetmə</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səhifələrinə</a:t>
            </a:r>
            <a:r>
              <a:rPr lang="en-US" sz="2700" dirty="0">
                <a:solidFill>
                  <a:srgbClr val="FFFFFF"/>
                </a:solidFill>
                <a:latin typeface="Codec Pro" panose="020B0604020202020204" charset="0"/>
              </a:rPr>
              <a:t> </a:t>
            </a:r>
          </a:p>
          <a:p>
            <a:pPr algn="just">
              <a:lnSpc>
                <a:spcPts val="3769"/>
              </a:lnSpc>
            </a:pPr>
            <a:r>
              <a:rPr lang="en-US" sz="2700" dirty="0" err="1">
                <a:solidFill>
                  <a:srgbClr val="FFFFFF"/>
                </a:solidFill>
                <a:latin typeface="Codec Pro" panose="020B0604020202020204" charset="0"/>
              </a:rPr>
              <a:t>daxil</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olmağa</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cəhd</a:t>
            </a:r>
            <a:r>
              <a:rPr lang="en-US" sz="2700" dirty="0">
                <a:solidFill>
                  <a:srgbClr val="FFFFFF"/>
                </a:solidFill>
                <a:latin typeface="Codec Pro" panose="020B0604020202020204" charset="0"/>
              </a:rPr>
              <a:t> (robots.txt-</a:t>
            </a:r>
            <a:r>
              <a:rPr lang="en-US" sz="2700" dirty="0" err="1">
                <a:solidFill>
                  <a:srgbClr val="FFFFFF"/>
                </a:solidFill>
                <a:latin typeface="Codec Pro" panose="020B0604020202020204" charset="0"/>
              </a:rPr>
              <a:t>dəki</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nümunə</a:t>
            </a:r>
            <a:r>
              <a:rPr lang="en-US" sz="2700" dirty="0">
                <a:solidFill>
                  <a:srgbClr val="FFFFFF"/>
                </a:solidFill>
                <a:latin typeface="Codec Pro" panose="020B0604020202020204" charset="0"/>
              </a:rPr>
              <a:t>)</a:t>
            </a:r>
          </a:p>
          <a:p>
            <a:pPr marL="626109" lvl="1" indent="-313054" algn="just">
              <a:lnSpc>
                <a:spcPts val="3769"/>
              </a:lnSpc>
              <a:buFont typeface="Arial"/>
              <a:buChar char="•"/>
            </a:pPr>
            <a:r>
              <a:rPr lang="en-US" sz="2700" dirty="0">
                <a:solidFill>
                  <a:srgbClr val="FFFFFF"/>
                </a:solidFill>
                <a:latin typeface="Codec Pro" panose="020B0604020202020204" charset="0"/>
              </a:rPr>
              <a:t>URL-</a:t>
            </a:r>
            <a:r>
              <a:rPr lang="en-US" sz="2700" dirty="0" err="1">
                <a:solidFill>
                  <a:srgbClr val="FFFFFF"/>
                </a:solidFill>
                <a:latin typeface="Codec Pro" panose="020B0604020202020204" charset="0"/>
              </a:rPr>
              <a:t>də</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istifadəçi</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adından</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sorğu</a:t>
            </a:r>
            <a:r>
              <a:rPr lang="en-US" sz="2700" dirty="0">
                <a:solidFill>
                  <a:srgbClr val="FFFFFF"/>
                </a:solidFill>
                <a:latin typeface="Codec Pro" panose="020B0604020202020204" charset="0"/>
              </a:rPr>
              <a:t> </a:t>
            </a:r>
          </a:p>
          <a:p>
            <a:pPr algn="just">
              <a:lnSpc>
                <a:spcPts val="3769"/>
              </a:lnSpc>
            </a:pPr>
            <a:r>
              <a:rPr lang="en-US" sz="2700" dirty="0" err="1">
                <a:solidFill>
                  <a:srgbClr val="FFFFFF"/>
                </a:solidFill>
                <a:latin typeface="Codec Pro" panose="020B0604020202020204" charset="0"/>
              </a:rPr>
              <a:t>yaratmaq</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cəhdi</a:t>
            </a:r>
            <a:r>
              <a:rPr lang="en-US" sz="2700" dirty="0">
                <a:solidFill>
                  <a:srgbClr val="FFFFFF"/>
                </a:solidFill>
                <a:latin typeface="Codec Pro" panose="020B0604020202020204" charset="0"/>
              </a:rPr>
              <a:t>.</a:t>
            </a:r>
          </a:p>
          <a:p>
            <a:pPr marL="626109" lvl="1" indent="-313054" algn="just">
              <a:lnSpc>
                <a:spcPts val="3769"/>
              </a:lnSpc>
              <a:buFont typeface="Arial"/>
              <a:buChar char="•"/>
            </a:pPr>
            <a:r>
              <a:rPr lang="en-US" sz="2700" dirty="0">
                <a:solidFill>
                  <a:srgbClr val="FFFFFF"/>
                </a:solidFill>
                <a:latin typeface="Codec Pro" panose="020B0604020202020204" charset="0"/>
              </a:rPr>
              <a:t>URL-</a:t>
            </a:r>
            <a:r>
              <a:rPr lang="en-US" sz="2700" dirty="0" err="1">
                <a:solidFill>
                  <a:srgbClr val="FFFFFF"/>
                </a:solidFill>
                <a:latin typeface="Codec Pro" panose="020B0604020202020204" charset="0"/>
              </a:rPr>
              <a:t>də</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onlara</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istədiklərini</a:t>
            </a:r>
            <a:endParaRPr lang="en-US" sz="2700" dirty="0">
              <a:solidFill>
                <a:srgbClr val="FFFFFF"/>
              </a:solidFill>
              <a:latin typeface="Codec Pro" panose="020B0604020202020204" charset="0"/>
            </a:endParaRPr>
          </a:p>
          <a:p>
            <a:pPr algn="just">
              <a:lnSpc>
                <a:spcPts val="3769"/>
              </a:lnSpc>
            </a:pPr>
            <a:r>
              <a:rPr lang="en-US" sz="2700" dirty="0" err="1">
                <a:solidFill>
                  <a:srgbClr val="FFFFFF"/>
                </a:solidFill>
                <a:latin typeface="Codec Pro" panose="020B0604020202020204" charset="0"/>
              </a:rPr>
              <a:t>verəcək</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bir</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sorğu</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yaratmaq</a:t>
            </a:r>
            <a:r>
              <a:rPr lang="en-US" sz="2700" dirty="0">
                <a:solidFill>
                  <a:srgbClr val="FFFFFF"/>
                </a:solidFill>
                <a:latin typeface="Codec Pro" panose="020B0604020202020204" charset="0"/>
              </a:rPr>
              <a:t>.</a:t>
            </a:r>
          </a:p>
          <a:p>
            <a:pPr marL="626109" lvl="1" indent="-313054" algn="just">
              <a:lnSpc>
                <a:spcPts val="3769"/>
              </a:lnSpc>
              <a:buFont typeface="Arial"/>
              <a:buChar char="•"/>
            </a:pPr>
            <a:r>
              <a:rPr lang="en-US" sz="2700" dirty="0">
                <a:solidFill>
                  <a:srgbClr val="FFFFFF"/>
                </a:solidFill>
                <a:latin typeface="Codec Pro" panose="020B0604020202020204" charset="0"/>
              </a:rPr>
              <a:t>HTML </a:t>
            </a:r>
            <a:r>
              <a:rPr lang="en-US" sz="2700" dirty="0" err="1">
                <a:solidFill>
                  <a:srgbClr val="FFFFFF"/>
                </a:solidFill>
                <a:latin typeface="Codec Pro" panose="020B0604020202020204" charset="0"/>
              </a:rPr>
              <a:t>səhifəsində</a:t>
            </a:r>
            <a:r>
              <a:rPr lang="en-US" sz="2700" dirty="0">
                <a:solidFill>
                  <a:srgbClr val="FFFFFF"/>
                </a:solidFill>
                <a:latin typeface="Codec Pro" panose="020B0604020202020204" charset="0"/>
              </a:rPr>
              <a:t> inspect.</a:t>
            </a:r>
          </a:p>
          <a:p>
            <a:pPr marL="626109" lvl="1" indent="-313054" algn="just">
              <a:lnSpc>
                <a:spcPts val="3769"/>
              </a:lnSpc>
              <a:buFont typeface="Arial"/>
              <a:buChar char="•"/>
            </a:pPr>
            <a:r>
              <a:rPr lang="en-US" sz="2700" dirty="0">
                <a:solidFill>
                  <a:srgbClr val="FFFFFF"/>
                </a:solidFill>
                <a:latin typeface="Codec Pro" panose="020B0604020202020204" charset="0"/>
              </a:rPr>
              <a:t>API </a:t>
            </a:r>
            <a:r>
              <a:rPr lang="en-US" sz="2700" dirty="0" err="1">
                <a:solidFill>
                  <a:srgbClr val="FFFFFF"/>
                </a:solidFill>
                <a:latin typeface="Codec Pro" panose="020B0604020202020204" charset="0"/>
              </a:rPr>
              <a:t>hücum</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alətindən</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istifadə</a:t>
            </a:r>
            <a:r>
              <a:rPr lang="en-US" sz="2700" dirty="0">
                <a:solidFill>
                  <a:srgbClr val="FFFFFF"/>
                </a:solidFill>
                <a:latin typeface="Codec Pro" panose="020B0604020202020204" charset="0"/>
              </a:rPr>
              <a:t> </a:t>
            </a:r>
          </a:p>
          <a:p>
            <a:pPr algn="just">
              <a:lnSpc>
                <a:spcPts val="3769"/>
              </a:lnSpc>
            </a:pPr>
            <a:r>
              <a:rPr lang="en-US" sz="2700" dirty="0" err="1">
                <a:solidFill>
                  <a:srgbClr val="FFFFFF"/>
                </a:solidFill>
                <a:latin typeface="Codec Pro" panose="020B0604020202020204" charset="0"/>
              </a:rPr>
              <a:t>etmə</a:t>
            </a:r>
            <a:r>
              <a:rPr lang="en-US" sz="2700" dirty="0">
                <a:solidFill>
                  <a:srgbClr val="FFFFFF"/>
                </a:solidFill>
                <a:latin typeface="Codec Pro" panose="020B0604020202020204" charset="0"/>
              </a:rPr>
              <a:t>.</a:t>
            </a:r>
          </a:p>
          <a:p>
            <a:pPr algn="just">
              <a:lnSpc>
                <a:spcPts val="3769"/>
              </a:lnSpc>
            </a:pPr>
            <a:endParaRPr lang="en-US" sz="2700" dirty="0">
              <a:solidFill>
                <a:srgbClr val="FFFFFF"/>
              </a:solidFill>
              <a:latin typeface="Codec Pro" panose="020B0604020202020204" charset="0"/>
            </a:endParaRPr>
          </a:p>
          <a:p>
            <a:pPr algn="just">
              <a:lnSpc>
                <a:spcPts val="3769"/>
              </a:lnSpc>
            </a:pPr>
            <a:r>
              <a:rPr lang="en-US" sz="2700" dirty="0">
                <a:solidFill>
                  <a:srgbClr val="FFFFFF"/>
                </a:solidFill>
                <a:latin typeface="Codec Pro" panose="020B0604020202020204" charset="0"/>
              </a:rPr>
              <a:t>2014-2015-ci </a:t>
            </a:r>
            <a:r>
              <a:rPr lang="en-US" sz="2700" dirty="0" err="1">
                <a:solidFill>
                  <a:srgbClr val="FFFFFF"/>
                </a:solidFill>
                <a:latin typeface="Codec Pro" panose="020B0604020202020204" charset="0"/>
              </a:rPr>
              <a:t>illərdə</a:t>
            </a:r>
            <a:r>
              <a:rPr lang="en-US" sz="2700" dirty="0">
                <a:solidFill>
                  <a:srgbClr val="FFFFFF"/>
                </a:solidFill>
                <a:latin typeface="Codec Pro" panose="020B0604020202020204" charset="0"/>
              </a:rPr>
              <a:t> Snapchat </a:t>
            </a:r>
            <a:r>
              <a:rPr lang="en-US" sz="2700" dirty="0" err="1">
                <a:solidFill>
                  <a:srgbClr val="FFFFFF"/>
                </a:solidFill>
                <a:latin typeface="Codec Pro" panose="020B0604020202020204" charset="0"/>
              </a:rPr>
              <a:t>və</a:t>
            </a:r>
            <a:r>
              <a:rPr lang="en-US" sz="2700" dirty="0">
                <a:solidFill>
                  <a:srgbClr val="FFFFFF"/>
                </a:solidFill>
                <a:latin typeface="Codec Pro" panose="020B0604020202020204" charset="0"/>
              </a:rPr>
              <a:t> Facebook-un </a:t>
            </a:r>
            <a:r>
              <a:rPr lang="en-US" sz="2700" dirty="0" err="1">
                <a:solidFill>
                  <a:srgbClr val="FFFFFF"/>
                </a:solidFill>
                <a:latin typeface="Codec Pro" panose="020B0604020202020204" charset="0"/>
              </a:rPr>
              <a:t>başına</a:t>
            </a:r>
            <a:r>
              <a:rPr lang="en-US" sz="2700" dirty="0">
                <a:solidFill>
                  <a:srgbClr val="FFFFFF"/>
                </a:solidFill>
                <a:latin typeface="Codec Pro" panose="020B0604020202020204" charset="0"/>
              </a:rPr>
              <a:t> </a:t>
            </a:r>
            <a:r>
              <a:rPr lang="en-US" sz="2700" dirty="0" err="1">
                <a:solidFill>
                  <a:srgbClr val="FFFFFF"/>
                </a:solidFill>
                <a:latin typeface="Codec Pro" panose="020B0604020202020204" charset="0"/>
              </a:rPr>
              <a:t>gəlib</a:t>
            </a:r>
            <a:r>
              <a:rPr lang="en-US" sz="2700" dirty="0">
                <a:solidFill>
                  <a:srgbClr val="FFFFFF"/>
                </a:solidFill>
                <a:latin typeface="Codec Pro" panose="020B0604020202020204" charset="0"/>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A3B18A"/>
        </a:solidFill>
        <a:effectLst/>
      </p:bgPr>
    </p:bg>
    <p:spTree>
      <p:nvGrpSpPr>
        <p:cNvPr id="1" name=""/>
        <p:cNvGrpSpPr/>
        <p:nvPr/>
      </p:nvGrpSpPr>
      <p:grpSpPr>
        <a:xfrm>
          <a:off x="0" y="0"/>
          <a:ext cx="0" cy="0"/>
          <a:chOff x="0" y="0"/>
          <a:chExt cx="0" cy="0"/>
        </a:xfrm>
      </p:grpSpPr>
      <p:sp>
        <p:nvSpPr>
          <p:cNvPr id="2" name="TextBox 2"/>
          <p:cNvSpPr txBox="1"/>
          <p:nvPr/>
        </p:nvSpPr>
        <p:spPr>
          <a:xfrm>
            <a:off x="2834014" y="4314825"/>
            <a:ext cx="12619971" cy="1514475"/>
          </a:xfrm>
          <a:prstGeom prst="rect">
            <a:avLst/>
          </a:prstGeom>
        </p:spPr>
        <p:txBody>
          <a:bodyPr lIns="0" tIns="0" rIns="0" bIns="0" rtlCol="0" anchor="t">
            <a:spAutoFit/>
          </a:bodyPr>
          <a:lstStyle/>
          <a:p>
            <a:pPr algn="ctr">
              <a:lnSpc>
                <a:spcPts val="10800"/>
              </a:lnSpc>
            </a:pPr>
            <a:r>
              <a:rPr lang="en-US" sz="9000">
                <a:solidFill>
                  <a:srgbClr val="272727"/>
                </a:solidFill>
                <a:latin typeface="Codec Pro ExtraBold"/>
              </a:rPr>
              <a:t>Diqqətiniz üçün twk!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11411"/>
        </a:solidFill>
        <a:effectLst/>
      </p:bgPr>
    </p:bg>
    <p:spTree>
      <p:nvGrpSpPr>
        <p:cNvPr id="1" name=""/>
        <p:cNvGrpSpPr/>
        <p:nvPr/>
      </p:nvGrpSpPr>
      <p:grpSpPr>
        <a:xfrm>
          <a:off x="0" y="0"/>
          <a:ext cx="0" cy="0"/>
          <a:chOff x="0" y="0"/>
          <a:chExt cx="0" cy="0"/>
        </a:xfrm>
      </p:grpSpPr>
      <p:sp>
        <p:nvSpPr>
          <p:cNvPr id="2" name="TextBox 2"/>
          <p:cNvSpPr txBox="1"/>
          <p:nvPr/>
        </p:nvSpPr>
        <p:spPr>
          <a:xfrm rot="-2010635">
            <a:off x="339596" y="6332950"/>
            <a:ext cx="7456143" cy="520065"/>
          </a:xfrm>
          <a:prstGeom prst="rect">
            <a:avLst/>
          </a:prstGeom>
        </p:spPr>
        <p:txBody>
          <a:bodyPr lIns="0" tIns="0" rIns="0" bIns="0" rtlCol="0" anchor="t">
            <a:spAutoFit/>
          </a:bodyPr>
          <a:lstStyle/>
          <a:p>
            <a:pPr>
              <a:lnSpc>
                <a:spcPts val="3719"/>
              </a:lnSpc>
            </a:pPr>
            <a:r>
              <a:rPr lang="en-US" sz="3099">
                <a:solidFill>
                  <a:srgbClr val="FFFFFF">
                    <a:alpha val="26667"/>
                  </a:srgbClr>
                </a:solidFill>
                <a:latin typeface="Codec Pro ExtraBold"/>
              </a:rPr>
              <a:t>Open Web Application Security Project</a:t>
            </a:r>
          </a:p>
        </p:txBody>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2128803">
            <a:off x="431498" y="4702131"/>
            <a:ext cx="7298278" cy="3821644"/>
          </a:xfrm>
          <a:prstGeom prst="rect">
            <a:avLst/>
          </a:prstGeom>
        </p:spPr>
      </p:pic>
      <p:grpSp>
        <p:nvGrpSpPr>
          <p:cNvPr id="4" name="Group 4"/>
          <p:cNvGrpSpPr/>
          <p:nvPr/>
        </p:nvGrpSpPr>
        <p:grpSpPr>
          <a:xfrm>
            <a:off x="1028700" y="1028700"/>
            <a:ext cx="6815342" cy="3460713"/>
            <a:chOff x="0" y="0"/>
            <a:chExt cx="9087122" cy="4614284"/>
          </a:xfrm>
        </p:grpSpPr>
        <p:sp>
          <p:nvSpPr>
            <p:cNvPr id="5" name="TextBox 5"/>
            <p:cNvSpPr txBox="1"/>
            <p:nvPr/>
          </p:nvSpPr>
          <p:spPr>
            <a:xfrm>
              <a:off x="0" y="-142875"/>
              <a:ext cx="9087122" cy="3800475"/>
            </a:xfrm>
            <a:prstGeom prst="rect">
              <a:avLst/>
            </a:prstGeom>
          </p:spPr>
          <p:txBody>
            <a:bodyPr lIns="0" tIns="0" rIns="0" bIns="0" rtlCol="0" anchor="t">
              <a:spAutoFit/>
            </a:bodyPr>
            <a:lstStyle/>
            <a:p>
              <a:pPr>
                <a:lnSpc>
                  <a:spcPts val="10800"/>
                </a:lnSpc>
              </a:pPr>
              <a:r>
                <a:rPr lang="en-US" sz="9000">
                  <a:solidFill>
                    <a:srgbClr val="FFFFFF"/>
                  </a:solidFill>
                  <a:latin typeface="Codec Pro ExtraBold"/>
                </a:rPr>
                <a:t>OWASP,</a:t>
              </a:r>
            </a:p>
            <a:p>
              <a:pPr>
                <a:lnSpc>
                  <a:spcPts val="10800"/>
                </a:lnSpc>
              </a:pPr>
              <a:r>
                <a:rPr lang="en-US" sz="9000">
                  <a:solidFill>
                    <a:srgbClr val="FFFFFF"/>
                  </a:solidFill>
                  <a:latin typeface="Codec Pro ExtraBold"/>
                </a:rPr>
                <a:t>O-TOP 10</a:t>
              </a:r>
            </a:p>
          </p:txBody>
        </p:sp>
        <p:sp>
          <p:nvSpPr>
            <p:cNvPr id="6" name="TextBox 6"/>
            <p:cNvSpPr txBox="1"/>
            <p:nvPr/>
          </p:nvSpPr>
          <p:spPr>
            <a:xfrm>
              <a:off x="0" y="3703482"/>
              <a:ext cx="9087122" cy="910802"/>
            </a:xfrm>
            <a:prstGeom prst="rect">
              <a:avLst/>
            </a:prstGeom>
          </p:spPr>
          <p:txBody>
            <a:bodyPr lIns="0" tIns="0" rIns="0" bIns="0" rtlCol="0" anchor="t">
              <a:spAutoFit/>
            </a:bodyPr>
            <a:lstStyle/>
            <a:p>
              <a:pPr>
                <a:lnSpc>
                  <a:spcPts val="5199"/>
                </a:lnSpc>
              </a:pPr>
              <a:r>
                <a:rPr lang="en-US" sz="3999">
                  <a:solidFill>
                    <a:srgbClr val="FFFFFF"/>
                  </a:solidFill>
                  <a:latin typeface="Codec Pro"/>
                </a:rPr>
                <a:t>nə ayaqdır?</a:t>
              </a:r>
            </a:p>
          </p:txBody>
        </p:sp>
      </p:grpSp>
      <p:sp>
        <p:nvSpPr>
          <p:cNvPr id="7" name="TextBox 7"/>
          <p:cNvSpPr txBox="1"/>
          <p:nvPr/>
        </p:nvSpPr>
        <p:spPr>
          <a:xfrm>
            <a:off x="7844042" y="1933701"/>
            <a:ext cx="9415258" cy="6435673"/>
          </a:xfrm>
          <a:prstGeom prst="rect">
            <a:avLst/>
          </a:prstGeom>
        </p:spPr>
        <p:txBody>
          <a:bodyPr lIns="0" tIns="0" rIns="0" bIns="0" rtlCol="0" anchor="t">
            <a:spAutoFit/>
          </a:bodyPr>
          <a:lstStyle/>
          <a:p>
            <a:pPr marL="690874" lvl="1" indent="-345437">
              <a:lnSpc>
                <a:spcPts val="4159"/>
              </a:lnSpc>
              <a:buFont typeface="Arial"/>
              <a:buChar char="•"/>
            </a:pPr>
            <a:r>
              <a:rPr lang="en-US" sz="3199" dirty="0" err="1">
                <a:solidFill>
                  <a:srgbClr val="FFFFFF"/>
                </a:solidFill>
                <a:latin typeface="Codec Pro"/>
              </a:rPr>
              <a:t>Veb</a:t>
            </a:r>
            <a:r>
              <a:rPr lang="en-US" sz="3199" dirty="0">
                <a:solidFill>
                  <a:srgbClr val="FFFFFF"/>
                </a:solidFill>
                <a:latin typeface="Codec Pro"/>
              </a:rPr>
              <a:t> </a:t>
            </a:r>
            <a:r>
              <a:rPr lang="en-US" sz="3199" dirty="0" err="1">
                <a:solidFill>
                  <a:srgbClr val="FFFFFF"/>
                </a:solidFill>
                <a:latin typeface="Codec Pro"/>
              </a:rPr>
              <a:t>tətbiqlərində</a:t>
            </a:r>
            <a:r>
              <a:rPr lang="en-US" sz="3199" dirty="0">
                <a:solidFill>
                  <a:srgbClr val="FFFFFF"/>
                </a:solidFill>
                <a:latin typeface="Codec Pro"/>
              </a:rPr>
              <a:t> </a:t>
            </a:r>
            <a:r>
              <a:rPr lang="en-US" sz="3199" dirty="0" err="1">
                <a:solidFill>
                  <a:srgbClr val="FFFFFF"/>
                </a:solidFill>
                <a:latin typeface="Codec Pro"/>
              </a:rPr>
              <a:t>boşluqları</a:t>
            </a:r>
            <a:r>
              <a:rPr lang="en-US" sz="3199" dirty="0">
                <a:solidFill>
                  <a:srgbClr val="FFFFFF"/>
                </a:solidFill>
                <a:latin typeface="Codec Pro"/>
              </a:rPr>
              <a:t> </a:t>
            </a:r>
            <a:r>
              <a:rPr lang="en-US" sz="3199" dirty="0" err="1">
                <a:solidFill>
                  <a:srgbClr val="FFFFFF"/>
                </a:solidFill>
                <a:latin typeface="Codec Pro"/>
              </a:rPr>
              <a:t>bağlamaq</a:t>
            </a:r>
            <a:r>
              <a:rPr lang="en-US" sz="3199" dirty="0">
                <a:solidFill>
                  <a:srgbClr val="FFFFFF"/>
                </a:solidFill>
                <a:latin typeface="Codec Pro"/>
              </a:rPr>
              <a:t> </a:t>
            </a:r>
            <a:r>
              <a:rPr lang="en-US" sz="3199" dirty="0" err="1">
                <a:solidFill>
                  <a:srgbClr val="FFFFFF"/>
                </a:solidFill>
                <a:latin typeface="Codec Pro"/>
              </a:rPr>
              <a:t>və</a:t>
            </a:r>
            <a:r>
              <a:rPr lang="en-US" sz="3199" dirty="0">
                <a:solidFill>
                  <a:srgbClr val="FFFFFF"/>
                </a:solidFill>
                <a:latin typeface="Codec Pro"/>
              </a:rPr>
              <a:t> </a:t>
            </a:r>
          </a:p>
          <a:p>
            <a:pPr>
              <a:lnSpc>
                <a:spcPts val="4159"/>
              </a:lnSpc>
            </a:pPr>
            <a:r>
              <a:rPr lang="en-US" sz="3199" dirty="0" err="1">
                <a:solidFill>
                  <a:srgbClr val="FFFFFF"/>
                </a:solidFill>
                <a:latin typeface="Codec Pro"/>
              </a:rPr>
              <a:t>onların</a:t>
            </a:r>
            <a:r>
              <a:rPr lang="en-US" sz="3199" dirty="0">
                <a:solidFill>
                  <a:srgbClr val="FFFFFF"/>
                </a:solidFill>
                <a:latin typeface="Codec Pro"/>
              </a:rPr>
              <a:t> </a:t>
            </a:r>
            <a:r>
              <a:rPr lang="en-US" sz="3199" dirty="0" err="1">
                <a:solidFill>
                  <a:srgbClr val="FFFFFF"/>
                </a:solidFill>
                <a:latin typeface="Codec Pro"/>
              </a:rPr>
              <a:t>təhlükəsiz</a:t>
            </a:r>
            <a:r>
              <a:rPr lang="en-US" sz="3199" dirty="0">
                <a:solidFill>
                  <a:srgbClr val="FFFFFF"/>
                </a:solidFill>
                <a:latin typeface="Codec Pro"/>
              </a:rPr>
              <a:t> </a:t>
            </a:r>
            <a:r>
              <a:rPr lang="en-US" sz="3199" dirty="0" err="1">
                <a:solidFill>
                  <a:srgbClr val="FFFFFF"/>
                </a:solidFill>
                <a:latin typeface="Codec Pro"/>
              </a:rPr>
              <a:t>şəkildə</a:t>
            </a:r>
            <a:r>
              <a:rPr lang="en-US" sz="3199" dirty="0">
                <a:solidFill>
                  <a:srgbClr val="FFFFFF"/>
                </a:solidFill>
                <a:latin typeface="Codec Pro"/>
              </a:rPr>
              <a:t> </a:t>
            </a:r>
            <a:r>
              <a:rPr lang="en-US" sz="3199" dirty="0" err="1">
                <a:solidFill>
                  <a:srgbClr val="FFFFFF"/>
                </a:solidFill>
                <a:latin typeface="Codec Pro"/>
              </a:rPr>
              <a:t>qorunmasını</a:t>
            </a:r>
            <a:r>
              <a:rPr lang="en-US" sz="3199" dirty="0">
                <a:solidFill>
                  <a:srgbClr val="FFFFFF"/>
                </a:solidFill>
                <a:latin typeface="Codec Pro"/>
              </a:rPr>
              <a:t> </a:t>
            </a:r>
            <a:r>
              <a:rPr lang="en-US" sz="3199" dirty="0" err="1">
                <a:solidFill>
                  <a:srgbClr val="FFFFFF"/>
                </a:solidFill>
                <a:latin typeface="Codec Pro"/>
              </a:rPr>
              <a:t>təmin</a:t>
            </a:r>
            <a:r>
              <a:rPr lang="en-US" sz="3199" dirty="0">
                <a:solidFill>
                  <a:srgbClr val="FFFFFF"/>
                </a:solidFill>
                <a:latin typeface="Codec Pro"/>
              </a:rPr>
              <a:t> </a:t>
            </a:r>
            <a:r>
              <a:rPr lang="en-US" sz="3199" dirty="0" err="1">
                <a:solidFill>
                  <a:srgbClr val="FFFFFF"/>
                </a:solidFill>
                <a:latin typeface="Codec Pro"/>
              </a:rPr>
              <a:t>etmək</a:t>
            </a:r>
            <a:r>
              <a:rPr lang="en-US" sz="3199" dirty="0">
                <a:solidFill>
                  <a:srgbClr val="FFFFFF"/>
                </a:solidFill>
                <a:latin typeface="Codec Pro"/>
              </a:rPr>
              <a:t> </a:t>
            </a:r>
            <a:r>
              <a:rPr lang="en-US" sz="3199" dirty="0" err="1">
                <a:solidFill>
                  <a:srgbClr val="FFFFFF"/>
                </a:solidFill>
                <a:latin typeface="Codec Pro"/>
              </a:rPr>
              <a:t>üçün</a:t>
            </a:r>
            <a:r>
              <a:rPr lang="en-US" sz="3199" dirty="0">
                <a:solidFill>
                  <a:srgbClr val="FFFFFF"/>
                </a:solidFill>
                <a:latin typeface="Codec Pro"/>
              </a:rPr>
              <a:t> </a:t>
            </a:r>
            <a:r>
              <a:rPr lang="en-US" sz="3199" dirty="0" err="1">
                <a:solidFill>
                  <a:srgbClr val="FFFFFF"/>
                </a:solidFill>
                <a:latin typeface="Codec Pro"/>
              </a:rPr>
              <a:t>çalışan</a:t>
            </a:r>
            <a:r>
              <a:rPr lang="en-US" sz="3199" dirty="0">
                <a:solidFill>
                  <a:srgbClr val="FFFFFF"/>
                </a:solidFill>
                <a:latin typeface="Codec Pro"/>
              </a:rPr>
              <a:t> </a:t>
            </a:r>
            <a:r>
              <a:rPr lang="en-US" sz="3199" dirty="0" err="1">
                <a:solidFill>
                  <a:srgbClr val="FFFFFF"/>
                </a:solidFill>
                <a:latin typeface="Codec Pro"/>
              </a:rPr>
              <a:t>azad</a:t>
            </a:r>
            <a:r>
              <a:rPr lang="en-US" sz="3199" dirty="0">
                <a:solidFill>
                  <a:srgbClr val="FFFFFF"/>
                </a:solidFill>
                <a:latin typeface="Codec Pro"/>
              </a:rPr>
              <a:t> </a:t>
            </a:r>
            <a:r>
              <a:rPr lang="en-US" sz="3199" dirty="0" err="1">
                <a:solidFill>
                  <a:srgbClr val="FFFFFF"/>
                </a:solidFill>
                <a:latin typeface="Codec Pro"/>
              </a:rPr>
              <a:t>bir</a:t>
            </a:r>
            <a:r>
              <a:rPr lang="en-US" sz="3199" dirty="0">
                <a:solidFill>
                  <a:srgbClr val="FFFFFF"/>
                </a:solidFill>
                <a:latin typeface="Codec Pro"/>
              </a:rPr>
              <a:t> </a:t>
            </a:r>
            <a:r>
              <a:rPr lang="en-US" sz="3199" dirty="0" err="1">
                <a:solidFill>
                  <a:srgbClr val="FFFFFF"/>
                </a:solidFill>
                <a:latin typeface="Codec Pro"/>
              </a:rPr>
              <a:t>cəmiyyət</a:t>
            </a:r>
            <a:r>
              <a:rPr lang="en-US" sz="3199" dirty="0">
                <a:solidFill>
                  <a:srgbClr val="FFFFFF"/>
                </a:solidFill>
                <a:latin typeface="Codec Pro"/>
              </a:rPr>
              <a:t>. </a:t>
            </a:r>
            <a:r>
              <a:rPr lang="en-US" sz="3199" dirty="0" err="1">
                <a:solidFill>
                  <a:srgbClr val="FFFFFF"/>
                </a:solidFill>
                <a:latin typeface="Codec Pro"/>
              </a:rPr>
              <a:t>Sənəd</a:t>
            </a:r>
            <a:r>
              <a:rPr lang="en-US" sz="3199" dirty="0">
                <a:solidFill>
                  <a:srgbClr val="FFFFFF"/>
                </a:solidFill>
                <a:latin typeface="Codec Pro"/>
              </a:rPr>
              <a:t> </a:t>
            </a:r>
            <a:r>
              <a:rPr lang="en-US" sz="3199" dirty="0" err="1">
                <a:solidFill>
                  <a:srgbClr val="FFFFFF"/>
                </a:solidFill>
                <a:latin typeface="Codec Pro"/>
              </a:rPr>
              <a:t>və</a:t>
            </a:r>
            <a:r>
              <a:rPr lang="en-US" sz="3199" dirty="0">
                <a:solidFill>
                  <a:srgbClr val="FFFFFF"/>
                </a:solidFill>
                <a:latin typeface="Codec Pro"/>
              </a:rPr>
              <a:t> </a:t>
            </a:r>
            <a:r>
              <a:rPr lang="en-US" sz="3199" dirty="0" err="1">
                <a:solidFill>
                  <a:srgbClr val="FFFFFF"/>
                </a:solidFill>
                <a:latin typeface="Codec Pro"/>
              </a:rPr>
              <a:t>vasitələri</a:t>
            </a:r>
            <a:r>
              <a:rPr lang="en-US" sz="3199" dirty="0">
                <a:solidFill>
                  <a:srgbClr val="FFFFFF"/>
                </a:solidFill>
                <a:latin typeface="Codec Pro"/>
              </a:rPr>
              <a:t> </a:t>
            </a:r>
            <a:r>
              <a:rPr lang="en-US" sz="3199" dirty="0" err="1">
                <a:solidFill>
                  <a:srgbClr val="FFFFFF"/>
                </a:solidFill>
                <a:latin typeface="Codec Pro"/>
              </a:rPr>
              <a:t>bütün</a:t>
            </a:r>
            <a:r>
              <a:rPr lang="en-US" sz="3199" dirty="0">
                <a:solidFill>
                  <a:srgbClr val="FFFFFF"/>
                </a:solidFill>
                <a:latin typeface="Codec Pro"/>
              </a:rPr>
              <a:t> </a:t>
            </a:r>
            <a:r>
              <a:rPr lang="en-US" sz="3199" dirty="0" err="1">
                <a:solidFill>
                  <a:srgbClr val="FFFFFF"/>
                </a:solidFill>
                <a:latin typeface="Codec Pro"/>
              </a:rPr>
              <a:t>dünyada</a:t>
            </a:r>
            <a:r>
              <a:rPr lang="en-US" sz="3199" dirty="0">
                <a:solidFill>
                  <a:srgbClr val="FFFFFF"/>
                </a:solidFill>
                <a:latin typeface="Codec Pro"/>
              </a:rPr>
              <a:t> </a:t>
            </a:r>
            <a:r>
              <a:rPr lang="en-US" sz="3199" dirty="0" err="1">
                <a:solidFill>
                  <a:srgbClr val="FFFFFF"/>
                </a:solidFill>
                <a:latin typeface="Codec Pro"/>
              </a:rPr>
              <a:t>hər</a:t>
            </a:r>
            <a:r>
              <a:rPr lang="en-US" sz="3199" dirty="0">
                <a:solidFill>
                  <a:srgbClr val="FFFFFF"/>
                </a:solidFill>
                <a:latin typeface="Codec Pro"/>
              </a:rPr>
              <a:t> </a:t>
            </a:r>
            <a:r>
              <a:rPr lang="en-US" sz="3199" dirty="0" err="1">
                <a:solidFill>
                  <a:srgbClr val="FFFFFF"/>
                </a:solidFill>
                <a:latin typeface="Codec Pro"/>
              </a:rPr>
              <a:t>kəs</a:t>
            </a:r>
            <a:r>
              <a:rPr lang="en-US" sz="3199" dirty="0">
                <a:solidFill>
                  <a:srgbClr val="FFFFFF"/>
                </a:solidFill>
                <a:latin typeface="Codec Pro"/>
              </a:rPr>
              <a:t> </a:t>
            </a:r>
            <a:r>
              <a:rPr lang="en-US" sz="3199" dirty="0" err="1">
                <a:solidFill>
                  <a:srgbClr val="FFFFFF"/>
                </a:solidFill>
                <a:latin typeface="Codec Pro"/>
              </a:rPr>
              <a:t>üçün</a:t>
            </a:r>
            <a:r>
              <a:rPr lang="en-US" sz="3199" dirty="0">
                <a:solidFill>
                  <a:srgbClr val="FFFFFF"/>
                </a:solidFill>
                <a:latin typeface="Codec Pro"/>
              </a:rPr>
              <a:t> </a:t>
            </a:r>
            <a:r>
              <a:rPr lang="en-US" sz="3199" dirty="0" err="1">
                <a:solidFill>
                  <a:srgbClr val="FFFFFF"/>
                </a:solidFill>
                <a:latin typeface="Codec Pro"/>
              </a:rPr>
              <a:t>pulsuz</a:t>
            </a:r>
            <a:r>
              <a:rPr lang="en-US" sz="3199" dirty="0">
                <a:solidFill>
                  <a:srgbClr val="FFFFFF"/>
                </a:solidFill>
                <a:latin typeface="Codec Pro"/>
              </a:rPr>
              <a:t> </a:t>
            </a:r>
            <a:r>
              <a:rPr lang="en-US" sz="3199" dirty="0" err="1">
                <a:solidFill>
                  <a:srgbClr val="FFFFFF"/>
                </a:solidFill>
                <a:latin typeface="Codec Pro"/>
              </a:rPr>
              <a:t>təqdim</a:t>
            </a:r>
            <a:r>
              <a:rPr lang="en-US" sz="3199" dirty="0">
                <a:solidFill>
                  <a:srgbClr val="FFFFFF"/>
                </a:solidFill>
                <a:latin typeface="Codec Pro"/>
              </a:rPr>
              <a:t> </a:t>
            </a:r>
            <a:r>
              <a:rPr lang="en-US" sz="3199" dirty="0" err="1">
                <a:solidFill>
                  <a:srgbClr val="FFFFFF"/>
                </a:solidFill>
                <a:latin typeface="Codec Pro"/>
              </a:rPr>
              <a:t>edilir</a:t>
            </a:r>
            <a:r>
              <a:rPr lang="en-US" sz="3199" dirty="0">
                <a:solidFill>
                  <a:srgbClr val="FFFFFF"/>
                </a:solidFill>
                <a:latin typeface="Codec Pro"/>
              </a:rPr>
              <a:t>. </a:t>
            </a:r>
          </a:p>
          <a:p>
            <a:pPr>
              <a:lnSpc>
                <a:spcPts val="4159"/>
              </a:lnSpc>
            </a:pPr>
            <a:endParaRPr lang="en-US" sz="3199" dirty="0">
              <a:solidFill>
                <a:srgbClr val="FFFFFF"/>
              </a:solidFill>
              <a:latin typeface="Codec Pro"/>
            </a:endParaRPr>
          </a:p>
          <a:p>
            <a:pPr marL="690874" lvl="1" indent="-345437">
              <a:lnSpc>
                <a:spcPts val="4159"/>
              </a:lnSpc>
              <a:buFont typeface="Arial"/>
              <a:buChar char="•"/>
            </a:pPr>
            <a:r>
              <a:rPr lang="en-US" sz="3199" dirty="0">
                <a:solidFill>
                  <a:srgbClr val="FFFFFF"/>
                </a:solidFill>
                <a:latin typeface="Codec Pro"/>
              </a:rPr>
              <a:t>OWASP </a:t>
            </a:r>
            <a:r>
              <a:rPr lang="en-US" sz="3199" dirty="0" err="1">
                <a:solidFill>
                  <a:srgbClr val="FFFFFF"/>
                </a:solidFill>
                <a:latin typeface="Codec Pro"/>
              </a:rPr>
              <a:t>həm</a:t>
            </a:r>
            <a:r>
              <a:rPr lang="en-US" sz="3199" dirty="0">
                <a:solidFill>
                  <a:srgbClr val="FFFFFF"/>
                </a:solidFill>
                <a:latin typeface="Codec Pro"/>
              </a:rPr>
              <a:t> </a:t>
            </a:r>
            <a:r>
              <a:rPr lang="en-US" sz="3199" dirty="0" err="1">
                <a:solidFill>
                  <a:srgbClr val="FFFFFF"/>
                </a:solidFill>
                <a:latin typeface="Codec Pro"/>
              </a:rPr>
              <a:t>də</a:t>
            </a:r>
            <a:r>
              <a:rPr lang="en-US" sz="3199" dirty="0">
                <a:solidFill>
                  <a:srgbClr val="FFFFFF"/>
                </a:solidFill>
                <a:latin typeface="Codec Pro"/>
              </a:rPr>
              <a:t> </a:t>
            </a:r>
            <a:r>
              <a:rPr lang="en-US" sz="3199" dirty="0" err="1">
                <a:solidFill>
                  <a:srgbClr val="FFFFFF"/>
                </a:solidFill>
                <a:latin typeface="Codec Pro"/>
              </a:rPr>
              <a:t>bir</a:t>
            </a:r>
            <a:r>
              <a:rPr lang="en-US" sz="3199" dirty="0">
                <a:solidFill>
                  <a:srgbClr val="FFFFFF"/>
                </a:solidFill>
                <a:latin typeface="Codec Pro"/>
              </a:rPr>
              <a:t> </a:t>
            </a:r>
            <a:r>
              <a:rPr lang="en-US" sz="3199" dirty="0" err="1">
                <a:solidFill>
                  <a:srgbClr val="FFFFFF"/>
                </a:solidFill>
                <a:latin typeface="Codec Pro"/>
              </a:rPr>
              <a:t>çox</a:t>
            </a:r>
            <a:r>
              <a:rPr lang="en-US" sz="3199" dirty="0">
                <a:solidFill>
                  <a:srgbClr val="FFFFFF"/>
                </a:solidFill>
                <a:latin typeface="Codec Pro"/>
              </a:rPr>
              <a:t> </a:t>
            </a:r>
            <a:r>
              <a:rPr lang="en-US" sz="3199" dirty="0" err="1">
                <a:solidFill>
                  <a:srgbClr val="FFFFFF"/>
                </a:solidFill>
                <a:latin typeface="Codec Pro"/>
              </a:rPr>
              <a:t>şirkət</a:t>
            </a:r>
            <a:r>
              <a:rPr lang="en-US" sz="3199" dirty="0">
                <a:solidFill>
                  <a:srgbClr val="FFFFFF"/>
                </a:solidFill>
                <a:latin typeface="Codec Pro"/>
              </a:rPr>
              <a:t> </a:t>
            </a:r>
            <a:r>
              <a:rPr lang="en-US" sz="3199" dirty="0" err="1">
                <a:solidFill>
                  <a:srgbClr val="FFFFFF"/>
                </a:solidFill>
                <a:latin typeface="Codec Pro"/>
              </a:rPr>
              <a:t>və</a:t>
            </a:r>
            <a:r>
              <a:rPr lang="en-US" sz="3199" dirty="0">
                <a:solidFill>
                  <a:srgbClr val="FFFFFF"/>
                </a:solidFill>
                <a:latin typeface="Codec Pro"/>
              </a:rPr>
              <a:t> </a:t>
            </a:r>
            <a:r>
              <a:rPr lang="en-US" sz="3199" dirty="0" err="1">
                <a:solidFill>
                  <a:srgbClr val="FFFFFF"/>
                </a:solidFill>
                <a:latin typeface="Codec Pro"/>
              </a:rPr>
              <a:t>veb</a:t>
            </a:r>
            <a:endParaRPr lang="en-US" sz="3199" dirty="0">
              <a:solidFill>
                <a:srgbClr val="FFFFFF"/>
              </a:solidFill>
              <a:latin typeface="Codec Pro"/>
            </a:endParaRPr>
          </a:p>
          <a:p>
            <a:pPr>
              <a:lnSpc>
                <a:spcPts val="4159"/>
              </a:lnSpc>
            </a:pPr>
            <a:r>
              <a:rPr lang="en-US" sz="3199" dirty="0" err="1">
                <a:solidFill>
                  <a:srgbClr val="FFFFFF"/>
                </a:solidFill>
                <a:latin typeface="Codec Pro"/>
              </a:rPr>
              <a:t>tətbiqetmənin</a:t>
            </a:r>
            <a:r>
              <a:rPr lang="en-US" sz="3199" dirty="0">
                <a:solidFill>
                  <a:srgbClr val="FFFFFF"/>
                </a:solidFill>
                <a:latin typeface="Codec Pro"/>
              </a:rPr>
              <a:t> </a:t>
            </a:r>
            <a:r>
              <a:rPr lang="en-US" sz="3199" dirty="0" err="1">
                <a:solidFill>
                  <a:srgbClr val="FFFFFF"/>
                </a:solidFill>
                <a:latin typeface="Codec Pro"/>
              </a:rPr>
              <a:t>nüfuzetmə</a:t>
            </a:r>
            <a:r>
              <a:rPr lang="en-US" sz="3199" dirty="0">
                <a:solidFill>
                  <a:srgbClr val="FFFFFF"/>
                </a:solidFill>
                <a:latin typeface="Codec Pro"/>
              </a:rPr>
              <a:t> </a:t>
            </a:r>
            <a:r>
              <a:rPr lang="en-US" sz="3199" dirty="0" err="1">
                <a:solidFill>
                  <a:srgbClr val="FFFFFF"/>
                </a:solidFill>
                <a:latin typeface="Codec Pro"/>
              </a:rPr>
              <a:t>testlərində</a:t>
            </a:r>
            <a:r>
              <a:rPr lang="en-US" sz="3199" dirty="0">
                <a:solidFill>
                  <a:srgbClr val="FFFFFF"/>
                </a:solidFill>
                <a:latin typeface="Codec Pro"/>
              </a:rPr>
              <a:t> </a:t>
            </a:r>
            <a:r>
              <a:rPr lang="en-US" sz="3199" dirty="0" err="1">
                <a:solidFill>
                  <a:srgbClr val="FFFFFF"/>
                </a:solidFill>
                <a:latin typeface="Codec Pro"/>
              </a:rPr>
              <a:t>çalışan</a:t>
            </a:r>
            <a:r>
              <a:rPr lang="en-US" sz="3199" dirty="0">
                <a:solidFill>
                  <a:srgbClr val="FFFFFF"/>
                </a:solidFill>
                <a:latin typeface="Codec Pro"/>
              </a:rPr>
              <a:t> </a:t>
            </a:r>
            <a:r>
              <a:rPr lang="en-US" sz="3199" dirty="0" err="1">
                <a:solidFill>
                  <a:srgbClr val="FFFFFF"/>
                </a:solidFill>
                <a:latin typeface="Codec Pro"/>
              </a:rPr>
              <a:t>insanların</a:t>
            </a:r>
            <a:r>
              <a:rPr lang="en-US" sz="3199" dirty="0">
                <a:solidFill>
                  <a:srgbClr val="FFFFFF"/>
                </a:solidFill>
                <a:latin typeface="Codec Pro"/>
              </a:rPr>
              <a:t> </a:t>
            </a:r>
            <a:r>
              <a:rPr lang="en-US" sz="3199" dirty="0" err="1">
                <a:solidFill>
                  <a:srgbClr val="FFFFFF"/>
                </a:solidFill>
                <a:latin typeface="Codec Pro"/>
              </a:rPr>
              <a:t>məlumatlarını</a:t>
            </a:r>
            <a:r>
              <a:rPr lang="en-US" sz="3199" dirty="0">
                <a:solidFill>
                  <a:srgbClr val="FFFFFF"/>
                </a:solidFill>
                <a:latin typeface="Codec Pro"/>
              </a:rPr>
              <a:t> </a:t>
            </a:r>
            <a:r>
              <a:rPr lang="en-US" sz="3199" dirty="0" err="1">
                <a:solidFill>
                  <a:srgbClr val="FFFFFF"/>
                </a:solidFill>
                <a:latin typeface="Codec Pro"/>
              </a:rPr>
              <a:t>toplayır</a:t>
            </a:r>
            <a:r>
              <a:rPr lang="en-US" sz="3199" dirty="0">
                <a:solidFill>
                  <a:srgbClr val="FFFFFF"/>
                </a:solidFill>
                <a:latin typeface="Codec Pro"/>
              </a:rPr>
              <a:t> </a:t>
            </a:r>
            <a:r>
              <a:rPr lang="en-US" sz="3199" dirty="0" err="1">
                <a:solidFill>
                  <a:srgbClr val="FFFFFF"/>
                </a:solidFill>
                <a:latin typeface="Codec Pro"/>
              </a:rPr>
              <a:t>və</a:t>
            </a:r>
            <a:r>
              <a:rPr lang="en-US" sz="3199" dirty="0">
                <a:solidFill>
                  <a:srgbClr val="FFFFFF"/>
                </a:solidFill>
                <a:latin typeface="Codec Pro"/>
              </a:rPr>
              <a:t> </a:t>
            </a:r>
            <a:r>
              <a:rPr lang="en-US" sz="3199" dirty="0" err="1">
                <a:solidFill>
                  <a:srgbClr val="FFFFFF"/>
                </a:solidFill>
                <a:latin typeface="Codec Pro"/>
              </a:rPr>
              <a:t>təhlil</a:t>
            </a:r>
            <a:r>
              <a:rPr lang="en-US" sz="3199" dirty="0">
                <a:solidFill>
                  <a:srgbClr val="FFFFFF"/>
                </a:solidFill>
                <a:latin typeface="Codec Pro"/>
              </a:rPr>
              <a:t> </a:t>
            </a:r>
            <a:r>
              <a:rPr lang="en-US" sz="3199" dirty="0" err="1">
                <a:solidFill>
                  <a:srgbClr val="FFFFFF"/>
                </a:solidFill>
                <a:latin typeface="Codec Pro"/>
              </a:rPr>
              <a:t>edir</a:t>
            </a:r>
            <a:r>
              <a:rPr lang="en-US" sz="3199" dirty="0">
                <a:solidFill>
                  <a:srgbClr val="FFFFFF"/>
                </a:solidFill>
                <a:latin typeface="Codec Pro"/>
              </a:rPr>
              <a:t>. </a:t>
            </a:r>
            <a:r>
              <a:rPr lang="en-US" sz="3199" dirty="0" err="1">
                <a:solidFill>
                  <a:srgbClr val="FFFFFF"/>
                </a:solidFill>
                <a:latin typeface="Codec Pro"/>
              </a:rPr>
              <a:t>Və</a:t>
            </a:r>
            <a:r>
              <a:rPr lang="en-US" sz="3199" dirty="0">
                <a:solidFill>
                  <a:srgbClr val="FFFFFF"/>
                </a:solidFill>
                <a:latin typeface="Codec Pro"/>
              </a:rPr>
              <a:t> </a:t>
            </a:r>
            <a:r>
              <a:rPr lang="en-US" sz="3199" dirty="0" err="1">
                <a:solidFill>
                  <a:srgbClr val="FFFFFF"/>
                </a:solidFill>
                <a:latin typeface="Codec Pro"/>
              </a:rPr>
              <a:t>həmin</a:t>
            </a:r>
            <a:r>
              <a:rPr lang="en-US" sz="3199" dirty="0">
                <a:solidFill>
                  <a:srgbClr val="FFFFFF"/>
                </a:solidFill>
                <a:latin typeface="Codec Pro"/>
              </a:rPr>
              <a:t> </a:t>
            </a:r>
            <a:r>
              <a:rPr lang="en-US" sz="3199" dirty="0" err="1">
                <a:solidFill>
                  <a:srgbClr val="FFFFFF"/>
                </a:solidFill>
                <a:latin typeface="Codec Pro"/>
              </a:rPr>
              <a:t>ilin</a:t>
            </a:r>
            <a:r>
              <a:rPr lang="en-US" sz="3199" dirty="0">
                <a:solidFill>
                  <a:srgbClr val="FFFFFF"/>
                </a:solidFill>
                <a:latin typeface="Codec Pro"/>
              </a:rPr>
              <a:t> </a:t>
            </a:r>
            <a:r>
              <a:rPr lang="en-US" sz="3199" dirty="0" err="1">
                <a:solidFill>
                  <a:srgbClr val="FFFFFF"/>
                </a:solidFill>
                <a:latin typeface="Codec Pro"/>
              </a:rPr>
              <a:t>ən</a:t>
            </a:r>
            <a:r>
              <a:rPr lang="en-US" sz="3199" dirty="0">
                <a:solidFill>
                  <a:srgbClr val="FFFFFF"/>
                </a:solidFill>
                <a:latin typeface="Codec Pro"/>
              </a:rPr>
              <a:t> </a:t>
            </a:r>
            <a:r>
              <a:rPr lang="en-US" sz="3199" dirty="0" err="1">
                <a:solidFill>
                  <a:srgbClr val="FFFFFF"/>
                </a:solidFill>
                <a:latin typeface="Codec Pro"/>
              </a:rPr>
              <a:t>riskli</a:t>
            </a:r>
            <a:r>
              <a:rPr lang="en-US" sz="3199" dirty="0">
                <a:solidFill>
                  <a:srgbClr val="FFFFFF"/>
                </a:solidFill>
                <a:latin typeface="Codec Pro"/>
              </a:rPr>
              <a:t> 10 </a:t>
            </a:r>
            <a:r>
              <a:rPr lang="en-US" sz="3199" dirty="0" err="1">
                <a:solidFill>
                  <a:srgbClr val="FFFFFF"/>
                </a:solidFill>
                <a:latin typeface="Codec Pro"/>
              </a:rPr>
              <a:t>təhlükəsizlik</a:t>
            </a:r>
            <a:r>
              <a:rPr lang="en-US" sz="3199" dirty="0">
                <a:solidFill>
                  <a:srgbClr val="FFFFFF"/>
                </a:solidFill>
                <a:latin typeface="Codec Pro"/>
              </a:rPr>
              <a:t> </a:t>
            </a:r>
            <a:r>
              <a:rPr lang="en-US" sz="3199" dirty="0" err="1">
                <a:solidFill>
                  <a:srgbClr val="FFFFFF"/>
                </a:solidFill>
                <a:latin typeface="Codec Pro"/>
              </a:rPr>
              <a:t>boşluğunun</a:t>
            </a:r>
            <a:r>
              <a:rPr lang="en-US" sz="3199" dirty="0">
                <a:solidFill>
                  <a:srgbClr val="FFFFFF"/>
                </a:solidFill>
                <a:latin typeface="Codec Pro"/>
              </a:rPr>
              <a:t> </a:t>
            </a:r>
            <a:r>
              <a:rPr lang="en-US" sz="3199" dirty="0" err="1">
                <a:solidFill>
                  <a:srgbClr val="FFFFFF"/>
                </a:solidFill>
                <a:latin typeface="Codec Pro"/>
              </a:rPr>
              <a:t>statistikasını</a:t>
            </a:r>
            <a:r>
              <a:rPr lang="en-US" sz="3199" dirty="0">
                <a:solidFill>
                  <a:srgbClr val="FFFFFF"/>
                </a:solidFill>
                <a:latin typeface="Codec Pro"/>
              </a:rPr>
              <a:t> </a:t>
            </a:r>
            <a:r>
              <a:rPr lang="en-US" sz="3199" dirty="0" err="1">
                <a:solidFill>
                  <a:srgbClr val="FFFFFF"/>
                </a:solidFill>
                <a:latin typeface="Codec Pro"/>
              </a:rPr>
              <a:t>çıxarır</a:t>
            </a:r>
            <a:r>
              <a:rPr lang="en-US" sz="3199" dirty="0">
                <a:solidFill>
                  <a:srgbClr val="FFFFFF"/>
                </a:solidFill>
                <a:latin typeface="Codec Pro"/>
              </a:rPr>
              <a:t>. </a:t>
            </a:r>
            <a:r>
              <a:rPr lang="en-US" sz="3199" dirty="0" err="1">
                <a:solidFill>
                  <a:srgbClr val="FFFFFF"/>
                </a:solidFill>
                <a:latin typeface="Codec Pro"/>
              </a:rPr>
              <a:t>Həmçinin</a:t>
            </a:r>
            <a:r>
              <a:rPr lang="en-US" sz="3199" dirty="0">
                <a:solidFill>
                  <a:srgbClr val="FFFFFF"/>
                </a:solidFill>
                <a:latin typeface="Codec Pro"/>
              </a:rPr>
              <a:t> </a:t>
            </a:r>
            <a:r>
              <a:rPr lang="en-US" sz="3199" dirty="0" err="1">
                <a:solidFill>
                  <a:srgbClr val="FFFFFF"/>
                </a:solidFill>
                <a:latin typeface="Codec Pro"/>
              </a:rPr>
              <a:t>risklərini</a:t>
            </a:r>
            <a:r>
              <a:rPr lang="en-US" sz="3199" dirty="0">
                <a:solidFill>
                  <a:srgbClr val="FFFFFF"/>
                </a:solidFill>
                <a:latin typeface="Codec Pro"/>
              </a:rPr>
              <a:t>, </a:t>
            </a:r>
            <a:r>
              <a:rPr lang="en-US" sz="3199" dirty="0" err="1">
                <a:solidFill>
                  <a:srgbClr val="FFFFFF"/>
                </a:solidFill>
                <a:latin typeface="Codec Pro"/>
              </a:rPr>
              <a:t>təsirlərini</a:t>
            </a:r>
            <a:r>
              <a:rPr lang="en-US" sz="3199" dirty="0">
                <a:solidFill>
                  <a:srgbClr val="FFFFFF"/>
                </a:solidFill>
                <a:latin typeface="Codec Pro"/>
              </a:rPr>
              <a:t> </a:t>
            </a:r>
            <a:r>
              <a:rPr lang="en-US" sz="3199" dirty="0" err="1">
                <a:solidFill>
                  <a:srgbClr val="FFFFFF"/>
                </a:solidFill>
                <a:latin typeface="Codec Pro"/>
              </a:rPr>
              <a:t>və</a:t>
            </a:r>
            <a:r>
              <a:rPr lang="en-US" sz="3199" dirty="0">
                <a:solidFill>
                  <a:srgbClr val="FFFFFF"/>
                </a:solidFill>
                <a:latin typeface="Codec Pro"/>
              </a:rPr>
              <a:t> </a:t>
            </a:r>
            <a:r>
              <a:rPr lang="en-US" sz="3199" dirty="0" err="1">
                <a:solidFill>
                  <a:srgbClr val="FFFFFF"/>
                </a:solidFill>
                <a:latin typeface="Codec Pro"/>
              </a:rPr>
              <a:t>həlli</a:t>
            </a:r>
            <a:r>
              <a:rPr lang="en-US" sz="3199" dirty="0">
                <a:solidFill>
                  <a:srgbClr val="FFFFFF"/>
                </a:solidFill>
                <a:latin typeface="Codec Pro"/>
              </a:rPr>
              <a:t> </a:t>
            </a:r>
            <a:r>
              <a:rPr lang="en-US" sz="3199" dirty="0" err="1">
                <a:solidFill>
                  <a:srgbClr val="FFFFFF"/>
                </a:solidFill>
                <a:latin typeface="Codec Pro"/>
              </a:rPr>
              <a:t>yollarını</a:t>
            </a:r>
            <a:r>
              <a:rPr lang="en-US" sz="3199" dirty="0">
                <a:solidFill>
                  <a:srgbClr val="FFFFFF"/>
                </a:solidFill>
                <a:latin typeface="Codec Pro"/>
              </a:rPr>
              <a:t> </a:t>
            </a:r>
            <a:r>
              <a:rPr lang="en-US" sz="3199" dirty="0" err="1">
                <a:solidFill>
                  <a:srgbClr val="FFFFFF"/>
                </a:solidFill>
                <a:latin typeface="Codec Pro"/>
              </a:rPr>
              <a:t>göstərir</a:t>
            </a:r>
            <a:r>
              <a:rPr lang="en-US" sz="3199" dirty="0">
                <a:solidFill>
                  <a:srgbClr val="FFFFFF"/>
                </a:solidFill>
                <a:latin typeface="Codec Pro"/>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3B18A"/>
        </a:solidFill>
        <a:effectLst/>
      </p:bgPr>
    </p:bg>
    <p:spTree>
      <p:nvGrpSpPr>
        <p:cNvPr id="1" name=""/>
        <p:cNvGrpSpPr/>
        <p:nvPr/>
      </p:nvGrpSpPr>
      <p:grpSpPr>
        <a:xfrm>
          <a:off x="0" y="0"/>
          <a:ext cx="0" cy="0"/>
          <a:chOff x="0" y="0"/>
          <a:chExt cx="0" cy="0"/>
        </a:xfrm>
      </p:grpSpPr>
      <p:grpSp>
        <p:nvGrpSpPr>
          <p:cNvPr id="2" name="Group 2"/>
          <p:cNvGrpSpPr/>
          <p:nvPr/>
        </p:nvGrpSpPr>
        <p:grpSpPr>
          <a:xfrm>
            <a:off x="1351005" y="2735574"/>
            <a:ext cx="1918058" cy="1928059"/>
            <a:chOff x="0" y="0"/>
            <a:chExt cx="6350000" cy="6350000"/>
          </a:xfrm>
        </p:grpSpPr>
        <p:sp>
          <p:nvSpPr>
            <p:cNvPr id="3" name="Freeform 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2ED00"/>
            </a:solidFill>
          </p:spPr>
        </p:sp>
      </p:grpSp>
      <p:grpSp>
        <p:nvGrpSpPr>
          <p:cNvPr id="4" name="Group 4"/>
          <p:cNvGrpSpPr/>
          <p:nvPr/>
        </p:nvGrpSpPr>
        <p:grpSpPr>
          <a:xfrm>
            <a:off x="4787706" y="2735574"/>
            <a:ext cx="1918058" cy="1928059"/>
            <a:chOff x="0" y="0"/>
            <a:chExt cx="6350000" cy="6350000"/>
          </a:xfrm>
        </p:grpSpPr>
        <p:sp>
          <p:nvSpPr>
            <p:cNvPr id="5" name="Freeform 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34CB00"/>
            </a:solidFill>
          </p:spPr>
        </p:sp>
      </p:grpSp>
      <p:grpSp>
        <p:nvGrpSpPr>
          <p:cNvPr id="6" name="Group 6"/>
          <p:cNvGrpSpPr/>
          <p:nvPr/>
        </p:nvGrpSpPr>
        <p:grpSpPr>
          <a:xfrm>
            <a:off x="8204689" y="2735574"/>
            <a:ext cx="1918058" cy="1928059"/>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4BB400"/>
            </a:solidFill>
          </p:spPr>
        </p:sp>
      </p:grpSp>
      <p:grpSp>
        <p:nvGrpSpPr>
          <p:cNvPr id="8" name="Group 8"/>
          <p:cNvGrpSpPr/>
          <p:nvPr/>
        </p:nvGrpSpPr>
        <p:grpSpPr>
          <a:xfrm>
            <a:off x="11601954" y="2735574"/>
            <a:ext cx="1918058" cy="1928059"/>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09F00"/>
            </a:solidFill>
          </p:spPr>
        </p:sp>
      </p:grpSp>
      <p:grpSp>
        <p:nvGrpSpPr>
          <p:cNvPr id="10" name="Group 10"/>
          <p:cNvGrpSpPr/>
          <p:nvPr/>
        </p:nvGrpSpPr>
        <p:grpSpPr>
          <a:xfrm>
            <a:off x="15038655" y="2735574"/>
            <a:ext cx="1918058" cy="1928059"/>
            <a:chOff x="0" y="0"/>
            <a:chExt cx="6350000" cy="6350000"/>
          </a:xfrm>
        </p:grpSpPr>
        <p:sp>
          <p:nvSpPr>
            <p:cNvPr id="11" name="Freeform 1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708F00"/>
            </a:solidFill>
          </p:spPr>
        </p:sp>
      </p:grpSp>
      <p:sp>
        <p:nvSpPr>
          <p:cNvPr id="12" name="AutoShape 12"/>
          <p:cNvSpPr/>
          <p:nvPr/>
        </p:nvSpPr>
        <p:spPr>
          <a:xfrm rot="5400000">
            <a:off x="1719819" y="4961711"/>
            <a:ext cx="1189956" cy="0"/>
          </a:xfrm>
          <a:prstGeom prst="line">
            <a:avLst/>
          </a:prstGeom>
          <a:ln w="9525" cap="rnd">
            <a:solidFill>
              <a:srgbClr val="111411"/>
            </a:solidFill>
            <a:prstDash val="solid"/>
            <a:headEnd type="oval" w="lg" len="lg"/>
            <a:tailEnd type="none" w="sm" len="sm"/>
          </a:ln>
        </p:spPr>
      </p:sp>
      <p:sp>
        <p:nvSpPr>
          <p:cNvPr id="13" name="AutoShape 13"/>
          <p:cNvSpPr/>
          <p:nvPr/>
        </p:nvSpPr>
        <p:spPr>
          <a:xfrm rot="5400000">
            <a:off x="5156520" y="4961711"/>
            <a:ext cx="1189956" cy="0"/>
          </a:xfrm>
          <a:prstGeom prst="line">
            <a:avLst/>
          </a:prstGeom>
          <a:ln w="9525" cap="rnd">
            <a:solidFill>
              <a:srgbClr val="111411"/>
            </a:solidFill>
            <a:prstDash val="solid"/>
            <a:headEnd type="oval" w="lg" len="lg"/>
            <a:tailEnd type="none" w="sm" len="sm"/>
          </a:ln>
        </p:spPr>
      </p:sp>
      <p:sp>
        <p:nvSpPr>
          <p:cNvPr id="14" name="AutoShape 14"/>
          <p:cNvSpPr/>
          <p:nvPr/>
        </p:nvSpPr>
        <p:spPr>
          <a:xfrm rot="5400000">
            <a:off x="8573503" y="4961711"/>
            <a:ext cx="1189956" cy="0"/>
          </a:xfrm>
          <a:prstGeom prst="line">
            <a:avLst/>
          </a:prstGeom>
          <a:ln w="9525" cap="rnd">
            <a:solidFill>
              <a:srgbClr val="111411"/>
            </a:solidFill>
            <a:prstDash val="solid"/>
            <a:headEnd type="oval" w="lg" len="lg"/>
            <a:tailEnd type="none" w="sm" len="sm"/>
          </a:ln>
        </p:spPr>
      </p:sp>
      <p:sp>
        <p:nvSpPr>
          <p:cNvPr id="15" name="AutoShape 15"/>
          <p:cNvSpPr/>
          <p:nvPr/>
        </p:nvSpPr>
        <p:spPr>
          <a:xfrm rot="5400000">
            <a:off x="12013962" y="5004905"/>
            <a:ext cx="1103568" cy="0"/>
          </a:xfrm>
          <a:prstGeom prst="line">
            <a:avLst/>
          </a:prstGeom>
          <a:ln w="9525" cap="rnd">
            <a:solidFill>
              <a:srgbClr val="111411"/>
            </a:solidFill>
            <a:prstDash val="solid"/>
            <a:headEnd type="oval" w="lg" len="lg"/>
            <a:tailEnd type="none" w="sm" len="sm"/>
          </a:ln>
        </p:spPr>
      </p:sp>
      <p:sp>
        <p:nvSpPr>
          <p:cNvPr id="16" name="AutoShape 16"/>
          <p:cNvSpPr/>
          <p:nvPr/>
        </p:nvSpPr>
        <p:spPr>
          <a:xfrm rot="5400000">
            <a:off x="15450663" y="5004905"/>
            <a:ext cx="1103568" cy="0"/>
          </a:xfrm>
          <a:prstGeom prst="line">
            <a:avLst/>
          </a:prstGeom>
          <a:ln w="9525" cap="rnd">
            <a:solidFill>
              <a:srgbClr val="111411"/>
            </a:solidFill>
            <a:prstDash val="solid"/>
            <a:headEnd type="oval" w="lg" len="lg"/>
            <a:tailEnd type="none" w="sm" len="sm"/>
          </a:ln>
        </p:spPr>
      </p:sp>
      <p:pic>
        <p:nvPicPr>
          <p:cNvPr id="17" name="Picture 17"/>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64985" y="2754555"/>
            <a:ext cx="1890098" cy="1890098"/>
          </a:xfrm>
          <a:prstGeom prst="rect">
            <a:avLst/>
          </a:prstGeom>
        </p:spPr>
      </p:pic>
      <p:sp>
        <p:nvSpPr>
          <p:cNvPr id="18" name="TextBox 18"/>
          <p:cNvSpPr txBox="1"/>
          <p:nvPr/>
        </p:nvSpPr>
        <p:spPr>
          <a:xfrm>
            <a:off x="1028700" y="916781"/>
            <a:ext cx="13667932" cy="1171575"/>
          </a:xfrm>
          <a:prstGeom prst="rect">
            <a:avLst/>
          </a:prstGeom>
        </p:spPr>
        <p:txBody>
          <a:bodyPr lIns="0" tIns="0" rIns="0" bIns="0" rtlCol="0" anchor="t">
            <a:spAutoFit/>
          </a:bodyPr>
          <a:lstStyle/>
          <a:p>
            <a:pPr>
              <a:lnSpc>
                <a:spcPts val="8400"/>
              </a:lnSpc>
            </a:pPr>
            <a:r>
              <a:rPr lang="en-US" sz="6999">
                <a:solidFill>
                  <a:srgbClr val="272727"/>
                </a:solidFill>
                <a:latin typeface="Codec Pro ExtraBold"/>
              </a:rPr>
              <a:t>OWASP TOP 10 - 2021-ci il üçün</a:t>
            </a:r>
          </a:p>
        </p:txBody>
      </p:sp>
      <p:sp>
        <p:nvSpPr>
          <p:cNvPr id="19" name="TextBox 19"/>
          <p:cNvSpPr txBox="1"/>
          <p:nvPr/>
        </p:nvSpPr>
        <p:spPr>
          <a:xfrm>
            <a:off x="1625389" y="3328128"/>
            <a:ext cx="1369289" cy="676275"/>
          </a:xfrm>
          <a:prstGeom prst="rect">
            <a:avLst/>
          </a:prstGeom>
        </p:spPr>
        <p:txBody>
          <a:bodyPr lIns="0" tIns="0" rIns="0" bIns="0" rtlCol="0" anchor="t">
            <a:spAutoFit/>
          </a:bodyPr>
          <a:lstStyle/>
          <a:p>
            <a:pPr algn="ctr">
              <a:lnSpc>
                <a:spcPts val="4799"/>
              </a:lnSpc>
            </a:pPr>
            <a:r>
              <a:rPr lang="en-US" sz="3999">
                <a:solidFill>
                  <a:srgbClr val="FFFFFF"/>
                </a:solidFill>
                <a:latin typeface="Codec Pro Bold"/>
              </a:rPr>
              <a:t>10</a:t>
            </a:r>
          </a:p>
        </p:txBody>
      </p:sp>
      <p:sp>
        <p:nvSpPr>
          <p:cNvPr id="20" name="TextBox 20"/>
          <p:cNvSpPr txBox="1"/>
          <p:nvPr/>
        </p:nvSpPr>
        <p:spPr>
          <a:xfrm>
            <a:off x="5062091" y="3328128"/>
            <a:ext cx="1369289" cy="676275"/>
          </a:xfrm>
          <a:prstGeom prst="rect">
            <a:avLst/>
          </a:prstGeom>
        </p:spPr>
        <p:txBody>
          <a:bodyPr lIns="0" tIns="0" rIns="0" bIns="0" rtlCol="0" anchor="t">
            <a:spAutoFit/>
          </a:bodyPr>
          <a:lstStyle/>
          <a:p>
            <a:pPr algn="ctr">
              <a:lnSpc>
                <a:spcPts val="4799"/>
              </a:lnSpc>
            </a:pPr>
            <a:r>
              <a:rPr lang="en-US" sz="3999">
                <a:solidFill>
                  <a:srgbClr val="FFFFFF"/>
                </a:solidFill>
                <a:latin typeface="Codec Pro Bold"/>
              </a:rPr>
              <a:t>9</a:t>
            </a:r>
          </a:p>
        </p:txBody>
      </p:sp>
      <p:sp>
        <p:nvSpPr>
          <p:cNvPr id="21" name="TextBox 21"/>
          <p:cNvSpPr txBox="1"/>
          <p:nvPr/>
        </p:nvSpPr>
        <p:spPr>
          <a:xfrm>
            <a:off x="8479074" y="3328128"/>
            <a:ext cx="1369289" cy="676275"/>
          </a:xfrm>
          <a:prstGeom prst="rect">
            <a:avLst/>
          </a:prstGeom>
        </p:spPr>
        <p:txBody>
          <a:bodyPr lIns="0" tIns="0" rIns="0" bIns="0" rtlCol="0" anchor="t">
            <a:spAutoFit/>
          </a:bodyPr>
          <a:lstStyle/>
          <a:p>
            <a:pPr algn="ctr">
              <a:lnSpc>
                <a:spcPts val="4799"/>
              </a:lnSpc>
            </a:pPr>
            <a:r>
              <a:rPr lang="en-US" sz="3999">
                <a:solidFill>
                  <a:srgbClr val="FFFFFF"/>
                </a:solidFill>
                <a:latin typeface="Codec Pro Bold"/>
              </a:rPr>
              <a:t>8</a:t>
            </a:r>
          </a:p>
        </p:txBody>
      </p:sp>
      <p:sp>
        <p:nvSpPr>
          <p:cNvPr id="22" name="TextBox 22"/>
          <p:cNvSpPr txBox="1"/>
          <p:nvPr/>
        </p:nvSpPr>
        <p:spPr>
          <a:xfrm>
            <a:off x="11876338" y="3328128"/>
            <a:ext cx="1369289" cy="676275"/>
          </a:xfrm>
          <a:prstGeom prst="rect">
            <a:avLst/>
          </a:prstGeom>
        </p:spPr>
        <p:txBody>
          <a:bodyPr lIns="0" tIns="0" rIns="0" bIns="0" rtlCol="0" anchor="t">
            <a:spAutoFit/>
          </a:bodyPr>
          <a:lstStyle/>
          <a:p>
            <a:pPr algn="ctr">
              <a:lnSpc>
                <a:spcPts val="4799"/>
              </a:lnSpc>
            </a:pPr>
            <a:r>
              <a:rPr lang="en-US" sz="3999">
                <a:solidFill>
                  <a:srgbClr val="FFFFFF"/>
                </a:solidFill>
                <a:latin typeface="Codec Pro Bold"/>
              </a:rPr>
              <a:t>7</a:t>
            </a:r>
          </a:p>
        </p:txBody>
      </p:sp>
      <p:sp>
        <p:nvSpPr>
          <p:cNvPr id="23" name="TextBox 23"/>
          <p:cNvSpPr txBox="1"/>
          <p:nvPr/>
        </p:nvSpPr>
        <p:spPr>
          <a:xfrm>
            <a:off x="15313040" y="3328128"/>
            <a:ext cx="1369289" cy="676275"/>
          </a:xfrm>
          <a:prstGeom prst="rect">
            <a:avLst/>
          </a:prstGeom>
        </p:spPr>
        <p:txBody>
          <a:bodyPr lIns="0" tIns="0" rIns="0" bIns="0" rtlCol="0" anchor="t">
            <a:spAutoFit/>
          </a:bodyPr>
          <a:lstStyle/>
          <a:p>
            <a:pPr algn="ctr">
              <a:lnSpc>
                <a:spcPts val="4799"/>
              </a:lnSpc>
            </a:pPr>
            <a:r>
              <a:rPr lang="en-US" sz="3999">
                <a:solidFill>
                  <a:srgbClr val="FFFFFF"/>
                </a:solidFill>
                <a:latin typeface="Codec Pro Bold"/>
              </a:rPr>
              <a:t>6</a:t>
            </a:r>
          </a:p>
        </p:txBody>
      </p:sp>
      <p:sp>
        <p:nvSpPr>
          <p:cNvPr id="24" name="TextBox 24"/>
          <p:cNvSpPr txBox="1"/>
          <p:nvPr/>
        </p:nvSpPr>
        <p:spPr>
          <a:xfrm>
            <a:off x="803287" y="5802301"/>
            <a:ext cx="3013495" cy="977265"/>
          </a:xfrm>
          <a:prstGeom prst="rect">
            <a:avLst/>
          </a:prstGeom>
        </p:spPr>
        <p:txBody>
          <a:bodyPr lIns="0" tIns="0" rIns="0" bIns="0" rtlCol="0" anchor="t">
            <a:spAutoFit/>
          </a:bodyPr>
          <a:lstStyle/>
          <a:p>
            <a:pPr algn="ctr">
              <a:lnSpc>
                <a:spcPts val="3599"/>
              </a:lnSpc>
            </a:pPr>
            <a:r>
              <a:rPr lang="en-US" sz="2999">
                <a:solidFill>
                  <a:srgbClr val="272727"/>
                </a:solidFill>
                <a:latin typeface="Codec Pro Bold"/>
              </a:rPr>
              <a:t>Server-Side Request Forgery </a:t>
            </a:r>
          </a:p>
        </p:txBody>
      </p:sp>
      <p:sp>
        <p:nvSpPr>
          <p:cNvPr id="25" name="TextBox 25"/>
          <p:cNvSpPr txBox="1"/>
          <p:nvPr/>
        </p:nvSpPr>
        <p:spPr>
          <a:xfrm>
            <a:off x="4203013" y="5802301"/>
            <a:ext cx="3087445" cy="1442085"/>
          </a:xfrm>
          <a:prstGeom prst="rect">
            <a:avLst/>
          </a:prstGeom>
        </p:spPr>
        <p:txBody>
          <a:bodyPr lIns="0" tIns="0" rIns="0" bIns="0" rtlCol="0" anchor="t">
            <a:spAutoFit/>
          </a:bodyPr>
          <a:lstStyle/>
          <a:p>
            <a:pPr marL="0" lvl="0" indent="0" algn="ctr">
              <a:lnSpc>
                <a:spcPts val="3599"/>
              </a:lnSpc>
              <a:spcBef>
                <a:spcPct val="0"/>
              </a:spcBef>
            </a:pPr>
            <a:r>
              <a:rPr lang="en-US" sz="2999">
                <a:solidFill>
                  <a:srgbClr val="272727"/>
                </a:solidFill>
                <a:latin typeface="Codec Pro Bold"/>
              </a:rPr>
              <a:t>Security Logging and Monitoring Failures</a:t>
            </a:r>
          </a:p>
        </p:txBody>
      </p:sp>
      <p:sp>
        <p:nvSpPr>
          <p:cNvPr id="26" name="TextBox 26"/>
          <p:cNvSpPr txBox="1"/>
          <p:nvPr/>
        </p:nvSpPr>
        <p:spPr>
          <a:xfrm>
            <a:off x="7710314" y="5800958"/>
            <a:ext cx="2934769" cy="1451610"/>
          </a:xfrm>
          <a:prstGeom prst="rect">
            <a:avLst/>
          </a:prstGeom>
        </p:spPr>
        <p:txBody>
          <a:bodyPr lIns="0" tIns="0" rIns="0" bIns="0" rtlCol="0" anchor="t">
            <a:spAutoFit/>
          </a:bodyPr>
          <a:lstStyle/>
          <a:p>
            <a:pPr marL="0" lvl="0" indent="0" algn="ctr">
              <a:lnSpc>
                <a:spcPts val="3600"/>
              </a:lnSpc>
              <a:spcBef>
                <a:spcPct val="0"/>
              </a:spcBef>
            </a:pPr>
            <a:r>
              <a:rPr lang="en-US" sz="3000">
                <a:solidFill>
                  <a:srgbClr val="272727"/>
                </a:solidFill>
                <a:latin typeface="Codec Pro Bold"/>
              </a:rPr>
              <a:t>Software and Data Integrity Failures</a:t>
            </a:r>
          </a:p>
        </p:txBody>
      </p:sp>
      <p:sp>
        <p:nvSpPr>
          <p:cNvPr id="27" name="TextBox 27"/>
          <p:cNvSpPr txBox="1"/>
          <p:nvPr/>
        </p:nvSpPr>
        <p:spPr>
          <a:xfrm>
            <a:off x="10905083" y="5800958"/>
            <a:ext cx="3311800" cy="1451610"/>
          </a:xfrm>
          <a:prstGeom prst="rect">
            <a:avLst/>
          </a:prstGeom>
        </p:spPr>
        <p:txBody>
          <a:bodyPr lIns="0" tIns="0" rIns="0" bIns="0" rtlCol="0" anchor="t">
            <a:spAutoFit/>
          </a:bodyPr>
          <a:lstStyle/>
          <a:p>
            <a:pPr marL="0" lvl="0" indent="0" algn="ctr">
              <a:lnSpc>
                <a:spcPts val="3600"/>
              </a:lnSpc>
              <a:spcBef>
                <a:spcPct val="0"/>
              </a:spcBef>
            </a:pPr>
            <a:r>
              <a:rPr lang="en-US" sz="3000">
                <a:solidFill>
                  <a:srgbClr val="272727"/>
                </a:solidFill>
                <a:latin typeface="Codec Pro Bold"/>
              </a:rPr>
              <a:t>Identification and authentication failures</a:t>
            </a:r>
          </a:p>
        </p:txBody>
      </p:sp>
      <p:sp>
        <p:nvSpPr>
          <p:cNvPr id="28" name="TextBox 28"/>
          <p:cNvSpPr txBox="1"/>
          <p:nvPr/>
        </p:nvSpPr>
        <p:spPr>
          <a:xfrm>
            <a:off x="14649362" y="5800958"/>
            <a:ext cx="2696644" cy="1908810"/>
          </a:xfrm>
          <a:prstGeom prst="rect">
            <a:avLst/>
          </a:prstGeom>
        </p:spPr>
        <p:txBody>
          <a:bodyPr lIns="0" tIns="0" rIns="0" bIns="0" rtlCol="0" anchor="t">
            <a:spAutoFit/>
          </a:bodyPr>
          <a:lstStyle/>
          <a:p>
            <a:pPr algn="ctr">
              <a:lnSpc>
                <a:spcPts val="3600"/>
              </a:lnSpc>
            </a:pPr>
            <a:r>
              <a:rPr lang="en-US" sz="3000">
                <a:solidFill>
                  <a:srgbClr val="272727"/>
                </a:solidFill>
                <a:latin typeface="Codec Pro Bold"/>
              </a:rPr>
              <a:t>Vulnerable and Outdated Components</a:t>
            </a:r>
          </a:p>
          <a:p>
            <a:pPr marL="0" lvl="0" indent="0" algn="ctr">
              <a:lnSpc>
                <a:spcPts val="3600"/>
              </a:lnSpc>
              <a:spcBef>
                <a:spcPct val="0"/>
              </a:spcBef>
            </a:pPr>
            <a:endParaRPr lang="en-US" sz="3000">
              <a:solidFill>
                <a:srgbClr val="272727"/>
              </a:solidFill>
              <a:latin typeface="Codec Pro Bold"/>
            </a:endParaRPr>
          </a:p>
        </p:txBody>
      </p:sp>
      <p:pic>
        <p:nvPicPr>
          <p:cNvPr id="29" name="Picture 29"/>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8232650" y="2754555"/>
            <a:ext cx="1890098" cy="189009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A3B18A"/>
        </a:solidFill>
        <a:effectLst/>
      </p:bgPr>
    </p:bg>
    <p:spTree>
      <p:nvGrpSpPr>
        <p:cNvPr id="1" name=""/>
        <p:cNvGrpSpPr/>
        <p:nvPr/>
      </p:nvGrpSpPr>
      <p:grpSpPr>
        <a:xfrm>
          <a:off x="0" y="0"/>
          <a:ext cx="0" cy="0"/>
          <a:chOff x="0" y="0"/>
          <a:chExt cx="0" cy="0"/>
        </a:xfrm>
      </p:grpSpPr>
      <p:sp>
        <p:nvSpPr>
          <p:cNvPr id="2" name="TextBox 2"/>
          <p:cNvSpPr txBox="1"/>
          <p:nvPr/>
        </p:nvSpPr>
        <p:spPr>
          <a:xfrm>
            <a:off x="1028700" y="916781"/>
            <a:ext cx="13667932" cy="1171575"/>
          </a:xfrm>
          <a:prstGeom prst="rect">
            <a:avLst/>
          </a:prstGeom>
        </p:spPr>
        <p:txBody>
          <a:bodyPr lIns="0" tIns="0" rIns="0" bIns="0" rtlCol="0" anchor="t">
            <a:spAutoFit/>
          </a:bodyPr>
          <a:lstStyle/>
          <a:p>
            <a:pPr>
              <a:lnSpc>
                <a:spcPts val="8400"/>
              </a:lnSpc>
            </a:pPr>
            <a:r>
              <a:rPr lang="en-US" sz="6999">
                <a:solidFill>
                  <a:srgbClr val="272727"/>
                </a:solidFill>
                <a:latin typeface="Codec Pro ExtraBold"/>
              </a:rPr>
              <a:t>OWASP TOP 10 - 2021-ci il üçün</a:t>
            </a:r>
          </a:p>
        </p:txBody>
      </p:sp>
      <p:grpSp>
        <p:nvGrpSpPr>
          <p:cNvPr id="3" name="Group 3"/>
          <p:cNvGrpSpPr/>
          <p:nvPr/>
        </p:nvGrpSpPr>
        <p:grpSpPr>
          <a:xfrm>
            <a:off x="1351005" y="2735574"/>
            <a:ext cx="1918058" cy="1928059"/>
            <a:chOff x="0" y="0"/>
            <a:chExt cx="6350000" cy="6350000"/>
          </a:xfrm>
        </p:grpSpPr>
        <p:sp>
          <p:nvSpPr>
            <p:cNvPr id="4" name="Freeform 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877800"/>
            </a:solidFill>
          </p:spPr>
        </p:sp>
      </p:grpSp>
      <p:sp>
        <p:nvSpPr>
          <p:cNvPr id="5" name="TextBox 5"/>
          <p:cNvSpPr txBox="1"/>
          <p:nvPr/>
        </p:nvSpPr>
        <p:spPr>
          <a:xfrm>
            <a:off x="1625389" y="3328128"/>
            <a:ext cx="1369289" cy="676275"/>
          </a:xfrm>
          <a:prstGeom prst="rect">
            <a:avLst/>
          </a:prstGeom>
        </p:spPr>
        <p:txBody>
          <a:bodyPr lIns="0" tIns="0" rIns="0" bIns="0" rtlCol="0" anchor="t">
            <a:spAutoFit/>
          </a:bodyPr>
          <a:lstStyle/>
          <a:p>
            <a:pPr algn="ctr">
              <a:lnSpc>
                <a:spcPts val="4799"/>
              </a:lnSpc>
            </a:pPr>
            <a:r>
              <a:rPr lang="en-US" sz="3999">
                <a:solidFill>
                  <a:srgbClr val="FFFFFF"/>
                </a:solidFill>
                <a:latin typeface="Codec Pro Bold"/>
              </a:rPr>
              <a:t>5</a:t>
            </a:r>
          </a:p>
        </p:txBody>
      </p:sp>
      <p:grpSp>
        <p:nvGrpSpPr>
          <p:cNvPr id="6" name="Group 6"/>
          <p:cNvGrpSpPr/>
          <p:nvPr/>
        </p:nvGrpSpPr>
        <p:grpSpPr>
          <a:xfrm>
            <a:off x="4787706" y="2735574"/>
            <a:ext cx="1918058" cy="1928059"/>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9F6000"/>
            </a:solidFill>
          </p:spPr>
        </p:sp>
      </p:grpSp>
      <p:sp>
        <p:nvSpPr>
          <p:cNvPr id="8" name="TextBox 8"/>
          <p:cNvSpPr txBox="1"/>
          <p:nvPr/>
        </p:nvSpPr>
        <p:spPr>
          <a:xfrm>
            <a:off x="5062091" y="3328128"/>
            <a:ext cx="1369289" cy="676275"/>
          </a:xfrm>
          <a:prstGeom prst="rect">
            <a:avLst/>
          </a:prstGeom>
        </p:spPr>
        <p:txBody>
          <a:bodyPr lIns="0" tIns="0" rIns="0" bIns="0" rtlCol="0" anchor="t">
            <a:spAutoFit/>
          </a:bodyPr>
          <a:lstStyle/>
          <a:p>
            <a:pPr algn="ctr">
              <a:lnSpc>
                <a:spcPts val="4799"/>
              </a:lnSpc>
            </a:pPr>
            <a:r>
              <a:rPr lang="en-US" sz="3999">
                <a:solidFill>
                  <a:srgbClr val="FFFFFF"/>
                </a:solidFill>
                <a:latin typeface="Codec Pro Bold"/>
              </a:rPr>
              <a:t>4</a:t>
            </a:r>
          </a:p>
        </p:txBody>
      </p:sp>
      <p:grpSp>
        <p:nvGrpSpPr>
          <p:cNvPr id="9" name="Group 9"/>
          <p:cNvGrpSpPr/>
          <p:nvPr/>
        </p:nvGrpSpPr>
        <p:grpSpPr>
          <a:xfrm>
            <a:off x="8204689" y="2735574"/>
            <a:ext cx="1918058" cy="1928059"/>
            <a:chOff x="0" y="0"/>
            <a:chExt cx="6350000" cy="6350000"/>
          </a:xfrm>
        </p:grpSpPr>
        <p:sp>
          <p:nvSpPr>
            <p:cNvPr id="10" name="Freeform 1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BC4300"/>
            </a:solidFill>
          </p:spPr>
        </p:sp>
      </p:grpSp>
      <p:sp>
        <p:nvSpPr>
          <p:cNvPr id="11" name="TextBox 11"/>
          <p:cNvSpPr txBox="1"/>
          <p:nvPr/>
        </p:nvSpPr>
        <p:spPr>
          <a:xfrm>
            <a:off x="8479074" y="3328128"/>
            <a:ext cx="1369289" cy="676275"/>
          </a:xfrm>
          <a:prstGeom prst="rect">
            <a:avLst/>
          </a:prstGeom>
        </p:spPr>
        <p:txBody>
          <a:bodyPr lIns="0" tIns="0" rIns="0" bIns="0" rtlCol="0" anchor="t">
            <a:spAutoFit/>
          </a:bodyPr>
          <a:lstStyle/>
          <a:p>
            <a:pPr algn="ctr">
              <a:lnSpc>
                <a:spcPts val="4799"/>
              </a:lnSpc>
            </a:pPr>
            <a:r>
              <a:rPr lang="en-US" sz="3999">
                <a:solidFill>
                  <a:srgbClr val="FFFFFF"/>
                </a:solidFill>
                <a:latin typeface="Codec Pro Bold"/>
              </a:rPr>
              <a:t>3</a:t>
            </a:r>
          </a:p>
        </p:txBody>
      </p:sp>
      <p:grpSp>
        <p:nvGrpSpPr>
          <p:cNvPr id="12" name="Group 12"/>
          <p:cNvGrpSpPr/>
          <p:nvPr/>
        </p:nvGrpSpPr>
        <p:grpSpPr>
          <a:xfrm>
            <a:off x="11601954" y="2735574"/>
            <a:ext cx="1918058" cy="1928059"/>
            <a:chOff x="0" y="0"/>
            <a:chExt cx="6350000" cy="6350000"/>
          </a:xfrm>
        </p:grpSpPr>
        <p:sp>
          <p:nvSpPr>
            <p:cNvPr id="13" name="Freeform 1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DA2500"/>
            </a:solidFill>
          </p:spPr>
        </p:sp>
      </p:grpSp>
      <p:sp>
        <p:nvSpPr>
          <p:cNvPr id="14" name="TextBox 14"/>
          <p:cNvSpPr txBox="1"/>
          <p:nvPr/>
        </p:nvSpPr>
        <p:spPr>
          <a:xfrm>
            <a:off x="11876338" y="3328128"/>
            <a:ext cx="1369289" cy="676275"/>
          </a:xfrm>
          <a:prstGeom prst="rect">
            <a:avLst/>
          </a:prstGeom>
        </p:spPr>
        <p:txBody>
          <a:bodyPr lIns="0" tIns="0" rIns="0" bIns="0" rtlCol="0" anchor="t">
            <a:spAutoFit/>
          </a:bodyPr>
          <a:lstStyle/>
          <a:p>
            <a:pPr algn="ctr">
              <a:lnSpc>
                <a:spcPts val="4799"/>
              </a:lnSpc>
            </a:pPr>
            <a:r>
              <a:rPr lang="en-US" sz="3999">
                <a:solidFill>
                  <a:srgbClr val="FFFFFF"/>
                </a:solidFill>
                <a:latin typeface="Codec Pro Bold"/>
              </a:rPr>
              <a:t>2</a:t>
            </a:r>
          </a:p>
        </p:txBody>
      </p:sp>
      <p:grpSp>
        <p:nvGrpSpPr>
          <p:cNvPr id="15" name="Group 15"/>
          <p:cNvGrpSpPr/>
          <p:nvPr/>
        </p:nvGrpSpPr>
        <p:grpSpPr>
          <a:xfrm>
            <a:off x="15038655" y="2735574"/>
            <a:ext cx="1918058" cy="1928059"/>
            <a:chOff x="0" y="0"/>
            <a:chExt cx="6350000" cy="6350000"/>
          </a:xfrm>
        </p:grpSpPr>
        <p:sp>
          <p:nvSpPr>
            <p:cNvPr id="16" name="Freeform 1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0000"/>
            </a:solidFill>
          </p:spPr>
        </p:sp>
      </p:grpSp>
      <p:sp>
        <p:nvSpPr>
          <p:cNvPr id="17" name="TextBox 17"/>
          <p:cNvSpPr txBox="1"/>
          <p:nvPr/>
        </p:nvSpPr>
        <p:spPr>
          <a:xfrm>
            <a:off x="15313040" y="3328128"/>
            <a:ext cx="1369289" cy="676275"/>
          </a:xfrm>
          <a:prstGeom prst="rect">
            <a:avLst/>
          </a:prstGeom>
        </p:spPr>
        <p:txBody>
          <a:bodyPr lIns="0" tIns="0" rIns="0" bIns="0" rtlCol="0" anchor="t">
            <a:spAutoFit/>
          </a:bodyPr>
          <a:lstStyle/>
          <a:p>
            <a:pPr algn="ctr">
              <a:lnSpc>
                <a:spcPts val="4799"/>
              </a:lnSpc>
            </a:pPr>
            <a:r>
              <a:rPr lang="en-US" sz="3999">
                <a:solidFill>
                  <a:srgbClr val="FFFFFF"/>
                </a:solidFill>
                <a:latin typeface="Codec Pro Bold"/>
              </a:rPr>
              <a:t>1</a:t>
            </a:r>
          </a:p>
        </p:txBody>
      </p:sp>
      <p:sp>
        <p:nvSpPr>
          <p:cNvPr id="18" name="TextBox 18"/>
          <p:cNvSpPr txBox="1"/>
          <p:nvPr/>
        </p:nvSpPr>
        <p:spPr>
          <a:xfrm>
            <a:off x="762878" y="5800623"/>
            <a:ext cx="3113363" cy="986790"/>
          </a:xfrm>
          <a:prstGeom prst="rect">
            <a:avLst/>
          </a:prstGeom>
        </p:spPr>
        <p:txBody>
          <a:bodyPr lIns="0" tIns="0" rIns="0" bIns="0" rtlCol="0" anchor="t">
            <a:spAutoFit/>
          </a:bodyPr>
          <a:lstStyle/>
          <a:p>
            <a:pPr algn="ctr">
              <a:lnSpc>
                <a:spcPts val="3600"/>
              </a:lnSpc>
            </a:pPr>
            <a:r>
              <a:rPr lang="en-US" sz="3000">
                <a:solidFill>
                  <a:srgbClr val="272727"/>
                </a:solidFill>
                <a:latin typeface="Codec Pro Bold"/>
              </a:rPr>
              <a:t>Security Misconfiguration</a:t>
            </a:r>
          </a:p>
        </p:txBody>
      </p:sp>
      <p:sp>
        <p:nvSpPr>
          <p:cNvPr id="19" name="TextBox 19"/>
          <p:cNvSpPr txBox="1"/>
          <p:nvPr/>
        </p:nvSpPr>
        <p:spPr>
          <a:xfrm>
            <a:off x="4616695" y="5800958"/>
            <a:ext cx="2260081" cy="986790"/>
          </a:xfrm>
          <a:prstGeom prst="rect">
            <a:avLst/>
          </a:prstGeom>
        </p:spPr>
        <p:txBody>
          <a:bodyPr lIns="0" tIns="0" rIns="0" bIns="0" rtlCol="0" anchor="t">
            <a:spAutoFit/>
          </a:bodyPr>
          <a:lstStyle/>
          <a:p>
            <a:pPr marL="0" lvl="0" indent="0" algn="ctr">
              <a:lnSpc>
                <a:spcPts val="3600"/>
              </a:lnSpc>
              <a:spcBef>
                <a:spcPct val="0"/>
              </a:spcBef>
            </a:pPr>
            <a:r>
              <a:rPr lang="en-US" sz="3000">
                <a:solidFill>
                  <a:srgbClr val="272727"/>
                </a:solidFill>
                <a:latin typeface="Codec Pro Bold"/>
              </a:rPr>
              <a:t>Insecure Design</a:t>
            </a:r>
          </a:p>
        </p:txBody>
      </p:sp>
      <p:sp>
        <p:nvSpPr>
          <p:cNvPr id="20" name="TextBox 20"/>
          <p:cNvSpPr txBox="1"/>
          <p:nvPr/>
        </p:nvSpPr>
        <p:spPr>
          <a:xfrm>
            <a:off x="8013959" y="5800623"/>
            <a:ext cx="2260081" cy="521970"/>
          </a:xfrm>
          <a:prstGeom prst="rect">
            <a:avLst/>
          </a:prstGeom>
        </p:spPr>
        <p:txBody>
          <a:bodyPr lIns="0" tIns="0" rIns="0" bIns="0" rtlCol="0" anchor="t">
            <a:spAutoFit/>
          </a:bodyPr>
          <a:lstStyle/>
          <a:p>
            <a:pPr marL="0" lvl="0" indent="0" algn="ctr">
              <a:lnSpc>
                <a:spcPts val="3600"/>
              </a:lnSpc>
              <a:spcBef>
                <a:spcPct val="0"/>
              </a:spcBef>
            </a:pPr>
            <a:r>
              <a:rPr lang="en-US" sz="3000">
                <a:solidFill>
                  <a:srgbClr val="272727"/>
                </a:solidFill>
                <a:latin typeface="Codec Pro Bold"/>
              </a:rPr>
              <a:t>Injection</a:t>
            </a:r>
          </a:p>
        </p:txBody>
      </p:sp>
      <p:sp>
        <p:nvSpPr>
          <p:cNvPr id="21" name="TextBox 21"/>
          <p:cNvSpPr txBox="1"/>
          <p:nvPr/>
        </p:nvSpPr>
        <p:spPr>
          <a:xfrm>
            <a:off x="11125455" y="5800623"/>
            <a:ext cx="2890107" cy="986790"/>
          </a:xfrm>
          <a:prstGeom prst="rect">
            <a:avLst/>
          </a:prstGeom>
        </p:spPr>
        <p:txBody>
          <a:bodyPr lIns="0" tIns="0" rIns="0" bIns="0" rtlCol="0" anchor="t">
            <a:spAutoFit/>
          </a:bodyPr>
          <a:lstStyle/>
          <a:p>
            <a:pPr marL="0" lvl="0" indent="0" algn="ctr">
              <a:lnSpc>
                <a:spcPts val="3600"/>
              </a:lnSpc>
              <a:spcBef>
                <a:spcPct val="0"/>
              </a:spcBef>
            </a:pPr>
            <a:r>
              <a:rPr lang="en-US" sz="3000">
                <a:solidFill>
                  <a:srgbClr val="272727"/>
                </a:solidFill>
                <a:latin typeface="Codec Pro Bold"/>
              </a:rPr>
              <a:t>Cryptographic Failures</a:t>
            </a:r>
          </a:p>
        </p:txBody>
      </p:sp>
      <p:sp>
        <p:nvSpPr>
          <p:cNvPr id="22" name="TextBox 22"/>
          <p:cNvSpPr txBox="1"/>
          <p:nvPr/>
        </p:nvSpPr>
        <p:spPr>
          <a:xfrm>
            <a:off x="14847925" y="5800958"/>
            <a:ext cx="2260081" cy="1451610"/>
          </a:xfrm>
          <a:prstGeom prst="rect">
            <a:avLst/>
          </a:prstGeom>
        </p:spPr>
        <p:txBody>
          <a:bodyPr lIns="0" tIns="0" rIns="0" bIns="0" rtlCol="0" anchor="t">
            <a:spAutoFit/>
          </a:bodyPr>
          <a:lstStyle/>
          <a:p>
            <a:pPr marL="0" lvl="0" indent="0" algn="ctr">
              <a:lnSpc>
                <a:spcPts val="3600"/>
              </a:lnSpc>
              <a:spcBef>
                <a:spcPct val="0"/>
              </a:spcBef>
            </a:pPr>
            <a:r>
              <a:rPr lang="en-US" sz="3000">
                <a:solidFill>
                  <a:srgbClr val="272727"/>
                </a:solidFill>
                <a:latin typeface="Codec Pro Bold"/>
              </a:rPr>
              <a:t>Broken Access Control</a:t>
            </a:r>
          </a:p>
        </p:txBody>
      </p:sp>
      <p:sp>
        <p:nvSpPr>
          <p:cNvPr id="23" name="AutoShape 23"/>
          <p:cNvSpPr/>
          <p:nvPr/>
        </p:nvSpPr>
        <p:spPr>
          <a:xfrm rot="5400000">
            <a:off x="1719819" y="4961711"/>
            <a:ext cx="1189956" cy="0"/>
          </a:xfrm>
          <a:prstGeom prst="line">
            <a:avLst/>
          </a:prstGeom>
          <a:ln w="9525" cap="rnd">
            <a:solidFill>
              <a:srgbClr val="111411"/>
            </a:solidFill>
            <a:prstDash val="solid"/>
            <a:headEnd type="oval" w="lg" len="lg"/>
            <a:tailEnd type="none" w="sm" len="sm"/>
          </a:ln>
        </p:spPr>
      </p:sp>
      <p:sp>
        <p:nvSpPr>
          <p:cNvPr id="24" name="AutoShape 24"/>
          <p:cNvSpPr/>
          <p:nvPr/>
        </p:nvSpPr>
        <p:spPr>
          <a:xfrm rot="5400000">
            <a:off x="5156520" y="4961711"/>
            <a:ext cx="1189956" cy="0"/>
          </a:xfrm>
          <a:prstGeom prst="line">
            <a:avLst/>
          </a:prstGeom>
          <a:ln w="9525" cap="rnd">
            <a:solidFill>
              <a:srgbClr val="111411"/>
            </a:solidFill>
            <a:prstDash val="solid"/>
            <a:headEnd type="oval" w="lg" len="lg"/>
            <a:tailEnd type="none" w="sm" len="sm"/>
          </a:ln>
        </p:spPr>
      </p:sp>
      <p:sp>
        <p:nvSpPr>
          <p:cNvPr id="25" name="AutoShape 25"/>
          <p:cNvSpPr/>
          <p:nvPr/>
        </p:nvSpPr>
        <p:spPr>
          <a:xfrm rot="5400000">
            <a:off x="8573503" y="4961711"/>
            <a:ext cx="1189956" cy="0"/>
          </a:xfrm>
          <a:prstGeom prst="line">
            <a:avLst/>
          </a:prstGeom>
          <a:ln w="9525" cap="rnd">
            <a:solidFill>
              <a:srgbClr val="111411"/>
            </a:solidFill>
            <a:prstDash val="solid"/>
            <a:headEnd type="oval" w="lg" len="lg"/>
            <a:tailEnd type="none" w="sm" len="sm"/>
          </a:ln>
        </p:spPr>
      </p:sp>
      <p:sp>
        <p:nvSpPr>
          <p:cNvPr id="26" name="AutoShape 26"/>
          <p:cNvSpPr/>
          <p:nvPr/>
        </p:nvSpPr>
        <p:spPr>
          <a:xfrm rot="5400000">
            <a:off x="12013962" y="5004905"/>
            <a:ext cx="1103568" cy="0"/>
          </a:xfrm>
          <a:prstGeom prst="line">
            <a:avLst/>
          </a:prstGeom>
          <a:ln w="9525" cap="rnd">
            <a:solidFill>
              <a:srgbClr val="111411"/>
            </a:solidFill>
            <a:prstDash val="solid"/>
            <a:headEnd type="oval" w="lg" len="lg"/>
            <a:tailEnd type="none" w="sm" len="sm"/>
          </a:ln>
        </p:spPr>
      </p:sp>
      <p:sp>
        <p:nvSpPr>
          <p:cNvPr id="27" name="AutoShape 27"/>
          <p:cNvSpPr/>
          <p:nvPr/>
        </p:nvSpPr>
        <p:spPr>
          <a:xfrm rot="5400000">
            <a:off x="15450663" y="5004905"/>
            <a:ext cx="1103568" cy="0"/>
          </a:xfrm>
          <a:prstGeom prst="line">
            <a:avLst/>
          </a:prstGeom>
          <a:ln w="9525" cap="rnd">
            <a:solidFill>
              <a:srgbClr val="111411"/>
            </a:solidFill>
            <a:prstDash val="solid"/>
            <a:headEnd type="oval" w="lg" len="lg"/>
            <a:tailEnd type="none" w="sm" len="sm"/>
          </a:ln>
        </p:spPr>
      </p:sp>
      <p:pic>
        <p:nvPicPr>
          <p:cNvPr id="28" name="Picture 2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801687" y="2754555"/>
            <a:ext cx="1890098" cy="189009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A5A40"/>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5199062" y="-6507815"/>
            <a:ext cx="9372319" cy="9372319"/>
          </a:xfrm>
          <a:prstGeom prst="rect">
            <a:avLst/>
          </a:prstGeom>
        </p:spPr>
      </p:pic>
      <p:sp>
        <p:nvSpPr>
          <p:cNvPr id="3" name="TextBox 3"/>
          <p:cNvSpPr txBox="1"/>
          <p:nvPr/>
        </p:nvSpPr>
        <p:spPr>
          <a:xfrm>
            <a:off x="1028700" y="933450"/>
            <a:ext cx="16230600" cy="1162050"/>
          </a:xfrm>
          <a:prstGeom prst="rect">
            <a:avLst/>
          </a:prstGeom>
        </p:spPr>
        <p:txBody>
          <a:bodyPr lIns="0" tIns="0" rIns="0" bIns="0" rtlCol="0" anchor="t">
            <a:spAutoFit/>
          </a:bodyPr>
          <a:lstStyle/>
          <a:p>
            <a:pPr>
              <a:lnSpc>
                <a:spcPts val="8399"/>
              </a:lnSpc>
            </a:pPr>
            <a:r>
              <a:rPr lang="en-US" sz="6999">
                <a:solidFill>
                  <a:srgbClr val="FFFFFF"/>
                </a:solidFill>
                <a:latin typeface="Codec Pro ExtraBold"/>
              </a:rPr>
              <a:t>10. SSRF (Server-side request forgery) </a:t>
            </a:r>
          </a:p>
        </p:txBody>
      </p:sp>
      <p:sp>
        <p:nvSpPr>
          <p:cNvPr id="4" name="TextBox 4"/>
          <p:cNvSpPr txBox="1"/>
          <p:nvPr/>
        </p:nvSpPr>
        <p:spPr>
          <a:xfrm>
            <a:off x="8760206" y="2778778"/>
            <a:ext cx="8499094" cy="6486525"/>
          </a:xfrm>
          <a:prstGeom prst="rect">
            <a:avLst/>
          </a:prstGeom>
        </p:spPr>
        <p:txBody>
          <a:bodyPr lIns="0" tIns="0" rIns="0" bIns="0" rtlCol="0" anchor="t">
            <a:spAutoFit/>
          </a:bodyPr>
          <a:lstStyle/>
          <a:p>
            <a:pPr algn="just">
              <a:lnSpc>
                <a:spcPts val="3900"/>
              </a:lnSpc>
            </a:pPr>
            <a:r>
              <a:rPr lang="en-US" sz="3000">
                <a:solidFill>
                  <a:srgbClr val="FFFFFF"/>
                </a:solidFill>
                <a:latin typeface="Codec Pro"/>
              </a:rPr>
              <a:t>  279.000-dən çox açıq mənbəli layihə tərəfindən istifadə edilən NPM paketi olan Netmask-da potensial olaraq təhlükəsizlik boşluğu 9 il ərzində aşkar edilməmiş vəziyyətdə qaldıqdan sonra həll edilib. </a:t>
            </a:r>
            <a:r>
              <a:rPr lang="en-US" sz="1200">
                <a:solidFill>
                  <a:srgbClr val="FFFFFF"/>
                </a:solidFill>
                <a:latin typeface="Arimo"/>
              </a:rPr>
              <a:t>. </a:t>
            </a:r>
          </a:p>
          <a:p>
            <a:pPr algn="just">
              <a:lnSpc>
                <a:spcPts val="3900"/>
              </a:lnSpc>
            </a:pPr>
            <a:r>
              <a:rPr lang="en-US" sz="3000">
                <a:solidFill>
                  <a:srgbClr val="FFFFFF"/>
                </a:solidFill>
                <a:latin typeface="Codec Pro"/>
              </a:rPr>
              <a:t>Əlavə olaraq bu tip boşluqlar Snapchat (reklam servisi, tokenlər və google Metadata)  və Lyft applarında da olub.</a:t>
            </a:r>
          </a:p>
          <a:p>
            <a:pPr algn="just">
              <a:lnSpc>
                <a:spcPts val="3900"/>
              </a:lnSpc>
            </a:pPr>
            <a:r>
              <a:rPr lang="en-US" sz="3000">
                <a:solidFill>
                  <a:srgbClr val="FFFFFF"/>
                </a:solidFill>
                <a:latin typeface="Codec Pro"/>
              </a:rPr>
              <a:t>  Problem Amazonda da müşahidə olunmuşdu, həll edilməsə idi, xakerlərin AWS metadata nümunəsi açarlarına daxil olmasına və həmin şəbəkə daxilində istənilən faylı oxumasına icazə verə bilərdi.</a:t>
            </a:r>
          </a:p>
        </p:txBody>
      </p:sp>
      <p:sp>
        <p:nvSpPr>
          <p:cNvPr id="5" name="TextBox 5"/>
          <p:cNvSpPr txBox="1"/>
          <p:nvPr/>
        </p:nvSpPr>
        <p:spPr>
          <a:xfrm>
            <a:off x="1028700" y="2778778"/>
            <a:ext cx="6675511" cy="5991225"/>
          </a:xfrm>
          <a:prstGeom prst="rect">
            <a:avLst/>
          </a:prstGeom>
        </p:spPr>
        <p:txBody>
          <a:bodyPr lIns="0" tIns="0" rIns="0" bIns="0" rtlCol="0" anchor="t">
            <a:spAutoFit/>
          </a:bodyPr>
          <a:lstStyle/>
          <a:p>
            <a:pPr algn="just">
              <a:lnSpc>
                <a:spcPts val="3900"/>
              </a:lnSpc>
            </a:pPr>
            <a:r>
              <a:rPr lang="en-US" sz="3000">
                <a:solidFill>
                  <a:srgbClr val="FFFFFF"/>
                </a:solidFill>
                <a:latin typeface="Codec Pro"/>
              </a:rPr>
              <a:t>    SSRF‎‎  hücum edən şəxsin onların adından serverə istək göndərməsinə imkan verə biləcək zəiflikdir. Bu, hücum edənə, zəif serverə gələn istəkləri yaratmağa və ya idarə etməyə imkan verən parametri dəyişdirməyə imkan verir. Hücum edən şəxs IP nəzarətini və firewall-u keçə, serverdə faylları oxuya, əsas IP adressi öyrənə, problem olan web serverin yerinə keçə və uzaqdan əmrlər verə bilər.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11411"/>
        </a:solidFill>
        <a:effectLst/>
      </p:bgPr>
    </p:bg>
    <p:spTree>
      <p:nvGrpSpPr>
        <p:cNvPr id="1" name=""/>
        <p:cNvGrpSpPr/>
        <p:nvPr/>
      </p:nvGrpSpPr>
      <p:grpSpPr>
        <a:xfrm>
          <a:off x="0" y="0"/>
          <a:ext cx="0" cy="0"/>
          <a:chOff x="0" y="0"/>
          <a:chExt cx="0" cy="0"/>
        </a:xfrm>
      </p:grpSpPr>
      <p:sp>
        <p:nvSpPr>
          <p:cNvPr id="2" name="TextBox 2"/>
          <p:cNvSpPr txBox="1"/>
          <p:nvPr/>
        </p:nvSpPr>
        <p:spPr>
          <a:xfrm>
            <a:off x="1028700" y="3677285"/>
            <a:ext cx="7559277" cy="5646161"/>
          </a:xfrm>
          <a:prstGeom prst="rect">
            <a:avLst/>
          </a:prstGeom>
        </p:spPr>
        <p:txBody>
          <a:bodyPr lIns="0" tIns="0" rIns="0" bIns="0" rtlCol="0" anchor="t">
            <a:spAutoFit/>
          </a:bodyPr>
          <a:lstStyle/>
          <a:p>
            <a:pPr algn="just">
              <a:lnSpc>
                <a:spcPts val="3379"/>
              </a:lnSpc>
            </a:pPr>
            <a:r>
              <a:rPr lang="en-US" sz="2599" dirty="0">
                <a:solidFill>
                  <a:srgbClr val="FFFFFF"/>
                </a:solidFill>
                <a:latin typeface="Codec Pro" panose="020B0604020202020204" charset="0"/>
                <a:cs typeface="Codec Pro"/>
              </a:rPr>
              <a:t>‎   </a:t>
            </a:r>
            <a:r>
              <a:rPr lang="en-US" sz="2599" dirty="0" err="1">
                <a:solidFill>
                  <a:srgbClr val="FFFFFF"/>
                </a:solidFill>
                <a:latin typeface="Codec Pro" panose="020B0604020202020204" charset="0"/>
                <a:cs typeface="Codec Pro"/>
              </a:rPr>
              <a:t>Kifayət</a:t>
            </a:r>
            <a:r>
              <a:rPr lang="en-US" sz="2599" dirty="0">
                <a:solidFill>
                  <a:srgbClr val="FFFFFF"/>
                </a:solidFill>
                <a:latin typeface="Codec Pro" panose="020B0604020202020204" charset="0"/>
                <a:cs typeface="Codec Pro"/>
              </a:rPr>
              <a:t> </a:t>
            </a:r>
            <a:r>
              <a:rPr lang="en-US" sz="2599" dirty="0" err="1">
                <a:solidFill>
                  <a:srgbClr val="FFFFFF"/>
                </a:solidFill>
                <a:latin typeface="Codec Pro" panose="020B0604020202020204" charset="0"/>
                <a:cs typeface="Codec Pro"/>
              </a:rPr>
              <a:t>qədər</a:t>
            </a:r>
            <a:r>
              <a:rPr lang="en-US" sz="2599" dirty="0">
                <a:solidFill>
                  <a:srgbClr val="FFFFFF"/>
                </a:solidFill>
                <a:latin typeface="Codec Pro" panose="020B0604020202020204" charset="0"/>
                <a:cs typeface="Codec Pro"/>
              </a:rPr>
              <a:t> </a:t>
            </a:r>
            <a:r>
              <a:rPr lang="en-US" sz="2599" dirty="0" err="1">
                <a:solidFill>
                  <a:srgbClr val="FFFFFF"/>
                </a:solidFill>
                <a:latin typeface="Codec Pro" panose="020B0604020202020204" charset="0"/>
                <a:cs typeface="Codec Pro"/>
              </a:rPr>
              <a:t>loqlama</a:t>
            </a:r>
            <a:r>
              <a:rPr lang="en-US" sz="2599" dirty="0">
                <a:solidFill>
                  <a:srgbClr val="FFFFFF"/>
                </a:solidFill>
                <a:latin typeface="Codec Pro" panose="020B0604020202020204" charset="0"/>
                <a:cs typeface="Codec Pro"/>
              </a:rPr>
              <a:t> </a:t>
            </a:r>
            <a:r>
              <a:rPr lang="en-US" sz="2599" dirty="0" err="1">
                <a:solidFill>
                  <a:srgbClr val="FFFFFF"/>
                </a:solidFill>
                <a:latin typeface="Codec Pro" panose="020B0604020202020204" charset="0"/>
                <a:cs typeface="Codec Pro"/>
              </a:rPr>
              <a:t>yerinə</a:t>
            </a:r>
            <a:r>
              <a:rPr lang="en-US" sz="2599" dirty="0">
                <a:solidFill>
                  <a:srgbClr val="FFFFFF"/>
                </a:solidFill>
                <a:latin typeface="Codec Pro" panose="020B0604020202020204" charset="0"/>
                <a:cs typeface="Codec Pro"/>
              </a:rPr>
              <a:t> </a:t>
            </a:r>
            <a:r>
              <a:rPr lang="en-US" sz="2599" dirty="0" err="1">
                <a:solidFill>
                  <a:srgbClr val="FFFFFF"/>
                </a:solidFill>
                <a:latin typeface="Codec Pro" panose="020B0604020202020204" charset="0"/>
                <a:cs typeface="Codec Pro"/>
              </a:rPr>
              <a:t>yetirilmədiyi</a:t>
            </a:r>
            <a:r>
              <a:rPr lang="en-US" sz="2599" dirty="0">
                <a:solidFill>
                  <a:srgbClr val="FFFFFF"/>
                </a:solidFill>
                <a:latin typeface="Codec Pro" panose="020B0604020202020204" charset="0"/>
                <a:cs typeface="Codec Pro"/>
              </a:rPr>
              <a:t> </a:t>
            </a:r>
            <a:r>
              <a:rPr lang="en-US" sz="2599" dirty="0" err="1">
                <a:solidFill>
                  <a:srgbClr val="FFFFFF"/>
                </a:solidFill>
                <a:latin typeface="Codec Pro" panose="020B0604020202020204" charset="0"/>
                <a:cs typeface="Codec Pro"/>
              </a:rPr>
              <a:t>üçün</a:t>
            </a:r>
            <a:r>
              <a:rPr lang="en-US" sz="2599" dirty="0">
                <a:solidFill>
                  <a:srgbClr val="FFFFFF"/>
                </a:solidFill>
                <a:latin typeface="Codec Pro" panose="020B0604020202020204" charset="0"/>
                <a:cs typeface="Codec Pro"/>
              </a:rPr>
              <a:t> </a:t>
            </a:r>
            <a:r>
              <a:rPr lang="en-US" sz="2599" dirty="0" err="1">
                <a:solidFill>
                  <a:srgbClr val="FFFFFF"/>
                </a:solidFill>
                <a:latin typeface="Codec Pro" panose="020B0604020202020204" charset="0"/>
                <a:cs typeface="Codec Pro"/>
              </a:rPr>
              <a:t>tamamlanmamış</a:t>
            </a:r>
            <a:r>
              <a:rPr lang="en-US" sz="2599" dirty="0">
                <a:solidFill>
                  <a:srgbClr val="FFFFFF"/>
                </a:solidFill>
                <a:latin typeface="Codec Pro" panose="020B0604020202020204" charset="0"/>
                <a:cs typeface="Codec Pro"/>
              </a:rPr>
              <a:t> </a:t>
            </a:r>
            <a:r>
              <a:rPr lang="en-US" sz="2599" dirty="0" err="1">
                <a:solidFill>
                  <a:srgbClr val="FFFFFF"/>
                </a:solidFill>
                <a:latin typeface="Codec Pro" panose="020B0604020202020204" charset="0"/>
                <a:cs typeface="Codec Pro"/>
              </a:rPr>
              <a:t>və</a:t>
            </a:r>
            <a:r>
              <a:rPr lang="en-US" sz="2599" dirty="0">
                <a:solidFill>
                  <a:srgbClr val="FFFFFF"/>
                </a:solidFill>
                <a:latin typeface="Codec Pro" panose="020B0604020202020204" charset="0"/>
                <a:cs typeface="Codec Pro"/>
              </a:rPr>
              <a:t> </a:t>
            </a:r>
            <a:r>
              <a:rPr lang="en-US" sz="2599" dirty="0" err="1">
                <a:solidFill>
                  <a:srgbClr val="FFFFFF"/>
                </a:solidFill>
                <a:latin typeface="Codec Pro" panose="020B0604020202020204" charset="0"/>
                <a:cs typeface="Codec Pro"/>
              </a:rPr>
              <a:t>ya</a:t>
            </a:r>
            <a:r>
              <a:rPr lang="en-US" sz="2599" dirty="0">
                <a:solidFill>
                  <a:srgbClr val="FFFFFF"/>
                </a:solidFill>
                <a:latin typeface="Codec Pro" panose="020B0604020202020204" charset="0"/>
                <a:cs typeface="Codec Pro"/>
              </a:rPr>
              <a:t> </a:t>
            </a:r>
            <a:r>
              <a:rPr lang="en-US" sz="2599" dirty="0" err="1">
                <a:solidFill>
                  <a:srgbClr val="FFFFFF"/>
                </a:solidFill>
                <a:latin typeface="Codec Pro" panose="020B0604020202020204" charset="0"/>
                <a:cs typeface="Codec Pro"/>
              </a:rPr>
              <a:t>yararsız</a:t>
            </a:r>
            <a:r>
              <a:rPr lang="en-US" sz="2599" dirty="0">
                <a:solidFill>
                  <a:srgbClr val="FFFFFF"/>
                </a:solidFill>
                <a:latin typeface="Codec Pro" panose="020B0604020202020204" charset="0"/>
                <a:cs typeface="Codec Pro"/>
              </a:rPr>
              <a:t> </a:t>
            </a:r>
            <a:r>
              <a:rPr lang="en-US" sz="2599" dirty="0" err="1">
                <a:solidFill>
                  <a:srgbClr val="FFFFFF"/>
                </a:solidFill>
                <a:latin typeface="Codec Pro" panose="020B0604020202020204" charset="0"/>
                <a:cs typeface="Codec Pro"/>
              </a:rPr>
              <a:t>konfiqurasiyalarla</a:t>
            </a:r>
            <a:r>
              <a:rPr lang="en-US" sz="2599" dirty="0">
                <a:solidFill>
                  <a:srgbClr val="FFFFFF"/>
                </a:solidFill>
                <a:latin typeface="Codec Pro" panose="020B0604020202020204" charset="0"/>
                <a:cs typeface="Codec Pro"/>
              </a:rPr>
              <a:t> </a:t>
            </a:r>
            <a:r>
              <a:rPr lang="en-US" sz="2599" dirty="0" err="1">
                <a:solidFill>
                  <a:srgbClr val="FFFFFF"/>
                </a:solidFill>
                <a:latin typeface="Codec Pro" panose="020B0604020202020204" charset="0"/>
                <a:cs typeface="Codec Pro"/>
              </a:rPr>
              <a:t>birlikdə</a:t>
            </a:r>
            <a:r>
              <a:rPr lang="en-US" sz="2599" dirty="0">
                <a:solidFill>
                  <a:srgbClr val="FFFFFF"/>
                </a:solidFill>
                <a:latin typeface="Codec Pro" panose="020B0604020202020204" charset="0"/>
                <a:cs typeface="Codec Pro"/>
              </a:rPr>
              <a:t> </a:t>
            </a:r>
            <a:r>
              <a:rPr lang="en-US" sz="2599" dirty="0" err="1">
                <a:solidFill>
                  <a:srgbClr val="FFFFFF"/>
                </a:solidFill>
                <a:latin typeface="Codec Pro" panose="020B0604020202020204" charset="0"/>
                <a:cs typeface="Codec Pro"/>
              </a:rPr>
              <a:t>xakerlərin</a:t>
            </a:r>
            <a:r>
              <a:rPr lang="en-US" sz="2599" dirty="0">
                <a:solidFill>
                  <a:srgbClr val="FFFFFF"/>
                </a:solidFill>
                <a:latin typeface="Codec Pro" panose="020B0604020202020204" charset="0"/>
                <a:cs typeface="Codec Pro"/>
              </a:rPr>
              <a:t> </a:t>
            </a:r>
            <a:r>
              <a:rPr lang="en-US" sz="2599" dirty="0" err="1">
                <a:solidFill>
                  <a:srgbClr val="FFFFFF"/>
                </a:solidFill>
                <a:latin typeface="Codec Pro" panose="020B0604020202020204" charset="0"/>
                <a:cs typeface="Codec Pro"/>
              </a:rPr>
              <a:t>sistemə</a:t>
            </a:r>
            <a:r>
              <a:rPr lang="en-US" sz="2599" dirty="0">
                <a:solidFill>
                  <a:srgbClr val="FFFFFF"/>
                </a:solidFill>
                <a:latin typeface="Codec Pro" panose="020B0604020202020204" charset="0"/>
                <a:cs typeface="Codec Pro"/>
              </a:rPr>
              <a:t> </a:t>
            </a:r>
            <a:r>
              <a:rPr lang="en-US" sz="2599" dirty="0" err="1">
                <a:solidFill>
                  <a:srgbClr val="FFFFFF"/>
                </a:solidFill>
                <a:latin typeface="Codec Pro" panose="020B0604020202020204" charset="0"/>
                <a:cs typeface="Codec Pro"/>
              </a:rPr>
              <a:t>daha</a:t>
            </a:r>
            <a:r>
              <a:rPr lang="en-US" sz="2599" dirty="0">
                <a:solidFill>
                  <a:srgbClr val="FFFFFF"/>
                </a:solidFill>
                <a:latin typeface="Codec Pro" panose="020B0604020202020204" charset="0"/>
                <a:cs typeface="Codec Pro"/>
              </a:rPr>
              <a:t> </a:t>
            </a:r>
            <a:r>
              <a:rPr lang="en-US" sz="2599" dirty="0" err="1">
                <a:solidFill>
                  <a:srgbClr val="FFFFFF"/>
                </a:solidFill>
                <a:latin typeface="Codec Pro" panose="020B0604020202020204" charset="0"/>
                <a:cs typeface="Codec Pro"/>
              </a:rPr>
              <a:t>çox</a:t>
            </a:r>
            <a:r>
              <a:rPr lang="en-US" sz="2599" dirty="0">
                <a:solidFill>
                  <a:srgbClr val="FFFFFF"/>
                </a:solidFill>
                <a:latin typeface="Codec Pro" panose="020B0604020202020204" charset="0"/>
                <a:cs typeface="Codec Pro"/>
              </a:rPr>
              <a:t> </a:t>
            </a:r>
            <a:r>
              <a:rPr lang="en-US" sz="2599" dirty="0" err="1">
                <a:solidFill>
                  <a:srgbClr val="FFFFFF"/>
                </a:solidFill>
                <a:latin typeface="Codec Pro" panose="020B0604020202020204" charset="0"/>
                <a:cs typeface="Codec Pro"/>
              </a:rPr>
              <a:t>hücum</a:t>
            </a:r>
            <a:r>
              <a:rPr lang="en-US" sz="2599" dirty="0">
                <a:solidFill>
                  <a:srgbClr val="FFFFFF"/>
                </a:solidFill>
                <a:latin typeface="Codec Pro" panose="020B0604020202020204" charset="0"/>
                <a:cs typeface="Codec Pro"/>
              </a:rPr>
              <a:t> </a:t>
            </a:r>
            <a:r>
              <a:rPr lang="en-US" sz="2599" dirty="0" err="1">
                <a:solidFill>
                  <a:srgbClr val="FFFFFF"/>
                </a:solidFill>
                <a:latin typeface="Codec Pro" panose="020B0604020202020204" charset="0"/>
                <a:cs typeface="Codec Pro"/>
              </a:rPr>
              <a:t>etməsinə</a:t>
            </a:r>
            <a:r>
              <a:rPr lang="en-US" sz="2599" dirty="0">
                <a:solidFill>
                  <a:srgbClr val="FFFFFF"/>
                </a:solidFill>
                <a:latin typeface="Codec Pro" panose="020B0604020202020204" charset="0"/>
                <a:cs typeface="Codec Pro"/>
              </a:rPr>
              <a:t>, </a:t>
            </a:r>
            <a:r>
              <a:rPr lang="en-US" sz="2599" dirty="0" err="1">
                <a:solidFill>
                  <a:srgbClr val="FFFFFF"/>
                </a:solidFill>
                <a:latin typeface="Codec Pro" panose="020B0604020202020204" charset="0"/>
                <a:cs typeface="Codec Pro"/>
              </a:rPr>
              <a:t>sistemdə</a:t>
            </a:r>
            <a:r>
              <a:rPr lang="en-US" sz="2599" dirty="0">
                <a:solidFill>
                  <a:srgbClr val="FFFFFF"/>
                </a:solidFill>
                <a:latin typeface="Codec Pro" panose="020B0604020202020204" charset="0"/>
                <a:cs typeface="Codec Pro"/>
              </a:rPr>
              <a:t> </a:t>
            </a:r>
            <a:r>
              <a:rPr lang="en-US" sz="2599" dirty="0" err="1">
                <a:solidFill>
                  <a:srgbClr val="FFFFFF"/>
                </a:solidFill>
                <a:latin typeface="Codec Pro" panose="020B0604020202020204" charset="0"/>
                <a:cs typeface="Codec Pro"/>
              </a:rPr>
              <a:t>qalma</a:t>
            </a:r>
            <a:r>
              <a:rPr lang="en-US" sz="2599" dirty="0">
                <a:solidFill>
                  <a:srgbClr val="FFFFFF"/>
                </a:solidFill>
                <a:latin typeface="Codec Pro" panose="020B0604020202020204" charset="0"/>
                <a:cs typeface="Codec Pro"/>
              </a:rPr>
              <a:t> </a:t>
            </a:r>
            <a:r>
              <a:rPr lang="en-US" sz="2599" dirty="0" err="1">
                <a:solidFill>
                  <a:srgbClr val="FFFFFF"/>
                </a:solidFill>
                <a:latin typeface="Codec Pro" panose="020B0604020202020204" charset="0"/>
                <a:cs typeface="Codec Pro"/>
              </a:rPr>
              <a:t>müddətlərini</a:t>
            </a:r>
            <a:r>
              <a:rPr lang="en-US" sz="2599" dirty="0">
                <a:solidFill>
                  <a:srgbClr val="FFFFFF"/>
                </a:solidFill>
                <a:latin typeface="Codec Pro" panose="020B0604020202020204" charset="0"/>
                <a:cs typeface="Codec Pro"/>
              </a:rPr>
              <a:t> </a:t>
            </a:r>
            <a:r>
              <a:rPr lang="en-US" sz="2599" dirty="0" err="1">
                <a:solidFill>
                  <a:srgbClr val="FFFFFF"/>
                </a:solidFill>
                <a:latin typeface="Codec Pro" panose="020B0604020202020204" charset="0"/>
                <a:cs typeface="Codec Pro"/>
              </a:rPr>
              <a:t>artırmalarına</a:t>
            </a:r>
            <a:r>
              <a:rPr lang="en-US" sz="2599" dirty="0">
                <a:solidFill>
                  <a:srgbClr val="FFFFFF"/>
                </a:solidFill>
                <a:latin typeface="Codec Pro" panose="020B0604020202020204" charset="0"/>
                <a:cs typeface="Codec Pro"/>
              </a:rPr>
              <a:t>, </a:t>
            </a:r>
            <a:r>
              <a:rPr lang="en-US" sz="2599" dirty="0" err="1">
                <a:solidFill>
                  <a:srgbClr val="FFFFFF"/>
                </a:solidFill>
                <a:latin typeface="Codec Pro" panose="020B0604020202020204" charset="0"/>
                <a:cs typeface="Codec Pro"/>
              </a:rPr>
              <a:t>sistemdəki</a:t>
            </a:r>
            <a:r>
              <a:rPr lang="en-US" sz="2599" dirty="0">
                <a:solidFill>
                  <a:srgbClr val="FFFFFF"/>
                </a:solidFill>
                <a:latin typeface="Codec Pro" panose="020B0604020202020204" charset="0"/>
                <a:cs typeface="Codec Pro"/>
              </a:rPr>
              <a:t> </a:t>
            </a:r>
            <a:r>
              <a:rPr lang="en-US" sz="2599" dirty="0" err="1">
                <a:solidFill>
                  <a:srgbClr val="FFFFFF"/>
                </a:solidFill>
                <a:latin typeface="Codec Pro" panose="020B0604020202020204" charset="0"/>
                <a:cs typeface="Codec Pro"/>
              </a:rPr>
              <a:t>məlumatlara</a:t>
            </a:r>
            <a:r>
              <a:rPr lang="en-US" sz="2599" dirty="0">
                <a:solidFill>
                  <a:srgbClr val="FFFFFF"/>
                </a:solidFill>
                <a:latin typeface="Codec Pro" panose="020B0604020202020204" charset="0"/>
                <a:cs typeface="Codec Pro"/>
              </a:rPr>
              <a:t> </a:t>
            </a:r>
            <a:r>
              <a:rPr lang="en-US" sz="2599" dirty="0" err="1">
                <a:solidFill>
                  <a:srgbClr val="FFFFFF"/>
                </a:solidFill>
                <a:latin typeface="Codec Pro" panose="020B0604020202020204" charset="0"/>
                <a:cs typeface="Codec Pro"/>
              </a:rPr>
              <a:t>müdaxilə</a:t>
            </a:r>
            <a:r>
              <a:rPr lang="en-US" sz="2599" dirty="0">
                <a:solidFill>
                  <a:srgbClr val="FFFFFF"/>
                </a:solidFill>
                <a:latin typeface="Codec Pro" panose="020B0604020202020204" charset="0"/>
                <a:cs typeface="Codec Pro"/>
              </a:rPr>
              <a:t> </a:t>
            </a:r>
            <a:r>
              <a:rPr lang="en-US" sz="2599" dirty="0" err="1">
                <a:solidFill>
                  <a:srgbClr val="FFFFFF"/>
                </a:solidFill>
                <a:latin typeface="Codec Pro" panose="020B0604020202020204" charset="0"/>
                <a:cs typeface="Codec Pro"/>
              </a:rPr>
              <a:t>etmək</a:t>
            </a:r>
            <a:r>
              <a:rPr lang="en-US" sz="2599" dirty="0">
                <a:solidFill>
                  <a:srgbClr val="FFFFFF"/>
                </a:solidFill>
                <a:latin typeface="Codec Pro" panose="020B0604020202020204" charset="0"/>
                <a:cs typeface="Codec Pro"/>
              </a:rPr>
              <a:t> </a:t>
            </a:r>
            <a:r>
              <a:rPr lang="en-US" sz="2599" dirty="0" err="1">
                <a:solidFill>
                  <a:srgbClr val="FFFFFF"/>
                </a:solidFill>
                <a:latin typeface="Codec Pro" panose="020B0604020202020204" charset="0"/>
                <a:cs typeface="Codec Pro"/>
              </a:rPr>
              <a:t>və</a:t>
            </a:r>
            <a:r>
              <a:rPr lang="en-US" sz="2599" dirty="0">
                <a:solidFill>
                  <a:srgbClr val="FFFFFF"/>
                </a:solidFill>
                <a:latin typeface="Codec Pro" panose="020B0604020202020204" charset="0"/>
                <a:cs typeface="Codec Pro"/>
              </a:rPr>
              <a:t> </a:t>
            </a:r>
            <a:r>
              <a:rPr lang="en-US" sz="2599" dirty="0" err="1">
                <a:solidFill>
                  <a:srgbClr val="FFFFFF"/>
                </a:solidFill>
                <a:latin typeface="Codec Pro" panose="020B0604020202020204" charset="0"/>
                <a:cs typeface="Codec Pro"/>
              </a:rPr>
              <a:t>qeyri-kafi</a:t>
            </a:r>
            <a:r>
              <a:rPr lang="en-US" sz="2599" dirty="0">
                <a:solidFill>
                  <a:srgbClr val="FFFFFF"/>
                </a:solidFill>
                <a:latin typeface="Codec Pro" panose="020B0604020202020204" charset="0"/>
                <a:cs typeface="Codec Pro"/>
              </a:rPr>
              <a:t> logging </a:t>
            </a:r>
            <a:r>
              <a:rPr lang="en-US" sz="2599" dirty="0" err="1">
                <a:solidFill>
                  <a:srgbClr val="FFFFFF"/>
                </a:solidFill>
                <a:latin typeface="Codec Pro" panose="020B0604020202020204" charset="0"/>
                <a:cs typeface="Codec Pro"/>
              </a:rPr>
              <a:t>səbəbindən</a:t>
            </a:r>
            <a:r>
              <a:rPr lang="en-US" sz="2599" dirty="0">
                <a:solidFill>
                  <a:srgbClr val="FFFFFF"/>
                </a:solidFill>
                <a:latin typeface="Codec Pro" panose="020B0604020202020204" charset="0"/>
                <a:cs typeface="Codec Pro"/>
              </a:rPr>
              <a:t> </a:t>
            </a:r>
            <a:r>
              <a:rPr lang="en-US" sz="2599" dirty="0" err="1">
                <a:solidFill>
                  <a:srgbClr val="FFFFFF"/>
                </a:solidFill>
                <a:latin typeface="Codec Pro" panose="020B0604020202020204" charset="0"/>
                <a:cs typeface="Codec Pro"/>
              </a:rPr>
              <a:t>natamam</a:t>
            </a:r>
            <a:r>
              <a:rPr lang="en-US" sz="2599" dirty="0">
                <a:solidFill>
                  <a:srgbClr val="FFFFFF"/>
                </a:solidFill>
                <a:latin typeface="Codec Pro" panose="020B0604020202020204" charset="0"/>
                <a:cs typeface="Codec Pro"/>
              </a:rPr>
              <a:t> </a:t>
            </a:r>
            <a:r>
              <a:rPr lang="en-US" sz="2599" dirty="0" err="1">
                <a:solidFill>
                  <a:srgbClr val="FFFFFF"/>
                </a:solidFill>
                <a:latin typeface="Codec Pro" panose="020B0604020202020204" charset="0"/>
                <a:cs typeface="Codec Pro"/>
              </a:rPr>
              <a:t>və</a:t>
            </a:r>
            <a:r>
              <a:rPr lang="en-US" sz="2599" dirty="0">
                <a:solidFill>
                  <a:srgbClr val="FFFFFF"/>
                </a:solidFill>
                <a:latin typeface="Codec Pro" panose="020B0604020202020204" charset="0"/>
                <a:cs typeface="Codec Pro"/>
              </a:rPr>
              <a:t> </a:t>
            </a:r>
            <a:r>
              <a:rPr lang="en-US" sz="2599" dirty="0" err="1">
                <a:solidFill>
                  <a:srgbClr val="FFFFFF"/>
                </a:solidFill>
                <a:latin typeface="Codec Pro" panose="020B0604020202020204" charset="0"/>
                <a:cs typeface="Codec Pro"/>
              </a:rPr>
              <a:t>ya</a:t>
            </a:r>
            <a:r>
              <a:rPr lang="en-US" sz="2599" dirty="0">
                <a:solidFill>
                  <a:srgbClr val="FFFFFF"/>
                </a:solidFill>
                <a:latin typeface="Codec Pro" panose="020B0604020202020204" charset="0"/>
                <a:cs typeface="Codec Pro"/>
              </a:rPr>
              <a:t> </a:t>
            </a:r>
            <a:r>
              <a:rPr lang="en-US" sz="2599" dirty="0" err="1">
                <a:solidFill>
                  <a:srgbClr val="FFFFFF"/>
                </a:solidFill>
                <a:latin typeface="Codec Pro" panose="020B0604020202020204" charset="0"/>
                <a:cs typeface="Codec Pro"/>
              </a:rPr>
              <a:t>təsirsiz</a:t>
            </a:r>
            <a:r>
              <a:rPr lang="en-US" sz="2599" dirty="0">
                <a:solidFill>
                  <a:srgbClr val="FFFFFF"/>
                </a:solidFill>
                <a:latin typeface="Codec Pro" panose="020B0604020202020204" charset="0"/>
                <a:cs typeface="Codec Pro"/>
              </a:rPr>
              <a:t> </a:t>
            </a:r>
            <a:r>
              <a:rPr lang="en-US" sz="2599" dirty="0" err="1">
                <a:solidFill>
                  <a:srgbClr val="FFFFFF"/>
                </a:solidFill>
                <a:latin typeface="Codec Pro" panose="020B0604020202020204" charset="0"/>
                <a:cs typeface="Codec Pro"/>
              </a:rPr>
              <a:t>konfiqurasiyalarla</a:t>
            </a:r>
            <a:r>
              <a:rPr lang="en-US" sz="2599" dirty="0">
                <a:solidFill>
                  <a:srgbClr val="FFFFFF"/>
                </a:solidFill>
                <a:latin typeface="Codec Pro" panose="020B0604020202020204" charset="0"/>
                <a:cs typeface="Codec Pro"/>
              </a:rPr>
              <a:t> </a:t>
            </a:r>
            <a:r>
              <a:rPr lang="en-US" sz="2599" dirty="0" err="1">
                <a:solidFill>
                  <a:srgbClr val="FFFFFF"/>
                </a:solidFill>
                <a:latin typeface="Codec Pro" panose="020B0604020202020204" charset="0"/>
                <a:cs typeface="Codec Pro"/>
              </a:rPr>
              <a:t>birlikdə</a:t>
            </a:r>
            <a:r>
              <a:rPr lang="en-US" sz="2599" dirty="0">
                <a:solidFill>
                  <a:srgbClr val="FFFFFF"/>
                </a:solidFill>
                <a:latin typeface="Codec Pro" panose="020B0604020202020204" charset="0"/>
                <a:cs typeface="Codec Pro"/>
              </a:rPr>
              <a:t> </a:t>
            </a:r>
            <a:r>
              <a:rPr lang="en-US" sz="2599" dirty="0" err="1">
                <a:solidFill>
                  <a:srgbClr val="FFFFFF"/>
                </a:solidFill>
                <a:latin typeface="Codec Pro" panose="020B0604020202020204" charset="0"/>
                <a:cs typeface="Codec Pro"/>
              </a:rPr>
              <a:t>onları</a:t>
            </a:r>
            <a:r>
              <a:rPr lang="en-US" sz="2599" dirty="0">
                <a:solidFill>
                  <a:srgbClr val="FFFFFF"/>
                </a:solidFill>
                <a:latin typeface="Codec Pro" panose="020B0604020202020204" charset="0"/>
                <a:cs typeface="Codec Pro"/>
              </a:rPr>
              <a:t> </a:t>
            </a:r>
            <a:r>
              <a:rPr lang="en-US" sz="2599" dirty="0" err="1">
                <a:solidFill>
                  <a:srgbClr val="FFFFFF"/>
                </a:solidFill>
                <a:latin typeface="Codec Pro" panose="020B0604020202020204" charset="0"/>
                <a:cs typeface="Codec Pro"/>
              </a:rPr>
              <a:t>istədikləri</a:t>
            </a:r>
            <a:r>
              <a:rPr lang="en-US" sz="2599" dirty="0">
                <a:solidFill>
                  <a:srgbClr val="FFFFFF"/>
                </a:solidFill>
                <a:latin typeface="Codec Pro" panose="020B0604020202020204" charset="0"/>
                <a:cs typeface="Codec Pro"/>
              </a:rPr>
              <a:t> </a:t>
            </a:r>
            <a:r>
              <a:rPr lang="en-US" sz="2599" dirty="0" err="1">
                <a:solidFill>
                  <a:srgbClr val="FFFFFF"/>
                </a:solidFill>
                <a:latin typeface="Codec Pro" panose="020B0604020202020204" charset="0"/>
                <a:cs typeface="Codec Pro"/>
              </a:rPr>
              <a:t>kimi</a:t>
            </a:r>
            <a:r>
              <a:rPr lang="en-US" sz="2599" dirty="0">
                <a:solidFill>
                  <a:srgbClr val="FFFFFF"/>
                </a:solidFill>
                <a:latin typeface="Codec Pro" panose="020B0604020202020204" charset="0"/>
                <a:cs typeface="Codec Pro"/>
              </a:rPr>
              <a:t> </a:t>
            </a:r>
            <a:r>
              <a:rPr lang="en-US" sz="2599" dirty="0" err="1">
                <a:solidFill>
                  <a:srgbClr val="FFFFFF"/>
                </a:solidFill>
                <a:latin typeface="Codec Pro" panose="020B0604020202020204" charset="0"/>
                <a:cs typeface="Codec Pro"/>
              </a:rPr>
              <a:t>dəyişdirmək</a:t>
            </a:r>
            <a:r>
              <a:rPr lang="en-US" sz="2599" dirty="0">
                <a:solidFill>
                  <a:srgbClr val="FFFFFF"/>
                </a:solidFill>
                <a:latin typeface="Codec Pro" panose="020B0604020202020204" charset="0"/>
                <a:cs typeface="Codec Pro"/>
              </a:rPr>
              <a:t> </a:t>
            </a:r>
            <a:r>
              <a:rPr lang="en-US" sz="2599" dirty="0" err="1">
                <a:solidFill>
                  <a:srgbClr val="FFFFFF"/>
                </a:solidFill>
                <a:latin typeface="Codec Pro" panose="020B0604020202020204" charset="0"/>
                <a:cs typeface="Codec Pro"/>
              </a:rPr>
              <a:t>və</a:t>
            </a:r>
            <a:r>
              <a:rPr lang="en-US" sz="2599" dirty="0">
                <a:solidFill>
                  <a:srgbClr val="FFFFFF"/>
                </a:solidFill>
                <a:latin typeface="Codec Pro" panose="020B0604020202020204" charset="0"/>
                <a:cs typeface="Codec Pro"/>
              </a:rPr>
              <a:t> </a:t>
            </a:r>
            <a:r>
              <a:rPr lang="en-US" sz="2599" dirty="0" err="1">
                <a:solidFill>
                  <a:srgbClr val="FFFFFF"/>
                </a:solidFill>
                <a:latin typeface="Codec Pro" panose="020B0604020202020204" charset="0"/>
                <a:cs typeface="Codec Pro"/>
              </a:rPr>
              <a:t>ya</a:t>
            </a:r>
            <a:r>
              <a:rPr lang="en-US" sz="2599" dirty="0">
                <a:solidFill>
                  <a:srgbClr val="FFFFFF"/>
                </a:solidFill>
                <a:latin typeface="Codec Pro" panose="020B0604020202020204" charset="0"/>
                <a:cs typeface="Codec Pro"/>
              </a:rPr>
              <a:t> </a:t>
            </a:r>
            <a:r>
              <a:rPr lang="en-US" sz="2599" dirty="0" err="1">
                <a:solidFill>
                  <a:srgbClr val="FFFFFF"/>
                </a:solidFill>
                <a:latin typeface="Codec Pro" panose="020B0604020202020204" charset="0"/>
                <a:cs typeface="Codec Pro"/>
              </a:rPr>
              <a:t>məhv</a:t>
            </a:r>
            <a:r>
              <a:rPr lang="en-US" sz="2599" dirty="0">
                <a:solidFill>
                  <a:srgbClr val="FFFFFF"/>
                </a:solidFill>
                <a:latin typeface="Codec Pro" panose="020B0604020202020204" charset="0"/>
                <a:cs typeface="Codec Pro"/>
              </a:rPr>
              <a:t> </a:t>
            </a:r>
            <a:r>
              <a:rPr lang="en-US" sz="2599" dirty="0" err="1">
                <a:solidFill>
                  <a:srgbClr val="FFFFFF"/>
                </a:solidFill>
                <a:latin typeface="Codec Pro" panose="020B0604020202020204" charset="0"/>
                <a:cs typeface="Codec Pro"/>
              </a:rPr>
              <a:t>etmək</a:t>
            </a:r>
            <a:r>
              <a:rPr lang="en-US" sz="2599" dirty="0">
                <a:solidFill>
                  <a:srgbClr val="FFFFFF"/>
                </a:solidFill>
                <a:latin typeface="Codec Pro" panose="020B0604020202020204" charset="0"/>
                <a:cs typeface="Codec Pro"/>
              </a:rPr>
              <a:t> </a:t>
            </a:r>
            <a:r>
              <a:rPr lang="en-US" sz="2599" dirty="0" err="1">
                <a:solidFill>
                  <a:srgbClr val="FFFFFF"/>
                </a:solidFill>
                <a:latin typeface="Codec Pro" panose="020B0604020202020204" charset="0"/>
                <a:cs typeface="Codec Pro"/>
              </a:rPr>
              <a:t>imkanı</a:t>
            </a:r>
            <a:r>
              <a:rPr lang="en-US" sz="2599" dirty="0">
                <a:solidFill>
                  <a:srgbClr val="FFFFFF"/>
                </a:solidFill>
                <a:latin typeface="Codec Pro" panose="020B0604020202020204" charset="0"/>
                <a:cs typeface="Codec Pro"/>
              </a:rPr>
              <a:t> </a:t>
            </a:r>
            <a:r>
              <a:rPr lang="en-US" sz="2599" dirty="0" err="1">
                <a:solidFill>
                  <a:srgbClr val="FFFFFF"/>
                </a:solidFill>
                <a:latin typeface="Codec Pro" panose="020B0604020202020204" charset="0"/>
                <a:cs typeface="Codec Pro"/>
              </a:rPr>
              <a:t>verir</a:t>
            </a:r>
            <a:r>
              <a:rPr lang="en-US" sz="2599" dirty="0">
                <a:solidFill>
                  <a:srgbClr val="FFFFFF"/>
                </a:solidFill>
                <a:latin typeface="Codec Pro" panose="020B0604020202020204" charset="0"/>
                <a:cs typeface="Codec Pro"/>
              </a:rPr>
              <a:t>.</a:t>
            </a:r>
          </a:p>
          <a:p>
            <a:pPr algn="just">
              <a:lnSpc>
                <a:spcPts val="3379"/>
              </a:lnSpc>
            </a:pPr>
            <a:r>
              <a:rPr lang="en-US" sz="2599" dirty="0" err="1">
                <a:solidFill>
                  <a:srgbClr val="FFFFFF"/>
                </a:solidFill>
                <a:latin typeface="Codec Pro" panose="020B0604020202020204" charset="0"/>
              </a:rPr>
              <a:t>Qeydiyyat</a:t>
            </a:r>
            <a:r>
              <a:rPr lang="en-US" sz="2599" dirty="0">
                <a:solidFill>
                  <a:srgbClr val="FFFFFF"/>
                </a:solidFill>
                <a:latin typeface="Codec Pro" panose="020B0604020202020204" charset="0"/>
              </a:rPr>
              <a:t> </a:t>
            </a:r>
            <a:r>
              <a:rPr lang="en-US" sz="2599" dirty="0" err="1">
                <a:solidFill>
                  <a:srgbClr val="FFFFFF"/>
                </a:solidFill>
                <a:latin typeface="Codec Pro" panose="020B0604020202020204" charset="0"/>
              </a:rPr>
              <a:t>və</a:t>
            </a:r>
            <a:r>
              <a:rPr lang="en-US" sz="2599" dirty="0">
                <a:solidFill>
                  <a:srgbClr val="FFFFFF"/>
                </a:solidFill>
                <a:latin typeface="Codec Pro" panose="020B0604020202020204" charset="0"/>
              </a:rPr>
              <a:t> </a:t>
            </a:r>
            <a:r>
              <a:rPr lang="en-US" sz="2599" dirty="0" err="1">
                <a:solidFill>
                  <a:srgbClr val="FFFFFF"/>
                </a:solidFill>
                <a:latin typeface="Codec Pro" panose="020B0604020202020204" charset="0"/>
              </a:rPr>
              <a:t>monitorinq</a:t>
            </a:r>
            <a:r>
              <a:rPr lang="en-US" sz="2599" dirty="0">
                <a:solidFill>
                  <a:srgbClr val="FFFFFF"/>
                </a:solidFill>
                <a:latin typeface="Codec Pro" panose="020B0604020202020204" charset="0"/>
              </a:rPr>
              <a:t> </a:t>
            </a:r>
            <a:r>
              <a:rPr lang="en-US" sz="2599" dirty="0" err="1">
                <a:solidFill>
                  <a:srgbClr val="FFFFFF"/>
                </a:solidFill>
                <a:latin typeface="Codec Pro" panose="020B0604020202020204" charset="0"/>
              </a:rPr>
              <a:t>olmadan</a:t>
            </a:r>
            <a:r>
              <a:rPr lang="en-US" sz="2599" dirty="0">
                <a:solidFill>
                  <a:srgbClr val="FFFFFF"/>
                </a:solidFill>
                <a:latin typeface="Codec Pro" panose="020B0604020202020204" charset="0"/>
              </a:rPr>
              <a:t> </a:t>
            </a:r>
            <a:r>
              <a:rPr lang="en-US" sz="2599" dirty="0" err="1">
                <a:solidFill>
                  <a:srgbClr val="FFFFFF"/>
                </a:solidFill>
                <a:latin typeface="Codec Pro" panose="020B0604020202020204" charset="0"/>
              </a:rPr>
              <a:t>pozuntuları</a:t>
            </a:r>
            <a:r>
              <a:rPr lang="en-US" sz="2599" dirty="0">
                <a:solidFill>
                  <a:srgbClr val="FFFFFF"/>
                </a:solidFill>
                <a:latin typeface="Codec Pro" panose="020B0604020202020204" charset="0"/>
              </a:rPr>
              <a:t> </a:t>
            </a:r>
            <a:r>
              <a:rPr lang="en-US" sz="2599" dirty="0" err="1">
                <a:solidFill>
                  <a:srgbClr val="FFFFFF"/>
                </a:solidFill>
                <a:latin typeface="Codec Pro" panose="020B0604020202020204" charset="0"/>
              </a:rPr>
              <a:t>aşkar</a:t>
            </a:r>
            <a:r>
              <a:rPr lang="en-US" sz="2599" dirty="0">
                <a:solidFill>
                  <a:srgbClr val="FFFFFF"/>
                </a:solidFill>
                <a:latin typeface="Codec Pro" panose="020B0604020202020204" charset="0"/>
              </a:rPr>
              <a:t> </a:t>
            </a:r>
            <a:r>
              <a:rPr lang="en-US" sz="2599" dirty="0" err="1">
                <a:solidFill>
                  <a:srgbClr val="FFFFFF"/>
                </a:solidFill>
                <a:latin typeface="Codec Pro" panose="020B0604020202020204" charset="0"/>
              </a:rPr>
              <a:t>etmək</a:t>
            </a:r>
            <a:r>
              <a:rPr lang="en-US" sz="2599" dirty="0">
                <a:solidFill>
                  <a:srgbClr val="FFFFFF"/>
                </a:solidFill>
                <a:latin typeface="Codec Pro" panose="020B0604020202020204" charset="0"/>
              </a:rPr>
              <a:t> </a:t>
            </a:r>
            <a:r>
              <a:rPr lang="en-US" sz="2599" dirty="0" err="1">
                <a:solidFill>
                  <a:srgbClr val="FFFFFF"/>
                </a:solidFill>
                <a:latin typeface="Codec Pro" panose="020B0604020202020204" charset="0"/>
              </a:rPr>
              <a:t>mümkün</a:t>
            </a:r>
            <a:r>
              <a:rPr lang="en-US" sz="2599" dirty="0">
                <a:solidFill>
                  <a:srgbClr val="FFFFFF"/>
                </a:solidFill>
                <a:latin typeface="Codec Pro" panose="020B0604020202020204" charset="0"/>
              </a:rPr>
              <a:t> </a:t>
            </a:r>
            <a:r>
              <a:rPr lang="en-US" sz="2599" dirty="0" err="1">
                <a:solidFill>
                  <a:srgbClr val="FFFFFF"/>
                </a:solidFill>
                <a:latin typeface="Codec Pro" panose="020B0604020202020204" charset="0"/>
              </a:rPr>
              <a:t>deyil</a:t>
            </a:r>
            <a:r>
              <a:rPr lang="en-US" sz="2599" dirty="0">
                <a:solidFill>
                  <a:srgbClr val="FFFFFF"/>
                </a:solidFill>
                <a:latin typeface="Codec Pro" panose="020B0604020202020204" charset="0"/>
              </a:rPr>
              <a:t>. </a:t>
            </a:r>
            <a:r>
              <a:rPr lang="en-US" sz="2599" dirty="0" err="1">
                <a:solidFill>
                  <a:srgbClr val="FFFFFF"/>
                </a:solidFill>
                <a:latin typeface="Codec Pro" panose="020B0604020202020204" charset="0"/>
              </a:rPr>
              <a:t>İstənilən</a:t>
            </a:r>
            <a:r>
              <a:rPr lang="en-US" sz="2599" dirty="0">
                <a:solidFill>
                  <a:srgbClr val="FFFFFF"/>
                </a:solidFill>
                <a:latin typeface="Codec Pro" panose="020B0604020202020204" charset="0"/>
              </a:rPr>
              <a:t> </a:t>
            </a:r>
            <a:r>
              <a:rPr lang="en-US" sz="2599" dirty="0" err="1">
                <a:solidFill>
                  <a:srgbClr val="FFFFFF"/>
                </a:solidFill>
                <a:latin typeface="Codec Pro" panose="020B0604020202020204" charset="0"/>
              </a:rPr>
              <a:t>vaxtda</a:t>
            </a:r>
            <a:r>
              <a:rPr lang="en-US" sz="2599" dirty="0">
                <a:solidFill>
                  <a:srgbClr val="FFFFFF"/>
                </a:solidFill>
                <a:latin typeface="Codec Pro" panose="020B0604020202020204" charset="0"/>
              </a:rPr>
              <a:t> </a:t>
            </a:r>
            <a:r>
              <a:rPr lang="en-US" sz="2599" dirty="0" err="1">
                <a:solidFill>
                  <a:srgbClr val="FFFFFF"/>
                </a:solidFill>
                <a:latin typeface="Codec Pro" panose="020B0604020202020204" charset="0"/>
              </a:rPr>
              <a:t>kifayət</a:t>
            </a:r>
            <a:r>
              <a:rPr lang="en-US" sz="2599" dirty="0">
                <a:solidFill>
                  <a:srgbClr val="FFFFFF"/>
                </a:solidFill>
                <a:latin typeface="Codec Pro" panose="020B0604020202020204" charset="0"/>
              </a:rPr>
              <a:t> </a:t>
            </a:r>
            <a:r>
              <a:rPr lang="en-US" sz="2599" dirty="0" err="1">
                <a:solidFill>
                  <a:srgbClr val="FFFFFF"/>
                </a:solidFill>
                <a:latin typeface="Codec Pro" panose="020B0604020202020204" charset="0"/>
              </a:rPr>
              <a:t>qədər</a:t>
            </a:r>
            <a:r>
              <a:rPr lang="en-US" sz="2599" dirty="0">
                <a:solidFill>
                  <a:srgbClr val="FFFFFF"/>
                </a:solidFill>
                <a:latin typeface="Codec Pro" panose="020B0604020202020204" charset="0"/>
              </a:rPr>
              <a:t> </a:t>
            </a:r>
            <a:r>
              <a:rPr lang="en-US" sz="2599" dirty="0" err="1">
                <a:solidFill>
                  <a:srgbClr val="FFFFFF"/>
                </a:solidFill>
                <a:latin typeface="Codec Pro" panose="020B0604020202020204" charset="0"/>
              </a:rPr>
              <a:t>qeydiyyat</a:t>
            </a:r>
            <a:r>
              <a:rPr lang="en-US" sz="2599" dirty="0">
                <a:solidFill>
                  <a:srgbClr val="FFFFFF"/>
                </a:solidFill>
                <a:latin typeface="Codec Pro" panose="020B0604020202020204" charset="0"/>
              </a:rPr>
              <a:t>, </a:t>
            </a:r>
            <a:r>
              <a:rPr lang="en-US" sz="2599" dirty="0" err="1">
                <a:solidFill>
                  <a:srgbClr val="FFFFFF"/>
                </a:solidFill>
                <a:latin typeface="Codec Pro" panose="020B0604020202020204" charset="0"/>
              </a:rPr>
              <a:t>aşkarlama</a:t>
            </a:r>
            <a:r>
              <a:rPr lang="en-US" sz="2599" dirty="0">
                <a:solidFill>
                  <a:srgbClr val="FFFFFF"/>
                </a:solidFill>
                <a:latin typeface="Codec Pro" panose="020B0604020202020204" charset="0"/>
              </a:rPr>
              <a:t>, </a:t>
            </a:r>
            <a:r>
              <a:rPr lang="en-US" sz="2599" dirty="0" err="1">
                <a:solidFill>
                  <a:srgbClr val="FFFFFF"/>
                </a:solidFill>
                <a:latin typeface="Codec Pro" panose="020B0604020202020204" charset="0"/>
              </a:rPr>
              <a:t>monitorinq</a:t>
            </a:r>
            <a:r>
              <a:rPr lang="en-US" sz="2599" dirty="0">
                <a:solidFill>
                  <a:srgbClr val="FFFFFF"/>
                </a:solidFill>
                <a:latin typeface="Codec Pro" panose="020B0604020202020204" charset="0"/>
              </a:rPr>
              <a:t> </a:t>
            </a:r>
            <a:r>
              <a:rPr lang="en-US" sz="2599" dirty="0" err="1">
                <a:solidFill>
                  <a:srgbClr val="FFFFFF"/>
                </a:solidFill>
                <a:latin typeface="Codec Pro" panose="020B0604020202020204" charset="0"/>
              </a:rPr>
              <a:t>və</a:t>
            </a:r>
            <a:r>
              <a:rPr lang="en-US" sz="2599" dirty="0">
                <a:solidFill>
                  <a:srgbClr val="FFFFFF"/>
                </a:solidFill>
                <a:latin typeface="Codec Pro" panose="020B0604020202020204" charset="0"/>
              </a:rPr>
              <a:t> </a:t>
            </a:r>
            <a:r>
              <a:rPr lang="en-US" sz="2599" dirty="0" err="1">
                <a:solidFill>
                  <a:srgbClr val="FFFFFF"/>
                </a:solidFill>
                <a:latin typeface="Codec Pro" panose="020B0604020202020204" charset="0"/>
              </a:rPr>
              <a:t>aktiv</a:t>
            </a:r>
            <a:r>
              <a:rPr lang="en-US" sz="2599" dirty="0">
                <a:solidFill>
                  <a:srgbClr val="FFFFFF"/>
                </a:solidFill>
                <a:latin typeface="Codec Pro" panose="020B0604020202020204" charset="0"/>
              </a:rPr>
              <a:t> </a:t>
            </a:r>
            <a:r>
              <a:rPr lang="en-US" sz="2599" dirty="0" err="1">
                <a:solidFill>
                  <a:srgbClr val="FFFFFF"/>
                </a:solidFill>
                <a:latin typeface="Codec Pro" panose="020B0604020202020204" charset="0"/>
              </a:rPr>
              <a:t>reaksiya</a:t>
            </a:r>
            <a:r>
              <a:rPr lang="en-US" sz="2599" dirty="0">
                <a:solidFill>
                  <a:srgbClr val="FFFFFF"/>
                </a:solidFill>
                <a:latin typeface="Codec Pro" panose="020B0604020202020204" charset="0"/>
              </a:rPr>
              <a:t> </a:t>
            </a:r>
            <a:r>
              <a:rPr lang="en-US" sz="2599" dirty="0" err="1">
                <a:solidFill>
                  <a:srgbClr val="FFFFFF"/>
                </a:solidFill>
                <a:latin typeface="Codec Pro" panose="020B0604020202020204" charset="0"/>
              </a:rPr>
              <a:t>baş</a:t>
            </a:r>
            <a:r>
              <a:rPr lang="en-US" sz="2599" dirty="0">
                <a:solidFill>
                  <a:srgbClr val="FFFFFF"/>
                </a:solidFill>
                <a:latin typeface="Codec Pro" panose="020B0604020202020204" charset="0"/>
              </a:rPr>
              <a:t> </a:t>
            </a:r>
            <a:r>
              <a:rPr lang="en-US" sz="2599" dirty="0" err="1">
                <a:solidFill>
                  <a:srgbClr val="FFFFFF"/>
                </a:solidFill>
                <a:latin typeface="Codec Pro" panose="020B0604020202020204" charset="0"/>
              </a:rPr>
              <a:t>verə</a:t>
            </a:r>
            <a:r>
              <a:rPr lang="en-US" sz="2599" dirty="0">
                <a:solidFill>
                  <a:srgbClr val="FFFFFF"/>
                </a:solidFill>
                <a:latin typeface="Codec Pro" panose="020B0604020202020204" charset="0"/>
              </a:rPr>
              <a:t> </a:t>
            </a:r>
            <a:r>
              <a:rPr lang="en-US" sz="2599" dirty="0" err="1">
                <a:solidFill>
                  <a:srgbClr val="FFFFFF"/>
                </a:solidFill>
                <a:latin typeface="Codec Pro" panose="020B0604020202020204" charset="0"/>
              </a:rPr>
              <a:t>bilər</a:t>
            </a:r>
            <a:r>
              <a:rPr lang="en-US" sz="2599" dirty="0">
                <a:solidFill>
                  <a:srgbClr val="FFFFFF"/>
                </a:solidFill>
                <a:latin typeface="Codec Pro" panose="020B0604020202020204" charset="0"/>
              </a:rPr>
              <a:t>.</a:t>
            </a:r>
          </a:p>
        </p:txBody>
      </p:sp>
      <p:pic>
        <p:nvPicPr>
          <p:cNvPr id="3" name="Picture 3"/>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30857" y="-4672523"/>
            <a:ext cx="18383917" cy="7888372"/>
          </a:xfrm>
          <a:prstGeom prst="rect">
            <a:avLst/>
          </a:prstGeom>
        </p:spPr>
      </p:pic>
      <p:sp>
        <p:nvSpPr>
          <p:cNvPr id="4" name="TextBox 4"/>
          <p:cNvSpPr txBox="1"/>
          <p:nvPr/>
        </p:nvSpPr>
        <p:spPr>
          <a:xfrm>
            <a:off x="1028700" y="933450"/>
            <a:ext cx="17024360" cy="2228850"/>
          </a:xfrm>
          <a:prstGeom prst="rect">
            <a:avLst/>
          </a:prstGeom>
        </p:spPr>
        <p:txBody>
          <a:bodyPr lIns="0" tIns="0" rIns="0" bIns="0" rtlCol="0" anchor="t">
            <a:spAutoFit/>
          </a:bodyPr>
          <a:lstStyle/>
          <a:p>
            <a:pPr>
              <a:lnSpc>
                <a:spcPts val="8399"/>
              </a:lnSpc>
            </a:pPr>
            <a:r>
              <a:rPr lang="en-US" sz="6999">
                <a:solidFill>
                  <a:srgbClr val="FFFFFF"/>
                </a:solidFill>
                <a:latin typeface="Codec Pro ExtraBold"/>
              </a:rPr>
              <a:t>9. Security Logging and Monitoring Failures</a:t>
            </a:r>
          </a:p>
        </p:txBody>
      </p:sp>
      <p:sp>
        <p:nvSpPr>
          <p:cNvPr id="5" name="TextBox 5"/>
          <p:cNvSpPr txBox="1"/>
          <p:nvPr/>
        </p:nvSpPr>
        <p:spPr>
          <a:xfrm>
            <a:off x="9540880" y="3677285"/>
            <a:ext cx="7718420" cy="3594638"/>
          </a:xfrm>
          <a:prstGeom prst="rect">
            <a:avLst/>
          </a:prstGeom>
        </p:spPr>
        <p:txBody>
          <a:bodyPr lIns="0" tIns="0" rIns="0" bIns="0" rtlCol="0" anchor="t">
            <a:spAutoFit/>
          </a:bodyPr>
          <a:lstStyle/>
          <a:p>
            <a:pPr algn="just">
              <a:lnSpc>
                <a:spcPts val="3379"/>
              </a:lnSpc>
            </a:pPr>
            <a:r>
              <a:rPr lang="en-US" sz="2599" dirty="0">
                <a:solidFill>
                  <a:srgbClr val="FFFFFF"/>
                </a:solidFill>
                <a:latin typeface="Codec Pro" panose="020B0604020202020204" charset="0"/>
                <a:cs typeface="Codec Pro"/>
              </a:rPr>
              <a:t>‎    Bu </a:t>
            </a:r>
            <a:r>
              <a:rPr lang="en-US" sz="2599" dirty="0" err="1">
                <a:solidFill>
                  <a:srgbClr val="FFFFFF"/>
                </a:solidFill>
                <a:latin typeface="Codec Pro" panose="020B0604020202020204" charset="0"/>
                <a:cs typeface="Codec Pro"/>
              </a:rPr>
              <a:t>növ</a:t>
            </a:r>
            <a:r>
              <a:rPr lang="en-US" sz="2599" dirty="0">
                <a:solidFill>
                  <a:srgbClr val="FFFFFF"/>
                </a:solidFill>
                <a:latin typeface="Codec Pro" panose="020B0604020202020204" charset="0"/>
                <a:cs typeface="Codec Pro"/>
              </a:rPr>
              <a:t> </a:t>
            </a:r>
            <a:r>
              <a:rPr lang="en-US" sz="2599" dirty="0" err="1">
                <a:solidFill>
                  <a:srgbClr val="FFFFFF"/>
                </a:solidFill>
                <a:latin typeface="Codec Pro" panose="020B0604020202020204" charset="0"/>
                <a:cs typeface="Codec Pro"/>
              </a:rPr>
              <a:t>hücumlar</a:t>
            </a:r>
            <a:r>
              <a:rPr lang="en-US" sz="2599" dirty="0">
                <a:solidFill>
                  <a:srgbClr val="FFFFFF"/>
                </a:solidFill>
                <a:latin typeface="Codec Pro" panose="020B0604020202020204" charset="0"/>
                <a:cs typeface="Codec Pro"/>
              </a:rPr>
              <a:t> </a:t>
            </a:r>
            <a:r>
              <a:rPr lang="en-US" sz="2599" dirty="0" err="1">
                <a:solidFill>
                  <a:srgbClr val="FFFFFF"/>
                </a:solidFill>
                <a:latin typeface="Codec Pro" panose="020B0604020202020204" charset="0"/>
                <a:cs typeface="Codec Pro"/>
              </a:rPr>
              <a:t>tez-tez</a:t>
            </a:r>
            <a:r>
              <a:rPr lang="en-US" sz="2599" dirty="0">
                <a:solidFill>
                  <a:srgbClr val="FFFFFF"/>
                </a:solidFill>
                <a:latin typeface="Codec Pro" panose="020B0604020202020204" charset="0"/>
                <a:cs typeface="Codec Pro"/>
              </a:rPr>
              <a:t> </a:t>
            </a:r>
            <a:r>
              <a:rPr lang="en-US" sz="2599" dirty="0" err="1">
                <a:solidFill>
                  <a:srgbClr val="FFFFFF"/>
                </a:solidFill>
                <a:latin typeface="Codec Pro" panose="020B0604020202020204" charset="0"/>
                <a:cs typeface="Codec Pro"/>
              </a:rPr>
              <a:t>yaşansa</a:t>
            </a:r>
            <a:r>
              <a:rPr lang="en-US" sz="2599" dirty="0">
                <a:solidFill>
                  <a:srgbClr val="FFFFFF"/>
                </a:solidFill>
                <a:latin typeface="Codec Pro" panose="020B0604020202020204" charset="0"/>
                <a:cs typeface="Codec Pro"/>
              </a:rPr>
              <a:t> da 90 </a:t>
            </a:r>
            <a:r>
              <a:rPr lang="en-US" sz="2599" dirty="0" err="1">
                <a:solidFill>
                  <a:srgbClr val="FFFFFF"/>
                </a:solidFill>
                <a:latin typeface="Codec Pro" panose="020B0604020202020204" charset="0"/>
                <a:cs typeface="Codec Pro"/>
              </a:rPr>
              <a:t>faizdən</a:t>
            </a:r>
            <a:r>
              <a:rPr lang="en-US" sz="2599" dirty="0">
                <a:solidFill>
                  <a:srgbClr val="FFFFFF"/>
                </a:solidFill>
                <a:latin typeface="Codec Pro" panose="020B0604020202020204" charset="0"/>
                <a:cs typeface="Codec Pro"/>
              </a:rPr>
              <a:t> </a:t>
            </a:r>
            <a:r>
              <a:rPr lang="en-US" sz="2599" dirty="0" err="1">
                <a:solidFill>
                  <a:srgbClr val="FFFFFF"/>
                </a:solidFill>
                <a:latin typeface="Codec Pro" panose="020B0604020202020204" charset="0"/>
                <a:cs typeface="Codec Pro"/>
              </a:rPr>
              <a:t>çox</a:t>
            </a:r>
            <a:r>
              <a:rPr lang="en-US" sz="2599" dirty="0">
                <a:solidFill>
                  <a:srgbClr val="FFFFFF"/>
                </a:solidFill>
                <a:latin typeface="Codec Pro" panose="020B0604020202020204" charset="0"/>
                <a:cs typeface="Codec Pro"/>
              </a:rPr>
              <a:t> </a:t>
            </a:r>
            <a:r>
              <a:rPr lang="en-US" sz="2599" dirty="0" err="1">
                <a:solidFill>
                  <a:srgbClr val="FFFFFF"/>
                </a:solidFill>
                <a:latin typeface="Codec Pro" panose="020B0604020202020204" charset="0"/>
                <a:cs typeface="Codec Pro"/>
              </a:rPr>
              <a:t>hallarda</a:t>
            </a:r>
            <a:r>
              <a:rPr lang="en-US" sz="2599" dirty="0">
                <a:solidFill>
                  <a:srgbClr val="FFFFFF"/>
                </a:solidFill>
                <a:latin typeface="Codec Pro" panose="020B0604020202020204" charset="0"/>
                <a:cs typeface="Codec Pro"/>
              </a:rPr>
              <a:t> </a:t>
            </a:r>
            <a:r>
              <a:rPr lang="en-US" sz="2599" dirty="0" err="1">
                <a:solidFill>
                  <a:srgbClr val="FFFFFF"/>
                </a:solidFill>
                <a:latin typeface="Codec Pro" panose="020B0604020202020204" charset="0"/>
                <a:cs typeface="Codec Pro"/>
              </a:rPr>
              <a:t>hücumçu</a:t>
            </a:r>
            <a:r>
              <a:rPr lang="en-US" sz="2599" dirty="0">
                <a:solidFill>
                  <a:srgbClr val="FFFFFF"/>
                </a:solidFill>
                <a:latin typeface="Codec Pro" panose="020B0604020202020204" charset="0"/>
                <a:cs typeface="Codec Pro"/>
              </a:rPr>
              <a:t> </a:t>
            </a:r>
            <a:r>
              <a:rPr lang="en-US" sz="2599" dirty="0" err="1">
                <a:solidFill>
                  <a:srgbClr val="FFFFFF"/>
                </a:solidFill>
                <a:latin typeface="Codec Pro" panose="020B0604020202020204" charset="0"/>
                <a:cs typeface="Codec Pro"/>
              </a:rPr>
              <a:t>üçün</a:t>
            </a:r>
            <a:r>
              <a:rPr lang="en-US" sz="2599" dirty="0">
                <a:solidFill>
                  <a:srgbClr val="FFFFFF"/>
                </a:solidFill>
                <a:latin typeface="Codec Pro" panose="020B0604020202020204" charset="0"/>
                <a:cs typeface="Codec Pro"/>
              </a:rPr>
              <a:t> </a:t>
            </a:r>
            <a:r>
              <a:rPr lang="en-US" sz="2599" dirty="0" err="1">
                <a:solidFill>
                  <a:srgbClr val="FFFFFF"/>
                </a:solidFill>
                <a:latin typeface="Codec Pro" panose="020B0604020202020204" charset="0"/>
                <a:cs typeface="Codec Pro"/>
              </a:rPr>
              <a:t>uğursuzluqla</a:t>
            </a:r>
            <a:r>
              <a:rPr lang="en-US" sz="2599" dirty="0">
                <a:solidFill>
                  <a:srgbClr val="FFFFFF"/>
                </a:solidFill>
                <a:latin typeface="Codec Pro" panose="020B0604020202020204" charset="0"/>
                <a:cs typeface="Codec Pro"/>
              </a:rPr>
              <a:t> </a:t>
            </a:r>
            <a:r>
              <a:rPr lang="en-US" sz="2599" dirty="0" err="1">
                <a:solidFill>
                  <a:srgbClr val="FFFFFF"/>
                </a:solidFill>
                <a:latin typeface="Codec Pro" panose="020B0604020202020204" charset="0"/>
                <a:cs typeface="Codec Pro"/>
              </a:rPr>
              <a:t>nəticələnir</a:t>
            </a:r>
            <a:r>
              <a:rPr lang="en-US" sz="2599" dirty="0">
                <a:solidFill>
                  <a:srgbClr val="FFFFFF"/>
                </a:solidFill>
                <a:latin typeface="Codec Pro" panose="020B0604020202020204" charset="0"/>
                <a:cs typeface="Codec Pro"/>
              </a:rPr>
              <a:t>.</a:t>
            </a:r>
          </a:p>
          <a:p>
            <a:pPr algn="just">
              <a:lnSpc>
                <a:spcPts val="3639"/>
              </a:lnSpc>
            </a:pPr>
            <a:r>
              <a:rPr lang="en-US" sz="2599" dirty="0">
                <a:solidFill>
                  <a:srgbClr val="FFFFFF"/>
                </a:solidFill>
                <a:latin typeface="Codec Pro" panose="020B0604020202020204" charset="0"/>
              </a:rPr>
              <a:t>   British Airways </a:t>
            </a:r>
            <a:r>
              <a:rPr lang="en-US" sz="2599" dirty="0" err="1">
                <a:solidFill>
                  <a:srgbClr val="FFFFFF"/>
                </a:solidFill>
                <a:latin typeface="Codec Pro" panose="020B0604020202020204" charset="0"/>
              </a:rPr>
              <a:t>bu</a:t>
            </a:r>
            <a:r>
              <a:rPr lang="en-US" sz="2599" dirty="0">
                <a:solidFill>
                  <a:srgbClr val="FFFFFF"/>
                </a:solidFill>
                <a:latin typeface="Codec Pro" panose="020B0604020202020204" charset="0"/>
              </a:rPr>
              <a:t> </a:t>
            </a:r>
            <a:r>
              <a:rPr lang="en-US" sz="2599" dirty="0" err="1">
                <a:solidFill>
                  <a:srgbClr val="FFFFFF"/>
                </a:solidFill>
                <a:latin typeface="Codec Pro" panose="020B0604020202020204" charset="0"/>
              </a:rPr>
              <a:t>metodla</a:t>
            </a:r>
            <a:r>
              <a:rPr lang="en-US" sz="2599" dirty="0">
                <a:solidFill>
                  <a:srgbClr val="FFFFFF"/>
                </a:solidFill>
                <a:latin typeface="Codec Pro" panose="020B0604020202020204" charset="0"/>
              </a:rPr>
              <a:t> 2018-ci </a:t>
            </a:r>
            <a:r>
              <a:rPr lang="en-US" sz="2599" dirty="0" err="1">
                <a:solidFill>
                  <a:srgbClr val="FFFFFF"/>
                </a:solidFill>
                <a:latin typeface="Codec Pro" panose="020B0604020202020204" charset="0"/>
              </a:rPr>
              <a:t>ildə</a:t>
            </a:r>
            <a:r>
              <a:rPr lang="en-US" sz="2599" dirty="0">
                <a:solidFill>
                  <a:srgbClr val="FFFFFF"/>
                </a:solidFill>
                <a:latin typeface="Codec Pro" panose="020B0604020202020204" charset="0"/>
              </a:rPr>
              <a:t> </a:t>
            </a:r>
            <a:r>
              <a:rPr lang="en-US" sz="2599" dirty="0" err="1">
                <a:solidFill>
                  <a:srgbClr val="FFFFFF"/>
                </a:solidFill>
                <a:latin typeface="Codec Pro" panose="020B0604020202020204" charset="0"/>
              </a:rPr>
              <a:t>hücuma</a:t>
            </a:r>
            <a:r>
              <a:rPr lang="en-US" sz="2599" dirty="0">
                <a:solidFill>
                  <a:srgbClr val="FFFFFF"/>
                </a:solidFill>
                <a:latin typeface="Codec Pro" panose="020B0604020202020204" charset="0"/>
              </a:rPr>
              <a:t> </a:t>
            </a:r>
            <a:r>
              <a:rPr lang="en-US" sz="2599" dirty="0" err="1">
                <a:solidFill>
                  <a:srgbClr val="FFFFFF"/>
                </a:solidFill>
                <a:latin typeface="Codec Pro" panose="020B0604020202020204" charset="0"/>
              </a:rPr>
              <a:t>məruz</a:t>
            </a:r>
            <a:r>
              <a:rPr lang="en-US" sz="2599" dirty="0">
                <a:solidFill>
                  <a:srgbClr val="FFFFFF"/>
                </a:solidFill>
                <a:latin typeface="Codec Pro" panose="020B0604020202020204" charset="0"/>
              </a:rPr>
              <a:t> </a:t>
            </a:r>
            <a:r>
              <a:rPr lang="en-US" sz="2599" dirty="0" err="1">
                <a:solidFill>
                  <a:srgbClr val="FFFFFF"/>
                </a:solidFill>
                <a:latin typeface="Codec Pro" panose="020B0604020202020204" charset="0"/>
              </a:rPr>
              <a:t>qalmışdı</a:t>
            </a:r>
            <a:r>
              <a:rPr lang="en-US" sz="2599" dirty="0">
                <a:solidFill>
                  <a:srgbClr val="FFFFFF"/>
                </a:solidFill>
                <a:latin typeface="Codec Pro" panose="020B0604020202020204" charset="0"/>
              </a:rPr>
              <a:t>.</a:t>
            </a:r>
            <a:r>
              <a:rPr lang="en-US" sz="2799" dirty="0">
                <a:solidFill>
                  <a:srgbClr val="FFFFFF"/>
                </a:solidFill>
                <a:latin typeface="Codec Pro" panose="020B0604020202020204" charset="0"/>
              </a:rPr>
              <a:t> </a:t>
            </a:r>
            <a:r>
              <a:rPr lang="en-US" sz="2799" dirty="0" err="1">
                <a:solidFill>
                  <a:srgbClr val="FFFFFF"/>
                </a:solidFill>
                <a:latin typeface="Codec Pro" panose="020B0604020202020204" charset="0"/>
              </a:rPr>
              <a:t>Bildirilir</a:t>
            </a:r>
            <a:r>
              <a:rPr lang="en-US" sz="2799" dirty="0">
                <a:solidFill>
                  <a:srgbClr val="FFFFFF"/>
                </a:solidFill>
                <a:latin typeface="Codec Pro" panose="020B0604020202020204" charset="0"/>
              </a:rPr>
              <a:t> ki, </a:t>
            </a:r>
            <a:r>
              <a:rPr lang="en-US" sz="2799" dirty="0" err="1">
                <a:solidFill>
                  <a:srgbClr val="FFFFFF"/>
                </a:solidFill>
                <a:latin typeface="Codec Pro" panose="020B0604020202020204" charset="0"/>
              </a:rPr>
              <a:t>bu</a:t>
            </a:r>
            <a:r>
              <a:rPr lang="en-US" sz="2799" dirty="0">
                <a:solidFill>
                  <a:srgbClr val="FFFFFF"/>
                </a:solidFill>
                <a:latin typeface="Codec Pro" panose="020B0604020202020204" charset="0"/>
              </a:rPr>
              <a:t> </a:t>
            </a:r>
            <a:r>
              <a:rPr lang="en-US" sz="2799" dirty="0" err="1">
                <a:solidFill>
                  <a:srgbClr val="FFFFFF"/>
                </a:solidFill>
                <a:latin typeface="Codec Pro" panose="020B0604020202020204" charset="0"/>
              </a:rPr>
              <a:t>yolla</a:t>
            </a:r>
            <a:r>
              <a:rPr lang="en-US" sz="2799" dirty="0">
                <a:solidFill>
                  <a:srgbClr val="FFFFFF"/>
                </a:solidFill>
                <a:latin typeface="Codec Pro" panose="020B0604020202020204" charset="0"/>
              </a:rPr>
              <a:t> </a:t>
            </a:r>
            <a:r>
              <a:rPr lang="en-US" sz="2799" dirty="0" err="1">
                <a:solidFill>
                  <a:srgbClr val="FFFFFF"/>
                </a:solidFill>
                <a:latin typeface="Codec Pro" panose="020B0604020202020204" charset="0"/>
              </a:rPr>
              <a:t>pozuntu</a:t>
            </a:r>
            <a:r>
              <a:rPr lang="en-US" sz="2799" dirty="0">
                <a:solidFill>
                  <a:srgbClr val="FFFFFF"/>
                </a:solidFill>
                <a:latin typeface="Codec Pro" panose="020B0604020202020204" charset="0"/>
              </a:rPr>
              <a:t> 400.000-dən </a:t>
            </a:r>
            <a:r>
              <a:rPr lang="en-US" sz="2799" dirty="0" err="1">
                <a:solidFill>
                  <a:srgbClr val="FFFFFF"/>
                </a:solidFill>
                <a:latin typeface="Codec Pro" panose="020B0604020202020204" charset="0"/>
              </a:rPr>
              <a:t>çox</a:t>
            </a:r>
            <a:r>
              <a:rPr lang="en-US" sz="2799" dirty="0">
                <a:solidFill>
                  <a:srgbClr val="FFFFFF"/>
                </a:solidFill>
                <a:latin typeface="Codec Pro" panose="020B0604020202020204" charset="0"/>
              </a:rPr>
              <a:t> </a:t>
            </a:r>
            <a:r>
              <a:rPr lang="en-US" sz="2799" dirty="0" err="1">
                <a:solidFill>
                  <a:srgbClr val="FFFFFF"/>
                </a:solidFill>
                <a:latin typeface="Codec Pro" panose="020B0604020202020204" charset="0"/>
              </a:rPr>
              <a:t>müştərinin</a:t>
            </a:r>
            <a:r>
              <a:rPr lang="en-US" sz="2799" dirty="0">
                <a:solidFill>
                  <a:srgbClr val="FFFFFF"/>
                </a:solidFill>
                <a:latin typeface="Codec Pro" panose="020B0604020202020204" charset="0"/>
              </a:rPr>
              <a:t> </a:t>
            </a:r>
            <a:r>
              <a:rPr lang="en-US" sz="2799" dirty="0" err="1">
                <a:solidFill>
                  <a:srgbClr val="FFFFFF"/>
                </a:solidFill>
                <a:latin typeface="Codec Pro" panose="020B0604020202020204" charset="0"/>
              </a:rPr>
              <a:t>məlumatı</a:t>
            </a:r>
            <a:r>
              <a:rPr lang="en-US" sz="2799" dirty="0">
                <a:solidFill>
                  <a:srgbClr val="FFFFFF"/>
                </a:solidFill>
                <a:latin typeface="Codec Pro" panose="020B0604020202020204" charset="0"/>
              </a:rPr>
              <a:t> </a:t>
            </a:r>
            <a:r>
              <a:rPr lang="en-US" sz="2799" dirty="0" err="1">
                <a:solidFill>
                  <a:srgbClr val="FFFFFF"/>
                </a:solidFill>
                <a:latin typeface="Codec Pro" panose="020B0604020202020204" charset="0"/>
              </a:rPr>
              <a:t>oğurlanıb</a:t>
            </a:r>
            <a:r>
              <a:rPr lang="en-US" sz="2799" dirty="0">
                <a:solidFill>
                  <a:srgbClr val="FFFFFF"/>
                </a:solidFill>
                <a:latin typeface="Codec Pro" panose="020B0604020202020204" charset="0"/>
              </a:rPr>
              <a:t>. </a:t>
            </a:r>
            <a:r>
              <a:rPr lang="en-US" sz="2799" dirty="0" err="1">
                <a:solidFill>
                  <a:srgbClr val="FFFFFF"/>
                </a:solidFill>
                <a:latin typeface="Codec Pro" panose="020B0604020202020204" charset="0"/>
              </a:rPr>
              <a:t>Əlavə</a:t>
            </a:r>
            <a:r>
              <a:rPr lang="en-US" sz="2799" dirty="0">
                <a:solidFill>
                  <a:srgbClr val="FFFFFF"/>
                </a:solidFill>
                <a:latin typeface="Codec Pro" panose="020B0604020202020204" charset="0"/>
              </a:rPr>
              <a:t> </a:t>
            </a:r>
            <a:r>
              <a:rPr lang="en-US" sz="2799" dirty="0" err="1">
                <a:solidFill>
                  <a:srgbClr val="FFFFFF"/>
                </a:solidFill>
                <a:latin typeface="Codec Pro" panose="020B0604020202020204" charset="0"/>
              </a:rPr>
              <a:t>olaraq</a:t>
            </a:r>
            <a:r>
              <a:rPr lang="en-US" sz="2799" dirty="0">
                <a:solidFill>
                  <a:srgbClr val="FFFFFF"/>
                </a:solidFill>
                <a:latin typeface="Codec Pro" panose="020B0604020202020204" charset="0"/>
              </a:rPr>
              <a:t> </a:t>
            </a:r>
            <a:r>
              <a:rPr lang="en-US" sz="2799" dirty="0" err="1">
                <a:solidFill>
                  <a:srgbClr val="FFFFFF"/>
                </a:solidFill>
                <a:latin typeface="Codec Pro" panose="020B0604020202020204" charset="0"/>
              </a:rPr>
              <a:t>məxfilik</a:t>
            </a:r>
            <a:r>
              <a:rPr lang="en-US" sz="2799" dirty="0">
                <a:solidFill>
                  <a:srgbClr val="FFFFFF"/>
                </a:solidFill>
                <a:latin typeface="Codec Pro" panose="020B0604020202020204" charset="0"/>
              </a:rPr>
              <a:t> </a:t>
            </a:r>
            <a:r>
              <a:rPr lang="en-US" sz="2799" dirty="0" err="1">
                <a:solidFill>
                  <a:srgbClr val="FFFFFF"/>
                </a:solidFill>
                <a:latin typeface="Codec Pro" panose="020B0604020202020204" charset="0"/>
              </a:rPr>
              <a:t>pozuntusuna</a:t>
            </a:r>
            <a:r>
              <a:rPr lang="en-US" sz="2799" dirty="0">
                <a:solidFill>
                  <a:srgbClr val="FFFFFF"/>
                </a:solidFill>
                <a:latin typeface="Codec Pro" panose="020B0604020202020204" charset="0"/>
              </a:rPr>
              <a:t> </a:t>
            </a:r>
            <a:r>
              <a:rPr lang="en-US" sz="2799" dirty="0" err="1">
                <a:solidFill>
                  <a:srgbClr val="FFFFFF"/>
                </a:solidFill>
                <a:latin typeface="Codec Pro" panose="020B0604020202020204" charset="0"/>
              </a:rPr>
              <a:t>görə</a:t>
            </a:r>
            <a:r>
              <a:rPr lang="en-US" sz="2799" dirty="0">
                <a:solidFill>
                  <a:srgbClr val="FFFFFF"/>
                </a:solidFill>
                <a:latin typeface="Codec Pro" panose="020B0604020202020204" charset="0"/>
              </a:rPr>
              <a:t> </a:t>
            </a:r>
            <a:r>
              <a:rPr lang="en-US" sz="2799" dirty="0" err="1">
                <a:solidFill>
                  <a:srgbClr val="FFFFFF"/>
                </a:solidFill>
                <a:latin typeface="Codec Pro" panose="020B0604020202020204" charset="0"/>
              </a:rPr>
              <a:t>aviaşirkət</a:t>
            </a:r>
            <a:r>
              <a:rPr lang="en-US" sz="2799" dirty="0">
                <a:solidFill>
                  <a:srgbClr val="FFFFFF"/>
                </a:solidFill>
                <a:latin typeface="Codec Pro" panose="020B0604020202020204" charset="0"/>
              </a:rPr>
              <a:t> 26 </a:t>
            </a:r>
            <a:r>
              <a:rPr lang="en-US" sz="2799" dirty="0" err="1">
                <a:solidFill>
                  <a:srgbClr val="FFFFFF"/>
                </a:solidFill>
                <a:latin typeface="Codec Pro" panose="020B0604020202020204" charset="0"/>
              </a:rPr>
              <a:t>milyon</a:t>
            </a:r>
            <a:r>
              <a:rPr lang="en-US" sz="2799" dirty="0">
                <a:solidFill>
                  <a:srgbClr val="FFFFFF"/>
                </a:solidFill>
                <a:latin typeface="Codec Pro" panose="020B0604020202020204" charset="0"/>
              </a:rPr>
              <a:t> dollar </a:t>
            </a:r>
            <a:r>
              <a:rPr lang="en-US" sz="2799" dirty="0" err="1">
                <a:solidFill>
                  <a:srgbClr val="FFFFFF"/>
                </a:solidFill>
                <a:latin typeface="Codec Pro" panose="020B0604020202020204" charset="0"/>
              </a:rPr>
              <a:t>cərimələnib</a:t>
            </a:r>
            <a:r>
              <a:rPr lang="en-US" sz="2799" dirty="0">
                <a:solidFill>
                  <a:srgbClr val="FFFFFF"/>
                </a:solidFill>
                <a:latin typeface="Codec Pro" panose="020B0604020202020204" charset="0"/>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A5A40"/>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18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2782074">
            <a:off x="9774810" y="2861674"/>
            <a:ext cx="9465160" cy="9569555"/>
          </a:xfrm>
          <a:prstGeom prst="rect">
            <a:avLst/>
          </a:prstGeom>
        </p:spPr>
      </p:pic>
      <p:sp>
        <p:nvSpPr>
          <p:cNvPr id="3" name="TextBox 3"/>
          <p:cNvSpPr txBox="1"/>
          <p:nvPr/>
        </p:nvSpPr>
        <p:spPr>
          <a:xfrm>
            <a:off x="1028700" y="933450"/>
            <a:ext cx="16230600" cy="2228850"/>
          </a:xfrm>
          <a:prstGeom prst="rect">
            <a:avLst/>
          </a:prstGeom>
        </p:spPr>
        <p:txBody>
          <a:bodyPr lIns="0" tIns="0" rIns="0" bIns="0" rtlCol="0" anchor="t">
            <a:spAutoFit/>
          </a:bodyPr>
          <a:lstStyle/>
          <a:p>
            <a:pPr>
              <a:lnSpc>
                <a:spcPts val="8399"/>
              </a:lnSpc>
            </a:pPr>
            <a:r>
              <a:rPr lang="en-US" sz="6999">
                <a:solidFill>
                  <a:srgbClr val="FFFFFF"/>
                </a:solidFill>
                <a:latin typeface="Codec Pro"/>
              </a:rPr>
              <a:t>8. Software and Data Integrity Failures</a:t>
            </a:r>
          </a:p>
        </p:txBody>
      </p:sp>
      <p:sp>
        <p:nvSpPr>
          <p:cNvPr id="4" name="TextBox 4"/>
          <p:cNvSpPr txBox="1"/>
          <p:nvPr/>
        </p:nvSpPr>
        <p:spPr>
          <a:xfrm>
            <a:off x="1028700" y="4379377"/>
            <a:ext cx="6907627" cy="3874135"/>
          </a:xfrm>
          <a:prstGeom prst="rect">
            <a:avLst/>
          </a:prstGeom>
        </p:spPr>
        <p:txBody>
          <a:bodyPr lIns="0" tIns="0" rIns="0" bIns="0" rtlCol="0" anchor="t">
            <a:spAutoFit/>
          </a:bodyPr>
          <a:lstStyle/>
          <a:p>
            <a:pPr algn="just">
              <a:lnSpc>
                <a:spcPts val="3380"/>
              </a:lnSpc>
              <a:spcBef>
                <a:spcPct val="0"/>
              </a:spcBef>
            </a:pPr>
            <a:r>
              <a:rPr lang="en-US" sz="2600" dirty="0">
                <a:solidFill>
                  <a:srgbClr val="FFFFFF"/>
                </a:solidFill>
                <a:latin typeface="Codec Pro"/>
              </a:rPr>
              <a:t>   </a:t>
            </a:r>
            <a:r>
              <a:rPr lang="en-US" sz="2600" dirty="0" err="1">
                <a:solidFill>
                  <a:srgbClr val="FFFFFF"/>
                </a:solidFill>
                <a:latin typeface="Codec Pro"/>
              </a:rPr>
              <a:t>Proqram</a:t>
            </a:r>
            <a:r>
              <a:rPr lang="en-US" sz="2600" dirty="0">
                <a:solidFill>
                  <a:srgbClr val="FFFFFF"/>
                </a:solidFill>
                <a:latin typeface="Codec Pro"/>
              </a:rPr>
              <a:t> </a:t>
            </a:r>
            <a:r>
              <a:rPr lang="en-US" sz="2600" dirty="0" err="1">
                <a:solidFill>
                  <a:srgbClr val="FFFFFF"/>
                </a:solidFill>
                <a:latin typeface="Codec Pro"/>
              </a:rPr>
              <a:t>təminatı</a:t>
            </a:r>
            <a:r>
              <a:rPr lang="en-US" sz="2600" dirty="0">
                <a:solidFill>
                  <a:srgbClr val="FFFFFF"/>
                </a:solidFill>
                <a:latin typeface="Codec Pro"/>
              </a:rPr>
              <a:t> </a:t>
            </a:r>
            <a:r>
              <a:rPr lang="en-US" sz="2600" dirty="0" err="1">
                <a:solidFill>
                  <a:srgbClr val="FFFFFF"/>
                </a:solidFill>
                <a:latin typeface="Codec Pro"/>
              </a:rPr>
              <a:t>və</a:t>
            </a:r>
            <a:r>
              <a:rPr lang="en-US" sz="2600" dirty="0">
                <a:solidFill>
                  <a:srgbClr val="FFFFFF"/>
                </a:solidFill>
                <a:latin typeface="Codec Pro"/>
              </a:rPr>
              <a:t> </a:t>
            </a:r>
            <a:r>
              <a:rPr lang="en-US" sz="2600" dirty="0" err="1">
                <a:solidFill>
                  <a:srgbClr val="FFFFFF"/>
                </a:solidFill>
                <a:latin typeface="Codec Pro"/>
              </a:rPr>
              <a:t>məlumatların</a:t>
            </a:r>
            <a:r>
              <a:rPr lang="en-US" sz="2600" dirty="0">
                <a:solidFill>
                  <a:srgbClr val="FFFFFF"/>
                </a:solidFill>
                <a:latin typeface="Codec Pro"/>
              </a:rPr>
              <a:t> </a:t>
            </a:r>
            <a:r>
              <a:rPr lang="en-US" sz="2600" dirty="0" err="1">
                <a:solidFill>
                  <a:srgbClr val="FFFFFF"/>
                </a:solidFill>
                <a:latin typeface="Codec Pro"/>
              </a:rPr>
              <a:t>bütövlüyünün</a:t>
            </a:r>
            <a:r>
              <a:rPr lang="en-US" sz="2600" dirty="0">
                <a:solidFill>
                  <a:srgbClr val="FFFFFF"/>
                </a:solidFill>
                <a:latin typeface="Codec Pro"/>
              </a:rPr>
              <a:t> </a:t>
            </a:r>
            <a:r>
              <a:rPr lang="en-US" sz="2600" dirty="0" err="1">
                <a:solidFill>
                  <a:srgbClr val="FFFFFF"/>
                </a:solidFill>
                <a:latin typeface="Codec Pro"/>
              </a:rPr>
              <a:t>pozulmasıdır</a:t>
            </a:r>
            <a:r>
              <a:rPr lang="en-US" sz="2600" dirty="0">
                <a:solidFill>
                  <a:srgbClr val="FFFFFF"/>
                </a:solidFill>
                <a:latin typeface="Codec Pro"/>
              </a:rPr>
              <a:t>. </a:t>
            </a:r>
            <a:r>
              <a:rPr lang="en-US" sz="2600" dirty="0" err="1">
                <a:solidFill>
                  <a:srgbClr val="FFFFFF"/>
                </a:solidFill>
                <a:latin typeface="Codec Pro"/>
              </a:rPr>
              <a:t>Söhbət</a:t>
            </a:r>
            <a:r>
              <a:rPr lang="en-US" sz="2600" dirty="0">
                <a:solidFill>
                  <a:srgbClr val="FFFFFF"/>
                </a:solidFill>
                <a:latin typeface="Codec Pro"/>
              </a:rPr>
              <a:t> </a:t>
            </a:r>
            <a:r>
              <a:rPr lang="en-US" sz="2600" dirty="0" err="1">
                <a:solidFill>
                  <a:srgbClr val="FFFFFF"/>
                </a:solidFill>
                <a:latin typeface="Codec Pro"/>
              </a:rPr>
              <a:t>bütövlüyün</a:t>
            </a:r>
            <a:r>
              <a:rPr lang="en-US" sz="2600" dirty="0">
                <a:solidFill>
                  <a:srgbClr val="FFFFFF"/>
                </a:solidFill>
                <a:latin typeface="Codec Pro"/>
              </a:rPr>
              <a:t> </a:t>
            </a:r>
            <a:r>
              <a:rPr lang="en-US" sz="2600" dirty="0" err="1">
                <a:solidFill>
                  <a:srgbClr val="FFFFFF"/>
                </a:solidFill>
                <a:latin typeface="Codec Pro"/>
              </a:rPr>
              <a:t>pozulmasından</a:t>
            </a:r>
            <a:r>
              <a:rPr lang="en-US" sz="2600" dirty="0">
                <a:solidFill>
                  <a:srgbClr val="FFFFFF"/>
                </a:solidFill>
                <a:latin typeface="Codec Pro"/>
              </a:rPr>
              <a:t> </a:t>
            </a:r>
            <a:r>
              <a:rPr lang="en-US" sz="2600" dirty="0" err="1">
                <a:solidFill>
                  <a:srgbClr val="FFFFFF"/>
                </a:solidFill>
                <a:latin typeface="Codec Pro"/>
              </a:rPr>
              <a:t>qorunmayan</a:t>
            </a:r>
            <a:r>
              <a:rPr lang="en-US" sz="2600" dirty="0">
                <a:solidFill>
                  <a:srgbClr val="FFFFFF"/>
                </a:solidFill>
                <a:latin typeface="Codec Pro"/>
              </a:rPr>
              <a:t> </a:t>
            </a:r>
            <a:r>
              <a:rPr lang="en-US" sz="2600" dirty="0" err="1">
                <a:solidFill>
                  <a:srgbClr val="FFFFFF"/>
                </a:solidFill>
                <a:latin typeface="Codec Pro"/>
              </a:rPr>
              <a:t>kod</a:t>
            </a:r>
            <a:r>
              <a:rPr lang="en-US" sz="2600" dirty="0">
                <a:solidFill>
                  <a:srgbClr val="FFFFFF"/>
                </a:solidFill>
                <a:latin typeface="Codec Pro"/>
              </a:rPr>
              <a:t> </a:t>
            </a:r>
            <a:r>
              <a:rPr lang="en-US" sz="2600" dirty="0" err="1">
                <a:solidFill>
                  <a:srgbClr val="FFFFFF"/>
                </a:solidFill>
                <a:latin typeface="Codec Pro"/>
              </a:rPr>
              <a:t>və</a:t>
            </a:r>
            <a:r>
              <a:rPr lang="en-US" sz="2600" dirty="0">
                <a:solidFill>
                  <a:srgbClr val="FFFFFF"/>
                </a:solidFill>
                <a:latin typeface="Codec Pro"/>
              </a:rPr>
              <a:t> </a:t>
            </a:r>
            <a:r>
              <a:rPr lang="en-US" sz="2600" dirty="0" err="1">
                <a:solidFill>
                  <a:srgbClr val="FFFFFF"/>
                </a:solidFill>
                <a:latin typeface="Codec Pro"/>
              </a:rPr>
              <a:t>infrastruktura</a:t>
            </a:r>
            <a:r>
              <a:rPr lang="en-US" sz="2600" dirty="0">
                <a:solidFill>
                  <a:srgbClr val="FFFFFF"/>
                </a:solidFill>
                <a:latin typeface="Codec Pro"/>
              </a:rPr>
              <a:t> malik </a:t>
            </a:r>
            <a:r>
              <a:rPr lang="en-US" sz="2600" dirty="0" err="1">
                <a:solidFill>
                  <a:srgbClr val="FFFFFF"/>
                </a:solidFill>
                <a:latin typeface="Codec Pro"/>
              </a:rPr>
              <a:t>olmaqdan</a:t>
            </a:r>
            <a:r>
              <a:rPr lang="en-US" sz="2600" dirty="0">
                <a:solidFill>
                  <a:srgbClr val="FFFFFF"/>
                </a:solidFill>
                <a:latin typeface="Codec Pro"/>
              </a:rPr>
              <a:t> </a:t>
            </a:r>
            <a:r>
              <a:rPr lang="en-US" sz="2600" dirty="0" err="1">
                <a:solidFill>
                  <a:srgbClr val="FFFFFF"/>
                </a:solidFill>
                <a:latin typeface="Codec Pro"/>
              </a:rPr>
              <a:t>gedir</a:t>
            </a:r>
            <a:r>
              <a:rPr lang="en-US" sz="2600" dirty="0">
                <a:solidFill>
                  <a:srgbClr val="FFFFFF"/>
                </a:solidFill>
                <a:latin typeface="Codec Pro"/>
              </a:rPr>
              <a:t>. Buna </a:t>
            </a:r>
            <a:r>
              <a:rPr lang="en-US" sz="2600" dirty="0" err="1">
                <a:solidFill>
                  <a:srgbClr val="FFFFFF"/>
                </a:solidFill>
                <a:latin typeface="Codec Pro"/>
              </a:rPr>
              <a:t>misal</a:t>
            </a:r>
            <a:r>
              <a:rPr lang="en-US" sz="2600" dirty="0">
                <a:solidFill>
                  <a:srgbClr val="FFFFFF"/>
                </a:solidFill>
                <a:latin typeface="Codec Pro"/>
              </a:rPr>
              <a:t> </a:t>
            </a:r>
            <a:r>
              <a:rPr lang="en-US" sz="2600" dirty="0" err="1">
                <a:solidFill>
                  <a:srgbClr val="FFFFFF"/>
                </a:solidFill>
                <a:latin typeface="Codec Pro"/>
              </a:rPr>
              <a:t>olaraq</a:t>
            </a:r>
            <a:r>
              <a:rPr lang="en-US" sz="2600" dirty="0">
                <a:solidFill>
                  <a:srgbClr val="FFFFFF"/>
                </a:solidFill>
                <a:latin typeface="Codec Pro"/>
              </a:rPr>
              <a:t> </a:t>
            </a:r>
            <a:r>
              <a:rPr lang="en-US" sz="2600" dirty="0" err="1">
                <a:solidFill>
                  <a:srgbClr val="FFFFFF"/>
                </a:solidFill>
                <a:latin typeface="Codec Pro"/>
              </a:rPr>
              <a:t>tətbiqin</a:t>
            </a:r>
            <a:r>
              <a:rPr lang="en-US" sz="2600" dirty="0">
                <a:solidFill>
                  <a:srgbClr val="FFFFFF"/>
                </a:solidFill>
                <a:latin typeface="Codec Pro"/>
              </a:rPr>
              <a:t> </a:t>
            </a:r>
            <a:r>
              <a:rPr lang="en-US" sz="2600" dirty="0" err="1">
                <a:solidFill>
                  <a:srgbClr val="FFFFFF"/>
                </a:solidFill>
                <a:latin typeface="Codec Pro"/>
              </a:rPr>
              <a:t>etibarsız</a:t>
            </a:r>
            <a:r>
              <a:rPr lang="en-US" sz="2600" dirty="0">
                <a:solidFill>
                  <a:srgbClr val="FFFFFF"/>
                </a:solidFill>
                <a:latin typeface="Codec Pro"/>
              </a:rPr>
              <a:t> </a:t>
            </a:r>
            <a:r>
              <a:rPr lang="en-US" sz="2600" dirty="0" err="1">
                <a:solidFill>
                  <a:srgbClr val="FFFFFF"/>
                </a:solidFill>
                <a:latin typeface="Codec Pro"/>
              </a:rPr>
              <a:t>mənbələrdən</a:t>
            </a:r>
            <a:r>
              <a:rPr lang="en-US" sz="2600" dirty="0">
                <a:solidFill>
                  <a:srgbClr val="FFFFFF"/>
                </a:solidFill>
                <a:latin typeface="Codec Pro"/>
              </a:rPr>
              <a:t>, </a:t>
            </a:r>
            <a:r>
              <a:rPr lang="en-US" sz="2600" dirty="0" err="1">
                <a:solidFill>
                  <a:srgbClr val="FFFFFF"/>
                </a:solidFill>
                <a:latin typeface="Codec Pro"/>
              </a:rPr>
              <a:t>depolardan</a:t>
            </a:r>
            <a:r>
              <a:rPr lang="en-US" sz="2600" dirty="0">
                <a:solidFill>
                  <a:srgbClr val="FFFFFF"/>
                </a:solidFill>
                <a:latin typeface="Codec Pro"/>
              </a:rPr>
              <a:t> </a:t>
            </a:r>
            <a:r>
              <a:rPr lang="en-US" sz="2600" dirty="0" err="1">
                <a:solidFill>
                  <a:srgbClr val="FFFFFF"/>
                </a:solidFill>
                <a:latin typeface="Codec Pro"/>
              </a:rPr>
              <a:t>və</a:t>
            </a:r>
            <a:r>
              <a:rPr lang="en-US" sz="2600" dirty="0">
                <a:solidFill>
                  <a:srgbClr val="FFFFFF"/>
                </a:solidFill>
                <a:latin typeface="Codec Pro"/>
              </a:rPr>
              <a:t> </a:t>
            </a:r>
            <a:r>
              <a:rPr lang="en-US" sz="2600" dirty="0" err="1">
                <a:solidFill>
                  <a:srgbClr val="FFFFFF"/>
                </a:solidFill>
                <a:latin typeface="Codec Pro"/>
              </a:rPr>
              <a:t>məzmun</a:t>
            </a:r>
            <a:r>
              <a:rPr lang="en-US" sz="2600" dirty="0">
                <a:solidFill>
                  <a:srgbClr val="FFFFFF"/>
                </a:solidFill>
                <a:latin typeface="Codec Pro"/>
              </a:rPr>
              <a:t> </a:t>
            </a:r>
            <a:r>
              <a:rPr lang="en-US" sz="2600" dirty="0" err="1">
                <a:solidFill>
                  <a:srgbClr val="FFFFFF"/>
                </a:solidFill>
                <a:latin typeface="Codec Pro"/>
              </a:rPr>
              <a:t>çatdırma</a:t>
            </a:r>
            <a:r>
              <a:rPr lang="en-US" sz="2600" dirty="0">
                <a:solidFill>
                  <a:srgbClr val="FFFFFF"/>
                </a:solidFill>
                <a:latin typeface="Codec Pro"/>
              </a:rPr>
              <a:t> </a:t>
            </a:r>
            <a:r>
              <a:rPr lang="en-US" sz="2600" dirty="0" err="1">
                <a:solidFill>
                  <a:srgbClr val="FFFFFF"/>
                </a:solidFill>
                <a:latin typeface="Codec Pro"/>
              </a:rPr>
              <a:t>şəbəkələrindən</a:t>
            </a:r>
            <a:r>
              <a:rPr lang="en-US" sz="2600" dirty="0">
                <a:solidFill>
                  <a:srgbClr val="FFFFFF"/>
                </a:solidFill>
                <a:latin typeface="Codec Pro"/>
              </a:rPr>
              <a:t> (CDN) </a:t>
            </a:r>
            <a:r>
              <a:rPr lang="en-US" sz="2600" dirty="0" err="1">
                <a:solidFill>
                  <a:srgbClr val="FFFFFF"/>
                </a:solidFill>
                <a:latin typeface="Codec Pro"/>
              </a:rPr>
              <a:t>olan</a:t>
            </a:r>
            <a:r>
              <a:rPr lang="en-US" sz="2600" dirty="0">
                <a:solidFill>
                  <a:srgbClr val="FFFFFF"/>
                </a:solidFill>
                <a:latin typeface="Codec Pro"/>
              </a:rPr>
              <a:t> </a:t>
            </a:r>
            <a:r>
              <a:rPr lang="en-US" sz="2600" dirty="0" err="1">
                <a:solidFill>
                  <a:srgbClr val="FFFFFF"/>
                </a:solidFill>
                <a:latin typeface="Codec Pro"/>
              </a:rPr>
              <a:t>plaginlərə</a:t>
            </a:r>
            <a:r>
              <a:rPr lang="en-US" sz="2600" dirty="0">
                <a:solidFill>
                  <a:srgbClr val="FFFFFF"/>
                </a:solidFill>
                <a:latin typeface="Codec Pro"/>
              </a:rPr>
              <a:t>, </a:t>
            </a:r>
            <a:r>
              <a:rPr lang="en-US" sz="2600" dirty="0" err="1">
                <a:solidFill>
                  <a:srgbClr val="FFFFFF"/>
                </a:solidFill>
                <a:latin typeface="Codec Pro"/>
              </a:rPr>
              <a:t>kitabxanalara</a:t>
            </a:r>
            <a:r>
              <a:rPr lang="en-US" sz="2600" dirty="0">
                <a:solidFill>
                  <a:srgbClr val="FFFFFF"/>
                </a:solidFill>
                <a:latin typeface="Codec Pro"/>
              </a:rPr>
              <a:t> </a:t>
            </a:r>
            <a:r>
              <a:rPr lang="en-US" sz="2600" dirty="0" err="1">
                <a:solidFill>
                  <a:srgbClr val="FFFFFF"/>
                </a:solidFill>
                <a:latin typeface="Codec Pro"/>
              </a:rPr>
              <a:t>və</a:t>
            </a:r>
            <a:r>
              <a:rPr lang="en-US" sz="2600" dirty="0">
                <a:solidFill>
                  <a:srgbClr val="FFFFFF"/>
                </a:solidFill>
                <a:latin typeface="Codec Pro"/>
              </a:rPr>
              <a:t> </a:t>
            </a:r>
            <a:r>
              <a:rPr lang="en-US" sz="2600" dirty="0" err="1">
                <a:solidFill>
                  <a:srgbClr val="FFFFFF"/>
                </a:solidFill>
                <a:latin typeface="Codec Pro"/>
              </a:rPr>
              <a:t>ya</a:t>
            </a:r>
            <a:r>
              <a:rPr lang="en-US" sz="2600" dirty="0">
                <a:solidFill>
                  <a:srgbClr val="FFFFFF"/>
                </a:solidFill>
                <a:latin typeface="Codec Pro"/>
              </a:rPr>
              <a:t> </a:t>
            </a:r>
            <a:r>
              <a:rPr lang="en-US" sz="2600" dirty="0" err="1">
                <a:solidFill>
                  <a:srgbClr val="FFFFFF"/>
                </a:solidFill>
                <a:latin typeface="Codec Pro"/>
              </a:rPr>
              <a:t>modullara</a:t>
            </a:r>
            <a:r>
              <a:rPr lang="en-US" sz="2600" dirty="0">
                <a:solidFill>
                  <a:srgbClr val="FFFFFF"/>
                </a:solidFill>
                <a:latin typeface="Codec Pro"/>
              </a:rPr>
              <a:t> </a:t>
            </a:r>
            <a:r>
              <a:rPr lang="en-US" sz="2600" dirty="0" err="1">
                <a:solidFill>
                  <a:srgbClr val="FFFFFF"/>
                </a:solidFill>
                <a:latin typeface="Codec Pro"/>
              </a:rPr>
              <a:t>etibar</a:t>
            </a:r>
            <a:r>
              <a:rPr lang="en-US" sz="2600" dirty="0">
                <a:solidFill>
                  <a:srgbClr val="FFFFFF"/>
                </a:solidFill>
                <a:latin typeface="Codec Pro"/>
              </a:rPr>
              <a:t> </a:t>
            </a:r>
            <a:r>
              <a:rPr lang="en-US" sz="2600" dirty="0" err="1">
                <a:solidFill>
                  <a:srgbClr val="FFFFFF"/>
                </a:solidFill>
                <a:latin typeface="Codec Pro"/>
              </a:rPr>
              <a:t>etməsidir</a:t>
            </a:r>
            <a:r>
              <a:rPr lang="en-US" sz="2600" dirty="0">
                <a:solidFill>
                  <a:srgbClr val="FFFFFF"/>
                </a:solidFill>
                <a:latin typeface="Codec Pro"/>
              </a:rPr>
              <a:t>.</a:t>
            </a:r>
          </a:p>
        </p:txBody>
      </p:sp>
      <p:sp>
        <p:nvSpPr>
          <p:cNvPr id="5" name="TextBox 5"/>
          <p:cNvSpPr txBox="1"/>
          <p:nvPr/>
        </p:nvSpPr>
        <p:spPr>
          <a:xfrm>
            <a:off x="10351673" y="4379377"/>
            <a:ext cx="6907627" cy="3447415"/>
          </a:xfrm>
          <a:prstGeom prst="rect">
            <a:avLst/>
          </a:prstGeom>
        </p:spPr>
        <p:txBody>
          <a:bodyPr lIns="0" tIns="0" rIns="0" bIns="0" rtlCol="0" anchor="t">
            <a:spAutoFit/>
          </a:bodyPr>
          <a:lstStyle/>
          <a:p>
            <a:pPr algn="just">
              <a:lnSpc>
                <a:spcPts val="3380"/>
              </a:lnSpc>
              <a:spcBef>
                <a:spcPct val="0"/>
              </a:spcBef>
            </a:pPr>
            <a:r>
              <a:rPr lang="en-US" sz="2600" dirty="0">
                <a:solidFill>
                  <a:srgbClr val="FFFFFF"/>
                </a:solidFill>
                <a:latin typeface="Codec Pro"/>
              </a:rPr>
              <a:t>   Real </a:t>
            </a:r>
            <a:r>
              <a:rPr lang="en-US" sz="2600" dirty="0" err="1">
                <a:solidFill>
                  <a:srgbClr val="FFFFFF"/>
                </a:solidFill>
                <a:latin typeface="Codec Pro"/>
              </a:rPr>
              <a:t>nümunə</a:t>
            </a:r>
            <a:r>
              <a:rPr lang="en-US" sz="2600" dirty="0">
                <a:solidFill>
                  <a:srgbClr val="FFFFFF"/>
                </a:solidFill>
                <a:latin typeface="Codec Pro"/>
              </a:rPr>
              <a:t> </a:t>
            </a:r>
            <a:r>
              <a:rPr lang="en-US" sz="2600" dirty="0" err="1">
                <a:solidFill>
                  <a:srgbClr val="FFFFFF"/>
                </a:solidFill>
                <a:latin typeface="Codec Pro"/>
              </a:rPr>
              <a:t>olaraq</a:t>
            </a:r>
            <a:r>
              <a:rPr lang="en-US" sz="2600" dirty="0">
                <a:solidFill>
                  <a:srgbClr val="FFFFFF"/>
                </a:solidFill>
                <a:latin typeface="Codec Pro"/>
              </a:rPr>
              <a:t> 1 </a:t>
            </a:r>
            <a:r>
              <a:rPr lang="en-US" sz="2600" dirty="0" err="1">
                <a:solidFill>
                  <a:srgbClr val="FFFFFF"/>
                </a:solidFill>
                <a:latin typeface="Codec Pro"/>
              </a:rPr>
              <a:t>mlrd</a:t>
            </a:r>
            <a:r>
              <a:rPr lang="en-US" sz="2600" dirty="0">
                <a:solidFill>
                  <a:srgbClr val="FFFFFF"/>
                </a:solidFill>
                <a:latin typeface="Codec Pro"/>
              </a:rPr>
              <a:t> dollar </a:t>
            </a:r>
            <a:r>
              <a:rPr lang="en-US" sz="2600" dirty="0" err="1">
                <a:solidFill>
                  <a:srgbClr val="FFFFFF"/>
                </a:solidFill>
                <a:latin typeface="Codec Pro"/>
              </a:rPr>
              <a:t>dəyərində</a:t>
            </a:r>
            <a:r>
              <a:rPr lang="en-US" sz="2600" dirty="0">
                <a:solidFill>
                  <a:srgbClr val="FFFFFF"/>
                </a:solidFill>
                <a:latin typeface="Codec Pro"/>
              </a:rPr>
              <a:t> </a:t>
            </a:r>
            <a:r>
              <a:rPr lang="en-US" sz="2600" dirty="0" err="1">
                <a:solidFill>
                  <a:srgbClr val="FFFFFF"/>
                </a:solidFill>
                <a:latin typeface="Codec Pro"/>
              </a:rPr>
              <a:t>olan</a:t>
            </a:r>
            <a:r>
              <a:rPr lang="en-US" sz="2600" dirty="0">
                <a:solidFill>
                  <a:srgbClr val="FFFFFF"/>
                </a:solidFill>
                <a:latin typeface="Codec Pro"/>
              </a:rPr>
              <a:t> SolarWinds </a:t>
            </a:r>
            <a:r>
              <a:rPr lang="en-US" sz="2600" dirty="0" err="1">
                <a:solidFill>
                  <a:srgbClr val="FFFFFF"/>
                </a:solidFill>
                <a:latin typeface="Codec Pro"/>
              </a:rPr>
              <a:t>şirkətinin</a:t>
            </a:r>
            <a:r>
              <a:rPr lang="en-US" sz="2600" dirty="0">
                <a:solidFill>
                  <a:srgbClr val="FFFFFF"/>
                </a:solidFill>
                <a:latin typeface="Codec Pro"/>
              </a:rPr>
              <a:t> </a:t>
            </a:r>
            <a:r>
              <a:rPr lang="en-US" sz="2600" dirty="0" err="1">
                <a:solidFill>
                  <a:srgbClr val="FFFFFF"/>
                </a:solidFill>
                <a:latin typeface="Codec Pro"/>
              </a:rPr>
              <a:t>başına</a:t>
            </a:r>
            <a:r>
              <a:rPr lang="en-US" sz="2600" dirty="0">
                <a:solidFill>
                  <a:srgbClr val="FFFFFF"/>
                </a:solidFill>
                <a:latin typeface="Codec Pro"/>
              </a:rPr>
              <a:t> </a:t>
            </a:r>
            <a:r>
              <a:rPr lang="en-US" sz="2600" dirty="0" err="1">
                <a:solidFill>
                  <a:srgbClr val="FFFFFF"/>
                </a:solidFill>
                <a:latin typeface="Codec Pro"/>
              </a:rPr>
              <a:t>gəlmiş</a:t>
            </a:r>
            <a:r>
              <a:rPr lang="en-US" sz="2600" dirty="0">
                <a:solidFill>
                  <a:srgbClr val="FFFFFF"/>
                </a:solidFill>
                <a:latin typeface="Codec Pro"/>
              </a:rPr>
              <a:t> </a:t>
            </a:r>
            <a:r>
              <a:rPr lang="en-US" sz="2600" dirty="0" err="1">
                <a:solidFill>
                  <a:srgbClr val="FFFFFF"/>
                </a:solidFill>
                <a:latin typeface="Codec Pro"/>
              </a:rPr>
              <a:t>hadisəni</a:t>
            </a:r>
            <a:r>
              <a:rPr lang="en-US" sz="2600" dirty="0">
                <a:solidFill>
                  <a:srgbClr val="FFFFFF"/>
                </a:solidFill>
                <a:latin typeface="Codec Pro"/>
              </a:rPr>
              <a:t> </a:t>
            </a:r>
            <a:r>
              <a:rPr lang="en-US" sz="2600" dirty="0" err="1">
                <a:solidFill>
                  <a:srgbClr val="FFFFFF"/>
                </a:solidFill>
                <a:latin typeface="Codec Pro"/>
              </a:rPr>
              <a:t>göstərmək</a:t>
            </a:r>
            <a:r>
              <a:rPr lang="en-US" sz="2600" dirty="0">
                <a:solidFill>
                  <a:srgbClr val="FFFFFF"/>
                </a:solidFill>
                <a:latin typeface="Codec Pro"/>
              </a:rPr>
              <a:t> </a:t>
            </a:r>
            <a:r>
              <a:rPr lang="en-US" sz="2600" dirty="0" err="1">
                <a:solidFill>
                  <a:srgbClr val="FFFFFF"/>
                </a:solidFill>
                <a:latin typeface="Codec Pro"/>
              </a:rPr>
              <a:t>olar</a:t>
            </a:r>
            <a:r>
              <a:rPr lang="en-US" sz="2600" dirty="0">
                <a:solidFill>
                  <a:srgbClr val="FFFFFF"/>
                </a:solidFill>
                <a:latin typeface="Codec Pro"/>
              </a:rPr>
              <a:t>. </a:t>
            </a:r>
            <a:r>
              <a:rPr lang="en-US" sz="2600" dirty="0" err="1">
                <a:solidFill>
                  <a:srgbClr val="FFFFFF"/>
                </a:solidFill>
                <a:latin typeface="Codec Pro"/>
              </a:rPr>
              <a:t>Belə</a:t>
            </a:r>
            <a:r>
              <a:rPr lang="en-US" sz="2600" dirty="0">
                <a:solidFill>
                  <a:srgbClr val="FFFFFF"/>
                </a:solidFill>
                <a:latin typeface="Codec Pro"/>
              </a:rPr>
              <a:t> ki, 18 </a:t>
            </a:r>
            <a:r>
              <a:rPr lang="en-US" sz="2600" dirty="0" err="1">
                <a:solidFill>
                  <a:srgbClr val="FFFFFF"/>
                </a:solidFill>
                <a:latin typeface="Codec Pro"/>
              </a:rPr>
              <a:t>minə</a:t>
            </a:r>
            <a:r>
              <a:rPr lang="en-US" sz="2600" dirty="0">
                <a:solidFill>
                  <a:srgbClr val="FFFFFF"/>
                </a:solidFill>
                <a:latin typeface="Codec Pro"/>
              </a:rPr>
              <a:t> </a:t>
            </a:r>
            <a:r>
              <a:rPr lang="en-US" sz="2600" dirty="0" err="1">
                <a:solidFill>
                  <a:srgbClr val="FFFFFF"/>
                </a:solidFill>
                <a:latin typeface="Codec Pro"/>
              </a:rPr>
              <a:t>yaxış</a:t>
            </a:r>
            <a:r>
              <a:rPr lang="en-US" sz="2600" dirty="0">
                <a:solidFill>
                  <a:srgbClr val="FFFFFF"/>
                </a:solidFill>
                <a:latin typeface="Codec Pro"/>
              </a:rPr>
              <a:t> </a:t>
            </a:r>
            <a:r>
              <a:rPr lang="en-US" sz="2600" dirty="0" err="1">
                <a:solidFill>
                  <a:srgbClr val="FFFFFF"/>
                </a:solidFill>
                <a:latin typeface="Codec Pro"/>
              </a:rPr>
              <a:t>müştəri</a:t>
            </a:r>
            <a:r>
              <a:rPr lang="en-US" sz="2600" dirty="0">
                <a:solidFill>
                  <a:srgbClr val="FFFFFF"/>
                </a:solidFill>
                <a:latin typeface="Codec Pro"/>
              </a:rPr>
              <a:t> </a:t>
            </a:r>
            <a:r>
              <a:rPr lang="en-US" sz="2600" dirty="0" err="1">
                <a:solidFill>
                  <a:srgbClr val="FFFFFF"/>
                </a:solidFill>
                <a:latin typeface="Codec Pro"/>
              </a:rPr>
              <a:t>arxaplanda</a:t>
            </a:r>
            <a:r>
              <a:rPr lang="en-US" sz="2600" dirty="0">
                <a:solidFill>
                  <a:srgbClr val="FFFFFF"/>
                </a:solidFill>
                <a:latin typeface="Codec Pro"/>
              </a:rPr>
              <a:t> </a:t>
            </a:r>
            <a:r>
              <a:rPr lang="en-US" sz="2600" dirty="0" err="1">
                <a:solidFill>
                  <a:srgbClr val="FFFFFF"/>
                </a:solidFill>
                <a:latin typeface="Codec Pro"/>
              </a:rPr>
              <a:t>yenilənmə</a:t>
            </a:r>
            <a:r>
              <a:rPr lang="en-US" sz="2600" dirty="0">
                <a:solidFill>
                  <a:srgbClr val="FFFFFF"/>
                </a:solidFill>
                <a:latin typeface="Codec Pro"/>
              </a:rPr>
              <a:t> </a:t>
            </a:r>
            <a:r>
              <a:rPr lang="en-US" sz="2600" dirty="0" err="1">
                <a:solidFill>
                  <a:srgbClr val="FFFFFF"/>
                </a:solidFill>
                <a:latin typeface="Codec Pro"/>
              </a:rPr>
              <a:t>alır</a:t>
            </a:r>
            <a:r>
              <a:rPr lang="en-US" sz="2600" dirty="0">
                <a:solidFill>
                  <a:srgbClr val="FFFFFF"/>
                </a:solidFill>
                <a:latin typeface="Codec Pro"/>
              </a:rPr>
              <a:t>, </a:t>
            </a:r>
            <a:r>
              <a:rPr lang="en-US" sz="2600" dirty="0" err="1">
                <a:solidFill>
                  <a:srgbClr val="FFFFFF"/>
                </a:solidFill>
                <a:latin typeface="Codec Pro"/>
              </a:rPr>
              <a:t>təbii</a:t>
            </a:r>
            <a:r>
              <a:rPr lang="en-US" sz="2600" dirty="0">
                <a:solidFill>
                  <a:srgbClr val="FFFFFF"/>
                </a:solidFill>
                <a:latin typeface="Codec Pro"/>
              </a:rPr>
              <a:t> ki </a:t>
            </a:r>
            <a:r>
              <a:rPr lang="en-US" sz="2600" dirty="0" err="1">
                <a:solidFill>
                  <a:srgbClr val="FFFFFF"/>
                </a:solidFill>
                <a:latin typeface="Codec Pro"/>
              </a:rPr>
              <a:t>bu</a:t>
            </a:r>
            <a:r>
              <a:rPr lang="en-US" sz="2600" dirty="0">
                <a:solidFill>
                  <a:srgbClr val="FFFFFF"/>
                </a:solidFill>
                <a:latin typeface="Codec Pro"/>
              </a:rPr>
              <a:t> </a:t>
            </a:r>
            <a:r>
              <a:rPr lang="en-US" sz="2600" dirty="0" err="1">
                <a:solidFill>
                  <a:srgbClr val="FFFFFF"/>
                </a:solidFill>
                <a:latin typeface="Codec Pro"/>
              </a:rPr>
              <a:t>yenilənmədə</a:t>
            </a:r>
            <a:r>
              <a:rPr lang="en-US" sz="2600" dirty="0">
                <a:solidFill>
                  <a:srgbClr val="FFFFFF"/>
                </a:solidFill>
                <a:latin typeface="Codec Pro"/>
              </a:rPr>
              <a:t> </a:t>
            </a:r>
            <a:r>
              <a:rPr lang="en-US" sz="2600" dirty="0" err="1">
                <a:solidFill>
                  <a:srgbClr val="FFFFFF"/>
                </a:solidFill>
                <a:latin typeface="Codec Pro"/>
              </a:rPr>
              <a:t>rus</a:t>
            </a:r>
            <a:r>
              <a:rPr lang="en-US" sz="2600" dirty="0">
                <a:solidFill>
                  <a:srgbClr val="FFFFFF"/>
                </a:solidFill>
                <a:latin typeface="Codec Pro"/>
              </a:rPr>
              <a:t> </a:t>
            </a:r>
            <a:r>
              <a:rPr lang="en-US" sz="2600" dirty="0" err="1">
                <a:solidFill>
                  <a:srgbClr val="FFFFFF"/>
                </a:solidFill>
                <a:latin typeface="Codec Pro"/>
              </a:rPr>
              <a:t>xakerlər</a:t>
            </a:r>
            <a:r>
              <a:rPr lang="en-US" sz="2600" dirty="0">
                <a:solidFill>
                  <a:srgbClr val="FFFFFF"/>
                </a:solidFill>
                <a:latin typeface="Codec Pro"/>
              </a:rPr>
              <a:t> </a:t>
            </a:r>
            <a:r>
              <a:rPr lang="en-US" sz="2600" dirty="0" err="1">
                <a:solidFill>
                  <a:srgbClr val="FFFFFF"/>
                </a:solidFill>
                <a:latin typeface="Codec Pro"/>
              </a:rPr>
              <a:t>tərəfindən</a:t>
            </a:r>
            <a:r>
              <a:rPr lang="en-US" sz="2600" dirty="0">
                <a:solidFill>
                  <a:srgbClr val="FFFFFF"/>
                </a:solidFill>
                <a:latin typeface="Codec Pro"/>
              </a:rPr>
              <a:t> </a:t>
            </a:r>
            <a:r>
              <a:rPr lang="en-US" sz="2600" dirty="0" err="1">
                <a:solidFill>
                  <a:srgbClr val="FFFFFF"/>
                </a:solidFill>
                <a:latin typeface="Codec Pro"/>
              </a:rPr>
              <a:t>yazılmış</a:t>
            </a:r>
            <a:r>
              <a:rPr lang="en-US" sz="2600" dirty="0">
                <a:solidFill>
                  <a:srgbClr val="FFFFFF"/>
                </a:solidFill>
                <a:latin typeface="Codec Pro"/>
              </a:rPr>
              <a:t> </a:t>
            </a:r>
            <a:r>
              <a:rPr lang="en-US" sz="2600" dirty="0" err="1">
                <a:solidFill>
                  <a:srgbClr val="FFFFFF"/>
                </a:solidFill>
                <a:latin typeface="Codec Pro"/>
              </a:rPr>
              <a:t>zərərli</a:t>
            </a:r>
            <a:r>
              <a:rPr lang="en-US" sz="2600" dirty="0">
                <a:solidFill>
                  <a:srgbClr val="FFFFFF"/>
                </a:solidFill>
                <a:latin typeface="Codec Pro"/>
              </a:rPr>
              <a:t> </a:t>
            </a:r>
            <a:r>
              <a:rPr lang="en-US" sz="2600" dirty="0" err="1">
                <a:solidFill>
                  <a:srgbClr val="FFFFFF"/>
                </a:solidFill>
                <a:latin typeface="Codec Pro"/>
              </a:rPr>
              <a:t>kodlar</a:t>
            </a:r>
            <a:r>
              <a:rPr lang="en-US" sz="2600" dirty="0">
                <a:solidFill>
                  <a:srgbClr val="FFFFFF"/>
                </a:solidFill>
                <a:latin typeface="Codec Pro"/>
              </a:rPr>
              <a:t> var </a:t>
            </a:r>
            <a:r>
              <a:rPr lang="en-US" sz="2600" dirty="0" err="1">
                <a:solidFill>
                  <a:srgbClr val="FFFFFF"/>
                </a:solidFill>
                <a:latin typeface="Codec Pro"/>
              </a:rPr>
              <a:t>idi</a:t>
            </a:r>
            <a:r>
              <a:rPr lang="en-US" sz="2600" dirty="0">
                <a:solidFill>
                  <a:srgbClr val="FFFFFF"/>
                </a:solidFill>
                <a:latin typeface="Codec Pro"/>
              </a:rPr>
              <a:t>. </a:t>
            </a:r>
            <a:r>
              <a:rPr lang="en-US" sz="2600" dirty="0" err="1">
                <a:solidFill>
                  <a:srgbClr val="FFFFFF"/>
                </a:solidFill>
                <a:latin typeface="Codec Pro"/>
              </a:rPr>
              <a:t>Şanslıdırlar</a:t>
            </a:r>
            <a:r>
              <a:rPr lang="en-US" sz="2600" dirty="0">
                <a:solidFill>
                  <a:srgbClr val="FFFFFF"/>
                </a:solidFill>
                <a:latin typeface="Codec Pro"/>
              </a:rPr>
              <a:t> ki </a:t>
            </a:r>
            <a:r>
              <a:rPr lang="en-US" sz="2600" dirty="0" err="1">
                <a:solidFill>
                  <a:srgbClr val="FFFFFF"/>
                </a:solidFill>
                <a:latin typeface="Codec Pro"/>
              </a:rPr>
              <a:t>xakerlər</a:t>
            </a:r>
            <a:r>
              <a:rPr lang="en-US" sz="2600" dirty="0">
                <a:solidFill>
                  <a:srgbClr val="FFFFFF"/>
                </a:solidFill>
                <a:latin typeface="Codec Pro"/>
              </a:rPr>
              <a:t> </a:t>
            </a:r>
            <a:r>
              <a:rPr lang="en-US" sz="2600" dirty="0" err="1">
                <a:solidFill>
                  <a:srgbClr val="FFFFFF"/>
                </a:solidFill>
                <a:latin typeface="Codec Pro"/>
              </a:rPr>
              <a:t>sadəcə</a:t>
            </a:r>
            <a:r>
              <a:rPr lang="en-US" sz="2600" dirty="0">
                <a:solidFill>
                  <a:srgbClr val="FFFFFF"/>
                </a:solidFill>
                <a:latin typeface="Codec Pro"/>
              </a:rPr>
              <a:t> 100 </a:t>
            </a:r>
            <a:r>
              <a:rPr lang="en-US" sz="2600" dirty="0" err="1">
                <a:solidFill>
                  <a:srgbClr val="FFFFFF"/>
                </a:solidFill>
                <a:latin typeface="Codec Pro"/>
              </a:rPr>
              <a:t>təşkilata</a:t>
            </a:r>
            <a:r>
              <a:rPr lang="en-US" sz="2600" dirty="0">
                <a:solidFill>
                  <a:srgbClr val="FFFFFF"/>
                </a:solidFill>
                <a:latin typeface="Codec Pro"/>
              </a:rPr>
              <a:t> </a:t>
            </a:r>
            <a:r>
              <a:rPr lang="en-US" sz="2600" dirty="0" err="1">
                <a:solidFill>
                  <a:srgbClr val="FFFFFF"/>
                </a:solidFill>
                <a:latin typeface="Codec Pro"/>
              </a:rPr>
              <a:t>zərər</a:t>
            </a:r>
            <a:r>
              <a:rPr lang="en-US" sz="2600" dirty="0">
                <a:solidFill>
                  <a:srgbClr val="FFFFFF"/>
                </a:solidFill>
                <a:latin typeface="Codec Pro"/>
              </a:rPr>
              <a:t> </a:t>
            </a:r>
            <a:r>
              <a:rPr lang="en-US" sz="2600" dirty="0" err="1">
                <a:solidFill>
                  <a:srgbClr val="FFFFFF"/>
                </a:solidFill>
                <a:latin typeface="Codec Pro"/>
              </a:rPr>
              <a:t>verdi</a:t>
            </a:r>
            <a:r>
              <a:rPr lang="en-US" sz="2600" dirty="0">
                <a:solidFill>
                  <a:srgbClr val="FFFFFF"/>
                </a:solidFill>
                <a:latin typeface="Codec Pro"/>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11411"/>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28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r="9728"/>
          <a:stretch>
            <a:fillRect/>
          </a:stretch>
        </p:blipFill>
        <p:spPr>
          <a:xfrm>
            <a:off x="-1081197" y="-361632"/>
            <a:ext cx="9939123" cy="11010263"/>
          </a:xfrm>
          <a:prstGeom prst="rect">
            <a:avLst/>
          </a:prstGeom>
        </p:spPr>
      </p:pic>
      <p:sp>
        <p:nvSpPr>
          <p:cNvPr id="3" name="TextBox 3"/>
          <p:cNvSpPr txBox="1"/>
          <p:nvPr/>
        </p:nvSpPr>
        <p:spPr>
          <a:xfrm>
            <a:off x="1028700" y="923925"/>
            <a:ext cx="16230600" cy="2070735"/>
          </a:xfrm>
          <a:prstGeom prst="rect">
            <a:avLst/>
          </a:prstGeom>
        </p:spPr>
        <p:txBody>
          <a:bodyPr lIns="0" tIns="0" rIns="0" bIns="0" rtlCol="0" anchor="t">
            <a:spAutoFit/>
          </a:bodyPr>
          <a:lstStyle/>
          <a:p>
            <a:pPr>
              <a:lnSpc>
                <a:spcPts val="7800"/>
              </a:lnSpc>
            </a:pPr>
            <a:r>
              <a:rPr lang="en-US" sz="6500">
                <a:solidFill>
                  <a:srgbClr val="FFFFFF"/>
                </a:solidFill>
                <a:latin typeface="Codec Pro ExtraBold"/>
              </a:rPr>
              <a:t>7. Identification and authentication failures</a:t>
            </a:r>
          </a:p>
        </p:txBody>
      </p:sp>
      <p:sp>
        <p:nvSpPr>
          <p:cNvPr id="4" name="TextBox 4"/>
          <p:cNvSpPr txBox="1"/>
          <p:nvPr/>
        </p:nvSpPr>
        <p:spPr>
          <a:xfrm>
            <a:off x="1028700" y="3867317"/>
            <a:ext cx="7829226" cy="4505325"/>
          </a:xfrm>
          <a:prstGeom prst="rect">
            <a:avLst/>
          </a:prstGeom>
        </p:spPr>
        <p:txBody>
          <a:bodyPr lIns="0" tIns="0" rIns="0" bIns="0" rtlCol="0" anchor="t">
            <a:spAutoFit/>
          </a:bodyPr>
          <a:lstStyle/>
          <a:p>
            <a:pPr algn="just">
              <a:lnSpc>
                <a:spcPts val="3900"/>
              </a:lnSpc>
            </a:pPr>
            <a:r>
              <a:rPr lang="en-US" sz="3000">
                <a:solidFill>
                  <a:srgbClr val="FFFFFF"/>
                </a:solidFill>
                <a:latin typeface="Codec Pro"/>
              </a:rPr>
              <a:t>   OWASP Top 10 - 2017 -də Broken Authentication adı ilə 2-ci sırada yer alıb. ‎Təkrar ‎</a:t>
            </a:r>
            <a:r>
              <a:rPr lang="en-US" sz="3000">
                <a:solidFill>
                  <a:srgbClr val="FFFFFF"/>
                </a:solidFill>
                <a:cs typeface="Codec Pro"/>
              </a:rPr>
              <a:t>‎ ‎‎istifadə olunan parollar‎‎ ‎‎ və ya zəif etimadnamələr və ya sessiya müddəti sayəsində baş verir. Bu metod xakerlər üçün "uşaq oyuncağı"-na çevrilir.  Onlar, adətən, brute force hücumundan istifadə edir, ən pis halda tokenləri araşdırıb, giriş əldə edirlər.</a:t>
            </a:r>
          </a:p>
        </p:txBody>
      </p:sp>
      <p:sp>
        <p:nvSpPr>
          <p:cNvPr id="5" name="TextBox 5"/>
          <p:cNvSpPr txBox="1"/>
          <p:nvPr/>
        </p:nvSpPr>
        <p:spPr>
          <a:xfrm>
            <a:off x="9479756" y="3971591"/>
            <a:ext cx="7779544" cy="3019425"/>
          </a:xfrm>
          <a:prstGeom prst="rect">
            <a:avLst/>
          </a:prstGeom>
        </p:spPr>
        <p:txBody>
          <a:bodyPr lIns="0" tIns="0" rIns="0" bIns="0" rtlCol="0" anchor="t">
            <a:spAutoFit/>
          </a:bodyPr>
          <a:lstStyle/>
          <a:p>
            <a:pPr algn="ctr">
              <a:lnSpc>
                <a:spcPts val="3900"/>
              </a:lnSpc>
            </a:pPr>
            <a:r>
              <a:rPr lang="en-US" sz="3000">
                <a:solidFill>
                  <a:srgbClr val="FFFFFF"/>
                </a:solidFill>
                <a:latin typeface="Codec Pro"/>
              </a:rPr>
              <a:t>   Ümumiləşdirərək, </a:t>
            </a:r>
          </a:p>
          <a:p>
            <a:pPr algn="just">
              <a:lnSpc>
                <a:spcPts val="3900"/>
              </a:lnSpc>
              <a:spcBef>
                <a:spcPct val="0"/>
              </a:spcBef>
            </a:pPr>
            <a:r>
              <a:rPr lang="en-US" sz="3000">
                <a:solidFill>
                  <a:srgbClr val="FFFFFF"/>
                </a:solidFill>
                <a:latin typeface="Codec Pro"/>
              </a:rPr>
              <a:t>Çox-faktorlu təsdiqləmə sistemi olmayan, brute force metodundan qorunmayan və istifadəçi sessiya müddəti düzgün ayarlanmayan bütün sistemlər bu boşluğa sahibdirlər.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A3B18A"/>
        </a:solidFill>
        <a:effectLst/>
      </p:bgPr>
    </p:bg>
    <p:spTree>
      <p:nvGrpSpPr>
        <p:cNvPr id="1" name=""/>
        <p:cNvGrpSpPr/>
        <p:nvPr/>
      </p:nvGrpSpPr>
      <p:grpSpPr>
        <a:xfrm>
          <a:off x="0" y="0"/>
          <a:ext cx="0" cy="0"/>
          <a:chOff x="0" y="0"/>
          <a:chExt cx="0" cy="0"/>
        </a:xfrm>
      </p:grpSpPr>
      <p:sp>
        <p:nvSpPr>
          <p:cNvPr id="2" name="TextBox 2"/>
          <p:cNvSpPr txBox="1"/>
          <p:nvPr/>
        </p:nvSpPr>
        <p:spPr>
          <a:xfrm>
            <a:off x="1028700" y="3276600"/>
            <a:ext cx="6573479" cy="5976957"/>
          </a:xfrm>
          <a:prstGeom prst="rect">
            <a:avLst/>
          </a:prstGeom>
        </p:spPr>
        <p:txBody>
          <a:bodyPr lIns="0" tIns="0" rIns="0" bIns="0" rtlCol="0" anchor="t">
            <a:spAutoFit/>
          </a:bodyPr>
          <a:lstStyle/>
          <a:p>
            <a:pPr algn="just">
              <a:lnSpc>
                <a:spcPts val="3899"/>
              </a:lnSpc>
            </a:pPr>
            <a:r>
              <a:rPr lang="en-US" sz="3000" dirty="0">
                <a:solidFill>
                  <a:srgbClr val="272727"/>
                </a:solidFill>
                <a:latin typeface="Codec Pro" panose="020B0604020202020204" charset="0"/>
                <a:cs typeface="Codec Pro"/>
              </a:rPr>
              <a:t>‎   Bu</a:t>
            </a:r>
            <a:r>
              <a:rPr lang="en-US" sz="3000" dirty="0">
                <a:solidFill>
                  <a:srgbClr val="272727"/>
                </a:solidFill>
                <a:latin typeface="Codec Pro" panose="020B0604020202020204" charset="0"/>
              </a:rPr>
              <a:t> tip </a:t>
            </a:r>
            <a:r>
              <a:rPr lang="en-US" sz="3000" dirty="0" err="1">
                <a:solidFill>
                  <a:srgbClr val="272727"/>
                </a:solidFill>
                <a:latin typeface="Codec Pro" panose="020B0604020202020204" charset="0"/>
              </a:rPr>
              <a:t>zəiflik</a:t>
            </a:r>
            <a:r>
              <a:rPr lang="en-US" sz="3000" dirty="0">
                <a:solidFill>
                  <a:srgbClr val="272727"/>
                </a:solidFill>
                <a:latin typeface="Codec Pro" panose="020B0604020202020204" charset="0"/>
              </a:rPr>
              <a:t> </a:t>
            </a:r>
            <a:r>
              <a:rPr lang="en-US" sz="3000" dirty="0" err="1">
                <a:solidFill>
                  <a:srgbClr val="272727"/>
                </a:solidFill>
                <a:latin typeface="Codec Pro" panose="020B0604020202020204" charset="0"/>
              </a:rPr>
              <a:t>istifadə</a:t>
            </a:r>
            <a:r>
              <a:rPr lang="en-US" sz="3000" dirty="0">
                <a:solidFill>
                  <a:srgbClr val="272727"/>
                </a:solidFill>
                <a:latin typeface="Codec Pro" panose="020B0604020202020204" charset="0"/>
              </a:rPr>
              <a:t> </a:t>
            </a:r>
            <a:r>
              <a:rPr lang="en-US" sz="3000" dirty="0" err="1">
                <a:solidFill>
                  <a:srgbClr val="272727"/>
                </a:solidFill>
                <a:latin typeface="Codec Pro" panose="020B0604020202020204" charset="0"/>
              </a:rPr>
              <a:t>olunan</a:t>
            </a:r>
            <a:r>
              <a:rPr lang="en-US" sz="3000" dirty="0">
                <a:solidFill>
                  <a:srgbClr val="272727"/>
                </a:solidFill>
                <a:latin typeface="Codec Pro" panose="020B0604020202020204" charset="0"/>
              </a:rPr>
              <a:t> </a:t>
            </a:r>
            <a:r>
              <a:rPr lang="en-US" sz="3000" dirty="0" err="1">
                <a:solidFill>
                  <a:srgbClr val="272727"/>
                </a:solidFill>
                <a:latin typeface="Codec Pro" panose="020B0604020202020204" charset="0"/>
              </a:rPr>
              <a:t>xidmətlərin</a:t>
            </a:r>
            <a:r>
              <a:rPr lang="en-US" sz="3000" dirty="0">
                <a:solidFill>
                  <a:srgbClr val="272727"/>
                </a:solidFill>
                <a:latin typeface="Codec Pro" panose="020B0604020202020204" charset="0"/>
              </a:rPr>
              <a:t>, </a:t>
            </a:r>
            <a:r>
              <a:rPr lang="en-US" sz="3000" dirty="0" err="1">
                <a:solidFill>
                  <a:srgbClr val="272727"/>
                </a:solidFill>
                <a:latin typeface="Codec Pro" panose="020B0604020202020204" charset="0"/>
              </a:rPr>
              <a:t>tətbiqlərin</a:t>
            </a:r>
            <a:r>
              <a:rPr lang="en-US" sz="3000" dirty="0">
                <a:solidFill>
                  <a:srgbClr val="272727"/>
                </a:solidFill>
                <a:latin typeface="Codec Pro" panose="020B0604020202020204" charset="0"/>
              </a:rPr>
              <a:t>, </a:t>
            </a:r>
            <a:r>
              <a:rPr lang="en-US" sz="3000" dirty="0" err="1">
                <a:solidFill>
                  <a:srgbClr val="272727"/>
                </a:solidFill>
                <a:latin typeface="Codec Pro" panose="020B0604020202020204" charset="0"/>
              </a:rPr>
              <a:t>əlavələrin</a:t>
            </a:r>
            <a:r>
              <a:rPr lang="en-US" sz="3000" dirty="0">
                <a:solidFill>
                  <a:srgbClr val="272727"/>
                </a:solidFill>
                <a:latin typeface="Codec Pro" panose="020B0604020202020204" charset="0"/>
              </a:rPr>
              <a:t> </a:t>
            </a:r>
            <a:r>
              <a:rPr lang="en-US" sz="3000" dirty="0" err="1">
                <a:solidFill>
                  <a:srgbClr val="272727"/>
                </a:solidFill>
                <a:latin typeface="Codec Pro" panose="020B0604020202020204" charset="0"/>
              </a:rPr>
              <a:t>köhnə</a:t>
            </a:r>
            <a:r>
              <a:rPr lang="en-US" sz="3000" dirty="0">
                <a:solidFill>
                  <a:srgbClr val="272727"/>
                </a:solidFill>
                <a:latin typeface="Codec Pro" panose="020B0604020202020204" charset="0"/>
              </a:rPr>
              <a:t> </a:t>
            </a:r>
            <a:r>
              <a:rPr lang="en-US" sz="3000" dirty="0" err="1">
                <a:solidFill>
                  <a:srgbClr val="272727"/>
                </a:solidFill>
                <a:latin typeface="Codec Pro" panose="020B0604020202020204" charset="0"/>
              </a:rPr>
              <a:t>və</a:t>
            </a:r>
            <a:r>
              <a:rPr lang="en-US" sz="3000" dirty="0">
                <a:solidFill>
                  <a:srgbClr val="272727"/>
                </a:solidFill>
                <a:latin typeface="Codec Pro" panose="020B0604020202020204" charset="0"/>
              </a:rPr>
              <a:t> </a:t>
            </a:r>
            <a:r>
              <a:rPr lang="en-US" sz="3000" dirty="0" err="1">
                <a:solidFill>
                  <a:srgbClr val="272727"/>
                </a:solidFill>
                <a:latin typeface="Codec Pro" panose="020B0604020202020204" charset="0"/>
              </a:rPr>
              <a:t>tanış</a:t>
            </a:r>
            <a:r>
              <a:rPr lang="en-US" sz="3000" dirty="0">
                <a:solidFill>
                  <a:srgbClr val="272727"/>
                </a:solidFill>
                <a:latin typeface="Codec Pro" panose="020B0604020202020204" charset="0"/>
              </a:rPr>
              <a:t> </a:t>
            </a:r>
            <a:r>
              <a:rPr lang="en-US" sz="3000" dirty="0" err="1">
                <a:solidFill>
                  <a:srgbClr val="272727"/>
                </a:solidFill>
                <a:latin typeface="Codec Pro" panose="020B0604020202020204" charset="0"/>
              </a:rPr>
              <a:t>istismarlarının</a:t>
            </a:r>
            <a:r>
              <a:rPr lang="en-US" sz="3000" dirty="0">
                <a:solidFill>
                  <a:srgbClr val="272727"/>
                </a:solidFill>
                <a:latin typeface="Codec Pro" panose="020B0604020202020204" charset="0"/>
              </a:rPr>
              <a:t> </a:t>
            </a:r>
            <a:r>
              <a:rPr lang="en-US" sz="3000" dirty="0" err="1">
                <a:solidFill>
                  <a:srgbClr val="272727"/>
                </a:solidFill>
                <a:latin typeface="Codec Pro" panose="020B0604020202020204" charset="0"/>
              </a:rPr>
              <a:t>istifadəsi</a:t>
            </a:r>
            <a:r>
              <a:rPr lang="en-US" sz="3000" dirty="0">
                <a:solidFill>
                  <a:srgbClr val="272727"/>
                </a:solidFill>
                <a:latin typeface="Codec Pro" panose="020B0604020202020204" charset="0"/>
              </a:rPr>
              <a:t> </a:t>
            </a:r>
            <a:r>
              <a:rPr lang="en-US" sz="3000" dirty="0" err="1">
                <a:solidFill>
                  <a:srgbClr val="272727"/>
                </a:solidFill>
                <a:latin typeface="Codec Pro" panose="020B0604020202020204" charset="0"/>
              </a:rPr>
              <a:t>nəticəsində</a:t>
            </a:r>
            <a:r>
              <a:rPr lang="en-US" sz="3000" dirty="0">
                <a:solidFill>
                  <a:srgbClr val="272727"/>
                </a:solidFill>
                <a:latin typeface="Codec Pro" panose="020B0604020202020204" charset="0"/>
              </a:rPr>
              <a:t> </a:t>
            </a:r>
            <a:r>
              <a:rPr lang="en-US" sz="3000" dirty="0" err="1">
                <a:solidFill>
                  <a:srgbClr val="272727"/>
                </a:solidFill>
                <a:latin typeface="Codec Pro" panose="020B0604020202020204" charset="0"/>
              </a:rPr>
              <a:t>baş</a:t>
            </a:r>
            <a:r>
              <a:rPr lang="en-US" sz="3000" dirty="0">
                <a:solidFill>
                  <a:srgbClr val="272727"/>
                </a:solidFill>
                <a:latin typeface="Codec Pro" panose="020B0604020202020204" charset="0"/>
              </a:rPr>
              <a:t> </a:t>
            </a:r>
            <a:r>
              <a:rPr lang="en-US" sz="3000" dirty="0" err="1">
                <a:solidFill>
                  <a:srgbClr val="272727"/>
                </a:solidFill>
                <a:latin typeface="Codec Pro" panose="020B0604020202020204" charset="0"/>
              </a:rPr>
              <a:t>verir</a:t>
            </a:r>
            <a:r>
              <a:rPr lang="en-US" sz="3000" dirty="0">
                <a:solidFill>
                  <a:srgbClr val="272727"/>
                </a:solidFill>
                <a:latin typeface="Codec Pro" panose="020B0604020202020204" charset="0"/>
              </a:rPr>
              <a:t>. </a:t>
            </a:r>
            <a:r>
              <a:rPr lang="en-US" sz="3000" dirty="0" err="1">
                <a:solidFill>
                  <a:srgbClr val="272727"/>
                </a:solidFill>
                <a:latin typeface="Codec Pro" panose="020B0604020202020204" charset="0"/>
              </a:rPr>
              <a:t>Xakerlər</a:t>
            </a:r>
            <a:r>
              <a:rPr lang="en-US" sz="3000" dirty="0">
                <a:solidFill>
                  <a:srgbClr val="272727"/>
                </a:solidFill>
                <a:latin typeface="Codec Pro" panose="020B0604020202020204" charset="0"/>
              </a:rPr>
              <a:t> </a:t>
            </a:r>
            <a:r>
              <a:rPr lang="en-US" sz="3000" dirty="0" err="1">
                <a:solidFill>
                  <a:srgbClr val="272727"/>
                </a:solidFill>
                <a:latin typeface="Codec Pro" panose="020B0604020202020204" charset="0"/>
              </a:rPr>
              <a:t>bu</a:t>
            </a:r>
            <a:r>
              <a:rPr lang="en-US" sz="3000" dirty="0">
                <a:solidFill>
                  <a:srgbClr val="272727"/>
                </a:solidFill>
                <a:latin typeface="Codec Pro" panose="020B0604020202020204" charset="0"/>
              </a:rPr>
              <a:t> </a:t>
            </a:r>
            <a:r>
              <a:rPr lang="en-US" sz="3000" dirty="0" err="1">
                <a:solidFill>
                  <a:srgbClr val="272727"/>
                </a:solidFill>
                <a:latin typeface="Codec Pro" panose="020B0604020202020204" charset="0"/>
              </a:rPr>
              <a:t>xidmətlərin</a:t>
            </a:r>
            <a:r>
              <a:rPr lang="en-US" sz="3000" dirty="0">
                <a:solidFill>
                  <a:srgbClr val="272727"/>
                </a:solidFill>
                <a:latin typeface="Codec Pro" panose="020B0604020202020204" charset="0"/>
              </a:rPr>
              <a:t> </a:t>
            </a:r>
            <a:r>
              <a:rPr lang="en-US" sz="3000" dirty="0" err="1">
                <a:solidFill>
                  <a:srgbClr val="272727"/>
                </a:solidFill>
                <a:latin typeface="Codec Pro" panose="020B0604020202020204" charset="0"/>
              </a:rPr>
              <a:t>versiyalarını</a:t>
            </a:r>
            <a:r>
              <a:rPr lang="en-US" sz="3000" dirty="0">
                <a:solidFill>
                  <a:srgbClr val="272727"/>
                </a:solidFill>
                <a:latin typeface="Codec Pro" panose="020B0604020202020204" charset="0"/>
              </a:rPr>
              <a:t> </a:t>
            </a:r>
            <a:r>
              <a:rPr lang="en-US" sz="3000" dirty="0" err="1">
                <a:solidFill>
                  <a:srgbClr val="272727"/>
                </a:solidFill>
                <a:latin typeface="Codec Pro" panose="020B0604020202020204" charset="0"/>
              </a:rPr>
              <a:t>tapdıqdan</a:t>
            </a:r>
            <a:r>
              <a:rPr lang="en-US" sz="3000" dirty="0">
                <a:solidFill>
                  <a:srgbClr val="272727"/>
                </a:solidFill>
                <a:latin typeface="Codec Pro" panose="020B0604020202020204" charset="0"/>
              </a:rPr>
              <a:t> </a:t>
            </a:r>
            <a:r>
              <a:rPr lang="en-US" sz="3000" dirty="0" err="1">
                <a:solidFill>
                  <a:srgbClr val="272727"/>
                </a:solidFill>
                <a:latin typeface="Codec Pro" panose="020B0604020202020204" charset="0"/>
              </a:rPr>
              <a:t>sonra</a:t>
            </a:r>
            <a:r>
              <a:rPr lang="en-US" sz="3000" dirty="0">
                <a:solidFill>
                  <a:srgbClr val="272727"/>
                </a:solidFill>
                <a:latin typeface="Codec Pro" panose="020B0604020202020204" charset="0"/>
              </a:rPr>
              <a:t>, </a:t>
            </a:r>
            <a:r>
              <a:rPr lang="en-US" sz="3000" dirty="0" err="1">
                <a:solidFill>
                  <a:srgbClr val="272727"/>
                </a:solidFill>
                <a:latin typeface="Codec Pro" panose="020B0604020202020204" charset="0"/>
              </a:rPr>
              <a:t>tətbiqi</a:t>
            </a:r>
            <a:r>
              <a:rPr lang="en-US" sz="3000" dirty="0">
                <a:solidFill>
                  <a:srgbClr val="272727"/>
                </a:solidFill>
                <a:latin typeface="Codec Pro" panose="020B0604020202020204" charset="0"/>
              </a:rPr>
              <a:t>/</a:t>
            </a:r>
            <a:r>
              <a:rPr lang="en-US" sz="3000" dirty="0" err="1">
                <a:solidFill>
                  <a:srgbClr val="272727"/>
                </a:solidFill>
                <a:latin typeface="Codec Pro" panose="020B0604020202020204" charset="0"/>
              </a:rPr>
              <a:t>serveri</a:t>
            </a:r>
            <a:r>
              <a:rPr lang="en-US" sz="3000" dirty="0">
                <a:solidFill>
                  <a:srgbClr val="272727"/>
                </a:solidFill>
                <a:latin typeface="Codec Pro" panose="020B0604020202020204" charset="0"/>
              </a:rPr>
              <a:t> </a:t>
            </a:r>
            <a:r>
              <a:rPr lang="en-US" sz="3000" dirty="0" err="1">
                <a:solidFill>
                  <a:srgbClr val="272727"/>
                </a:solidFill>
                <a:latin typeface="Codec Pro" panose="020B0604020202020204" charset="0"/>
              </a:rPr>
              <a:t>ələ</a:t>
            </a:r>
            <a:r>
              <a:rPr lang="en-US" sz="3000" dirty="0">
                <a:solidFill>
                  <a:srgbClr val="272727"/>
                </a:solidFill>
                <a:latin typeface="Codec Pro" panose="020B0604020202020204" charset="0"/>
              </a:rPr>
              <a:t> </a:t>
            </a:r>
            <a:r>
              <a:rPr lang="en-US" sz="3000" dirty="0" err="1">
                <a:solidFill>
                  <a:srgbClr val="272727"/>
                </a:solidFill>
                <a:latin typeface="Codec Pro" panose="020B0604020202020204" charset="0"/>
              </a:rPr>
              <a:t>keçirmək</a:t>
            </a:r>
            <a:r>
              <a:rPr lang="en-US" sz="3000" dirty="0">
                <a:solidFill>
                  <a:srgbClr val="272727"/>
                </a:solidFill>
                <a:latin typeface="Codec Pro" panose="020B0604020202020204" charset="0"/>
              </a:rPr>
              <a:t> </a:t>
            </a:r>
            <a:r>
              <a:rPr lang="en-US" sz="3000" dirty="0" err="1">
                <a:solidFill>
                  <a:srgbClr val="272727"/>
                </a:solidFill>
                <a:latin typeface="Codec Pro" panose="020B0604020202020204" charset="0"/>
              </a:rPr>
              <a:t>üçün</a:t>
            </a:r>
            <a:r>
              <a:rPr lang="en-US" sz="3000" dirty="0">
                <a:solidFill>
                  <a:srgbClr val="272727"/>
                </a:solidFill>
                <a:latin typeface="Codec Pro" panose="020B0604020202020204" charset="0"/>
              </a:rPr>
              <a:t> </a:t>
            </a:r>
            <a:r>
              <a:rPr lang="en-US" sz="3000" dirty="0" err="1">
                <a:solidFill>
                  <a:srgbClr val="272727"/>
                </a:solidFill>
                <a:latin typeface="Codec Pro" panose="020B0604020202020204" charset="0"/>
              </a:rPr>
              <a:t>tanış</a:t>
            </a:r>
            <a:r>
              <a:rPr lang="en-US" sz="3000" dirty="0">
                <a:solidFill>
                  <a:srgbClr val="272727"/>
                </a:solidFill>
                <a:latin typeface="Codec Pro" panose="020B0604020202020204" charset="0"/>
              </a:rPr>
              <a:t> </a:t>
            </a:r>
            <a:r>
              <a:rPr lang="en-US" sz="3000" dirty="0" err="1">
                <a:solidFill>
                  <a:srgbClr val="272727"/>
                </a:solidFill>
                <a:latin typeface="Codec Pro" panose="020B0604020202020204" charset="0"/>
              </a:rPr>
              <a:t>eksplikasiyalardan</a:t>
            </a:r>
            <a:r>
              <a:rPr lang="en-US" sz="3000" dirty="0">
                <a:solidFill>
                  <a:srgbClr val="272727"/>
                </a:solidFill>
                <a:latin typeface="Codec Pro" panose="020B0604020202020204" charset="0"/>
              </a:rPr>
              <a:t> </a:t>
            </a:r>
            <a:r>
              <a:rPr lang="en-US" sz="3000" dirty="0" err="1">
                <a:solidFill>
                  <a:srgbClr val="272727"/>
                </a:solidFill>
                <a:latin typeface="Codec Pro" panose="020B0604020202020204" charset="0"/>
              </a:rPr>
              <a:t>istifadə</a:t>
            </a:r>
            <a:r>
              <a:rPr lang="en-US" sz="3000" dirty="0">
                <a:solidFill>
                  <a:srgbClr val="272727"/>
                </a:solidFill>
                <a:latin typeface="Codec Pro" panose="020B0604020202020204" charset="0"/>
              </a:rPr>
              <a:t> </a:t>
            </a:r>
            <a:r>
              <a:rPr lang="en-US" sz="3000" dirty="0" err="1">
                <a:solidFill>
                  <a:srgbClr val="272727"/>
                </a:solidFill>
                <a:latin typeface="Codec Pro" panose="020B0604020202020204" charset="0"/>
              </a:rPr>
              <a:t>edə</a:t>
            </a:r>
            <a:r>
              <a:rPr lang="en-US" sz="3000" dirty="0">
                <a:solidFill>
                  <a:srgbClr val="272727"/>
                </a:solidFill>
                <a:latin typeface="Codec Pro" panose="020B0604020202020204" charset="0"/>
              </a:rPr>
              <a:t> </a:t>
            </a:r>
            <a:r>
              <a:rPr lang="en-US" sz="3000" dirty="0" err="1">
                <a:solidFill>
                  <a:srgbClr val="272727"/>
                </a:solidFill>
                <a:latin typeface="Codec Pro" panose="020B0604020202020204" charset="0"/>
              </a:rPr>
              <a:t>bilərlər</a:t>
            </a:r>
            <a:r>
              <a:rPr lang="en-US" sz="3000" dirty="0">
                <a:solidFill>
                  <a:srgbClr val="272727"/>
                </a:solidFill>
                <a:latin typeface="Codec Pro" panose="020B0604020202020204" charset="0"/>
              </a:rPr>
              <a:t>. </a:t>
            </a:r>
            <a:r>
              <a:rPr lang="en-US" sz="3000" dirty="0" err="1">
                <a:solidFill>
                  <a:srgbClr val="272727"/>
                </a:solidFill>
                <a:latin typeface="Codec Pro" panose="020B0604020202020204" charset="0"/>
              </a:rPr>
              <a:t>Düşünsək</a:t>
            </a:r>
            <a:r>
              <a:rPr lang="en-US" sz="3000" dirty="0">
                <a:solidFill>
                  <a:srgbClr val="272727"/>
                </a:solidFill>
                <a:latin typeface="Codec Pro" panose="020B0604020202020204" charset="0"/>
              </a:rPr>
              <a:t> ki, </a:t>
            </a:r>
            <a:r>
              <a:rPr lang="en-US" sz="3000" dirty="0" err="1">
                <a:solidFill>
                  <a:srgbClr val="272727"/>
                </a:solidFill>
                <a:latin typeface="Codec Pro" panose="020B0604020202020204" charset="0"/>
              </a:rPr>
              <a:t>əksər</a:t>
            </a:r>
            <a:r>
              <a:rPr lang="en-US" sz="3000" dirty="0">
                <a:solidFill>
                  <a:srgbClr val="272727"/>
                </a:solidFill>
                <a:latin typeface="Codec Pro" panose="020B0604020202020204" charset="0"/>
              </a:rPr>
              <a:t> </a:t>
            </a:r>
            <a:r>
              <a:rPr lang="en-US" sz="3000" dirty="0" err="1">
                <a:solidFill>
                  <a:srgbClr val="272727"/>
                </a:solidFill>
                <a:latin typeface="Codec Pro" panose="020B0604020202020204" charset="0"/>
              </a:rPr>
              <a:t>veb</a:t>
            </a:r>
            <a:r>
              <a:rPr lang="en-US" sz="3000" dirty="0">
                <a:solidFill>
                  <a:srgbClr val="272727"/>
                </a:solidFill>
                <a:latin typeface="Codec Pro" panose="020B0604020202020204" charset="0"/>
              </a:rPr>
              <a:t> </a:t>
            </a:r>
            <a:r>
              <a:rPr lang="en-US" sz="3000" dirty="0" err="1">
                <a:solidFill>
                  <a:srgbClr val="272727"/>
                </a:solidFill>
                <a:latin typeface="Codec Pro" panose="020B0604020202020204" charset="0"/>
              </a:rPr>
              <a:t>tətbiqlər</a:t>
            </a:r>
            <a:r>
              <a:rPr lang="en-US" sz="3000" dirty="0">
                <a:solidFill>
                  <a:srgbClr val="272727"/>
                </a:solidFill>
                <a:latin typeface="Codec Pro" panose="020B0604020202020204" charset="0"/>
              </a:rPr>
              <a:t> </a:t>
            </a:r>
            <a:r>
              <a:rPr lang="en-US" sz="3000" dirty="0" err="1">
                <a:solidFill>
                  <a:srgbClr val="272727"/>
                </a:solidFill>
                <a:latin typeface="Codec Pro" panose="020B0604020202020204" charset="0"/>
              </a:rPr>
              <a:t>açıq</a:t>
            </a:r>
            <a:r>
              <a:rPr lang="en-US" sz="3000" dirty="0">
                <a:solidFill>
                  <a:srgbClr val="272727"/>
                </a:solidFill>
                <a:latin typeface="Codec Pro" panose="020B0604020202020204" charset="0"/>
              </a:rPr>
              <a:t> </a:t>
            </a:r>
            <a:r>
              <a:rPr lang="en-US" sz="3000" dirty="0" err="1">
                <a:solidFill>
                  <a:srgbClr val="272727"/>
                </a:solidFill>
                <a:latin typeface="Codec Pro" panose="020B0604020202020204" charset="0"/>
              </a:rPr>
              <a:t>qaynaqlı</a:t>
            </a:r>
            <a:r>
              <a:rPr lang="en-US" sz="3000" dirty="0">
                <a:solidFill>
                  <a:srgbClr val="272727"/>
                </a:solidFill>
                <a:latin typeface="Codec Pro" panose="020B0604020202020204" charset="0"/>
              </a:rPr>
              <a:t>, </a:t>
            </a:r>
            <a:r>
              <a:rPr lang="en-US" sz="3000" dirty="0" err="1">
                <a:solidFill>
                  <a:srgbClr val="272727"/>
                </a:solidFill>
                <a:latin typeface="Codec Pro" panose="020B0604020202020204" charset="0"/>
              </a:rPr>
              <a:t>heç</a:t>
            </a:r>
            <a:r>
              <a:rPr lang="en-US" sz="3000" dirty="0">
                <a:solidFill>
                  <a:srgbClr val="272727"/>
                </a:solidFill>
                <a:latin typeface="Codec Pro" panose="020B0604020202020204" charset="0"/>
              </a:rPr>
              <a:t> </a:t>
            </a:r>
            <a:r>
              <a:rPr lang="en-US" sz="3000" dirty="0" err="1">
                <a:solidFill>
                  <a:srgbClr val="272727"/>
                </a:solidFill>
                <a:latin typeface="Codec Pro" panose="020B0604020202020204" charset="0"/>
              </a:rPr>
              <a:t>olmaya</a:t>
            </a:r>
            <a:r>
              <a:rPr lang="en-US" sz="3000" dirty="0">
                <a:solidFill>
                  <a:srgbClr val="272727"/>
                </a:solidFill>
                <a:latin typeface="Codec Pro" panose="020B0604020202020204" charset="0"/>
              </a:rPr>
              <a:t>, </a:t>
            </a:r>
            <a:r>
              <a:rPr lang="en-US" sz="3000" dirty="0" err="1">
                <a:solidFill>
                  <a:srgbClr val="272727"/>
                </a:solidFill>
                <a:latin typeface="Codec Pro" panose="020B0604020202020204" charset="0"/>
              </a:rPr>
              <a:t>modullardan</a:t>
            </a:r>
            <a:r>
              <a:rPr lang="en-US" sz="3000" dirty="0">
                <a:solidFill>
                  <a:srgbClr val="272727"/>
                </a:solidFill>
                <a:latin typeface="Codec Pro" panose="020B0604020202020204" charset="0"/>
              </a:rPr>
              <a:t> </a:t>
            </a:r>
            <a:r>
              <a:rPr lang="en-US" sz="3000" dirty="0" err="1">
                <a:solidFill>
                  <a:srgbClr val="272727"/>
                </a:solidFill>
                <a:latin typeface="Codec Pro" panose="020B0604020202020204" charset="0"/>
              </a:rPr>
              <a:t>istifadə</a:t>
            </a:r>
            <a:r>
              <a:rPr lang="en-US" sz="3000" dirty="0">
                <a:solidFill>
                  <a:srgbClr val="272727"/>
                </a:solidFill>
                <a:latin typeface="Codec Pro" panose="020B0604020202020204" charset="0"/>
              </a:rPr>
              <a:t> </a:t>
            </a:r>
            <a:r>
              <a:rPr lang="en-US" sz="3000" dirty="0" err="1">
                <a:solidFill>
                  <a:srgbClr val="272727"/>
                </a:solidFill>
                <a:latin typeface="Codec Pro" panose="020B0604020202020204" charset="0"/>
              </a:rPr>
              <a:t>edir</a:t>
            </a:r>
            <a:r>
              <a:rPr lang="en-US" sz="3000" dirty="0">
                <a:solidFill>
                  <a:srgbClr val="272727"/>
                </a:solidFill>
                <a:latin typeface="Codec Pro" panose="020B0604020202020204" charset="0"/>
              </a:rPr>
              <a:t>, o zaman </a:t>
            </a:r>
            <a:r>
              <a:rPr lang="en-US" sz="3000" dirty="0" err="1">
                <a:solidFill>
                  <a:srgbClr val="272727"/>
                </a:solidFill>
                <a:latin typeface="Codec Pro" panose="020B0604020202020204" charset="0"/>
              </a:rPr>
              <a:t>riskin</a:t>
            </a:r>
            <a:r>
              <a:rPr lang="en-US" sz="3000" dirty="0">
                <a:solidFill>
                  <a:srgbClr val="272727"/>
                </a:solidFill>
                <a:latin typeface="Codec Pro" panose="020B0604020202020204" charset="0"/>
              </a:rPr>
              <a:t> </a:t>
            </a:r>
            <a:r>
              <a:rPr lang="en-US" sz="3000" dirty="0" err="1">
                <a:solidFill>
                  <a:srgbClr val="272727"/>
                </a:solidFill>
                <a:latin typeface="Codec Pro" panose="020B0604020202020204" charset="0"/>
              </a:rPr>
              <a:t>miqyasını</a:t>
            </a:r>
            <a:r>
              <a:rPr lang="en-US" sz="3000" dirty="0">
                <a:solidFill>
                  <a:srgbClr val="272727"/>
                </a:solidFill>
                <a:latin typeface="Codec Pro" panose="020B0604020202020204" charset="0"/>
              </a:rPr>
              <a:t> </a:t>
            </a:r>
            <a:r>
              <a:rPr lang="en-US" sz="3000" dirty="0" err="1">
                <a:solidFill>
                  <a:srgbClr val="272727"/>
                </a:solidFill>
                <a:latin typeface="Codec Pro" panose="020B0604020202020204" charset="0"/>
              </a:rPr>
              <a:t>anlaya</a:t>
            </a:r>
            <a:r>
              <a:rPr lang="en-US" sz="3000" dirty="0">
                <a:solidFill>
                  <a:srgbClr val="272727"/>
                </a:solidFill>
                <a:latin typeface="Codec Pro" panose="020B0604020202020204" charset="0"/>
              </a:rPr>
              <a:t> </a:t>
            </a:r>
            <a:r>
              <a:rPr lang="en-US" sz="3000" dirty="0" err="1">
                <a:solidFill>
                  <a:srgbClr val="272727"/>
                </a:solidFill>
                <a:latin typeface="Codec Pro" panose="020B0604020202020204" charset="0"/>
              </a:rPr>
              <a:t>bilərik</a:t>
            </a:r>
            <a:r>
              <a:rPr lang="en-US" sz="3000" dirty="0">
                <a:solidFill>
                  <a:srgbClr val="272727"/>
                </a:solidFill>
                <a:latin typeface="Codec Pro" panose="020B0604020202020204" charset="0"/>
              </a:rPr>
              <a:t>. </a:t>
            </a:r>
          </a:p>
        </p:txBody>
      </p:sp>
      <p:sp>
        <p:nvSpPr>
          <p:cNvPr id="3" name="TextBox 3"/>
          <p:cNvSpPr txBox="1"/>
          <p:nvPr/>
        </p:nvSpPr>
        <p:spPr>
          <a:xfrm>
            <a:off x="1028700" y="979170"/>
            <a:ext cx="16230600" cy="1070610"/>
          </a:xfrm>
          <a:prstGeom prst="rect">
            <a:avLst/>
          </a:prstGeom>
        </p:spPr>
        <p:txBody>
          <a:bodyPr lIns="0" tIns="0" rIns="0" bIns="0" rtlCol="0" anchor="t">
            <a:spAutoFit/>
          </a:bodyPr>
          <a:lstStyle/>
          <a:p>
            <a:pPr>
              <a:lnSpc>
                <a:spcPts val="7680"/>
              </a:lnSpc>
            </a:pPr>
            <a:r>
              <a:rPr lang="en-US" sz="6400">
                <a:solidFill>
                  <a:srgbClr val="272727"/>
                </a:solidFill>
                <a:latin typeface="Codec Pro ExtraBold"/>
              </a:rPr>
              <a:t>6. Vulnerable and Outdated Components</a:t>
            </a:r>
          </a:p>
        </p:txBody>
      </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2325148" y="3047238"/>
            <a:ext cx="11362883" cy="7375544"/>
          </a:xfrm>
          <a:prstGeom prst="rect">
            <a:avLst/>
          </a:prstGeom>
        </p:spPr>
      </p:pic>
      <p:sp>
        <p:nvSpPr>
          <p:cNvPr id="5" name="TextBox 5"/>
          <p:cNvSpPr txBox="1"/>
          <p:nvPr/>
        </p:nvSpPr>
        <p:spPr>
          <a:xfrm>
            <a:off x="8578453" y="3276600"/>
            <a:ext cx="8680847" cy="5981700"/>
          </a:xfrm>
          <a:prstGeom prst="rect">
            <a:avLst/>
          </a:prstGeom>
        </p:spPr>
        <p:txBody>
          <a:bodyPr lIns="0" tIns="0" rIns="0" bIns="0" rtlCol="0" anchor="t">
            <a:spAutoFit/>
          </a:bodyPr>
          <a:lstStyle/>
          <a:p>
            <a:pPr algn="just">
              <a:lnSpc>
                <a:spcPts val="3899"/>
              </a:lnSpc>
            </a:pPr>
            <a:r>
              <a:rPr lang="en-US" sz="2999" dirty="0">
                <a:solidFill>
                  <a:srgbClr val="272727"/>
                </a:solidFill>
                <a:latin typeface="Codec Pro"/>
              </a:rPr>
              <a:t>   Real </a:t>
            </a:r>
            <a:r>
              <a:rPr lang="en-US" sz="2999" dirty="0" err="1">
                <a:solidFill>
                  <a:srgbClr val="272727"/>
                </a:solidFill>
                <a:latin typeface="Codec Pro"/>
              </a:rPr>
              <a:t>nümunə</a:t>
            </a:r>
            <a:r>
              <a:rPr lang="en-US" sz="2999" dirty="0">
                <a:solidFill>
                  <a:srgbClr val="272727"/>
                </a:solidFill>
                <a:latin typeface="Codec Pro"/>
              </a:rPr>
              <a:t> </a:t>
            </a:r>
            <a:r>
              <a:rPr lang="en-US" sz="2999" dirty="0" err="1">
                <a:solidFill>
                  <a:srgbClr val="272727"/>
                </a:solidFill>
                <a:latin typeface="Codec Pro"/>
              </a:rPr>
              <a:t>olaraq</a:t>
            </a:r>
            <a:r>
              <a:rPr lang="en-US" sz="2999" dirty="0">
                <a:solidFill>
                  <a:srgbClr val="272727"/>
                </a:solidFill>
                <a:latin typeface="Codec Pro"/>
              </a:rPr>
              <a:t> 2017-ci </a:t>
            </a:r>
            <a:r>
              <a:rPr lang="en-US" sz="2999" dirty="0" err="1">
                <a:solidFill>
                  <a:srgbClr val="272727"/>
                </a:solidFill>
                <a:latin typeface="Codec Pro"/>
              </a:rPr>
              <a:t>ildə</a:t>
            </a:r>
            <a:r>
              <a:rPr lang="en-US" sz="2999" dirty="0">
                <a:solidFill>
                  <a:srgbClr val="272727"/>
                </a:solidFill>
                <a:latin typeface="Codec Pro"/>
              </a:rPr>
              <a:t> </a:t>
            </a:r>
            <a:r>
              <a:rPr lang="en-US" sz="2999" dirty="0" err="1">
                <a:solidFill>
                  <a:srgbClr val="272727"/>
                </a:solidFill>
                <a:latin typeface="Codec Pro"/>
              </a:rPr>
              <a:t>Wordpress</a:t>
            </a:r>
            <a:r>
              <a:rPr lang="en-US" sz="2999" dirty="0">
                <a:solidFill>
                  <a:srgbClr val="272727"/>
                </a:solidFill>
                <a:latin typeface="Codec Pro"/>
              </a:rPr>
              <a:t>-in </a:t>
            </a:r>
            <a:r>
              <a:rPr lang="en-US" sz="2999" dirty="0" err="1">
                <a:solidFill>
                  <a:srgbClr val="272727"/>
                </a:solidFill>
                <a:latin typeface="Codec Pro"/>
              </a:rPr>
              <a:t>başına</a:t>
            </a:r>
            <a:r>
              <a:rPr lang="en-US" sz="2999" dirty="0">
                <a:solidFill>
                  <a:srgbClr val="272727"/>
                </a:solidFill>
                <a:latin typeface="Codec Pro"/>
              </a:rPr>
              <a:t> </a:t>
            </a:r>
            <a:r>
              <a:rPr lang="en-US" sz="2999" dirty="0" err="1">
                <a:solidFill>
                  <a:srgbClr val="272727"/>
                </a:solidFill>
                <a:latin typeface="Codec Pro"/>
              </a:rPr>
              <a:t>gələn</a:t>
            </a:r>
            <a:r>
              <a:rPr lang="en-US" sz="2999" dirty="0">
                <a:solidFill>
                  <a:srgbClr val="272727"/>
                </a:solidFill>
                <a:latin typeface="Codec Pro"/>
              </a:rPr>
              <a:t> </a:t>
            </a:r>
            <a:r>
              <a:rPr lang="en-US" sz="2999" dirty="0" err="1">
                <a:solidFill>
                  <a:srgbClr val="272727"/>
                </a:solidFill>
                <a:latin typeface="Codec Pro"/>
              </a:rPr>
              <a:t>hücümu</a:t>
            </a:r>
            <a:r>
              <a:rPr lang="en-US" sz="2999" dirty="0">
                <a:solidFill>
                  <a:srgbClr val="272727"/>
                </a:solidFill>
                <a:latin typeface="Codec Pro"/>
              </a:rPr>
              <a:t> </a:t>
            </a:r>
            <a:r>
              <a:rPr lang="en-US" sz="2999" dirty="0" err="1">
                <a:solidFill>
                  <a:srgbClr val="272727"/>
                </a:solidFill>
                <a:latin typeface="Codec Pro"/>
              </a:rPr>
              <a:t>göstərmək</a:t>
            </a:r>
            <a:r>
              <a:rPr lang="en-US" sz="2999" dirty="0">
                <a:solidFill>
                  <a:srgbClr val="272727"/>
                </a:solidFill>
                <a:latin typeface="Codec Pro"/>
              </a:rPr>
              <a:t> </a:t>
            </a:r>
            <a:r>
              <a:rPr lang="en-US" sz="2999" dirty="0" err="1">
                <a:solidFill>
                  <a:srgbClr val="272727"/>
                </a:solidFill>
                <a:latin typeface="Codec Pro"/>
              </a:rPr>
              <a:t>olar</a:t>
            </a:r>
            <a:r>
              <a:rPr lang="en-US" sz="2999" dirty="0">
                <a:solidFill>
                  <a:srgbClr val="272727"/>
                </a:solidFill>
                <a:latin typeface="Codec Pro"/>
              </a:rPr>
              <a:t>. </a:t>
            </a:r>
            <a:r>
              <a:rPr lang="en-US" sz="2999" dirty="0" err="1">
                <a:solidFill>
                  <a:srgbClr val="272727"/>
                </a:solidFill>
                <a:latin typeface="Codec Pro"/>
              </a:rPr>
              <a:t>Platformanın</a:t>
            </a:r>
            <a:r>
              <a:rPr lang="en-US" sz="2999" dirty="0">
                <a:solidFill>
                  <a:srgbClr val="272727"/>
                </a:solidFill>
                <a:latin typeface="Codec Pro"/>
              </a:rPr>
              <a:t> REST API-da </a:t>
            </a:r>
            <a:r>
              <a:rPr lang="en-US" sz="2999" dirty="0" err="1">
                <a:solidFill>
                  <a:srgbClr val="272727"/>
                </a:solidFill>
                <a:latin typeface="Codec Pro"/>
              </a:rPr>
              <a:t>yerləşdirilən</a:t>
            </a:r>
            <a:r>
              <a:rPr lang="en-US" sz="2999" dirty="0">
                <a:solidFill>
                  <a:srgbClr val="272727"/>
                </a:solidFill>
                <a:latin typeface="Codec Pro"/>
              </a:rPr>
              <a:t> </a:t>
            </a:r>
            <a:r>
              <a:rPr lang="en-US" sz="2999" dirty="0" err="1">
                <a:solidFill>
                  <a:srgbClr val="272727"/>
                </a:solidFill>
                <a:latin typeface="Codec Pro"/>
              </a:rPr>
              <a:t>bu</a:t>
            </a:r>
            <a:r>
              <a:rPr lang="en-US" sz="2999" dirty="0">
                <a:solidFill>
                  <a:srgbClr val="272727"/>
                </a:solidFill>
                <a:latin typeface="Codec Pro"/>
              </a:rPr>
              <a:t> </a:t>
            </a:r>
            <a:r>
              <a:rPr lang="en-US" sz="2999" dirty="0" err="1">
                <a:solidFill>
                  <a:srgbClr val="272727"/>
                </a:solidFill>
                <a:latin typeface="Codec Pro"/>
              </a:rPr>
              <a:t>zəiflik</a:t>
            </a:r>
            <a:r>
              <a:rPr lang="en-US" sz="2999" dirty="0">
                <a:solidFill>
                  <a:srgbClr val="272727"/>
                </a:solidFill>
                <a:latin typeface="Codec Pro"/>
              </a:rPr>
              <a:t>, </a:t>
            </a:r>
            <a:r>
              <a:rPr lang="en-US" sz="2999" dirty="0" err="1">
                <a:solidFill>
                  <a:srgbClr val="272727"/>
                </a:solidFill>
                <a:latin typeface="Codec Pro"/>
              </a:rPr>
              <a:t>təsdiq</a:t>
            </a:r>
            <a:r>
              <a:rPr lang="en-US" sz="2999" dirty="0">
                <a:solidFill>
                  <a:srgbClr val="272727"/>
                </a:solidFill>
                <a:latin typeface="Codec Pro"/>
              </a:rPr>
              <a:t> </a:t>
            </a:r>
            <a:r>
              <a:rPr lang="en-US" sz="2999" dirty="0" err="1">
                <a:solidFill>
                  <a:srgbClr val="272727"/>
                </a:solidFill>
                <a:latin typeface="Codec Pro"/>
              </a:rPr>
              <a:t>olunmamış</a:t>
            </a:r>
            <a:r>
              <a:rPr lang="en-US" sz="2999" dirty="0">
                <a:solidFill>
                  <a:srgbClr val="272727"/>
                </a:solidFill>
                <a:latin typeface="Codec Pro"/>
              </a:rPr>
              <a:t> </a:t>
            </a:r>
            <a:r>
              <a:rPr lang="en-US" sz="2999" dirty="0" err="1">
                <a:solidFill>
                  <a:srgbClr val="272727"/>
                </a:solidFill>
                <a:latin typeface="Codec Pro"/>
              </a:rPr>
              <a:t>hücumçulara</a:t>
            </a:r>
            <a:r>
              <a:rPr lang="en-US" sz="2999" dirty="0">
                <a:solidFill>
                  <a:srgbClr val="272727"/>
                </a:solidFill>
                <a:latin typeface="Codec Pro"/>
              </a:rPr>
              <a:t> WordPress </a:t>
            </a:r>
            <a:r>
              <a:rPr lang="en-US" sz="2999" dirty="0" err="1">
                <a:solidFill>
                  <a:srgbClr val="272727"/>
                </a:solidFill>
                <a:latin typeface="Codec Pro"/>
              </a:rPr>
              <a:t>saytı</a:t>
            </a:r>
            <a:r>
              <a:rPr lang="en-US" sz="2999" dirty="0">
                <a:solidFill>
                  <a:srgbClr val="272727"/>
                </a:solidFill>
                <a:latin typeface="Codec Pro"/>
              </a:rPr>
              <a:t> </a:t>
            </a:r>
            <a:r>
              <a:rPr lang="en-US" sz="2999" dirty="0" err="1">
                <a:solidFill>
                  <a:srgbClr val="272727"/>
                </a:solidFill>
                <a:latin typeface="Codec Pro"/>
              </a:rPr>
              <a:t>daxilində</a:t>
            </a:r>
            <a:r>
              <a:rPr lang="en-US" sz="2999" dirty="0">
                <a:solidFill>
                  <a:srgbClr val="272727"/>
                </a:solidFill>
                <a:latin typeface="Codec Pro"/>
              </a:rPr>
              <a:t> </a:t>
            </a:r>
            <a:r>
              <a:rPr lang="en-US" sz="2999" dirty="0" err="1">
                <a:solidFill>
                  <a:srgbClr val="272727"/>
                </a:solidFill>
                <a:latin typeface="Codec Pro"/>
              </a:rPr>
              <a:t>hər</a:t>
            </a:r>
            <a:r>
              <a:rPr lang="en-US" sz="2999" dirty="0">
                <a:solidFill>
                  <a:srgbClr val="272727"/>
                </a:solidFill>
                <a:latin typeface="Codec Pro"/>
              </a:rPr>
              <a:t> </a:t>
            </a:r>
            <a:r>
              <a:rPr lang="en-US" sz="2999" dirty="0" err="1">
                <a:solidFill>
                  <a:srgbClr val="272727"/>
                </a:solidFill>
                <a:latin typeface="Codec Pro"/>
              </a:rPr>
              <a:t>hansı</a:t>
            </a:r>
            <a:r>
              <a:rPr lang="en-US" sz="2999" dirty="0">
                <a:solidFill>
                  <a:srgbClr val="272727"/>
                </a:solidFill>
                <a:latin typeface="Codec Pro"/>
              </a:rPr>
              <a:t> </a:t>
            </a:r>
            <a:r>
              <a:rPr lang="en-US" sz="2999" dirty="0" err="1">
                <a:solidFill>
                  <a:srgbClr val="272727"/>
                </a:solidFill>
                <a:latin typeface="Codec Pro"/>
              </a:rPr>
              <a:t>bir</a:t>
            </a:r>
            <a:r>
              <a:rPr lang="en-US" sz="2999" dirty="0">
                <a:solidFill>
                  <a:srgbClr val="272727"/>
                </a:solidFill>
                <a:latin typeface="Codec Pro"/>
              </a:rPr>
              <a:t> </a:t>
            </a:r>
            <a:r>
              <a:rPr lang="en-US" sz="2999" dirty="0" err="1">
                <a:solidFill>
                  <a:srgbClr val="272727"/>
                </a:solidFill>
                <a:latin typeface="Codec Pro"/>
              </a:rPr>
              <a:t>postun</a:t>
            </a:r>
            <a:r>
              <a:rPr lang="en-US" sz="2999" dirty="0">
                <a:solidFill>
                  <a:srgbClr val="272727"/>
                </a:solidFill>
                <a:latin typeface="Codec Pro"/>
              </a:rPr>
              <a:t> </a:t>
            </a:r>
            <a:r>
              <a:rPr lang="en-US" sz="2999" dirty="0" err="1">
                <a:solidFill>
                  <a:srgbClr val="272727"/>
                </a:solidFill>
                <a:latin typeface="Codec Pro"/>
              </a:rPr>
              <a:t>və</a:t>
            </a:r>
            <a:r>
              <a:rPr lang="en-US" sz="2999" dirty="0">
                <a:solidFill>
                  <a:srgbClr val="272727"/>
                </a:solidFill>
                <a:latin typeface="Codec Pro"/>
              </a:rPr>
              <a:t> </a:t>
            </a:r>
            <a:r>
              <a:rPr lang="en-US" sz="2999" dirty="0" err="1">
                <a:solidFill>
                  <a:srgbClr val="272727"/>
                </a:solidFill>
                <a:latin typeface="Codec Pro"/>
              </a:rPr>
              <a:t>ya</a:t>
            </a:r>
            <a:r>
              <a:rPr lang="en-US" sz="2999" dirty="0">
                <a:solidFill>
                  <a:srgbClr val="272727"/>
                </a:solidFill>
                <a:latin typeface="Codec Pro"/>
              </a:rPr>
              <a:t> </a:t>
            </a:r>
            <a:r>
              <a:rPr lang="en-US" sz="2999" dirty="0" err="1">
                <a:solidFill>
                  <a:srgbClr val="272727"/>
                </a:solidFill>
                <a:latin typeface="Codec Pro"/>
              </a:rPr>
              <a:t>səhifənin</a:t>
            </a:r>
            <a:r>
              <a:rPr lang="en-US" sz="2999" dirty="0">
                <a:solidFill>
                  <a:srgbClr val="272727"/>
                </a:solidFill>
                <a:latin typeface="Codec Pro"/>
              </a:rPr>
              <a:t> </a:t>
            </a:r>
            <a:r>
              <a:rPr lang="en-US" sz="2999" dirty="0" err="1">
                <a:solidFill>
                  <a:srgbClr val="272727"/>
                </a:solidFill>
                <a:latin typeface="Codec Pro"/>
              </a:rPr>
              <a:t>məzmununu</a:t>
            </a:r>
            <a:r>
              <a:rPr lang="en-US" sz="2999" dirty="0">
                <a:solidFill>
                  <a:srgbClr val="272727"/>
                </a:solidFill>
                <a:latin typeface="Codec Pro"/>
              </a:rPr>
              <a:t> </a:t>
            </a:r>
            <a:r>
              <a:rPr lang="en-US" sz="2999" dirty="0" err="1">
                <a:solidFill>
                  <a:srgbClr val="272727"/>
                </a:solidFill>
                <a:latin typeface="Codec Pro"/>
              </a:rPr>
              <a:t>dəyişdirməyə</a:t>
            </a:r>
            <a:r>
              <a:rPr lang="en-US" sz="2999" dirty="0">
                <a:solidFill>
                  <a:srgbClr val="272727"/>
                </a:solidFill>
                <a:latin typeface="Codec Pro"/>
              </a:rPr>
              <a:t> </a:t>
            </a:r>
            <a:r>
              <a:rPr lang="en-US" sz="2999" dirty="0" err="1">
                <a:solidFill>
                  <a:srgbClr val="272727"/>
                </a:solidFill>
                <a:latin typeface="Codec Pro"/>
              </a:rPr>
              <a:t>imkan</a:t>
            </a:r>
            <a:r>
              <a:rPr lang="en-US" sz="2999" dirty="0">
                <a:solidFill>
                  <a:srgbClr val="272727"/>
                </a:solidFill>
                <a:latin typeface="Codec Pro"/>
              </a:rPr>
              <a:t> </a:t>
            </a:r>
            <a:r>
              <a:rPr lang="en-US" sz="2999" dirty="0" err="1">
                <a:solidFill>
                  <a:srgbClr val="272727"/>
                </a:solidFill>
                <a:latin typeface="Codec Pro"/>
              </a:rPr>
              <a:t>verir</a:t>
            </a:r>
            <a:r>
              <a:rPr lang="en-US" sz="2999" dirty="0">
                <a:solidFill>
                  <a:srgbClr val="272727"/>
                </a:solidFill>
                <a:latin typeface="Codec Pro"/>
              </a:rPr>
              <a:t>. Bu </a:t>
            </a:r>
            <a:r>
              <a:rPr lang="en-US" sz="2999" dirty="0" err="1">
                <a:solidFill>
                  <a:srgbClr val="272727"/>
                </a:solidFill>
                <a:latin typeface="Codec Pro"/>
              </a:rPr>
              <a:t>qüsur</a:t>
            </a:r>
            <a:r>
              <a:rPr lang="en-US" sz="2999" dirty="0">
                <a:solidFill>
                  <a:srgbClr val="272727"/>
                </a:solidFill>
                <a:latin typeface="Codec Pro"/>
              </a:rPr>
              <a:t> </a:t>
            </a:r>
            <a:r>
              <a:rPr lang="en-US" sz="2999" dirty="0" err="1">
                <a:solidFill>
                  <a:srgbClr val="272727"/>
                </a:solidFill>
                <a:latin typeface="Codec Pro"/>
              </a:rPr>
              <a:t>yanvarın</a:t>
            </a:r>
            <a:r>
              <a:rPr lang="en-US" sz="2999" dirty="0">
                <a:solidFill>
                  <a:srgbClr val="272727"/>
                </a:solidFill>
                <a:latin typeface="Codec Pro"/>
              </a:rPr>
              <a:t> 26-da </a:t>
            </a:r>
            <a:r>
              <a:rPr lang="en-US" sz="2999" dirty="0" err="1">
                <a:solidFill>
                  <a:srgbClr val="272727"/>
                </a:solidFill>
                <a:latin typeface="Codec Pro"/>
              </a:rPr>
              <a:t>buraxılmış</a:t>
            </a:r>
            <a:r>
              <a:rPr lang="en-US" sz="2999" dirty="0">
                <a:solidFill>
                  <a:srgbClr val="272727"/>
                </a:solidFill>
                <a:latin typeface="Codec Pro"/>
              </a:rPr>
              <a:t> WordPress 4.7.2-də </a:t>
            </a:r>
            <a:r>
              <a:rPr lang="en-US" sz="2999" dirty="0" err="1">
                <a:solidFill>
                  <a:srgbClr val="272727"/>
                </a:solidFill>
                <a:latin typeface="Codec Pro"/>
              </a:rPr>
              <a:t>düzəldilsə</a:t>
            </a:r>
            <a:r>
              <a:rPr lang="en-US" sz="2999" dirty="0">
                <a:solidFill>
                  <a:srgbClr val="272727"/>
                </a:solidFill>
                <a:latin typeface="Codec Pro"/>
              </a:rPr>
              <a:t> </a:t>
            </a:r>
            <a:r>
              <a:rPr lang="en-US" sz="2999" dirty="0" err="1">
                <a:solidFill>
                  <a:srgbClr val="272727"/>
                </a:solidFill>
                <a:latin typeface="Codec Pro"/>
              </a:rPr>
              <a:t>də</a:t>
            </a:r>
            <a:r>
              <a:rPr lang="en-US" sz="2999" dirty="0">
                <a:solidFill>
                  <a:srgbClr val="272727"/>
                </a:solidFill>
                <a:latin typeface="Codec Pro"/>
              </a:rPr>
              <a:t>, WordPress </a:t>
            </a:r>
            <a:r>
              <a:rPr lang="en-US" sz="2999" dirty="0" err="1">
                <a:solidFill>
                  <a:srgbClr val="272727"/>
                </a:solidFill>
                <a:latin typeface="Codec Pro"/>
              </a:rPr>
              <a:t>komandası</a:t>
            </a:r>
            <a:r>
              <a:rPr lang="en-US" sz="2999" dirty="0">
                <a:solidFill>
                  <a:srgbClr val="272727"/>
                </a:solidFill>
                <a:latin typeface="Codec Pro"/>
              </a:rPr>
              <a:t> </a:t>
            </a:r>
            <a:r>
              <a:rPr lang="en-US" sz="2999" dirty="0" err="1">
                <a:solidFill>
                  <a:srgbClr val="272727"/>
                </a:solidFill>
                <a:latin typeface="Codec Pro"/>
              </a:rPr>
              <a:t>bu</a:t>
            </a:r>
            <a:r>
              <a:rPr lang="en-US" sz="2999" dirty="0">
                <a:solidFill>
                  <a:srgbClr val="272727"/>
                </a:solidFill>
                <a:latin typeface="Codec Pro"/>
              </a:rPr>
              <a:t> </a:t>
            </a:r>
            <a:r>
              <a:rPr lang="en-US" sz="2999" dirty="0" err="1">
                <a:solidFill>
                  <a:srgbClr val="272727"/>
                </a:solidFill>
                <a:latin typeface="Codec Pro"/>
              </a:rPr>
              <a:t>zəifliyin</a:t>
            </a:r>
            <a:r>
              <a:rPr lang="en-US" sz="2999" dirty="0">
                <a:solidFill>
                  <a:srgbClr val="272727"/>
                </a:solidFill>
                <a:latin typeface="Codec Pro"/>
              </a:rPr>
              <a:t> </a:t>
            </a:r>
            <a:r>
              <a:rPr lang="en-US" sz="2999" dirty="0" err="1">
                <a:solidFill>
                  <a:srgbClr val="272727"/>
                </a:solidFill>
                <a:latin typeface="Codec Pro"/>
              </a:rPr>
              <a:t>varlığını</a:t>
            </a:r>
            <a:r>
              <a:rPr lang="en-US" sz="2999" dirty="0">
                <a:solidFill>
                  <a:srgbClr val="272727"/>
                </a:solidFill>
                <a:latin typeface="Codec Pro"/>
              </a:rPr>
              <a:t> </a:t>
            </a:r>
            <a:r>
              <a:rPr lang="en-US" sz="2999" dirty="0" err="1">
                <a:solidFill>
                  <a:srgbClr val="272727"/>
                </a:solidFill>
                <a:latin typeface="Codec Pro"/>
              </a:rPr>
              <a:t>bir</a:t>
            </a:r>
            <a:r>
              <a:rPr lang="en-US" sz="2999" dirty="0">
                <a:solidFill>
                  <a:srgbClr val="272727"/>
                </a:solidFill>
                <a:latin typeface="Codec Pro"/>
              </a:rPr>
              <a:t> </a:t>
            </a:r>
            <a:r>
              <a:rPr lang="en-US" sz="2999" dirty="0" err="1">
                <a:solidFill>
                  <a:srgbClr val="272727"/>
                </a:solidFill>
                <a:latin typeface="Codec Pro"/>
              </a:rPr>
              <a:t>həftə</a:t>
            </a:r>
            <a:r>
              <a:rPr lang="en-US" sz="2999" dirty="0">
                <a:solidFill>
                  <a:srgbClr val="272727"/>
                </a:solidFill>
                <a:latin typeface="Codec Pro"/>
              </a:rPr>
              <a:t> </a:t>
            </a:r>
            <a:r>
              <a:rPr lang="en-US" sz="2999" dirty="0" err="1">
                <a:solidFill>
                  <a:srgbClr val="272727"/>
                </a:solidFill>
                <a:latin typeface="Codec Pro"/>
              </a:rPr>
              <a:t>sonraya</a:t>
            </a:r>
            <a:r>
              <a:rPr lang="en-US" sz="2999" dirty="0">
                <a:solidFill>
                  <a:srgbClr val="272727"/>
                </a:solidFill>
                <a:latin typeface="Codec Pro"/>
              </a:rPr>
              <a:t> </a:t>
            </a:r>
            <a:r>
              <a:rPr lang="en-US" sz="2999" dirty="0" err="1">
                <a:solidFill>
                  <a:srgbClr val="272727"/>
                </a:solidFill>
                <a:latin typeface="Codec Pro"/>
              </a:rPr>
              <a:t>qədər</a:t>
            </a:r>
            <a:r>
              <a:rPr lang="en-US" sz="2999" dirty="0">
                <a:solidFill>
                  <a:srgbClr val="272727"/>
                </a:solidFill>
                <a:latin typeface="Codec Pro"/>
              </a:rPr>
              <a:t> </a:t>
            </a:r>
            <a:r>
              <a:rPr lang="en-US" sz="2999" dirty="0" err="1">
                <a:solidFill>
                  <a:srgbClr val="272727"/>
                </a:solidFill>
                <a:latin typeface="Codec Pro"/>
              </a:rPr>
              <a:t>açıqlamadı</a:t>
            </a:r>
            <a:r>
              <a:rPr lang="en-US" sz="2999" dirty="0">
                <a:solidFill>
                  <a:srgbClr val="272727"/>
                </a:solidFill>
                <a:latin typeface="Codec Pro"/>
              </a:rPr>
              <a:t>, </a:t>
            </a:r>
            <a:r>
              <a:rPr lang="en-US" sz="2999" dirty="0" err="1">
                <a:solidFill>
                  <a:srgbClr val="272727"/>
                </a:solidFill>
                <a:latin typeface="Codec Pro"/>
              </a:rPr>
              <a:t>bu</a:t>
            </a:r>
            <a:r>
              <a:rPr lang="en-US" sz="2999" dirty="0">
                <a:solidFill>
                  <a:srgbClr val="272727"/>
                </a:solidFill>
                <a:latin typeface="Codec Pro"/>
              </a:rPr>
              <a:t> </a:t>
            </a:r>
            <a:r>
              <a:rPr lang="en-US" sz="2999" dirty="0" err="1">
                <a:solidFill>
                  <a:srgbClr val="272727"/>
                </a:solidFill>
                <a:latin typeface="Codec Pro"/>
              </a:rPr>
              <a:t>yeniləməyə</a:t>
            </a:r>
            <a:r>
              <a:rPr lang="en-US" sz="2999" dirty="0">
                <a:solidFill>
                  <a:srgbClr val="272727"/>
                </a:solidFill>
                <a:latin typeface="Codec Pro"/>
              </a:rPr>
              <a:t> </a:t>
            </a:r>
            <a:r>
              <a:rPr lang="en-US" sz="2999" dirty="0" err="1">
                <a:solidFill>
                  <a:srgbClr val="272727"/>
                </a:solidFill>
                <a:latin typeface="Codec Pro"/>
              </a:rPr>
              <a:t>qədər</a:t>
            </a:r>
            <a:r>
              <a:rPr lang="en-US" sz="2999" dirty="0">
                <a:solidFill>
                  <a:srgbClr val="272727"/>
                </a:solidFill>
                <a:latin typeface="Codec Pro"/>
              </a:rPr>
              <a:t> </a:t>
            </a:r>
            <a:r>
              <a:rPr lang="en-US" sz="2999" dirty="0" err="1">
                <a:solidFill>
                  <a:srgbClr val="272727"/>
                </a:solidFill>
                <a:latin typeface="Codec Pro"/>
              </a:rPr>
              <a:t>çox</a:t>
            </a:r>
            <a:r>
              <a:rPr lang="en-US" sz="2999" dirty="0">
                <a:solidFill>
                  <a:srgbClr val="272727"/>
                </a:solidFill>
                <a:latin typeface="Codec Pro"/>
              </a:rPr>
              <a:t> </a:t>
            </a:r>
            <a:r>
              <a:rPr lang="en-US" sz="2999" dirty="0" err="1">
                <a:solidFill>
                  <a:srgbClr val="272727"/>
                </a:solidFill>
                <a:latin typeface="Codec Pro"/>
              </a:rPr>
              <a:t>sayda</a:t>
            </a:r>
            <a:r>
              <a:rPr lang="en-US" sz="2999" dirty="0">
                <a:solidFill>
                  <a:srgbClr val="272727"/>
                </a:solidFill>
                <a:latin typeface="Codec Pro"/>
              </a:rPr>
              <a:t> </a:t>
            </a:r>
            <a:r>
              <a:rPr lang="en-US" sz="2999" dirty="0" err="1">
                <a:solidFill>
                  <a:srgbClr val="272727"/>
                </a:solidFill>
                <a:latin typeface="Codec Pro"/>
              </a:rPr>
              <a:t>istifadəçinin</a:t>
            </a:r>
            <a:r>
              <a:rPr lang="en-US" sz="2999" dirty="0">
                <a:solidFill>
                  <a:srgbClr val="272727"/>
                </a:solidFill>
                <a:latin typeface="Codec Pro"/>
              </a:rPr>
              <a:t> </a:t>
            </a:r>
            <a:r>
              <a:rPr lang="en-US" sz="2999" dirty="0" err="1">
                <a:solidFill>
                  <a:srgbClr val="272727"/>
                </a:solidFill>
                <a:latin typeface="Codec Pro"/>
              </a:rPr>
              <a:t>saytındakı</a:t>
            </a:r>
            <a:r>
              <a:rPr lang="en-US" sz="2999" dirty="0">
                <a:solidFill>
                  <a:srgbClr val="272727"/>
                </a:solidFill>
                <a:latin typeface="Codec Pro"/>
              </a:rPr>
              <a:t> </a:t>
            </a:r>
            <a:r>
              <a:rPr lang="en-US" sz="2999" dirty="0" err="1">
                <a:solidFill>
                  <a:srgbClr val="272727"/>
                </a:solidFill>
                <a:latin typeface="Codec Pro"/>
              </a:rPr>
              <a:t>məzmunlar</a:t>
            </a:r>
            <a:r>
              <a:rPr lang="en-US" sz="2999" dirty="0">
                <a:solidFill>
                  <a:srgbClr val="272727"/>
                </a:solidFill>
                <a:latin typeface="Codec Pro"/>
              </a:rPr>
              <a:t> </a:t>
            </a:r>
            <a:r>
              <a:rPr lang="en-US" sz="2999" dirty="0" err="1">
                <a:solidFill>
                  <a:srgbClr val="272727"/>
                </a:solidFill>
                <a:latin typeface="Codec Pro"/>
              </a:rPr>
              <a:t>dəyişdirilmişdi</a:t>
            </a:r>
            <a:r>
              <a:rPr lang="en-US" sz="2999" dirty="0">
                <a:solidFill>
                  <a:srgbClr val="272727"/>
                </a:solidFill>
                <a:latin typeface="Codec Pro"/>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1461</Words>
  <Application>Microsoft Office PowerPoint</Application>
  <PresentationFormat>Custom</PresentationFormat>
  <Paragraphs>92</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Calibri</vt:lpstr>
      <vt:lpstr>Codec Pro</vt:lpstr>
      <vt:lpstr>Arial</vt:lpstr>
      <vt:lpstr>Codec Pro Bold</vt:lpstr>
      <vt:lpstr>Codec Pro ExtraBold</vt:lpstr>
      <vt:lpstr>Arimo</vt:lpstr>
      <vt:lpstr>Open Sans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dc:title>
  <cp:lastModifiedBy>NURLAN QARAŞLI</cp:lastModifiedBy>
  <cp:revision>4</cp:revision>
  <dcterms:created xsi:type="dcterms:W3CDTF">2006-08-16T00:00:00Z</dcterms:created>
  <dcterms:modified xsi:type="dcterms:W3CDTF">2021-10-27T06:56:58Z</dcterms:modified>
  <dc:identifier>DAEt8OmLIHc</dc:identifier>
</cp:coreProperties>
</file>