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0"/>
  </p:notesMasterIdLst>
  <p:sldIdLst>
    <p:sldId id="256" r:id="rId2"/>
    <p:sldId id="269" r:id="rId3"/>
    <p:sldId id="281" r:id="rId4"/>
    <p:sldId id="258" r:id="rId5"/>
    <p:sldId id="262" r:id="rId6"/>
    <p:sldId id="257" r:id="rId7"/>
    <p:sldId id="284" r:id="rId8"/>
    <p:sldId id="282" r:id="rId9"/>
    <p:sldId id="279" r:id="rId10"/>
    <p:sldId id="285" r:id="rId11"/>
    <p:sldId id="283" r:id="rId12"/>
    <p:sldId id="259" r:id="rId13"/>
    <p:sldId id="263" r:id="rId14"/>
    <p:sldId id="260" r:id="rId15"/>
    <p:sldId id="261" r:id="rId16"/>
    <p:sldId id="264" r:id="rId17"/>
    <p:sldId id="265" r:id="rId18"/>
    <p:sldId id="266" r:id="rId19"/>
    <p:sldId id="267" r:id="rId20"/>
    <p:sldId id="271" r:id="rId21"/>
    <p:sldId id="272" r:id="rId22"/>
    <p:sldId id="273" r:id="rId23"/>
    <p:sldId id="274" r:id="rId24"/>
    <p:sldId id="275" r:id="rId25"/>
    <p:sldId id="276" r:id="rId26"/>
    <p:sldId id="277" r:id="rId27"/>
    <p:sldId id="278"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8"/>
    <p:restoredTop sz="91573"/>
  </p:normalViewPr>
  <p:slideViewPr>
    <p:cSldViewPr snapToGrid="0" snapToObjects="1">
      <p:cViewPr varScale="1">
        <p:scale>
          <a:sx n="113" d="100"/>
          <a:sy n="113" d="100"/>
        </p:scale>
        <p:origin x="78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E51A7-64AA-1E4F-83DC-4427B0AC040D}" type="datetimeFigureOut">
              <a:rPr lang="en-US" smtClean="0"/>
              <a:t>8/23/19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96D1F-A3C3-D44D-ACE6-5918DD854792}" type="slidenum">
              <a:rPr lang="en-US" smtClean="0"/>
              <a:t>‹#›</a:t>
            </a:fld>
            <a:endParaRPr lang="en-US"/>
          </a:p>
        </p:txBody>
      </p:sp>
    </p:spTree>
    <p:extLst>
      <p:ext uri="{BB962C8B-B14F-4D97-AF65-F5344CB8AC3E}">
        <p14:creationId xmlns:p14="http://schemas.microsoft.com/office/powerpoint/2010/main" val="1632020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 hypervisor or virtual machine monitor is computer software, firmware or hardware that creates and runs virtual machines. A computer on which a hypervisor runs one or more virtual machines is called a host machine, and each virtual machine is called a guest machine.</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Docker is a set of platform-as-a-service products that use operating-system-level virtualization to deliver software in packages called containers.</a:t>
            </a:r>
            <a:endParaRPr lang="en-US" dirty="0"/>
          </a:p>
        </p:txBody>
      </p:sp>
      <p:sp>
        <p:nvSpPr>
          <p:cNvPr id="4" name="Slide Number Placeholder 3"/>
          <p:cNvSpPr>
            <a:spLocks noGrp="1"/>
          </p:cNvSpPr>
          <p:nvPr>
            <p:ph type="sldNum" sz="quarter" idx="5"/>
          </p:nvPr>
        </p:nvSpPr>
        <p:spPr/>
        <p:txBody>
          <a:bodyPr/>
          <a:lstStyle/>
          <a:p>
            <a:fld id="{79496D1F-A3C3-D44D-ACE6-5918DD854792}" type="slidenum">
              <a:rPr lang="en-US" smtClean="0"/>
              <a:t>4</a:t>
            </a:fld>
            <a:endParaRPr lang="en-US"/>
          </a:p>
        </p:txBody>
      </p:sp>
    </p:spTree>
    <p:extLst>
      <p:ext uri="{BB962C8B-B14F-4D97-AF65-F5344CB8AC3E}">
        <p14:creationId xmlns:p14="http://schemas.microsoft.com/office/powerpoint/2010/main" val="4031066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Delete a service </a:t>
            </a:r>
          </a:p>
          <a:p>
            <a:r>
              <a:rPr lang="en-US" sz="1200" kern="1200" dirty="0" err="1">
                <a:solidFill>
                  <a:schemeClr val="tx1"/>
                </a:solidFill>
                <a:latin typeface="+mn-lt"/>
                <a:ea typeface="+mn-ea"/>
                <a:cs typeface="+mn-cs"/>
              </a:rPr>
              <a:t>kubectl</a:t>
            </a:r>
            <a:r>
              <a:rPr lang="en-US" sz="1200" kern="1200" dirty="0">
                <a:solidFill>
                  <a:schemeClr val="tx1"/>
                </a:solidFill>
                <a:latin typeface="+mn-lt"/>
                <a:ea typeface="+mn-ea"/>
                <a:cs typeface="+mn-cs"/>
              </a:rPr>
              <a:t> delete svc vthinkclusterdeploy2-service</a:t>
            </a:r>
            <a:endParaRPr lang="en-US" dirty="0"/>
          </a:p>
        </p:txBody>
      </p:sp>
      <p:sp>
        <p:nvSpPr>
          <p:cNvPr id="4" name="Slide Number Placeholder 3"/>
          <p:cNvSpPr>
            <a:spLocks noGrp="1"/>
          </p:cNvSpPr>
          <p:nvPr>
            <p:ph type="sldNum" sz="quarter" idx="10"/>
          </p:nvPr>
        </p:nvSpPr>
        <p:spPr/>
        <p:txBody>
          <a:bodyPr/>
          <a:lstStyle/>
          <a:p>
            <a:fld id="{79496D1F-A3C3-D44D-ACE6-5918DD854792}" type="slidenum">
              <a:rPr lang="en-US" smtClean="0"/>
              <a:t>25</a:t>
            </a:fld>
            <a:endParaRPr lang="en-US"/>
          </a:p>
        </p:txBody>
      </p:sp>
    </p:spTree>
    <p:extLst>
      <p:ext uri="{BB962C8B-B14F-4D97-AF65-F5344CB8AC3E}">
        <p14:creationId xmlns:p14="http://schemas.microsoft.com/office/powerpoint/2010/main" val="1542695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496D1F-A3C3-D44D-ACE6-5918DD854792}" type="slidenum">
              <a:rPr lang="en-US" smtClean="0"/>
              <a:t>6</a:t>
            </a:fld>
            <a:endParaRPr lang="en-US"/>
          </a:p>
        </p:txBody>
      </p:sp>
    </p:spTree>
    <p:extLst>
      <p:ext uri="{BB962C8B-B14F-4D97-AF65-F5344CB8AC3E}">
        <p14:creationId xmlns:p14="http://schemas.microsoft.com/office/powerpoint/2010/main" val="1714681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496D1F-A3C3-D44D-ACE6-5918DD854792}" type="slidenum">
              <a:rPr lang="en-US" smtClean="0"/>
              <a:t>7</a:t>
            </a:fld>
            <a:endParaRPr lang="en-US"/>
          </a:p>
        </p:txBody>
      </p:sp>
    </p:spTree>
    <p:extLst>
      <p:ext uri="{BB962C8B-B14F-4D97-AF65-F5344CB8AC3E}">
        <p14:creationId xmlns:p14="http://schemas.microsoft.com/office/powerpoint/2010/main" val="16114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on a windows machine, then we might need a extra layer called virtual box and install boot2docker, which will spin up a virtual </a:t>
            </a:r>
            <a:r>
              <a:rPr lang="en-US" dirty="0" err="1"/>
              <a:t>linux</a:t>
            </a:r>
            <a:r>
              <a:rPr lang="en-US" dirty="0"/>
              <a:t> box</a:t>
            </a:r>
          </a:p>
        </p:txBody>
      </p:sp>
      <p:sp>
        <p:nvSpPr>
          <p:cNvPr id="4" name="Slide Number Placeholder 3"/>
          <p:cNvSpPr>
            <a:spLocks noGrp="1"/>
          </p:cNvSpPr>
          <p:nvPr>
            <p:ph type="sldNum" sz="quarter" idx="10"/>
          </p:nvPr>
        </p:nvSpPr>
        <p:spPr/>
        <p:txBody>
          <a:bodyPr/>
          <a:lstStyle/>
          <a:p>
            <a:fld id="{79496D1F-A3C3-D44D-ACE6-5918DD854792}" type="slidenum">
              <a:rPr lang="en-US" smtClean="0"/>
              <a:t>8</a:t>
            </a:fld>
            <a:endParaRPr lang="en-US"/>
          </a:p>
        </p:txBody>
      </p:sp>
    </p:spTree>
    <p:extLst>
      <p:ext uri="{BB962C8B-B14F-4D97-AF65-F5344CB8AC3E}">
        <p14:creationId xmlns:p14="http://schemas.microsoft.com/office/powerpoint/2010/main" val="352386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OCI: Open Container Initiative  </a:t>
            </a:r>
          </a:p>
          <a:p>
            <a:r>
              <a:rPr lang="en-IN" sz="1200" b="0" i="0" kern="1200" dirty="0" err="1">
                <a:solidFill>
                  <a:schemeClr val="tx1"/>
                </a:solidFill>
                <a:effectLst/>
                <a:latin typeface="+mn-lt"/>
                <a:ea typeface="+mn-ea"/>
                <a:cs typeface="+mn-cs"/>
              </a:rPr>
              <a:t>Containerd</a:t>
            </a:r>
            <a:r>
              <a:rPr lang="en-IN" sz="1200" b="0" i="0" kern="1200" dirty="0">
                <a:solidFill>
                  <a:schemeClr val="tx1"/>
                </a:solidFill>
                <a:effectLst/>
                <a:latin typeface="+mn-lt"/>
                <a:ea typeface="+mn-ea"/>
                <a:cs typeface="+mn-cs"/>
              </a:rPr>
              <a:t>: An industry-standard container runtime with an emphasis on </a:t>
            </a:r>
            <a:r>
              <a:rPr lang="en-IN" sz="1200" b="1" i="0" kern="1200" dirty="0">
                <a:solidFill>
                  <a:schemeClr val="tx1"/>
                </a:solidFill>
                <a:effectLst/>
                <a:latin typeface="+mn-lt"/>
                <a:ea typeface="+mn-ea"/>
                <a:cs typeface="+mn-cs"/>
              </a:rPr>
              <a:t>simplicity</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robustness </a:t>
            </a:r>
            <a:r>
              <a:rPr lang="en-IN" sz="1200" b="0" i="0" kern="1200" dirty="0">
                <a:solidFill>
                  <a:schemeClr val="tx1"/>
                </a:solidFill>
                <a:effectLst/>
                <a:latin typeface="+mn-lt"/>
                <a:ea typeface="+mn-ea"/>
                <a:cs typeface="+mn-cs"/>
              </a:rPr>
              <a:t>and </a:t>
            </a:r>
            <a:r>
              <a:rPr lang="en-IN" sz="1200" b="1" i="0" kern="1200" dirty="0">
                <a:solidFill>
                  <a:schemeClr val="tx1"/>
                </a:solidFill>
                <a:effectLst/>
                <a:latin typeface="+mn-lt"/>
                <a:ea typeface="+mn-ea"/>
                <a:cs typeface="+mn-cs"/>
              </a:rPr>
              <a:t>portability. </a:t>
            </a:r>
            <a:r>
              <a:rPr lang="en-IN" sz="1200" b="0" i="0" kern="1200" dirty="0" err="1">
                <a:solidFill>
                  <a:schemeClr val="tx1"/>
                </a:solidFill>
                <a:effectLst/>
                <a:latin typeface="+mn-lt"/>
                <a:ea typeface="+mn-ea"/>
                <a:cs typeface="+mn-cs"/>
              </a:rPr>
              <a:t>containerd</a:t>
            </a:r>
            <a:r>
              <a:rPr lang="en-IN" sz="1200" b="0" i="0" kern="1200" dirty="0">
                <a:solidFill>
                  <a:schemeClr val="tx1"/>
                </a:solidFill>
                <a:effectLst/>
                <a:latin typeface="+mn-lt"/>
                <a:ea typeface="+mn-ea"/>
                <a:cs typeface="+mn-cs"/>
              </a:rPr>
              <a:t> is the core container runtime of the Docker Engine.</a:t>
            </a:r>
          </a:p>
          <a:p>
            <a:r>
              <a:rPr lang="en-IN" sz="1200" b="0" i="0" kern="1200" dirty="0">
                <a:solidFill>
                  <a:schemeClr val="tx1"/>
                </a:solidFill>
                <a:effectLst/>
                <a:latin typeface="+mn-lt"/>
                <a:ea typeface="+mn-ea"/>
                <a:cs typeface="+mn-cs"/>
              </a:rPr>
              <a:t>CNCF: Cloud Native Computing Foundation</a:t>
            </a:r>
            <a:endParaRPr lang="en-US" dirty="0"/>
          </a:p>
        </p:txBody>
      </p:sp>
      <p:sp>
        <p:nvSpPr>
          <p:cNvPr id="4" name="Slide Number Placeholder 3"/>
          <p:cNvSpPr>
            <a:spLocks noGrp="1"/>
          </p:cNvSpPr>
          <p:nvPr>
            <p:ph type="sldNum" sz="quarter" idx="5"/>
          </p:nvPr>
        </p:nvSpPr>
        <p:spPr/>
        <p:txBody>
          <a:bodyPr/>
          <a:lstStyle/>
          <a:p>
            <a:fld id="{79496D1F-A3C3-D44D-ACE6-5918DD854792}" type="slidenum">
              <a:rPr lang="en-US" smtClean="0"/>
              <a:t>9</a:t>
            </a:fld>
            <a:endParaRPr lang="en-US"/>
          </a:p>
        </p:txBody>
      </p:sp>
    </p:spTree>
    <p:extLst>
      <p:ext uri="{BB962C8B-B14F-4D97-AF65-F5344CB8AC3E}">
        <p14:creationId xmlns:p14="http://schemas.microsoft.com/office/powerpoint/2010/main" val="330943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OCI: Open Container Initiative  </a:t>
            </a:r>
          </a:p>
          <a:p>
            <a:r>
              <a:rPr lang="en-IN" sz="1200" b="0" i="0" kern="1200" dirty="0" err="1">
                <a:solidFill>
                  <a:schemeClr val="tx1"/>
                </a:solidFill>
                <a:effectLst/>
                <a:latin typeface="+mn-lt"/>
                <a:ea typeface="+mn-ea"/>
                <a:cs typeface="+mn-cs"/>
              </a:rPr>
              <a:t>Containerd</a:t>
            </a:r>
            <a:r>
              <a:rPr lang="en-IN" sz="1200" b="0" i="0" kern="1200" dirty="0">
                <a:solidFill>
                  <a:schemeClr val="tx1"/>
                </a:solidFill>
                <a:effectLst/>
                <a:latin typeface="+mn-lt"/>
                <a:ea typeface="+mn-ea"/>
                <a:cs typeface="+mn-cs"/>
              </a:rPr>
              <a:t>: An industry-standard container runtime with an emphasis on </a:t>
            </a:r>
            <a:r>
              <a:rPr lang="en-IN" sz="1200" b="1" i="0" kern="1200" dirty="0">
                <a:solidFill>
                  <a:schemeClr val="tx1"/>
                </a:solidFill>
                <a:effectLst/>
                <a:latin typeface="+mn-lt"/>
                <a:ea typeface="+mn-ea"/>
                <a:cs typeface="+mn-cs"/>
              </a:rPr>
              <a:t>simplicity</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robustness </a:t>
            </a:r>
            <a:r>
              <a:rPr lang="en-IN" sz="1200" b="0" i="0" kern="1200" dirty="0">
                <a:solidFill>
                  <a:schemeClr val="tx1"/>
                </a:solidFill>
                <a:effectLst/>
                <a:latin typeface="+mn-lt"/>
                <a:ea typeface="+mn-ea"/>
                <a:cs typeface="+mn-cs"/>
              </a:rPr>
              <a:t>and </a:t>
            </a:r>
            <a:r>
              <a:rPr lang="en-IN" sz="1200" b="1" i="0" kern="1200" dirty="0">
                <a:solidFill>
                  <a:schemeClr val="tx1"/>
                </a:solidFill>
                <a:effectLst/>
                <a:latin typeface="+mn-lt"/>
                <a:ea typeface="+mn-ea"/>
                <a:cs typeface="+mn-cs"/>
              </a:rPr>
              <a:t>portability. </a:t>
            </a:r>
            <a:r>
              <a:rPr lang="en-IN" sz="1200" b="0" i="0" kern="1200" dirty="0" err="1">
                <a:solidFill>
                  <a:schemeClr val="tx1"/>
                </a:solidFill>
                <a:effectLst/>
                <a:latin typeface="+mn-lt"/>
                <a:ea typeface="+mn-ea"/>
                <a:cs typeface="+mn-cs"/>
              </a:rPr>
              <a:t>containerd</a:t>
            </a:r>
            <a:r>
              <a:rPr lang="en-IN" sz="1200" b="0" i="0" kern="1200" dirty="0">
                <a:solidFill>
                  <a:schemeClr val="tx1"/>
                </a:solidFill>
                <a:effectLst/>
                <a:latin typeface="+mn-lt"/>
                <a:ea typeface="+mn-ea"/>
                <a:cs typeface="+mn-cs"/>
              </a:rPr>
              <a:t> is the core container runtime of the Docker Engine.</a:t>
            </a:r>
          </a:p>
          <a:p>
            <a:r>
              <a:rPr lang="en-IN" sz="1200" b="0" i="0" kern="1200" dirty="0">
                <a:solidFill>
                  <a:schemeClr val="tx1"/>
                </a:solidFill>
                <a:effectLst/>
                <a:latin typeface="+mn-lt"/>
                <a:ea typeface="+mn-ea"/>
                <a:cs typeface="+mn-cs"/>
              </a:rPr>
              <a:t>CNCF: Cloud Native Computing Foundation</a:t>
            </a:r>
            <a:endParaRPr lang="en-US" dirty="0"/>
          </a:p>
        </p:txBody>
      </p:sp>
      <p:sp>
        <p:nvSpPr>
          <p:cNvPr id="4" name="Slide Number Placeholder 3"/>
          <p:cNvSpPr>
            <a:spLocks noGrp="1"/>
          </p:cNvSpPr>
          <p:nvPr>
            <p:ph type="sldNum" sz="quarter" idx="5"/>
          </p:nvPr>
        </p:nvSpPr>
        <p:spPr/>
        <p:txBody>
          <a:bodyPr/>
          <a:lstStyle/>
          <a:p>
            <a:fld id="{79496D1F-A3C3-D44D-ACE6-5918DD854792}" type="slidenum">
              <a:rPr lang="en-US" smtClean="0"/>
              <a:t>10</a:t>
            </a:fld>
            <a:endParaRPr lang="en-US"/>
          </a:p>
        </p:txBody>
      </p:sp>
    </p:spTree>
    <p:extLst>
      <p:ext uri="{BB962C8B-B14F-4D97-AF65-F5344CB8AC3E}">
        <p14:creationId xmlns:p14="http://schemas.microsoft.com/office/powerpoint/2010/main" val="512956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OCI: Open Container Initiative  </a:t>
            </a:r>
          </a:p>
          <a:p>
            <a:r>
              <a:rPr lang="en-IN" sz="1200" b="0" i="0" kern="1200" dirty="0" err="1">
                <a:solidFill>
                  <a:schemeClr val="tx1"/>
                </a:solidFill>
                <a:effectLst/>
                <a:latin typeface="+mn-lt"/>
                <a:ea typeface="+mn-ea"/>
                <a:cs typeface="+mn-cs"/>
              </a:rPr>
              <a:t>Containerd</a:t>
            </a:r>
            <a:r>
              <a:rPr lang="en-IN" sz="1200" b="0" i="0" kern="1200" dirty="0">
                <a:solidFill>
                  <a:schemeClr val="tx1"/>
                </a:solidFill>
                <a:effectLst/>
                <a:latin typeface="+mn-lt"/>
                <a:ea typeface="+mn-ea"/>
                <a:cs typeface="+mn-cs"/>
              </a:rPr>
              <a:t>: An industry-standard container runtime with an emphasis on </a:t>
            </a:r>
            <a:r>
              <a:rPr lang="en-IN" sz="1200" b="1" i="0" kern="1200" dirty="0">
                <a:solidFill>
                  <a:schemeClr val="tx1"/>
                </a:solidFill>
                <a:effectLst/>
                <a:latin typeface="+mn-lt"/>
                <a:ea typeface="+mn-ea"/>
                <a:cs typeface="+mn-cs"/>
              </a:rPr>
              <a:t>simplicity</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robustness </a:t>
            </a:r>
            <a:r>
              <a:rPr lang="en-IN" sz="1200" b="0" i="0" kern="1200" dirty="0">
                <a:solidFill>
                  <a:schemeClr val="tx1"/>
                </a:solidFill>
                <a:effectLst/>
                <a:latin typeface="+mn-lt"/>
                <a:ea typeface="+mn-ea"/>
                <a:cs typeface="+mn-cs"/>
              </a:rPr>
              <a:t>and </a:t>
            </a:r>
            <a:r>
              <a:rPr lang="en-IN" sz="1200" b="1" i="0" kern="1200" dirty="0">
                <a:solidFill>
                  <a:schemeClr val="tx1"/>
                </a:solidFill>
                <a:effectLst/>
                <a:latin typeface="+mn-lt"/>
                <a:ea typeface="+mn-ea"/>
                <a:cs typeface="+mn-cs"/>
              </a:rPr>
              <a:t>portability. </a:t>
            </a:r>
            <a:r>
              <a:rPr lang="en-IN" sz="1200" b="0" i="0" kern="1200" dirty="0" err="1">
                <a:solidFill>
                  <a:schemeClr val="tx1"/>
                </a:solidFill>
                <a:effectLst/>
                <a:latin typeface="+mn-lt"/>
                <a:ea typeface="+mn-ea"/>
                <a:cs typeface="+mn-cs"/>
              </a:rPr>
              <a:t>containerd</a:t>
            </a:r>
            <a:r>
              <a:rPr lang="en-IN" sz="1200" b="0" i="0" kern="1200" dirty="0">
                <a:solidFill>
                  <a:schemeClr val="tx1"/>
                </a:solidFill>
                <a:effectLst/>
                <a:latin typeface="+mn-lt"/>
                <a:ea typeface="+mn-ea"/>
                <a:cs typeface="+mn-cs"/>
              </a:rPr>
              <a:t> is the core container runtime of the Docker Engine.</a:t>
            </a:r>
          </a:p>
          <a:p>
            <a:r>
              <a:rPr lang="en-IN" sz="1200" b="0" i="0" kern="1200" dirty="0">
                <a:solidFill>
                  <a:schemeClr val="tx1"/>
                </a:solidFill>
                <a:effectLst/>
                <a:latin typeface="+mn-lt"/>
                <a:ea typeface="+mn-ea"/>
                <a:cs typeface="+mn-cs"/>
              </a:rPr>
              <a:t>CNCF: Cloud Native Computing Foundation</a:t>
            </a:r>
            <a:endParaRPr lang="en-US" dirty="0"/>
          </a:p>
        </p:txBody>
      </p:sp>
      <p:sp>
        <p:nvSpPr>
          <p:cNvPr id="4" name="Slide Number Placeholder 3"/>
          <p:cNvSpPr>
            <a:spLocks noGrp="1"/>
          </p:cNvSpPr>
          <p:nvPr>
            <p:ph type="sldNum" sz="quarter" idx="5"/>
          </p:nvPr>
        </p:nvSpPr>
        <p:spPr/>
        <p:txBody>
          <a:bodyPr/>
          <a:lstStyle/>
          <a:p>
            <a:fld id="{79496D1F-A3C3-D44D-ACE6-5918DD854792}" type="slidenum">
              <a:rPr lang="en-US" smtClean="0"/>
              <a:t>11</a:t>
            </a:fld>
            <a:endParaRPr lang="en-US"/>
          </a:p>
        </p:txBody>
      </p:sp>
    </p:spTree>
    <p:extLst>
      <p:ext uri="{BB962C8B-B14F-4D97-AF65-F5344CB8AC3E}">
        <p14:creationId xmlns:p14="http://schemas.microsoft.com/office/powerpoint/2010/main" val="3949210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charset="2"/>
              <a:buChar char="Ø"/>
            </a:pPr>
            <a:r>
              <a:rPr lang="en-US" sz="1200" dirty="0"/>
              <a:t>A developer defines all the application and dependencies into a </a:t>
            </a:r>
            <a:r>
              <a:rPr lang="en-US" sz="1200" dirty="0" err="1"/>
              <a:t>Docker</a:t>
            </a:r>
            <a:r>
              <a:rPr lang="en-US" sz="1200" dirty="0"/>
              <a:t> file.</a:t>
            </a:r>
          </a:p>
          <a:p>
            <a:pPr marL="285750" indent="-285750">
              <a:buFont typeface="Wingdings" charset="2"/>
              <a:buChar char="Ø"/>
            </a:pPr>
            <a:endParaRPr lang="en-US" sz="1200" dirty="0"/>
          </a:p>
          <a:p>
            <a:pPr marL="285750" indent="-285750">
              <a:buFont typeface="Wingdings" charset="2"/>
              <a:buChar char="Ø"/>
            </a:pPr>
            <a:r>
              <a:rPr lang="en-US" sz="1200" dirty="0"/>
              <a:t>This </a:t>
            </a:r>
            <a:r>
              <a:rPr lang="en-US" sz="1200" dirty="0" err="1"/>
              <a:t>docker</a:t>
            </a:r>
            <a:r>
              <a:rPr lang="en-US" sz="1200" dirty="0"/>
              <a:t> file is used to create a </a:t>
            </a:r>
            <a:r>
              <a:rPr lang="en-US" sz="1200" dirty="0" err="1"/>
              <a:t>docker</a:t>
            </a:r>
            <a:r>
              <a:rPr lang="en-US" sz="1200" dirty="0"/>
              <a:t> image.</a:t>
            </a:r>
          </a:p>
          <a:p>
            <a:pPr marL="285750" indent="-285750">
              <a:buFont typeface="Wingdings" charset="2"/>
              <a:buChar char="Ø"/>
            </a:pPr>
            <a:endParaRPr lang="en-US" sz="1200" dirty="0"/>
          </a:p>
          <a:p>
            <a:pPr marL="285750" indent="-285750">
              <a:buFont typeface="Wingdings" charset="2"/>
              <a:buChar char="Ø"/>
            </a:pPr>
            <a:r>
              <a:rPr lang="en-US" sz="1200" dirty="0"/>
              <a:t>When we run this </a:t>
            </a:r>
            <a:r>
              <a:rPr lang="en-US" sz="1200" dirty="0" err="1"/>
              <a:t>docker</a:t>
            </a:r>
            <a:r>
              <a:rPr lang="en-US" sz="1200" dirty="0"/>
              <a:t> image, we get a </a:t>
            </a:r>
            <a:r>
              <a:rPr lang="en-US" sz="1200" dirty="0" err="1"/>
              <a:t>docker</a:t>
            </a:r>
            <a:r>
              <a:rPr lang="en-US" sz="1200" dirty="0"/>
              <a:t> container.</a:t>
            </a:r>
          </a:p>
          <a:p>
            <a:pPr marL="285750" indent="-285750">
              <a:buFont typeface="Wingdings" charset="2"/>
              <a:buChar char="Ø"/>
            </a:pPr>
            <a:endParaRPr lang="en-US" sz="1200" dirty="0"/>
          </a:p>
          <a:p>
            <a:pPr marL="285750" indent="-285750">
              <a:buFont typeface="Wingdings" charset="2"/>
              <a:buChar char="Ø"/>
            </a:pPr>
            <a:r>
              <a:rPr lang="en-US" sz="1200" dirty="0" err="1"/>
              <a:t>Docker</a:t>
            </a:r>
            <a:r>
              <a:rPr lang="en-US" sz="1200" dirty="0"/>
              <a:t> containers are runtime instances of a </a:t>
            </a:r>
            <a:r>
              <a:rPr lang="en-US" sz="1200" dirty="0" err="1"/>
              <a:t>docker</a:t>
            </a:r>
            <a:r>
              <a:rPr lang="en-US" sz="1200" dirty="0"/>
              <a:t> image.</a:t>
            </a:r>
          </a:p>
          <a:p>
            <a:pPr marL="285750" indent="-285750">
              <a:buFont typeface="Wingdings" charset="2"/>
              <a:buChar char="Ø"/>
            </a:pPr>
            <a:endParaRPr lang="en-US" sz="1200" dirty="0"/>
          </a:p>
          <a:p>
            <a:pPr marL="285750" indent="-285750">
              <a:buFont typeface="Wingdings" charset="2"/>
              <a:buChar char="Ø"/>
            </a:pPr>
            <a:r>
              <a:rPr lang="en-US" sz="1200" dirty="0"/>
              <a:t>This </a:t>
            </a:r>
            <a:r>
              <a:rPr lang="en-US" sz="1200" dirty="0" err="1"/>
              <a:t>docker</a:t>
            </a:r>
            <a:r>
              <a:rPr lang="en-US" sz="1200" dirty="0"/>
              <a:t> images can also be stored in an online repository at </a:t>
            </a:r>
            <a:r>
              <a:rPr lang="en-US" sz="1200" dirty="0" err="1"/>
              <a:t>Docker</a:t>
            </a:r>
            <a:r>
              <a:rPr lang="en-US" sz="1200" dirty="0"/>
              <a:t> hub</a:t>
            </a:r>
          </a:p>
          <a:p>
            <a:endParaRPr lang="en-US" dirty="0"/>
          </a:p>
        </p:txBody>
      </p:sp>
      <p:sp>
        <p:nvSpPr>
          <p:cNvPr id="4" name="Slide Number Placeholder 3"/>
          <p:cNvSpPr>
            <a:spLocks noGrp="1"/>
          </p:cNvSpPr>
          <p:nvPr>
            <p:ph type="sldNum" sz="quarter" idx="10"/>
          </p:nvPr>
        </p:nvSpPr>
        <p:spPr/>
        <p:txBody>
          <a:bodyPr/>
          <a:lstStyle/>
          <a:p>
            <a:fld id="{79496D1F-A3C3-D44D-ACE6-5918DD854792}" type="slidenum">
              <a:rPr lang="en-US" smtClean="0"/>
              <a:t>13</a:t>
            </a:fld>
            <a:endParaRPr lang="en-US"/>
          </a:p>
        </p:txBody>
      </p:sp>
    </p:spTree>
    <p:extLst>
      <p:ext uri="{BB962C8B-B14F-4D97-AF65-F5344CB8AC3E}">
        <p14:creationId xmlns:p14="http://schemas.microsoft.com/office/powerpoint/2010/main" val="203621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for </a:t>
            </a:r>
            <a:r>
              <a:rPr lang="en-US" dirty="0" err="1"/>
              <a:t>linux</a:t>
            </a:r>
            <a:r>
              <a:rPr lang="en-US" dirty="0"/>
              <a:t> variants we can run any of the below command to start </a:t>
            </a:r>
            <a:r>
              <a:rPr lang="en-US" dirty="0" err="1"/>
              <a:t>docker</a:t>
            </a:r>
            <a:r>
              <a:rPr lang="en-US" dirty="0"/>
              <a:t>:</a:t>
            </a:r>
          </a:p>
          <a:p>
            <a:endParaRPr lang="en-US" dirty="0"/>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sudo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systemctl</a:t>
            </a:r>
            <a:r>
              <a:rPr lang="en-US" sz="1200" b="0" i="0" kern="1200" dirty="0">
                <a:solidFill>
                  <a:schemeClr val="tx1"/>
                </a:solidFill>
                <a:effectLst/>
                <a:latin typeface="+mn-lt"/>
                <a:ea typeface="+mn-ea"/>
                <a:cs typeface="+mn-cs"/>
              </a:rPr>
              <a:t> start </a:t>
            </a:r>
            <a:r>
              <a:rPr lang="en-US" sz="1200" b="0" i="0" kern="1200" dirty="0" err="1">
                <a:solidFill>
                  <a:schemeClr val="tx1"/>
                </a:solidFill>
                <a:effectLst/>
                <a:latin typeface="+mn-lt"/>
                <a:ea typeface="+mn-ea"/>
                <a:cs typeface="+mn-cs"/>
              </a:rPr>
              <a:t>docker</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sudo</a:t>
            </a:r>
            <a:r>
              <a:rPr lang="en-US" sz="1200" b="0" i="0" kern="1200" dirty="0">
                <a:solidFill>
                  <a:schemeClr val="tx1"/>
                </a:solidFill>
                <a:effectLst/>
                <a:latin typeface="+mn-lt"/>
                <a:ea typeface="+mn-ea"/>
                <a:cs typeface="+mn-cs"/>
              </a:rPr>
              <a:t> service </a:t>
            </a:r>
            <a:r>
              <a:rPr lang="en-US" sz="1200" b="0" i="0" kern="1200" dirty="0" err="1">
                <a:solidFill>
                  <a:schemeClr val="tx1"/>
                </a:solidFill>
                <a:effectLst/>
                <a:latin typeface="+mn-lt"/>
                <a:ea typeface="+mn-ea"/>
                <a:cs typeface="+mn-cs"/>
              </a:rPr>
              <a:t>docker</a:t>
            </a:r>
            <a:r>
              <a:rPr lang="en-US" sz="1200" b="0" i="0" kern="1200" dirty="0">
                <a:solidFill>
                  <a:schemeClr val="tx1"/>
                </a:solidFill>
                <a:effectLst/>
                <a:latin typeface="+mn-lt"/>
                <a:ea typeface="+mn-ea"/>
                <a:cs typeface="+mn-cs"/>
              </a:rPr>
              <a:t> start</a:t>
            </a:r>
          </a:p>
          <a:p>
            <a:endParaRPr lang="en-US" dirty="0"/>
          </a:p>
        </p:txBody>
      </p:sp>
      <p:sp>
        <p:nvSpPr>
          <p:cNvPr id="4" name="Slide Number Placeholder 3"/>
          <p:cNvSpPr>
            <a:spLocks noGrp="1"/>
          </p:cNvSpPr>
          <p:nvPr>
            <p:ph type="sldNum" sz="quarter" idx="10"/>
          </p:nvPr>
        </p:nvSpPr>
        <p:spPr/>
        <p:txBody>
          <a:bodyPr/>
          <a:lstStyle/>
          <a:p>
            <a:fld id="{79496D1F-A3C3-D44D-ACE6-5918DD854792}" type="slidenum">
              <a:rPr lang="en-US" smtClean="0"/>
              <a:t>14</a:t>
            </a:fld>
            <a:endParaRPr lang="en-US"/>
          </a:p>
        </p:txBody>
      </p:sp>
    </p:spTree>
    <p:extLst>
      <p:ext uri="{BB962C8B-B14F-4D97-AF65-F5344CB8AC3E}">
        <p14:creationId xmlns:p14="http://schemas.microsoft.com/office/powerpoint/2010/main" val="87667540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8/23/19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8/23/19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8/23/19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8/23/19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8/23/19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8/23/19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8/23/19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8/23/19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8/23/19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8/23/19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8/23/19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8/23/19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s://console.bluemix.net/docs/cli/index.html#download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kubernetes.io/docs/tasks/tools/install-kubectl/" TargetMode="External"/><Relationship Id="rId4" Type="http://schemas.openxmlformats.org/officeDocument/2006/relationships/hyperlink" Target="https://www.docker.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registry.ng.bluemix.ne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registry.ng.bluemix.ne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DOCKER, </a:t>
            </a:r>
            <a:r>
              <a:rPr lang="en-US" dirty="0" err="1"/>
              <a:t>kubernetes</a:t>
            </a:r>
            <a:r>
              <a:rPr lang="en-US" dirty="0"/>
              <a:t> &amp; </a:t>
            </a:r>
            <a:r>
              <a:rPr lang="en-US" dirty="0" err="1"/>
              <a:t>Ibm</a:t>
            </a:r>
            <a:r>
              <a:rPr lang="en-US" dirty="0"/>
              <a:t> cloud private</a:t>
            </a:r>
          </a:p>
        </p:txBody>
      </p:sp>
    </p:spTree>
    <p:extLst>
      <p:ext uri="{BB962C8B-B14F-4D97-AF65-F5344CB8AC3E}">
        <p14:creationId xmlns:p14="http://schemas.microsoft.com/office/powerpoint/2010/main" val="140722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t>
            </a:r>
            <a:r>
              <a:rPr lang="en-US" dirty="0" err="1"/>
              <a:t>devops</a:t>
            </a:r>
            <a:endParaRPr lang="en-US" dirty="0"/>
          </a:p>
        </p:txBody>
      </p:sp>
      <p:pic>
        <p:nvPicPr>
          <p:cNvPr id="6" name="Picture 5">
            <a:extLst>
              <a:ext uri="{FF2B5EF4-FFF2-40B4-BE49-F238E27FC236}">
                <a16:creationId xmlns:a16="http://schemas.microsoft.com/office/drawing/2014/main" id="{E0B89C65-2853-3148-9D01-6E6076F6E54C}"/>
              </a:ext>
            </a:extLst>
          </p:cNvPr>
          <p:cNvPicPr>
            <a:picLocks noChangeAspect="1"/>
          </p:cNvPicPr>
          <p:nvPr/>
        </p:nvPicPr>
        <p:blipFill>
          <a:blip r:embed="rId3"/>
          <a:stretch>
            <a:fillRect/>
          </a:stretch>
        </p:blipFill>
        <p:spPr>
          <a:xfrm>
            <a:off x="1063751" y="2093975"/>
            <a:ext cx="9976781" cy="4092335"/>
          </a:xfrm>
          <a:prstGeom prst="rect">
            <a:avLst/>
          </a:prstGeom>
        </p:spPr>
      </p:pic>
    </p:spTree>
    <p:extLst>
      <p:ext uri="{BB962C8B-B14F-4D97-AF65-F5344CB8AC3E}">
        <p14:creationId xmlns:p14="http://schemas.microsoft.com/office/powerpoint/2010/main" val="380344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container runtime</a:t>
            </a:r>
          </a:p>
        </p:txBody>
      </p:sp>
      <p:pic>
        <p:nvPicPr>
          <p:cNvPr id="4" name="Content Placeholder 3"/>
          <p:cNvPicPr>
            <a:picLocks noGrp="1" noChangeAspect="1"/>
          </p:cNvPicPr>
          <p:nvPr>
            <p:ph idx="1"/>
          </p:nvPr>
        </p:nvPicPr>
        <p:blipFill>
          <a:blip r:embed="rId3"/>
          <a:stretch>
            <a:fillRect/>
          </a:stretch>
        </p:blipFill>
        <p:spPr>
          <a:xfrm>
            <a:off x="1069975" y="2331131"/>
            <a:ext cx="10058400" cy="4102326"/>
          </a:xfrm>
          <a:prstGeom prst="rect">
            <a:avLst/>
          </a:prstGeom>
        </p:spPr>
      </p:pic>
    </p:spTree>
    <p:extLst>
      <p:ext uri="{BB962C8B-B14F-4D97-AF65-F5344CB8AC3E}">
        <p14:creationId xmlns:p14="http://schemas.microsoft.com/office/powerpoint/2010/main" val="295744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relevance on </a:t>
            </a:r>
            <a:r>
              <a:rPr lang="en-US" dirty="0" err="1"/>
              <a:t>dev</a:t>
            </a:r>
            <a:r>
              <a:rPr lang="en-US" dirty="0"/>
              <a:t>-ops</a:t>
            </a:r>
          </a:p>
        </p:txBody>
      </p:sp>
      <p:sp>
        <p:nvSpPr>
          <p:cNvPr id="3" name="Content Placeholder 2"/>
          <p:cNvSpPr>
            <a:spLocks noGrp="1"/>
          </p:cNvSpPr>
          <p:nvPr>
            <p:ph idx="1"/>
          </p:nvPr>
        </p:nvSpPr>
        <p:spPr/>
        <p:txBody>
          <a:bodyPr/>
          <a:lstStyle/>
          <a:p>
            <a:r>
              <a:rPr lang="en-US" dirty="0"/>
              <a:t>Developers: The developers need not worry about setting up the specific development environment every time. Instead, they need to focus on building good quality code. This obviously leads to acceleration in the development efforts.</a:t>
            </a:r>
          </a:p>
          <a:p>
            <a:r>
              <a:rPr lang="en-US" dirty="0"/>
              <a:t>Operations: For IT operations team/</a:t>
            </a:r>
            <a:r>
              <a:rPr lang="en-US" dirty="0" err="1"/>
              <a:t>Sysadmins</a:t>
            </a:r>
            <a:r>
              <a:rPr lang="en-US" dirty="0"/>
              <a:t>, </a:t>
            </a:r>
            <a:r>
              <a:rPr lang="en-US" dirty="0" err="1"/>
              <a:t>Docker</a:t>
            </a:r>
            <a:r>
              <a:rPr lang="en-US" dirty="0"/>
              <a:t> makes it possible to set up environments that are exactly like a production server, and allow anyone to work on the same project with the exact same settings, regardless of the local host environment.</a:t>
            </a:r>
          </a:p>
          <a:p>
            <a:endParaRPr lang="en-US" dirty="0"/>
          </a:p>
        </p:txBody>
      </p:sp>
    </p:spTree>
    <p:extLst>
      <p:ext uri="{BB962C8B-B14F-4D97-AF65-F5344CB8AC3E}">
        <p14:creationId xmlns:p14="http://schemas.microsoft.com/office/powerpoint/2010/main" val="4129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workflow</a:t>
            </a:r>
          </a:p>
        </p:txBody>
      </p:sp>
      <p:pic>
        <p:nvPicPr>
          <p:cNvPr id="4" name="Picture 3"/>
          <p:cNvPicPr>
            <a:picLocks noChangeAspect="1"/>
          </p:cNvPicPr>
          <p:nvPr/>
        </p:nvPicPr>
        <p:blipFill>
          <a:blip r:embed="rId3"/>
          <a:stretch>
            <a:fillRect/>
          </a:stretch>
        </p:blipFill>
        <p:spPr>
          <a:xfrm>
            <a:off x="1069848" y="2093976"/>
            <a:ext cx="1181100" cy="1206500"/>
          </a:xfrm>
          <a:prstGeom prst="rect">
            <a:avLst/>
          </a:prstGeom>
        </p:spPr>
      </p:pic>
      <p:pic>
        <p:nvPicPr>
          <p:cNvPr id="5" name="Picture 4"/>
          <p:cNvPicPr>
            <a:picLocks noChangeAspect="1"/>
          </p:cNvPicPr>
          <p:nvPr/>
        </p:nvPicPr>
        <p:blipFill>
          <a:blip r:embed="rId4"/>
          <a:stretch>
            <a:fillRect/>
          </a:stretch>
        </p:blipFill>
        <p:spPr>
          <a:xfrm>
            <a:off x="1253998" y="3819635"/>
            <a:ext cx="812800" cy="1320800"/>
          </a:xfrm>
          <a:prstGeom prst="rect">
            <a:avLst/>
          </a:prstGeom>
        </p:spPr>
      </p:pic>
      <p:pic>
        <p:nvPicPr>
          <p:cNvPr id="6" name="Picture 5"/>
          <p:cNvPicPr>
            <a:picLocks noChangeAspect="1"/>
          </p:cNvPicPr>
          <p:nvPr/>
        </p:nvPicPr>
        <p:blipFill>
          <a:blip r:embed="rId5"/>
          <a:stretch>
            <a:fillRect/>
          </a:stretch>
        </p:blipFill>
        <p:spPr>
          <a:xfrm>
            <a:off x="3265212" y="5513333"/>
            <a:ext cx="1320800" cy="876300"/>
          </a:xfrm>
          <a:prstGeom prst="rect">
            <a:avLst/>
          </a:prstGeom>
        </p:spPr>
      </p:pic>
      <p:sp>
        <p:nvSpPr>
          <p:cNvPr id="7" name="Rounded Rectangle 6"/>
          <p:cNvSpPr/>
          <p:nvPr/>
        </p:nvSpPr>
        <p:spPr>
          <a:xfrm>
            <a:off x="3005957" y="4233042"/>
            <a:ext cx="1839310" cy="4939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Docker</a:t>
            </a:r>
            <a:r>
              <a:rPr lang="en-US" dirty="0">
                <a:solidFill>
                  <a:schemeClr val="tx1"/>
                </a:solidFill>
              </a:rPr>
              <a:t> Image</a:t>
            </a:r>
          </a:p>
        </p:txBody>
      </p:sp>
      <p:sp>
        <p:nvSpPr>
          <p:cNvPr id="8" name="Cube 7"/>
          <p:cNvSpPr/>
          <p:nvPr/>
        </p:nvSpPr>
        <p:spPr>
          <a:xfrm>
            <a:off x="6099048" y="4049111"/>
            <a:ext cx="1240221" cy="861848"/>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Docker</a:t>
            </a:r>
            <a:endParaRPr lang="en-US" dirty="0">
              <a:solidFill>
                <a:schemeClr val="tx1"/>
              </a:solidFill>
            </a:endParaRPr>
          </a:p>
          <a:p>
            <a:pPr algn="ctr"/>
            <a:r>
              <a:rPr lang="en-US" dirty="0">
                <a:solidFill>
                  <a:schemeClr val="tx1"/>
                </a:solidFill>
              </a:rPr>
              <a:t>Hub</a:t>
            </a:r>
          </a:p>
        </p:txBody>
      </p:sp>
      <p:cxnSp>
        <p:nvCxnSpPr>
          <p:cNvPr id="10" name="Straight Arrow Connector 9"/>
          <p:cNvCxnSpPr>
            <a:stCxn id="4" idx="2"/>
            <a:endCxn id="5" idx="0"/>
          </p:cNvCxnSpPr>
          <p:nvPr/>
        </p:nvCxnSpPr>
        <p:spPr>
          <a:xfrm>
            <a:off x="1660398" y="3300476"/>
            <a:ext cx="0" cy="519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a:off x="2066798" y="4480035"/>
            <a:ext cx="939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0"/>
          </p:cNvCxnSpPr>
          <p:nvPr/>
        </p:nvCxnSpPr>
        <p:spPr>
          <a:xfrm>
            <a:off x="3925612" y="4727028"/>
            <a:ext cx="0" cy="78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p:cNvCxnSpPr>
          <p:nvPr/>
        </p:nvCxnSpPr>
        <p:spPr>
          <a:xfrm>
            <a:off x="4845267" y="4480035"/>
            <a:ext cx="1253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9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100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required tools</a:t>
            </a:r>
          </a:p>
        </p:txBody>
      </p:sp>
      <p:sp>
        <p:nvSpPr>
          <p:cNvPr id="3" name="Content Placeholder 2"/>
          <p:cNvSpPr>
            <a:spLocks noGrp="1"/>
          </p:cNvSpPr>
          <p:nvPr>
            <p:ph idx="1"/>
          </p:nvPr>
        </p:nvSpPr>
        <p:spPr/>
        <p:txBody>
          <a:bodyPr/>
          <a:lstStyle/>
          <a:p>
            <a:r>
              <a:rPr lang="en-US" dirty="0"/>
              <a:t>Install IBM Cloud tools</a:t>
            </a:r>
          </a:p>
          <a:p>
            <a:pPr lvl="1"/>
            <a:r>
              <a:rPr lang="en-US" dirty="0"/>
              <a:t> </a:t>
            </a:r>
            <a:r>
              <a:rPr lang="en-US" dirty="0">
                <a:hlinkClick r:id="rId3"/>
              </a:rPr>
              <a:t>console.bluemix.net/docs/cli/index.html#downloads</a:t>
            </a:r>
            <a:endParaRPr lang="en-US" dirty="0"/>
          </a:p>
          <a:p>
            <a:r>
              <a:rPr lang="en-US" dirty="0"/>
              <a:t>Install </a:t>
            </a:r>
            <a:r>
              <a:rPr lang="en-US" dirty="0" err="1"/>
              <a:t>Docker</a:t>
            </a:r>
            <a:endParaRPr lang="en-US" dirty="0"/>
          </a:p>
          <a:p>
            <a:pPr lvl="1"/>
            <a:r>
              <a:rPr lang="en-US" dirty="0">
                <a:hlinkClick r:id="rId4"/>
              </a:rPr>
              <a:t>docker.com</a:t>
            </a:r>
            <a:r>
              <a:rPr lang="en-US" dirty="0"/>
              <a:t> (</a:t>
            </a:r>
            <a:r>
              <a:rPr lang="en-US" i="1" dirty="0"/>
              <a:t>Download and install </a:t>
            </a:r>
            <a:r>
              <a:rPr lang="en-US" i="1" dirty="0" err="1"/>
              <a:t>Docker</a:t>
            </a:r>
            <a:r>
              <a:rPr lang="en-US" i="1" dirty="0"/>
              <a:t> community edition</a:t>
            </a:r>
            <a:r>
              <a:rPr lang="en-US" dirty="0"/>
              <a:t>)</a:t>
            </a:r>
          </a:p>
          <a:p>
            <a:r>
              <a:rPr lang="en-US" dirty="0"/>
              <a:t>Install </a:t>
            </a:r>
            <a:r>
              <a:rPr lang="en-US" dirty="0" err="1"/>
              <a:t>Kubernetes</a:t>
            </a:r>
            <a:r>
              <a:rPr lang="en-US" dirty="0"/>
              <a:t> tools</a:t>
            </a:r>
          </a:p>
          <a:p>
            <a:pPr lvl="1"/>
            <a:r>
              <a:rPr lang="en-US" dirty="0"/>
              <a:t> </a:t>
            </a:r>
            <a:r>
              <a:rPr lang="en-US" dirty="0">
                <a:hlinkClick r:id="rId5"/>
              </a:rPr>
              <a:t>kubernetes.io/docs/tasks/tools/install-kubectl/</a:t>
            </a:r>
            <a:r>
              <a:rPr lang="en-US" dirty="0"/>
              <a:t> </a:t>
            </a:r>
          </a:p>
          <a:p>
            <a:r>
              <a:rPr lang="en-US" dirty="0"/>
              <a:t>Download the sample python web application </a:t>
            </a:r>
          </a:p>
          <a:p>
            <a:pPr lvl="1"/>
            <a:r>
              <a:rPr lang="en-US" dirty="0"/>
              <a:t>git clone https://</a:t>
            </a:r>
            <a:r>
              <a:rPr lang="en-US" dirty="0" err="1"/>
              <a:t>github.com</a:t>
            </a:r>
            <a:r>
              <a:rPr lang="en-US" dirty="0"/>
              <a:t>/</a:t>
            </a:r>
            <a:r>
              <a:rPr lang="en-US" dirty="0" err="1"/>
              <a:t>orgveer</a:t>
            </a:r>
            <a:r>
              <a:rPr lang="en-US" dirty="0"/>
              <a:t>/24august.git</a:t>
            </a:r>
          </a:p>
        </p:txBody>
      </p:sp>
    </p:spTree>
    <p:extLst>
      <p:ext uri="{BB962C8B-B14F-4D97-AF65-F5344CB8AC3E}">
        <p14:creationId xmlns:p14="http://schemas.microsoft.com/office/powerpoint/2010/main" val="1979456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into IBM cloud</a:t>
            </a:r>
          </a:p>
        </p:txBody>
      </p:sp>
      <p:sp>
        <p:nvSpPr>
          <p:cNvPr id="3" name="Content Placeholder 2"/>
          <p:cNvSpPr>
            <a:spLocks noGrp="1"/>
          </p:cNvSpPr>
          <p:nvPr>
            <p:ph idx="1"/>
          </p:nvPr>
        </p:nvSpPr>
        <p:spPr/>
        <p:txBody>
          <a:bodyPr/>
          <a:lstStyle/>
          <a:p>
            <a:r>
              <a:rPr lang="en-US" dirty="0"/>
              <a:t>Type “</a:t>
            </a:r>
            <a:r>
              <a:rPr lang="en-US" dirty="0" err="1"/>
              <a:t>bx</a:t>
            </a:r>
            <a:r>
              <a:rPr lang="en-US" dirty="0"/>
              <a:t> login” from command line</a:t>
            </a:r>
          </a:p>
          <a:p>
            <a:r>
              <a:rPr lang="en-US" dirty="0"/>
              <a:t>Install IBM Container Service ” </a:t>
            </a:r>
            <a:r>
              <a:rPr lang="en-US" dirty="0" err="1"/>
              <a:t>bx</a:t>
            </a:r>
            <a:r>
              <a:rPr lang="en-US" dirty="0"/>
              <a:t> plugin install container-service -r </a:t>
            </a:r>
            <a:r>
              <a:rPr lang="en-US" dirty="0" err="1"/>
              <a:t>Bluemix</a:t>
            </a:r>
            <a:r>
              <a:rPr lang="en-US" dirty="0"/>
              <a:t>”</a:t>
            </a:r>
          </a:p>
          <a:p>
            <a:r>
              <a:rPr lang="en-US" dirty="0"/>
              <a:t>Install IBM Registry Service “</a:t>
            </a:r>
            <a:r>
              <a:rPr lang="en-US" dirty="0" err="1"/>
              <a:t>bx</a:t>
            </a:r>
            <a:r>
              <a:rPr lang="en-US" dirty="0"/>
              <a:t> plugin install container-registry -r </a:t>
            </a:r>
            <a:r>
              <a:rPr lang="en-US" dirty="0" err="1"/>
              <a:t>Bluemix</a:t>
            </a:r>
            <a:r>
              <a:rPr lang="en-US" dirty="0"/>
              <a:t>”</a:t>
            </a:r>
          </a:p>
          <a:p>
            <a:r>
              <a:rPr lang="en-US" dirty="0"/>
              <a:t>To access </a:t>
            </a:r>
            <a:r>
              <a:rPr lang="en-US" dirty="0" err="1"/>
              <a:t>docker</a:t>
            </a:r>
            <a:r>
              <a:rPr lang="en-US" dirty="0"/>
              <a:t> images in the public registry of IBM Cloud, log into the container registry service “</a:t>
            </a:r>
            <a:r>
              <a:rPr lang="en-US" dirty="0" err="1"/>
              <a:t>bx</a:t>
            </a:r>
            <a:r>
              <a:rPr lang="en-US" dirty="0"/>
              <a:t> </a:t>
            </a:r>
            <a:r>
              <a:rPr lang="en-US" dirty="0" err="1"/>
              <a:t>cr</a:t>
            </a:r>
            <a:r>
              <a:rPr lang="en-US" dirty="0"/>
              <a:t> login” </a:t>
            </a:r>
          </a:p>
          <a:p>
            <a:endParaRPr lang="en-US" dirty="0"/>
          </a:p>
          <a:p>
            <a:endParaRPr lang="en-US" dirty="0"/>
          </a:p>
          <a:p>
            <a:endParaRPr lang="en-US" dirty="0"/>
          </a:p>
          <a:p>
            <a:r>
              <a:rPr lang="en-US" dirty="0" err="1"/>
              <a:t>Dockerid</a:t>
            </a:r>
            <a:r>
              <a:rPr lang="en-US" dirty="0"/>
              <a:t>: </a:t>
            </a:r>
            <a:r>
              <a:rPr lang="en-US" dirty="0" err="1"/>
              <a:t>vchitral</a:t>
            </a:r>
            <a:endParaRPr lang="en-US" dirty="0"/>
          </a:p>
          <a:p>
            <a:endParaRPr lang="en-US" dirty="0"/>
          </a:p>
          <a:p>
            <a:endParaRPr lang="en-US" dirty="0"/>
          </a:p>
        </p:txBody>
      </p:sp>
    </p:spTree>
    <p:extLst>
      <p:ext uri="{BB962C8B-B14F-4D97-AF65-F5344CB8AC3E}">
        <p14:creationId xmlns:p14="http://schemas.microsoft.com/office/powerpoint/2010/main" val="157021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a:t>
            </a:r>
            <a:r>
              <a:rPr lang="en-US" dirty="0" err="1"/>
              <a:t>docker</a:t>
            </a:r>
            <a:r>
              <a:rPr lang="en-US" dirty="0"/>
              <a:t> image</a:t>
            </a:r>
          </a:p>
        </p:txBody>
      </p:sp>
      <p:pic>
        <p:nvPicPr>
          <p:cNvPr id="4" name="Picture 3"/>
          <p:cNvPicPr>
            <a:picLocks noChangeAspect="1"/>
          </p:cNvPicPr>
          <p:nvPr/>
        </p:nvPicPr>
        <p:blipFill>
          <a:blip r:embed="rId2"/>
          <a:stretch>
            <a:fillRect/>
          </a:stretch>
        </p:blipFill>
        <p:spPr>
          <a:xfrm>
            <a:off x="468551" y="1789175"/>
            <a:ext cx="3784600" cy="2806700"/>
          </a:xfrm>
          <a:prstGeom prst="rect">
            <a:avLst/>
          </a:prstGeom>
        </p:spPr>
      </p:pic>
      <p:pic>
        <p:nvPicPr>
          <p:cNvPr id="5" name="Picture 4"/>
          <p:cNvPicPr>
            <a:picLocks noChangeAspect="1"/>
          </p:cNvPicPr>
          <p:nvPr/>
        </p:nvPicPr>
        <p:blipFill>
          <a:blip r:embed="rId3"/>
          <a:stretch>
            <a:fillRect/>
          </a:stretch>
        </p:blipFill>
        <p:spPr>
          <a:xfrm>
            <a:off x="4335955" y="1789175"/>
            <a:ext cx="6994198" cy="4627537"/>
          </a:xfrm>
          <a:prstGeom prst="rect">
            <a:avLst/>
          </a:prstGeom>
        </p:spPr>
      </p:pic>
    </p:spTree>
    <p:extLst>
      <p:ext uri="{BB962C8B-B14F-4D97-AF65-F5344CB8AC3E}">
        <p14:creationId xmlns:p14="http://schemas.microsoft.com/office/powerpoint/2010/main" val="2028465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err="1"/>
              <a:t>docker</a:t>
            </a:r>
            <a:r>
              <a:rPr lang="en-US" dirty="0"/>
              <a:t> image</a:t>
            </a:r>
          </a:p>
        </p:txBody>
      </p:sp>
      <p:sp>
        <p:nvSpPr>
          <p:cNvPr id="4" name="TextBox 3"/>
          <p:cNvSpPr txBox="1"/>
          <p:nvPr/>
        </p:nvSpPr>
        <p:spPr>
          <a:xfrm>
            <a:off x="1069848" y="2093976"/>
            <a:ext cx="10186731" cy="1477328"/>
          </a:xfrm>
          <a:prstGeom prst="rect">
            <a:avLst/>
          </a:prstGeom>
          <a:noFill/>
        </p:spPr>
        <p:txBody>
          <a:bodyPr wrap="square" rtlCol="0">
            <a:spAutoFit/>
          </a:bodyPr>
          <a:lstStyle/>
          <a:p>
            <a:r>
              <a:rPr lang="en-US" dirty="0"/>
              <a:t>Step -1: Build the </a:t>
            </a:r>
            <a:r>
              <a:rPr lang="en-US" dirty="0" err="1"/>
              <a:t>docker</a:t>
            </a:r>
            <a:r>
              <a:rPr lang="en-US" dirty="0"/>
              <a:t> image. (</a:t>
            </a:r>
            <a:r>
              <a:rPr lang="en-US" dirty="0" err="1"/>
              <a:t>docker</a:t>
            </a:r>
            <a:r>
              <a:rPr lang="en-US" dirty="0"/>
              <a:t> build -t &lt;</a:t>
            </a:r>
            <a:r>
              <a:rPr lang="en-US" dirty="0" err="1"/>
              <a:t>appname</a:t>
            </a:r>
            <a:r>
              <a:rPr lang="en-US" dirty="0"/>
              <a:t>&gt;:&lt;</a:t>
            </a:r>
            <a:r>
              <a:rPr lang="en-US" dirty="0" err="1"/>
              <a:t>versiontag</a:t>
            </a:r>
            <a:r>
              <a:rPr lang="en-US" dirty="0"/>
              <a:t>&gt; .)</a:t>
            </a:r>
          </a:p>
          <a:p>
            <a:endParaRPr lang="en-US" dirty="0"/>
          </a:p>
          <a:p>
            <a:r>
              <a:rPr lang="en-US" dirty="0"/>
              <a:t>Step -2: Create container from the docker image. (docker create &lt;</a:t>
            </a:r>
            <a:r>
              <a:rPr lang="en-US" dirty="0" err="1"/>
              <a:t>appname</a:t>
            </a:r>
            <a:r>
              <a:rPr lang="en-US" dirty="0"/>
              <a:t>&gt;:&lt;</a:t>
            </a:r>
            <a:r>
              <a:rPr lang="en-US" dirty="0" err="1"/>
              <a:t>versiontag</a:t>
            </a:r>
            <a:r>
              <a:rPr lang="en-US" dirty="0"/>
              <a:t>&gt;)</a:t>
            </a:r>
          </a:p>
          <a:p>
            <a:endParaRPr lang="en-US" dirty="0"/>
          </a:p>
          <a:p>
            <a:r>
              <a:rPr lang="en-US" dirty="0"/>
              <a:t>Step -3: Use </a:t>
            </a:r>
            <a:r>
              <a:rPr lang="en-US" dirty="0" err="1"/>
              <a:t>Kitematic</a:t>
            </a:r>
            <a:r>
              <a:rPr lang="en-US" dirty="0"/>
              <a:t> tool for working with containers.</a:t>
            </a:r>
          </a:p>
        </p:txBody>
      </p:sp>
    </p:spTree>
    <p:extLst>
      <p:ext uri="{BB962C8B-B14F-4D97-AF65-F5344CB8AC3E}">
        <p14:creationId xmlns:p14="http://schemas.microsoft.com/office/powerpoint/2010/main" val="80677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a:t>
            </a:r>
            <a:r>
              <a:rPr lang="en-US" dirty="0" err="1"/>
              <a:t>docker</a:t>
            </a:r>
            <a:r>
              <a:rPr lang="en-US" dirty="0"/>
              <a:t> image into </a:t>
            </a:r>
            <a:r>
              <a:rPr lang="en-US" dirty="0" err="1"/>
              <a:t>ibm</a:t>
            </a:r>
            <a:r>
              <a:rPr lang="en-US" dirty="0"/>
              <a:t> cloud</a:t>
            </a:r>
          </a:p>
        </p:txBody>
      </p:sp>
      <p:sp>
        <p:nvSpPr>
          <p:cNvPr id="4" name="TextBox 3"/>
          <p:cNvSpPr txBox="1"/>
          <p:nvPr/>
        </p:nvSpPr>
        <p:spPr>
          <a:xfrm>
            <a:off x="1069848" y="2093976"/>
            <a:ext cx="10186731" cy="2585323"/>
          </a:xfrm>
          <a:prstGeom prst="rect">
            <a:avLst/>
          </a:prstGeom>
          <a:noFill/>
        </p:spPr>
        <p:txBody>
          <a:bodyPr wrap="square" rtlCol="0">
            <a:spAutoFit/>
          </a:bodyPr>
          <a:lstStyle/>
          <a:p>
            <a:r>
              <a:rPr lang="en-US" dirty="0"/>
              <a:t>Step -1: Create a namespace. (</a:t>
            </a:r>
            <a:r>
              <a:rPr lang="en-US" dirty="0" err="1"/>
              <a:t>bx</a:t>
            </a:r>
            <a:r>
              <a:rPr lang="en-US" dirty="0"/>
              <a:t> </a:t>
            </a:r>
            <a:r>
              <a:rPr lang="en-US" dirty="0" err="1"/>
              <a:t>cr</a:t>
            </a:r>
            <a:r>
              <a:rPr lang="en-US" dirty="0"/>
              <a:t> namespace-add &lt;namespace&gt;)</a:t>
            </a:r>
          </a:p>
          <a:p>
            <a:endParaRPr lang="en-US" dirty="0"/>
          </a:p>
          <a:p>
            <a:r>
              <a:rPr lang="en-US" dirty="0"/>
              <a:t>There are two ways of pushing the existing </a:t>
            </a:r>
            <a:r>
              <a:rPr lang="en-US" dirty="0" err="1"/>
              <a:t>docker</a:t>
            </a:r>
            <a:r>
              <a:rPr lang="en-US" dirty="0"/>
              <a:t> image into IBM Cloud</a:t>
            </a:r>
          </a:p>
          <a:p>
            <a:r>
              <a:rPr lang="en-US" b="1" dirty="0"/>
              <a:t>a:</a:t>
            </a:r>
            <a:r>
              <a:rPr lang="en-US" dirty="0"/>
              <a:t> Execute this commands:</a:t>
            </a:r>
          </a:p>
          <a:p>
            <a:pPr marL="1200150" lvl="2" indent="-285750">
              <a:buFont typeface="Arial" charset="0"/>
              <a:buChar char="•"/>
            </a:pPr>
            <a:r>
              <a:rPr lang="en-US" dirty="0" err="1"/>
              <a:t>docker</a:t>
            </a:r>
            <a:r>
              <a:rPr lang="en-US" dirty="0"/>
              <a:t> tag basicapp:v1 </a:t>
            </a:r>
            <a:r>
              <a:rPr lang="en-US" dirty="0" err="1"/>
              <a:t>registry.ng.bluemix.net</a:t>
            </a:r>
            <a:r>
              <a:rPr lang="en-US" dirty="0"/>
              <a:t>/mailbag/basicapp:v2</a:t>
            </a:r>
          </a:p>
          <a:p>
            <a:pPr marL="1200150" lvl="2" indent="-285750">
              <a:buFont typeface="Arial" charset="0"/>
              <a:buChar char="•"/>
            </a:pPr>
            <a:r>
              <a:rPr lang="en-US" dirty="0" err="1"/>
              <a:t>docker</a:t>
            </a:r>
            <a:r>
              <a:rPr lang="en-US" dirty="0"/>
              <a:t> push </a:t>
            </a:r>
            <a:r>
              <a:rPr lang="en-US" dirty="0" err="1"/>
              <a:t>registry.ng.bluemix.net</a:t>
            </a:r>
            <a:r>
              <a:rPr lang="en-US" dirty="0"/>
              <a:t>/mailbag/basicapp:v2</a:t>
            </a:r>
          </a:p>
          <a:p>
            <a:endParaRPr lang="en-US" dirty="0"/>
          </a:p>
          <a:p>
            <a:r>
              <a:rPr lang="en-US" b="1" dirty="0"/>
              <a:t>b:</a:t>
            </a:r>
            <a:r>
              <a:rPr lang="en-US" dirty="0"/>
              <a:t> </a:t>
            </a:r>
            <a:r>
              <a:rPr lang="en-US" dirty="0" err="1"/>
              <a:t>ibmcloud</a:t>
            </a:r>
            <a:r>
              <a:rPr lang="en-US" dirty="0"/>
              <a:t> </a:t>
            </a:r>
            <a:r>
              <a:rPr lang="en-US" dirty="0" err="1"/>
              <a:t>cr</a:t>
            </a:r>
            <a:r>
              <a:rPr lang="en-US" dirty="0"/>
              <a:t> build -t </a:t>
            </a:r>
            <a:r>
              <a:rPr lang="en-US" dirty="0">
                <a:hlinkClick r:id="rId2"/>
              </a:rPr>
              <a:t>registry.ng.bluemix.net/&lt;namespace&gt;/&lt;appname&gt;:&lt;versiontag&gt; .</a:t>
            </a:r>
            <a:endParaRPr lang="en-US" dirty="0"/>
          </a:p>
          <a:p>
            <a:endParaRPr lang="en-US" dirty="0"/>
          </a:p>
        </p:txBody>
      </p:sp>
    </p:spTree>
    <p:extLst>
      <p:ext uri="{BB962C8B-B14F-4D97-AF65-F5344CB8AC3E}">
        <p14:creationId xmlns:p14="http://schemas.microsoft.com/office/powerpoint/2010/main" val="23513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8705" y="2670919"/>
            <a:ext cx="10186731" cy="1200329"/>
          </a:xfrm>
          <a:prstGeom prst="rect">
            <a:avLst/>
          </a:prstGeom>
          <a:noFill/>
        </p:spPr>
        <p:txBody>
          <a:bodyPr wrap="square" rtlCol="0">
            <a:spAutoFit/>
          </a:bodyPr>
          <a:lstStyle/>
          <a:p>
            <a:r>
              <a:rPr lang="en-US" dirty="0"/>
              <a:t>At this point we have an image on IBM Cloud.. But this is not yet running and the runtime for running an </a:t>
            </a:r>
            <a:r>
              <a:rPr lang="en-US" dirty="0" err="1"/>
              <a:t>docker</a:t>
            </a:r>
            <a:r>
              <a:rPr lang="en-US" dirty="0"/>
              <a:t> image is container. So we will use the </a:t>
            </a:r>
            <a:r>
              <a:rPr lang="en-US" dirty="0" err="1"/>
              <a:t>Kubectl</a:t>
            </a:r>
            <a:r>
              <a:rPr lang="en-US" dirty="0"/>
              <a:t> and </a:t>
            </a:r>
            <a:r>
              <a:rPr lang="en-US" dirty="0" err="1"/>
              <a:t>ibmcloud</a:t>
            </a:r>
            <a:r>
              <a:rPr lang="en-US" dirty="0"/>
              <a:t> command line tools to deploy the image as container, running in the cluster and expose the container to the world.</a:t>
            </a:r>
          </a:p>
        </p:txBody>
      </p:sp>
    </p:spTree>
    <p:extLst>
      <p:ext uri="{BB962C8B-B14F-4D97-AF65-F5344CB8AC3E}">
        <p14:creationId xmlns:p14="http://schemas.microsoft.com/office/powerpoint/2010/main" val="165947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Brief introduction</a:t>
            </a:r>
          </a:p>
          <a:p>
            <a:r>
              <a:rPr lang="en-US" dirty="0" err="1"/>
              <a:t>Docker</a:t>
            </a:r>
            <a:endParaRPr lang="en-US" dirty="0"/>
          </a:p>
          <a:p>
            <a:r>
              <a:rPr lang="en-US" dirty="0"/>
              <a:t>Virtualization v/s Containerization</a:t>
            </a:r>
          </a:p>
          <a:p>
            <a:r>
              <a:rPr lang="en-US" dirty="0">
                <a:solidFill>
                  <a:srgbClr val="00B050"/>
                </a:solidFill>
              </a:rPr>
              <a:t>Build and run a </a:t>
            </a:r>
            <a:r>
              <a:rPr lang="en-US" dirty="0" err="1">
                <a:solidFill>
                  <a:srgbClr val="00B050"/>
                </a:solidFill>
              </a:rPr>
              <a:t>docker</a:t>
            </a:r>
            <a:r>
              <a:rPr lang="en-US" dirty="0">
                <a:solidFill>
                  <a:srgbClr val="00B050"/>
                </a:solidFill>
              </a:rPr>
              <a:t> image</a:t>
            </a:r>
          </a:p>
          <a:p>
            <a:r>
              <a:rPr lang="en-US" dirty="0">
                <a:solidFill>
                  <a:srgbClr val="00B050"/>
                </a:solidFill>
              </a:rPr>
              <a:t>Build and push </a:t>
            </a:r>
            <a:r>
              <a:rPr lang="en-US" dirty="0" err="1">
                <a:solidFill>
                  <a:srgbClr val="00B050"/>
                </a:solidFill>
              </a:rPr>
              <a:t>docker</a:t>
            </a:r>
            <a:r>
              <a:rPr lang="en-US" dirty="0">
                <a:solidFill>
                  <a:srgbClr val="00B050"/>
                </a:solidFill>
              </a:rPr>
              <a:t> image into IBM Cloud</a:t>
            </a:r>
          </a:p>
          <a:p>
            <a:r>
              <a:rPr lang="en-US" dirty="0"/>
              <a:t>Need for </a:t>
            </a:r>
            <a:r>
              <a:rPr lang="en-US" dirty="0" err="1"/>
              <a:t>Kubernetes</a:t>
            </a:r>
            <a:endParaRPr lang="en-US" dirty="0"/>
          </a:p>
          <a:p>
            <a:r>
              <a:rPr lang="en-US" dirty="0">
                <a:solidFill>
                  <a:srgbClr val="00B050"/>
                </a:solidFill>
              </a:rPr>
              <a:t>Configure </a:t>
            </a:r>
            <a:r>
              <a:rPr lang="en-US" dirty="0" err="1">
                <a:solidFill>
                  <a:srgbClr val="00B050"/>
                </a:solidFill>
              </a:rPr>
              <a:t>kubectl</a:t>
            </a:r>
            <a:r>
              <a:rPr lang="en-US" dirty="0">
                <a:solidFill>
                  <a:srgbClr val="00B050"/>
                </a:solidFill>
              </a:rPr>
              <a:t> command</a:t>
            </a:r>
          </a:p>
          <a:p>
            <a:r>
              <a:rPr lang="en-US" dirty="0">
                <a:solidFill>
                  <a:srgbClr val="00B050"/>
                </a:solidFill>
              </a:rPr>
              <a:t>Deploy </a:t>
            </a:r>
            <a:r>
              <a:rPr lang="en-US" dirty="0" err="1">
                <a:solidFill>
                  <a:srgbClr val="00B050"/>
                </a:solidFill>
              </a:rPr>
              <a:t>docker</a:t>
            </a:r>
            <a:r>
              <a:rPr lang="en-US" dirty="0">
                <a:solidFill>
                  <a:srgbClr val="00B050"/>
                </a:solidFill>
              </a:rPr>
              <a:t> image on </a:t>
            </a:r>
            <a:r>
              <a:rPr lang="en-US" dirty="0" err="1">
                <a:solidFill>
                  <a:srgbClr val="00B050"/>
                </a:solidFill>
              </a:rPr>
              <a:t>kubernetes</a:t>
            </a:r>
            <a:r>
              <a:rPr lang="en-US" dirty="0">
                <a:solidFill>
                  <a:srgbClr val="00B050"/>
                </a:solidFill>
              </a:rPr>
              <a:t> cluster</a:t>
            </a:r>
          </a:p>
          <a:p>
            <a:r>
              <a:rPr lang="en-US" dirty="0"/>
              <a:t>Overview of IBM Cloud Private</a:t>
            </a:r>
          </a:p>
          <a:p>
            <a:endParaRPr lang="en-US" dirty="0"/>
          </a:p>
          <a:p>
            <a:endParaRPr lang="en-US" dirty="0"/>
          </a:p>
          <a:p>
            <a:endParaRPr lang="en-US" dirty="0"/>
          </a:p>
        </p:txBody>
      </p:sp>
    </p:spTree>
    <p:extLst>
      <p:ext uri="{BB962C8B-B14F-4D97-AF65-F5344CB8AC3E}">
        <p14:creationId xmlns:p14="http://schemas.microsoft.com/office/powerpoint/2010/main" val="1032764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Kubernetes</a:t>
            </a:r>
            <a:r>
              <a:rPr lang="en-US" dirty="0"/>
              <a:t> </a:t>
            </a:r>
            <a:r>
              <a:rPr lang="mr-IN" dirty="0"/>
              <a:t>–</a:t>
            </a:r>
            <a:r>
              <a:rPr lang="en-US" dirty="0"/>
              <a:t> platform to work with containers</a:t>
            </a:r>
          </a:p>
        </p:txBody>
      </p:sp>
      <p:sp>
        <p:nvSpPr>
          <p:cNvPr id="3" name="Content Placeholder 2"/>
          <p:cNvSpPr>
            <a:spLocks noGrp="1"/>
          </p:cNvSpPr>
          <p:nvPr>
            <p:ph idx="1"/>
          </p:nvPr>
        </p:nvSpPr>
        <p:spPr/>
        <p:txBody>
          <a:bodyPr/>
          <a:lstStyle/>
          <a:p>
            <a:r>
              <a:rPr lang="en-US" dirty="0"/>
              <a:t>Open Source - Container Orchestrator </a:t>
            </a:r>
          </a:p>
          <a:p>
            <a:r>
              <a:rPr lang="en-US" dirty="0"/>
              <a:t>Help to automate </a:t>
            </a:r>
            <a:r>
              <a:rPr lang="en-US" dirty="0" err="1"/>
              <a:t>DevOps</a:t>
            </a:r>
            <a:r>
              <a:rPr lang="en-US" dirty="0"/>
              <a:t> – Deployment, scaling and management of containerized apps </a:t>
            </a:r>
          </a:p>
          <a:p>
            <a:r>
              <a:rPr lang="en-US" dirty="0"/>
              <a:t>Helps organize container in logical units( pods, nodes) </a:t>
            </a:r>
          </a:p>
          <a:p>
            <a:r>
              <a:rPr lang="en-US" dirty="0"/>
              <a:t>Will </a:t>
            </a:r>
            <a:r>
              <a:rPr lang="en-US" dirty="0" err="1"/>
              <a:t>relaunch</a:t>
            </a:r>
            <a:r>
              <a:rPr lang="en-US" dirty="0"/>
              <a:t> apps that have failed – (self healing ) </a:t>
            </a:r>
          </a:p>
          <a:p>
            <a:r>
              <a:rPr lang="en-US" dirty="0"/>
              <a:t>Expose apps as service – load balance request between multiple apps </a:t>
            </a:r>
          </a:p>
          <a:p>
            <a:r>
              <a:rPr lang="en-US" dirty="0"/>
              <a:t>Usually installed on Cloud Infra (public) as well on private, hybrid </a:t>
            </a:r>
          </a:p>
          <a:p>
            <a:r>
              <a:rPr lang="en-US" dirty="0"/>
              <a:t>Also a application platform that makes app deployment easier and automate (declarative) </a:t>
            </a:r>
          </a:p>
          <a:p>
            <a:endParaRPr lang="en-US" dirty="0"/>
          </a:p>
        </p:txBody>
      </p:sp>
    </p:spTree>
    <p:extLst>
      <p:ext uri="{BB962C8B-B14F-4D97-AF65-F5344CB8AC3E}">
        <p14:creationId xmlns:p14="http://schemas.microsoft.com/office/powerpoint/2010/main" val="1646206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a:t>
            </a:r>
            <a:r>
              <a:rPr lang="en-US" dirty="0" err="1"/>
              <a:t>kubernetes</a:t>
            </a:r>
            <a:endParaRPr lang="en-US" dirty="0"/>
          </a:p>
        </p:txBody>
      </p:sp>
      <p:sp>
        <p:nvSpPr>
          <p:cNvPr id="3" name="Content Placeholder 2"/>
          <p:cNvSpPr>
            <a:spLocks noGrp="1"/>
          </p:cNvSpPr>
          <p:nvPr>
            <p:ph idx="1"/>
          </p:nvPr>
        </p:nvSpPr>
        <p:spPr/>
        <p:txBody>
          <a:bodyPr/>
          <a:lstStyle/>
          <a:p>
            <a:r>
              <a:rPr lang="en-US" dirty="0"/>
              <a:t>Application grows-multiple, independent </a:t>
            </a:r>
            <a:r>
              <a:rPr lang="en-US" dirty="0" err="1"/>
              <a:t>microservice</a:t>
            </a:r>
            <a:endParaRPr lang="en-US" dirty="0"/>
          </a:p>
          <a:p>
            <a:r>
              <a:rPr lang="en-US" dirty="0"/>
              <a:t>Experience higher load</a:t>
            </a:r>
          </a:p>
          <a:p>
            <a:r>
              <a:rPr lang="en-US" dirty="0"/>
              <a:t>Applications running with a huge number of components, can be tricky </a:t>
            </a:r>
          </a:p>
          <a:p>
            <a:r>
              <a:rPr lang="en-US" dirty="0"/>
              <a:t>Way to take those </a:t>
            </a:r>
            <a:r>
              <a:rPr lang="en-US" dirty="0" err="1"/>
              <a:t>docker</a:t>
            </a:r>
            <a:r>
              <a:rPr lang="en-US" dirty="0"/>
              <a:t> containers and make them into distributed systems.</a:t>
            </a:r>
          </a:p>
          <a:p>
            <a:r>
              <a:rPr lang="en-US" dirty="0"/>
              <a:t>Run large scale production based containers on small and large systems, cloud provider. </a:t>
            </a:r>
          </a:p>
          <a:p>
            <a:endParaRPr lang="en-US" dirty="0"/>
          </a:p>
        </p:txBody>
      </p:sp>
    </p:spTree>
    <p:extLst>
      <p:ext uri="{BB962C8B-B14F-4D97-AF65-F5344CB8AC3E}">
        <p14:creationId xmlns:p14="http://schemas.microsoft.com/office/powerpoint/2010/main" val="577078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Kubernetes</a:t>
            </a:r>
            <a:r>
              <a:rPr lang="en-US" dirty="0"/>
              <a:t> client</a:t>
            </a:r>
          </a:p>
        </p:txBody>
      </p:sp>
      <p:sp>
        <p:nvSpPr>
          <p:cNvPr id="3" name="Content Placeholder 2"/>
          <p:cNvSpPr>
            <a:spLocks noGrp="1"/>
          </p:cNvSpPr>
          <p:nvPr>
            <p:ph idx="1"/>
          </p:nvPr>
        </p:nvSpPr>
        <p:spPr/>
        <p:txBody>
          <a:bodyPr/>
          <a:lstStyle/>
          <a:p>
            <a:r>
              <a:rPr lang="en-US" dirty="0"/>
              <a:t>CLI tool to interact with </a:t>
            </a:r>
            <a:r>
              <a:rPr lang="en-US" dirty="0" err="1"/>
              <a:t>Kubernetes</a:t>
            </a:r>
            <a:r>
              <a:rPr lang="en-US" dirty="0"/>
              <a:t> cluster </a:t>
            </a:r>
          </a:p>
          <a:p>
            <a:r>
              <a:rPr lang="en-US" dirty="0"/>
              <a:t>Platform specific binary available to download</a:t>
            </a:r>
            <a:br>
              <a:rPr lang="en-US" dirty="0"/>
            </a:br>
            <a:r>
              <a:rPr lang="en-US" dirty="0"/>
              <a:t>	https://</a:t>
            </a:r>
            <a:r>
              <a:rPr lang="en-US" dirty="0" err="1"/>
              <a:t>kubernetes.io</a:t>
            </a:r>
            <a:r>
              <a:rPr lang="en-US" dirty="0"/>
              <a:t>/docs/tasks/tools/install-</a:t>
            </a:r>
            <a:r>
              <a:rPr lang="en-US" dirty="0" err="1"/>
              <a:t>kubectl</a:t>
            </a:r>
            <a:r>
              <a:rPr lang="en-US" dirty="0"/>
              <a:t> </a:t>
            </a:r>
          </a:p>
          <a:p>
            <a:r>
              <a:rPr lang="en-US" dirty="0"/>
              <a:t>The user directly manipulates resources via </a:t>
            </a:r>
            <a:r>
              <a:rPr lang="en-US" dirty="0" err="1"/>
              <a:t>json</a:t>
            </a:r>
            <a:r>
              <a:rPr lang="en-US" dirty="0"/>
              <a:t>/</a:t>
            </a:r>
            <a:r>
              <a:rPr lang="en-US" dirty="0" err="1"/>
              <a:t>yaml</a:t>
            </a:r>
            <a:br>
              <a:rPr lang="en-US" dirty="0"/>
            </a:br>
            <a:r>
              <a:rPr lang="en-US" dirty="0"/>
              <a:t>$ </a:t>
            </a:r>
            <a:r>
              <a:rPr lang="en-US" dirty="0" err="1"/>
              <a:t>kubectl</a:t>
            </a:r>
            <a:r>
              <a:rPr lang="en-US" dirty="0"/>
              <a:t> (</a:t>
            </a:r>
            <a:r>
              <a:rPr lang="en-US" dirty="0" err="1"/>
              <a:t>create|get|apply|delete</a:t>
            </a:r>
            <a:r>
              <a:rPr lang="en-US" dirty="0"/>
              <a:t>) -f </a:t>
            </a:r>
            <a:r>
              <a:rPr lang="en-US" dirty="0" err="1"/>
              <a:t>myResource.yaml</a:t>
            </a:r>
            <a:r>
              <a:rPr lang="en-US" dirty="0"/>
              <a:t> </a:t>
            </a:r>
          </a:p>
          <a:p>
            <a:endParaRPr lang="en-US" dirty="0"/>
          </a:p>
        </p:txBody>
      </p:sp>
    </p:spTree>
    <p:extLst>
      <p:ext uri="{BB962C8B-B14F-4D97-AF65-F5344CB8AC3E}">
        <p14:creationId xmlns:p14="http://schemas.microsoft.com/office/powerpoint/2010/main" val="1160797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err="1"/>
              <a:t>kubernetes</a:t>
            </a:r>
            <a:r>
              <a:rPr lang="en-US" dirty="0"/>
              <a:t> cluster on </a:t>
            </a:r>
            <a:r>
              <a:rPr lang="en-US" dirty="0" err="1"/>
              <a:t>ibm</a:t>
            </a:r>
            <a:r>
              <a:rPr lang="en-US" dirty="0"/>
              <a:t> cloud</a:t>
            </a:r>
          </a:p>
        </p:txBody>
      </p:sp>
      <p:sp>
        <p:nvSpPr>
          <p:cNvPr id="3" name="Content Placeholder 2"/>
          <p:cNvSpPr>
            <a:spLocks noGrp="1"/>
          </p:cNvSpPr>
          <p:nvPr>
            <p:ph idx="1"/>
          </p:nvPr>
        </p:nvSpPr>
        <p:spPr/>
        <p:txBody>
          <a:bodyPr/>
          <a:lstStyle/>
          <a:p>
            <a:r>
              <a:rPr lang="en-US" dirty="0"/>
              <a:t>Create a cluster</a:t>
            </a:r>
          </a:p>
          <a:p>
            <a:r>
              <a:rPr lang="en-US" dirty="0"/>
              <a:t>Get the configuration details for the cluster we created. (</a:t>
            </a:r>
            <a:r>
              <a:rPr lang="en-US" dirty="0" err="1"/>
              <a:t>ibmcloud</a:t>
            </a:r>
            <a:r>
              <a:rPr lang="en-US" dirty="0"/>
              <a:t> </a:t>
            </a:r>
            <a:r>
              <a:rPr lang="en-US" dirty="0" err="1"/>
              <a:t>cs</a:t>
            </a:r>
            <a:r>
              <a:rPr lang="en-US" dirty="0"/>
              <a:t> cluster-</a:t>
            </a:r>
            <a:r>
              <a:rPr lang="en-US" dirty="0" err="1"/>
              <a:t>config</a:t>
            </a:r>
            <a:r>
              <a:rPr lang="en-US" dirty="0"/>
              <a:t> &lt;</a:t>
            </a:r>
            <a:r>
              <a:rPr lang="en-US" dirty="0" err="1"/>
              <a:t>clustername</a:t>
            </a:r>
            <a:r>
              <a:rPr lang="en-US" dirty="0"/>
              <a:t>&gt;</a:t>
            </a:r>
          </a:p>
          <a:p>
            <a:r>
              <a:rPr lang="en-US" dirty="0"/>
              <a:t>The above command will output the value for environment variable KUBECONFIG</a:t>
            </a:r>
          </a:p>
          <a:p>
            <a:r>
              <a:rPr lang="en-US" dirty="0"/>
              <a:t>Set the environment variable as-is, this allows to map the commands we run using the </a:t>
            </a:r>
            <a:r>
              <a:rPr lang="en-US" dirty="0" err="1"/>
              <a:t>kubectl</a:t>
            </a:r>
            <a:r>
              <a:rPr lang="en-US" dirty="0"/>
              <a:t>, and will affect the cluster running on IBM Cloud.</a:t>
            </a:r>
          </a:p>
          <a:p>
            <a:endParaRPr lang="en-US" dirty="0"/>
          </a:p>
          <a:p>
            <a:endParaRPr lang="en-US" dirty="0"/>
          </a:p>
        </p:txBody>
      </p:sp>
    </p:spTree>
    <p:extLst>
      <p:ext uri="{BB962C8B-B14F-4D97-AF65-F5344CB8AC3E}">
        <p14:creationId xmlns:p14="http://schemas.microsoft.com/office/powerpoint/2010/main" val="1044172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477" y="2404436"/>
            <a:ext cx="10058400" cy="4050792"/>
          </a:xfrm>
        </p:spPr>
        <p:txBody>
          <a:bodyPr/>
          <a:lstStyle/>
          <a:p>
            <a:r>
              <a:rPr lang="en-US" dirty="0"/>
              <a:t>At this point, the </a:t>
            </a:r>
            <a:r>
              <a:rPr lang="en-US" dirty="0" err="1"/>
              <a:t>Docker</a:t>
            </a:r>
            <a:r>
              <a:rPr lang="en-US" dirty="0"/>
              <a:t> image you want to deploy is in the IBM Cloud, your </a:t>
            </a:r>
            <a:r>
              <a:rPr lang="en-US" dirty="0" err="1"/>
              <a:t>Kubernetes</a:t>
            </a:r>
            <a:r>
              <a:rPr lang="en-US" dirty="0"/>
              <a:t> cluster is up and running, and the </a:t>
            </a:r>
            <a:r>
              <a:rPr lang="en-US" dirty="0" err="1"/>
              <a:t>kubectl</a:t>
            </a:r>
            <a:r>
              <a:rPr lang="en-US" dirty="0"/>
              <a:t> command is configured to work with your cluster.</a:t>
            </a:r>
          </a:p>
        </p:txBody>
      </p:sp>
    </p:spTree>
    <p:extLst>
      <p:ext uri="{BB962C8B-B14F-4D97-AF65-F5344CB8AC3E}">
        <p14:creationId xmlns:p14="http://schemas.microsoft.com/office/powerpoint/2010/main" val="716769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t>
            </a:r>
            <a:r>
              <a:rPr lang="en-US" dirty="0" err="1"/>
              <a:t>docker</a:t>
            </a:r>
            <a:r>
              <a:rPr lang="en-US" dirty="0"/>
              <a:t> image on </a:t>
            </a:r>
            <a:r>
              <a:rPr lang="en-US" dirty="0" err="1"/>
              <a:t>kubernetes</a:t>
            </a:r>
            <a:r>
              <a:rPr lang="en-US" dirty="0"/>
              <a:t> cluster</a:t>
            </a:r>
          </a:p>
        </p:txBody>
      </p:sp>
      <p:sp>
        <p:nvSpPr>
          <p:cNvPr id="3" name="Content Placeholder 2"/>
          <p:cNvSpPr>
            <a:spLocks noGrp="1"/>
          </p:cNvSpPr>
          <p:nvPr>
            <p:ph idx="1"/>
          </p:nvPr>
        </p:nvSpPr>
        <p:spPr/>
        <p:txBody>
          <a:bodyPr>
            <a:normAutofit fontScale="92500" lnSpcReduction="20000"/>
          </a:bodyPr>
          <a:lstStyle/>
          <a:p>
            <a:r>
              <a:rPr lang="en-US" dirty="0"/>
              <a:t>Start </a:t>
            </a:r>
            <a:r>
              <a:rPr lang="en-US" dirty="0" err="1"/>
              <a:t>docker</a:t>
            </a:r>
            <a:r>
              <a:rPr lang="en-US" dirty="0"/>
              <a:t> image from your IBM Cloud container repository in the cluster. </a:t>
            </a:r>
          </a:p>
          <a:p>
            <a:r>
              <a:rPr lang="en-US" dirty="0" err="1"/>
              <a:t>kubectl</a:t>
            </a:r>
            <a:r>
              <a:rPr lang="en-US" dirty="0"/>
              <a:t> run &lt;</a:t>
            </a:r>
            <a:r>
              <a:rPr lang="en-US" dirty="0" err="1"/>
              <a:t>kubernetes</a:t>
            </a:r>
            <a:r>
              <a:rPr lang="en-US" dirty="0"/>
              <a:t> deployment name&gt; --image=</a:t>
            </a:r>
            <a:r>
              <a:rPr lang="en-US" dirty="0">
                <a:hlinkClick r:id="rId3"/>
              </a:rPr>
              <a:t>registry.ng.bluemix.net/&lt;namespace&gt;/&lt;appname&gt;:&lt;versiontag&gt;</a:t>
            </a:r>
          </a:p>
          <a:p>
            <a:r>
              <a:rPr lang="en-US" dirty="0"/>
              <a:t>At this point the deployment is been created, lets expose the deployment on a port</a:t>
            </a:r>
          </a:p>
          <a:p>
            <a:r>
              <a:rPr lang="en-US" dirty="0" err="1"/>
              <a:t>kubectl</a:t>
            </a:r>
            <a:r>
              <a:rPr lang="en-US" dirty="0"/>
              <a:t> expose deployment/&lt;</a:t>
            </a:r>
            <a:r>
              <a:rPr lang="en-US" dirty="0" err="1"/>
              <a:t>deploymentname</a:t>
            </a:r>
            <a:r>
              <a:rPr lang="en-US" dirty="0"/>
              <a:t>&gt; --type=</a:t>
            </a:r>
            <a:r>
              <a:rPr lang="en-US" dirty="0" err="1"/>
              <a:t>NodePort</a:t>
            </a:r>
            <a:r>
              <a:rPr lang="en-US" dirty="0"/>
              <a:t> --name=&lt;</a:t>
            </a:r>
            <a:r>
              <a:rPr lang="en-US" dirty="0" err="1"/>
              <a:t>servicename</a:t>
            </a:r>
            <a:r>
              <a:rPr lang="en-US" dirty="0"/>
              <a:t>&gt; --port=6006</a:t>
            </a:r>
          </a:p>
          <a:p>
            <a:r>
              <a:rPr lang="en-US" dirty="0"/>
              <a:t>At this point our service is exposed</a:t>
            </a:r>
          </a:p>
          <a:p>
            <a:r>
              <a:rPr lang="en-US" dirty="0"/>
              <a:t>To view more details for the service created </a:t>
            </a:r>
          </a:p>
          <a:p>
            <a:r>
              <a:rPr lang="en-US" dirty="0"/>
              <a:t> </a:t>
            </a:r>
            <a:r>
              <a:rPr lang="en-US" dirty="0" err="1"/>
              <a:t>kubectl</a:t>
            </a:r>
            <a:r>
              <a:rPr lang="en-US" dirty="0"/>
              <a:t> describe service &lt;</a:t>
            </a:r>
            <a:r>
              <a:rPr lang="en-US" dirty="0" err="1"/>
              <a:t>servicename</a:t>
            </a:r>
            <a:r>
              <a:rPr lang="en-US" dirty="0"/>
              <a:t>&gt; .. See the a </a:t>
            </a:r>
            <a:r>
              <a:rPr lang="en-US" dirty="0" err="1"/>
              <a:t>nodeport</a:t>
            </a:r>
            <a:r>
              <a:rPr lang="en-US" dirty="0"/>
              <a:t> has been assigned</a:t>
            </a:r>
          </a:p>
          <a:p>
            <a:r>
              <a:rPr lang="en-US" dirty="0"/>
              <a:t>Now to find the </a:t>
            </a:r>
            <a:r>
              <a:rPr lang="en-US" dirty="0" err="1"/>
              <a:t>kubernetes</a:t>
            </a:r>
            <a:r>
              <a:rPr lang="en-US" dirty="0"/>
              <a:t> cluster </a:t>
            </a:r>
            <a:r>
              <a:rPr lang="en-US" dirty="0" err="1"/>
              <a:t>Ip</a:t>
            </a:r>
            <a:r>
              <a:rPr lang="en-US" dirty="0"/>
              <a:t> and details</a:t>
            </a:r>
          </a:p>
          <a:p>
            <a:r>
              <a:rPr lang="en-US" dirty="0" err="1"/>
              <a:t>ibmcloud</a:t>
            </a:r>
            <a:r>
              <a:rPr lang="en-US" dirty="0"/>
              <a:t> </a:t>
            </a:r>
            <a:r>
              <a:rPr lang="en-US" dirty="0" err="1"/>
              <a:t>cs</a:t>
            </a:r>
            <a:r>
              <a:rPr lang="en-US" dirty="0"/>
              <a:t> workers &lt;</a:t>
            </a:r>
            <a:r>
              <a:rPr lang="en-US" dirty="0" err="1"/>
              <a:t>clustername</a:t>
            </a:r>
            <a:r>
              <a:rPr lang="en-US" dirty="0"/>
              <a:t>&gt;</a:t>
            </a:r>
          </a:p>
          <a:p>
            <a:r>
              <a:rPr lang="en-US" dirty="0"/>
              <a:t>Launch the web application which is now running on cluster</a:t>
            </a:r>
          </a:p>
          <a:p>
            <a:endParaRPr lang="en-US" dirty="0"/>
          </a:p>
        </p:txBody>
      </p:sp>
    </p:spTree>
    <p:extLst>
      <p:ext uri="{BB962C8B-B14F-4D97-AF65-F5344CB8AC3E}">
        <p14:creationId xmlns:p14="http://schemas.microsoft.com/office/powerpoint/2010/main" val="706165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IBM Cloud private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486169" y="2551886"/>
            <a:ext cx="3326806" cy="3098800"/>
          </a:xfrm>
          <a:prstGeom prst="rect">
            <a:avLst/>
          </a:prstGeom>
        </p:spPr>
      </p:pic>
      <p:pic>
        <p:nvPicPr>
          <p:cNvPr id="5" name="Picture 4"/>
          <p:cNvPicPr>
            <a:picLocks noChangeAspect="1"/>
          </p:cNvPicPr>
          <p:nvPr/>
        </p:nvPicPr>
        <p:blipFill>
          <a:blip r:embed="rId3"/>
          <a:stretch>
            <a:fillRect/>
          </a:stretch>
        </p:blipFill>
        <p:spPr>
          <a:xfrm>
            <a:off x="6422575" y="2539186"/>
            <a:ext cx="3294773" cy="3124200"/>
          </a:xfrm>
          <a:prstGeom prst="rect">
            <a:avLst/>
          </a:prstGeom>
        </p:spPr>
      </p:pic>
    </p:spTree>
    <p:extLst>
      <p:ext uri="{BB962C8B-B14F-4D97-AF65-F5344CB8AC3E}">
        <p14:creationId xmlns:p14="http://schemas.microsoft.com/office/powerpoint/2010/main" val="777009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interest in private cloud?</a:t>
            </a:r>
          </a:p>
        </p:txBody>
      </p:sp>
      <p:sp>
        <p:nvSpPr>
          <p:cNvPr id="3" name="Content Placeholder 2"/>
          <p:cNvSpPr>
            <a:spLocks noGrp="1"/>
          </p:cNvSpPr>
          <p:nvPr>
            <p:ph idx="1"/>
          </p:nvPr>
        </p:nvSpPr>
        <p:spPr>
          <a:xfrm>
            <a:off x="1069848" y="1914574"/>
            <a:ext cx="10058400" cy="4268512"/>
          </a:xfrm>
        </p:spPr>
        <p:txBody>
          <a:bodyPr>
            <a:normAutofit lnSpcReduction="10000"/>
          </a:bodyPr>
          <a:lstStyle/>
          <a:p>
            <a:pPr marL="0" indent="0">
              <a:buNone/>
            </a:pPr>
            <a:r>
              <a:rPr lang="en-US" dirty="0"/>
              <a:t>Many organizations are grappling with the need to work faster, deliver sooner, and scale infinitely but, in many cases, cannot run their applications on the public cloud. Most of the time they are held back by regulatory and legal requirements. Others do not want their strategic assets to leave their organization. </a:t>
            </a:r>
          </a:p>
          <a:p>
            <a:pPr marL="0" indent="0">
              <a:buNone/>
            </a:pPr>
            <a:r>
              <a:rPr lang="en-US" b="1" dirty="0">
                <a:solidFill>
                  <a:srgbClr val="0070C0"/>
                </a:solidFill>
              </a:rPr>
              <a:t>Does this mean that organizations with sensitive or strategic applications will lose out on the benefits of a cloud architecture? </a:t>
            </a:r>
          </a:p>
          <a:p>
            <a:pPr marL="0" indent="0">
              <a:buNone/>
            </a:pPr>
            <a:r>
              <a:rPr lang="en-US" b="1" dirty="0">
                <a:solidFill>
                  <a:srgbClr val="0070C0"/>
                </a:solidFill>
              </a:rPr>
              <a:t>No. A Private cloud can bring the benefits of a public cloud behind your firewall.</a:t>
            </a:r>
          </a:p>
          <a:p>
            <a:pPr marL="0" indent="0">
              <a:buNone/>
            </a:pPr>
            <a:r>
              <a:rPr lang="en-US" dirty="0"/>
              <a:t>A private cloud allows companies to customize their environments according to their own unique needs and based on their own security requirements. Private cloud leverages the benefits of public cloud, including rapid deployment, scalability, ease of use and elasticity. But it can also offer additional capabilities such as greater control, increased performance, predictable cost, tighter security and flexible management options.</a:t>
            </a:r>
          </a:p>
          <a:p>
            <a:endParaRPr lang="en-US" dirty="0"/>
          </a:p>
        </p:txBody>
      </p:sp>
    </p:spTree>
    <p:extLst>
      <p:ext uri="{BB962C8B-B14F-4D97-AF65-F5344CB8AC3E}">
        <p14:creationId xmlns:p14="http://schemas.microsoft.com/office/powerpoint/2010/main" val="132530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276" y="2429045"/>
            <a:ext cx="10058400" cy="1609344"/>
          </a:xfrm>
        </p:spPr>
        <p:txBody>
          <a:bodyPr/>
          <a:lstStyle/>
          <a:p>
            <a:pPr algn="ctr"/>
            <a:r>
              <a:rPr lang="en-US"/>
              <a:t>THANK YOU!!!</a:t>
            </a:r>
          </a:p>
        </p:txBody>
      </p:sp>
    </p:spTree>
    <p:extLst>
      <p:ext uri="{BB962C8B-B14F-4D97-AF65-F5344CB8AC3E}">
        <p14:creationId xmlns:p14="http://schemas.microsoft.com/office/powerpoint/2010/main" val="1608538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EA0B-3949-3B40-968B-2413332076BB}"/>
              </a:ext>
            </a:extLst>
          </p:cNvPr>
          <p:cNvSpPr>
            <a:spLocks noGrp="1"/>
          </p:cNvSpPr>
          <p:nvPr>
            <p:ph type="title"/>
          </p:nvPr>
        </p:nvSpPr>
        <p:spPr/>
        <p:txBody>
          <a:bodyPr/>
          <a:lstStyle/>
          <a:p>
            <a:r>
              <a:rPr lang="en-US" dirty="0"/>
              <a:t>Basic Definitions</a:t>
            </a:r>
          </a:p>
        </p:txBody>
      </p:sp>
      <p:sp>
        <p:nvSpPr>
          <p:cNvPr id="3" name="Content Placeholder 2">
            <a:extLst>
              <a:ext uri="{FF2B5EF4-FFF2-40B4-BE49-F238E27FC236}">
                <a16:creationId xmlns:a16="http://schemas.microsoft.com/office/drawing/2014/main" id="{9F48EFD4-2A5F-4A49-AFF3-2696281452F5}"/>
              </a:ext>
            </a:extLst>
          </p:cNvPr>
          <p:cNvSpPr>
            <a:spLocks noGrp="1"/>
          </p:cNvSpPr>
          <p:nvPr>
            <p:ph idx="1"/>
          </p:nvPr>
        </p:nvSpPr>
        <p:spPr>
          <a:xfrm>
            <a:off x="1069848" y="2121408"/>
            <a:ext cx="10058400" cy="4050792"/>
          </a:xfrm>
        </p:spPr>
        <p:txBody>
          <a:bodyPr/>
          <a:lstStyle/>
          <a:p>
            <a:r>
              <a:rPr lang="en-US" dirty="0"/>
              <a:t>Images and Containers</a:t>
            </a:r>
          </a:p>
          <a:p>
            <a:pPr lvl="1"/>
            <a:r>
              <a:rPr lang="en-US" dirty="0"/>
              <a:t>An image is an executable package that contains all the required libraries and environment to run an application.</a:t>
            </a:r>
          </a:p>
          <a:p>
            <a:pPr lvl="1"/>
            <a:r>
              <a:rPr lang="en-US" dirty="0"/>
              <a:t>A container is a runtime instance of the image.</a:t>
            </a:r>
          </a:p>
          <a:p>
            <a:r>
              <a:rPr lang="en-US" dirty="0"/>
              <a:t>Containers and Virtual Machines</a:t>
            </a:r>
          </a:p>
          <a:p>
            <a:pPr lvl="1"/>
            <a:r>
              <a:rPr lang="en-US" dirty="0"/>
              <a:t>A container runs natively on </a:t>
            </a:r>
            <a:r>
              <a:rPr lang="en-US" dirty="0" err="1"/>
              <a:t>linux</a:t>
            </a:r>
            <a:r>
              <a:rPr lang="en-US" dirty="0"/>
              <a:t> and shares the kernel of host machine.</a:t>
            </a:r>
          </a:p>
          <a:p>
            <a:pPr lvl="1"/>
            <a:r>
              <a:rPr lang="en-US" dirty="0"/>
              <a:t>A virtual machine runs on a full-blown guest operating system, with virtual access to hist resources through hypervisors.</a:t>
            </a:r>
          </a:p>
        </p:txBody>
      </p:sp>
    </p:spTree>
    <p:extLst>
      <p:ext uri="{BB962C8B-B14F-4D97-AF65-F5344CB8AC3E}">
        <p14:creationId xmlns:p14="http://schemas.microsoft.com/office/powerpoint/2010/main" val="79224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v/s containerization</a:t>
            </a:r>
          </a:p>
        </p:txBody>
      </p:sp>
      <p:pic>
        <p:nvPicPr>
          <p:cNvPr id="5" name="Picture 4"/>
          <p:cNvPicPr>
            <a:picLocks noChangeAspect="1"/>
          </p:cNvPicPr>
          <p:nvPr/>
        </p:nvPicPr>
        <p:blipFill>
          <a:blip r:embed="rId3"/>
          <a:stretch>
            <a:fillRect/>
          </a:stretch>
        </p:blipFill>
        <p:spPr>
          <a:xfrm>
            <a:off x="1069848" y="2093976"/>
            <a:ext cx="9629683" cy="4138658"/>
          </a:xfrm>
          <a:prstGeom prst="rect">
            <a:avLst/>
          </a:prstGeom>
        </p:spPr>
      </p:pic>
    </p:spTree>
    <p:extLst>
      <p:ext uri="{BB962C8B-B14F-4D97-AF65-F5344CB8AC3E}">
        <p14:creationId xmlns:p14="http://schemas.microsoft.com/office/powerpoint/2010/main" val="188323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a:t>
            </a:r>
            <a:r>
              <a:rPr lang="en-US" dirty="0" err="1"/>
              <a:t>docker</a:t>
            </a:r>
            <a:r>
              <a:rPr lang="en-US" dirty="0"/>
              <a:t> operate?</a:t>
            </a:r>
          </a:p>
        </p:txBody>
      </p:sp>
      <p:sp>
        <p:nvSpPr>
          <p:cNvPr id="4" name="Rounded Rectangle 3"/>
          <p:cNvSpPr/>
          <p:nvPr/>
        </p:nvSpPr>
        <p:spPr>
          <a:xfrm>
            <a:off x="2785239" y="2469931"/>
            <a:ext cx="1839310" cy="4939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Design</a:t>
            </a:r>
          </a:p>
        </p:txBody>
      </p:sp>
      <p:sp>
        <p:nvSpPr>
          <p:cNvPr id="5" name="Rounded Rectangle 4"/>
          <p:cNvSpPr/>
          <p:nvPr/>
        </p:nvSpPr>
        <p:spPr>
          <a:xfrm>
            <a:off x="2785239" y="3092879"/>
            <a:ext cx="1839310" cy="4939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Development</a:t>
            </a:r>
          </a:p>
        </p:txBody>
      </p:sp>
      <p:sp>
        <p:nvSpPr>
          <p:cNvPr id="6" name="Rounded Rectangle 5"/>
          <p:cNvSpPr/>
          <p:nvPr/>
        </p:nvSpPr>
        <p:spPr>
          <a:xfrm>
            <a:off x="2785239" y="3715827"/>
            <a:ext cx="1839310" cy="4939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Deployment</a:t>
            </a:r>
          </a:p>
        </p:txBody>
      </p:sp>
      <p:sp>
        <p:nvSpPr>
          <p:cNvPr id="7" name="Rounded Rectangle 6"/>
          <p:cNvSpPr/>
          <p:nvPr/>
        </p:nvSpPr>
        <p:spPr>
          <a:xfrm>
            <a:off x="2785239" y="4338775"/>
            <a:ext cx="1839310" cy="4939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Testing</a:t>
            </a:r>
          </a:p>
        </p:txBody>
      </p:sp>
      <p:sp>
        <p:nvSpPr>
          <p:cNvPr id="8" name="Rounded Rectangle 7"/>
          <p:cNvSpPr/>
          <p:nvPr/>
        </p:nvSpPr>
        <p:spPr>
          <a:xfrm>
            <a:off x="2785239" y="4980326"/>
            <a:ext cx="1839310" cy="4939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Release</a:t>
            </a:r>
          </a:p>
        </p:txBody>
      </p:sp>
      <p:pic>
        <p:nvPicPr>
          <p:cNvPr id="9" name="Picture 8"/>
          <p:cNvPicPr>
            <a:picLocks noChangeAspect="1"/>
          </p:cNvPicPr>
          <p:nvPr/>
        </p:nvPicPr>
        <p:blipFill>
          <a:blip r:embed="rId2"/>
          <a:stretch>
            <a:fillRect/>
          </a:stretch>
        </p:blipFill>
        <p:spPr>
          <a:xfrm>
            <a:off x="6588888" y="3365920"/>
            <a:ext cx="1536700" cy="1193800"/>
          </a:xfrm>
          <a:prstGeom prst="rect">
            <a:avLst/>
          </a:prstGeom>
        </p:spPr>
      </p:pic>
      <p:sp>
        <p:nvSpPr>
          <p:cNvPr id="10" name="Right Arrow 9"/>
          <p:cNvSpPr/>
          <p:nvPr/>
        </p:nvSpPr>
        <p:spPr>
          <a:xfrm>
            <a:off x="4624549" y="3848625"/>
            <a:ext cx="1964339" cy="22839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6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100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endParaRPr lang="en-US" dirty="0"/>
          </a:p>
        </p:txBody>
      </p:sp>
      <p:sp>
        <p:nvSpPr>
          <p:cNvPr id="3" name="Content Placeholder 2"/>
          <p:cNvSpPr>
            <a:spLocks noGrp="1"/>
          </p:cNvSpPr>
          <p:nvPr>
            <p:ph idx="1"/>
          </p:nvPr>
        </p:nvSpPr>
        <p:spPr/>
        <p:txBody>
          <a:bodyPr/>
          <a:lstStyle/>
          <a:p>
            <a:r>
              <a:rPr lang="en-US" dirty="0"/>
              <a:t>A </a:t>
            </a:r>
            <a:r>
              <a:rPr lang="en-US" dirty="0" err="1"/>
              <a:t>Docker</a:t>
            </a:r>
            <a:r>
              <a:rPr lang="en-US" dirty="0"/>
              <a:t> is an open source platform for containers that provides a lightweight application isolated virtualization that reduces system overhead. It also enables to create, run, and deploy applications as a single package to any kind of environment, without the consideration of differences between build and production environments.</a:t>
            </a:r>
          </a:p>
        </p:txBody>
      </p:sp>
      <p:pic>
        <p:nvPicPr>
          <p:cNvPr id="4" name="Picture 3">
            <a:extLst>
              <a:ext uri="{FF2B5EF4-FFF2-40B4-BE49-F238E27FC236}">
                <a16:creationId xmlns:a16="http://schemas.microsoft.com/office/drawing/2014/main" id="{295AF856-57BE-0744-8576-86F82038A3B5}"/>
              </a:ext>
            </a:extLst>
          </p:cNvPr>
          <p:cNvPicPr>
            <a:picLocks noChangeAspect="1"/>
          </p:cNvPicPr>
          <p:nvPr/>
        </p:nvPicPr>
        <p:blipFill>
          <a:blip r:embed="rId3"/>
          <a:stretch>
            <a:fillRect/>
          </a:stretch>
        </p:blipFill>
        <p:spPr>
          <a:xfrm>
            <a:off x="3482622" y="3903754"/>
            <a:ext cx="5226755" cy="1503624"/>
          </a:xfrm>
          <a:prstGeom prst="rect">
            <a:avLst/>
          </a:prstGeom>
        </p:spPr>
      </p:pic>
    </p:spTree>
    <p:extLst>
      <p:ext uri="{BB962C8B-B14F-4D97-AF65-F5344CB8AC3E}">
        <p14:creationId xmlns:p14="http://schemas.microsoft.com/office/powerpoint/2010/main" val="201667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docker ?</a:t>
            </a:r>
          </a:p>
        </p:txBody>
      </p:sp>
      <p:sp>
        <p:nvSpPr>
          <p:cNvPr id="3" name="Content Placeholder 2"/>
          <p:cNvSpPr>
            <a:spLocks noGrp="1"/>
          </p:cNvSpPr>
          <p:nvPr>
            <p:ph idx="1"/>
          </p:nvPr>
        </p:nvSpPr>
        <p:spPr>
          <a:xfrm>
            <a:off x="1069848" y="2121408"/>
            <a:ext cx="10058400" cy="4050792"/>
          </a:xfrm>
        </p:spPr>
        <p:txBody>
          <a:bodyPr/>
          <a:lstStyle/>
          <a:p>
            <a:r>
              <a:rPr lang="en-US" dirty="0"/>
              <a:t>Build any application in any language using any stack.</a:t>
            </a:r>
          </a:p>
          <a:p>
            <a:r>
              <a:rPr lang="en-US" dirty="0" err="1"/>
              <a:t>Dockered</a:t>
            </a:r>
            <a:r>
              <a:rPr lang="en-US" dirty="0"/>
              <a:t> application can run anywhere on anything.</a:t>
            </a:r>
          </a:p>
          <a:p>
            <a:r>
              <a:rPr lang="en-US" dirty="0"/>
              <a:t>Reduce dependency clashes between developers and sysadmins.</a:t>
            </a:r>
          </a:p>
          <a:p>
            <a:endParaRPr lang="en-US" dirty="0"/>
          </a:p>
        </p:txBody>
      </p:sp>
    </p:spTree>
    <p:extLst>
      <p:ext uri="{BB962C8B-B14F-4D97-AF65-F5344CB8AC3E}">
        <p14:creationId xmlns:p14="http://schemas.microsoft.com/office/powerpoint/2010/main" val="409252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t>
            </a:r>
            <a:r>
              <a:rPr lang="en-US" dirty="0" err="1"/>
              <a:t>COmponents</a:t>
            </a:r>
            <a:endParaRPr lang="en-US" dirty="0"/>
          </a:p>
        </p:txBody>
      </p:sp>
      <p:sp>
        <p:nvSpPr>
          <p:cNvPr id="3" name="Content Placeholder 2"/>
          <p:cNvSpPr>
            <a:spLocks noGrp="1"/>
          </p:cNvSpPr>
          <p:nvPr>
            <p:ph idx="1"/>
          </p:nvPr>
        </p:nvSpPr>
        <p:spPr/>
        <p:txBody>
          <a:bodyPr/>
          <a:lstStyle/>
          <a:p>
            <a:r>
              <a:rPr lang="en-US" dirty="0"/>
              <a:t>Core Components</a:t>
            </a:r>
          </a:p>
          <a:p>
            <a:pPr lvl="1"/>
            <a:r>
              <a:rPr lang="en-US" dirty="0"/>
              <a:t>Docker Daemon: This runs on the host machine and can spin up containers inside the daemon.</a:t>
            </a:r>
          </a:p>
          <a:p>
            <a:pPr lvl="1"/>
            <a:r>
              <a:rPr lang="en-US" dirty="0"/>
              <a:t>Docker Client: The command line to interact with the daemon.</a:t>
            </a:r>
          </a:p>
          <a:p>
            <a:pPr lvl="1"/>
            <a:endParaRPr lang="en-US" dirty="0"/>
          </a:p>
          <a:p>
            <a:r>
              <a:rPr lang="en-US" dirty="0"/>
              <a:t>Workflow Components</a:t>
            </a:r>
          </a:p>
          <a:p>
            <a:pPr lvl="1"/>
            <a:r>
              <a:rPr lang="en-US" dirty="0"/>
              <a:t>Docker Image: Holds the environment required and application related binaries/libraries.</a:t>
            </a:r>
          </a:p>
          <a:p>
            <a:pPr lvl="1"/>
            <a:r>
              <a:rPr lang="en-US" dirty="0"/>
              <a:t>Docker Containers: Allows the images to turn on in the form on container, through which we can manage to start, stop, delete and move.</a:t>
            </a:r>
          </a:p>
          <a:p>
            <a:pPr lvl="1"/>
            <a:r>
              <a:rPr lang="en-US" dirty="0"/>
              <a:t>Docker Registry: To store docker images into public or private repositories.</a:t>
            </a:r>
          </a:p>
          <a:p>
            <a:pPr lvl="1"/>
            <a:r>
              <a:rPr lang="en-US" dirty="0"/>
              <a:t>Docker File: Automate the process of building a docker image.</a:t>
            </a:r>
          </a:p>
          <a:p>
            <a:endParaRPr lang="en-US" dirty="0"/>
          </a:p>
        </p:txBody>
      </p:sp>
    </p:spTree>
    <p:extLst>
      <p:ext uri="{BB962C8B-B14F-4D97-AF65-F5344CB8AC3E}">
        <p14:creationId xmlns:p14="http://schemas.microsoft.com/office/powerpoint/2010/main" val="69784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install scenario</a:t>
            </a:r>
          </a:p>
        </p:txBody>
      </p:sp>
      <p:pic>
        <p:nvPicPr>
          <p:cNvPr id="7" name="Picture 6">
            <a:extLst>
              <a:ext uri="{FF2B5EF4-FFF2-40B4-BE49-F238E27FC236}">
                <a16:creationId xmlns:a16="http://schemas.microsoft.com/office/drawing/2014/main" id="{8376D19B-AE69-474D-809F-3DECCE7B062B}"/>
              </a:ext>
            </a:extLst>
          </p:cNvPr>
          <p:cNvPicPr>
            <a:picLocks noChangeAspect="1"/>
          </p:cNvPicPr>
          <p:nvPr/>
        </p:nvPicPr>
        <p:blipFill>
          <a:blip r:embed="rId3"/>
          <a:stretch>
            <a:fillRect/>
          </a:stretch>
        </p:blipFill>
        <p:spPr>
          <a:xfrm>
            <a:off x="1063752" y="1897944"/>
            <a:ext cx="9886470" cy="4610100"/>
          </a:xfrm>
          <a:prstGeom prst="rect">
            <a:avLst/>
          </a:prstGeom>
        </p:spPr>
      </p:pic>
    </p:spTree>
    <p:extLst>
      <p:ext uri="{BB962C8B-B14F-4D97-AF65-F5344CB8AC3E}">
        <p14:creationId xmlns:p14="http://schemas.microsoft.com/office/powerpoint/2010/main" val="616457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13716</TotalTime>
  <Words>1386</Words>
  <Application>Microsoft Macintosh PowerPoint</Application>
  <PresentationFormat>Widescreen</PresentationFormat>
  <Paragraphs>167</Paragraphs>
  <Slides>28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Rockwell</vt:lpstr>
      <vt:lpstr>Rockwell Condensed</vt:lpstr>
      <vt:lpstr>Rockwell Extra Bold</vt:lpstr>
      <vt:lpstr>Wingdings</vt:lpstr>
      <vt:lpstr>Wood Type</vt:lpstr>
      <vt:lpstr>DOCKER, kubernetes &amp; Ibm cloud private</vt:lpstr>
      <vt:lpstr>Agenda:</vt:lpstr>
      <vt:lpstr>Basic Definitions</vt:lpstr>
      <vt:lpstr>Virtualization v/s containerization</vt:lpstr>
      <vt:lpstr>Where does docker operate?</vt:lpstr>
      <vt:lpstr>docker</vt:lpstr>
      <vt:lpstr>Why docker ?</vt:lpstr>
      <vt:lpstr>Docker COmponents</vt:lpstr>
      <vt:lpstr>Docker install scenario</vt:lpstr>
      <vt:lpstr>Docker devops</vt:lpstr>
      <vt:lpstr>Core container runtime</vt:lpstr>
      <vt:lpstr>Docker relevance on dev-ops</vt:lpstr>
      <vt:lpstr>Docker workflow</vt:lpstr>
      <vt:lpstr>Install required tools</vt:lpstr>
      <vt:lpstr>Logging into IBM cloud</vt:lpstr>
      <vt:lpstr>Building a docker image</vt:lpstr>
      <vt:lpstr>Running docker image</vt:lpstr>
      <vt:lpstr>Push docker image into ibm cloud</vt:lpstr>
      <vt:lpstr>PowerPoint Presentation</vt:lpstr>
      <vt:lpstr>Kubernetes – platform to work with containers</vt:lpstr>
      <vt:lpstr>Need for kubernetes</vt:lpstr>
      <vt:lpstr>Kubernetes client</vt:lpstr>
      <vt:lpstr>Create kubernetes cluster on ibm cloud</vt:lpstr>
      <vt:lpstr>PowerPoint Presentation</vt:lpstr>
      <vt:lpstr>Deploy docker image on kubernetes cluster</vt:lpstr>
      <vt:lpstr>Overview of IBM Cloud private</vt:lpstr>
      <vt:lpstr>Why interest in private cloud?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VEERENDER CHITRALA</dc:creator>
  <cp:lastModifiedBy>Microsoft Office User</cp:lastModifiedBy>
  <cp:revision>77</cp:revision>
  <dcterms:created xsi:type="dcterms:W3CDTF">2018-03-21T09:35:50Z</dcterms:created>
  <dcterms:modified xsi:type="dcterms:W3CDTF">2019-08-23T14:53:28Z</dcterms:modified>
</cp:coreProperties>
</file>