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2233"/>
  </p:normalViewPr>
  <p:slideViewPr>
    <p:cSldViewPr snapToGrid="0" snapToObjects="1">
      <p:cViewPr varScale="1">
        <p:scale>
          <a:sx n="100" d="100"/>
          <a:sy n="100" d="100"/>
        </p:scale>
        <p:origin x="10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72FB94-7AB7-CF42-A6C1-96138EFA54AD}" type="datetimeFigureOut">
              <a:rPr lang="en-US" smtClean="0"/>
              <a:t>9/6/19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103D56-FCFD-004A-AAC9-24723526A11F}" type="slidenum">
              <a:rPr lang="en-US" smtClean="0"/>
              <a:t>‹#›</a:t>
            </a:fld>
            <a:endParaRPr lang="en-US"/>
          </a:p>
        </p:txBody>
      </p:sp>
    </p:spTree>
    <p:extLst>
      <p:ext uri="{BB962C8B-B14F-4D97-AF65-F5344CB8AC3E}">
        <p14:creationId xmlns:p14="http://schemas.microsoft.com/office/powerpoint/2010/main" val="1862204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The key paradigm of </a:t>
            </a:r>
            <a:r>
              <a:rPr lang="en-IN" sz="1200" b="0" i="0" kern="1200" dirty="0" err="1">
                <a:solidFill>
                  <a:schemeClr val="tx1"/>
                </a:solidFill>
                <a:effectLst/>
                <a:latin typeface="+mn-lt"/>
                <a:ea typeface="+mn-ea"/>
                <a:cs typeface="+mn-cs"/>
              </a:rPr>
              <a:t>kubernetes</a:t>
            </a:r>
            <a:r>
              <a:rPr lang="en-IN" sz="1200" b="0" i="0" kern="1200" dirty="0">
                <a:solidFill>
                  <a:schemeClr val="tx1"/>
                </a:solidFill>
                <a:effectLst/>
                <a:latin typeface="+mn-lt"/>
                <a:ea typeface="+mn-ea"/>
                <a:cs typeface="+mn-cs"/>
              </a:rPr>
              <a:t> is it’s Declarative model. The user provides the "desired state" and Kubernetes will do it's best make it happen. If you need 5 instances, you do not start 5 separate instances on your own but rather tell Kubernetes that you need 5 instances and Kubernetes will reconcile the state automatically. Simply at this point you need to know that you declare the state you want and Kubernetes makes that happen. If something goes wrong with one of your instances and it crashes, Kubernetes still knows the desired state and creates a new instances on an available node.</a:t>
            </a:r>
            <a:endParaRPr lang="en-US" dirty="0"/>
          </a:p>
        </p:txBody>
      </p:sp>
      <p:sp>
        <p:nvSpPr>
          <p:cNvPr id="4" name="Slide Number Placeholder 3"/>
          <p:cNvSpPr>
            <a:spLocks noGrp="1"/>
          </p:cNvSpPr>
          <p:nvPr>
            <p:ph type="sldNum" sz="quarter" idx="5"/>
          </p:nvPr>
        </p:nvSpPr>
        <p:spPr/>
        <p:txBody>
          <a:bodyPr/>
          <a:lstStyle/>
          <a:p>
            <a:fld id="{23103D56-FCFD-004A-AAC9-24723526A11F}" type="slidenum">
              <a:rPr lang="en-US" smtClean="0"/>
              <a:t>4</a:t>
            </a:fld>
            <a:endParaRPr lang="en-US"/>
          </a:p>
        </p:txBody>
      </p:sp>
    </p:spTree>
    <p:extLst>
      <p:ext uri="{BB962C8B-B14F-4D97-AF65-F5344CB8AC3E}">
        <p14:creationId xmlns:p14="http://schemas.microsoft.com/office/powerpoint/2010/main" val="1217380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As shown, API server is a simple HTTP server handling create/read/update/delete(CRUD) operations on the data store. Then the controller picks up the change you wanted and makes that happen. Controllers are responsible for instantiating the actual resource represented by any Kubernetes resource. These actual resources are what your application needs to allow it to run successfully.</a:t>
            </a:r>
          </a:p>
          <a:p>
            <a:endParaRPr lang="en-US" dirty="0"/>
          </a:p>
        </p:txBody>
      </p:sp>
      <p:sp>
        <p:nvSpPr>
          <p:cNvPr id="4" name="Slide Number Placeholder 3"/>
          <p:cNvSpPr>
            <a:spLocks noGrp="1"/>
          </p:cNvSpPr>
          <p:nvPr>
            <p:ph type="sldNum" sz="quarter" idx="5"/>
          </p:nvPr>
        </p:nvSpPr>
        <p:spPr/>
        <p:txBody>
          <a:bodyPr/>
          <a:lstStyle/>
          <a:p>
            <a:fld id="{23103D56-FCFD-004A-AAC9-24723526A11F}" type="slidenum">
              <a:rPr lang="en-US" smtClean="0"/>
              <a:t>5</a:t>
            </a:fld>
            <a:endParaRPr lang="en-US"/>
          </a:p>
        </p:txBody>
      </p:sp>
    </p:spTree>
    <p:extLst>
      <p:ext uri="{BB962C8B-B14F-4D97-AF65-F5344CB8AC3E}">
        <p14:creationId xmlns:p14="http://schemas.microsoft.com/office/powerpoint/2010/main" val="1051714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IN" sz="1200" b="0" i="0" kern="1200" dirty="0">
                <a:solidFill>
                  <a:schemeClr val="tx1"/>
                </a:solidFill>
                <a:effectLst/>
                <a:latin typeface="+mn-lt"/>
                <a:ea typeface="+mn-ea"/>
                <a:cs typeface="+mn-cs"/>
              </a:rPr>
              <a:t>User via "</a:t>
            </a:r>
            <a:r>
              <a:rPr lang="en-IN" sz="1200" b="0" i="0" kern="1200" dirty="0" err="1">
                <a:solidFill>
                  <a:schemeClr val="tx1"/>
                </a:solidFill>
                <a:effectLst/>
                <a:latin typeface="+mn-lt"/>
                <a:ea typeface="+mn-ea"/>
                <a:cs typeface="+mn-cs"/>
              </a:rPr>
              <a:t>kubectl</a:t>
            </a:r>
            <a:r>
              <a:rPr lang="en-IN" sz="1200" b="0" i="0" kern="1200" dirty="0">
                <a:solidFill>
                  <a:schemeClr val="tx1"/>
                </a:solidFill>
                <a:effectLst/>
                <a:latin typeface="+mn-lt"/>
                <a:ea typeface="+mn-ea"/>
                <a:cs typeface="+mn-cs"/>
              </a:rPr>
              <a:t>" deploys a new application. </a:t>
            </a:r>
            <a:r>
              <a:rPr lang="en-IN" sz="1200" b="0" i="0" kern="1200" dirty="0" err="1">
                <a:solidFill>
                  <a:schemeClr val="tx1"/>
                </a:solidFill>
                <a:effectLst/>
                <a:latin typeface="+mn-lt"/>
                <a:ea typeface="+mn-ea"/>
                <a:cs typeface="+mn-cs"/>
              </a:rPr>
              <a:t>Kubectl</a:t>
            </a:r>
            <a:r>
              <a:rPr lang="en-IN" sz="1200" b="0" i="0" kern="1200" dirty="0">
                <a:solidFill>
                  <a:schemeClr val="tx1"/>
                </a:solidFill>
                <a:effectLst/>
                <a:latin typeface="+mn-lt"/>
                <a:ea typeface="+mn-ea"/>
                <a:cs typeface="+mn-cs"/>
              </a:rPr>
              <a:t> sends the request to the API Server.</a:t>
            </a:r>
          </a:p>
          <a:p>
            <a:pPr marL="228600" indent="-228600">
              <a:buAutoNum type="arabicPeriod"/>
            </a:pPr>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2. API server receives the request and stores it in the data store (</a:t>
            </a:r>
            <a:r>
              <a:rPr lang="en-IN" sz="1200" b="0" i="0" kern="1200" dirty="0" err="1">
                <a:solidFill>
                  <a:schemeClr val="tx1"/>
                </a:solidFill>
                <a:effectLst/>
                <a:latin typeface="+mn-lt"/>
                <a:ea typeface="+mn-ea"/>
                <a:cs typeface="+mn-cs"/>
              </a:rPr>
              <a:t>etcd</a:t>
            </a:r>
            <a:r>
              <a:rPr lang="en-IN" sz="1200" b="0" i="0" kern="1200" dirty="0">
                <a:solidFill>
                  <a:schemeClr val="tx1"/>
                </a:solidFill>
                <a:effectLst/>
                <a:latin typeface="+mn-lt"/>
                <a:ea typeface="+mn-ea"/>
                <a:cs typeface="+mn-cs"/>
              </a:rPr>
              <a:t>). Once the request is written to data store, the API server is done with the request.</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3. Watchers detects the resource changes and send a notification to controller to act upon it</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4. Controller detects the new app and creates new pods to match the desired number# of instances. Any changes to the stored model will be picked up to create or delete Pods.</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5. Scheduler assigns new pods to a Node based on a criteria. Scheduler makes decisions to run Pods on specific Nodes in the cluster. Scheduler modifies the model with the node information.</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6. </a:t>
            </a:r>
            <a:r>
              <a:rPr lang="en-IN" sz="1200" b="0" i="0" kern="1200" dirty="0" err="1">
                <a:solidFill>
                  <a:schemeClr val="tx1"/>
                </a:solidFill>
                <a:effectLst/>
                <a:latin typeface="+mn-lt"/>
                <a:ea typeface="+mn-ea"/>
                <a:cs typeface="+mn-cs"/>
              </a:rPr>
              <a:t>Kubelet</a:t>
            </a:r>
            <a:r>
              <a:rPr lang="en-IN" sz="1200" b="0" i="0" kern="1200" dirty="0">
                <a:solidFill>
                  <a:schemeClr val="tx1"/>
                </a:solidFill>
                <a:effectLst/>
                <a:latin typeface="+mn-lt"/>
                <a:ea typeface="+mn-ea"/>
                <a:cs typeface="+mn-cs"/>
              </a:rPr>
              <a:t> on a node detects a pod with an assignment to itself, and deploys the requested containers via the container runtime (e.g. Docker). Each Node watches the storage to see what pods it is assigned to run. It takes necessary actions on resource assigned to it like create/delete Pods.</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7. </a:t>
            </a:r>
            <a:r>
              <a:rPr lang="en-IN" sz="1200" b="0" i="0" kern="1200" dirty="0" err="1">
                <a:solidFill>
                  <a:schemeClr val="tx1"/>
                </a:solidFill>
                <a:effectLst/>
                <a:latin typeface="+mn-lt"/>
                <a:ea typeface="+mn-ea"/>
                <a:cs typeface="+mn-cs"/>
              </a:rPr>
              <a:t>Kubeproxy</a:t>
            </a:r>
            <a:r>
              <a:rPr lang="en-IN" sz="1200" b="0" i="0" kern="1200" dirty="0">
                <a:solidFill>
                  <a:schemeClr val="tx1"/>
                </a:solidFill>
                <a:effectLst/>
                <a:latin typeface="+mn-lt"/>
                <a:ea typeface="+mn-ea"/>
                <a:cs typeface="+mn-cs"/>
              </a:rPr>
              <a:t> manages network traffic for the pods – including service discovery and load-balancing. </a:t>
            </a:r>
            <a:r>
              <a:rPr lang="en-IN" sz="1200" b="0" i="0" kern="1200" dirty="0" err="1">
                <a:solidFill>
                  <a:schemeClr val="tx1"/>
                </a:solidFill>
                <a:effectLst/>
                <a:latin typeface="+mn-lt"/>
                <a:ea typeface="+mn-ea"/>
                <a:cs typeface="+mn-cs"/>
              </a:rPr>
              <a:t>Kubeproxy</a:t>
            </a:r>
            <a:r>
              <a:rPr lang="en-IN" sz="1200" b="0" i="0" kern="1200" dirty="0">
                <a:solidFill>
                  <a:schemeClr val="tx1"/>
                </a:solidFill>
                <a:effectLst/>
                <a:latin typeface="+mn-lt"/>
                <a:ea typeface="+mn-ea"/>
                <a:cs typeface="+mn-cs"/>
              </a:rPr>
              <a:t> is responsible for communication between Pods that want to interact.</a:t>
            </a:r>
          </a:p>
          <a:p>
            <a:endParaRPr lang="en-US" dirty="0"/>
          </a:p>
        </p:txBody>
      </p:sp>
      <p:sp>
        <p:nvSpPr>
          <p:cNvPr id="4" name="Slide Number Placeholder 3"/>
          <p:cNvSpPr>
            <a:spLocks noGrp="1"/>
          </p:cNvSpPr>
          <p:nvPr>
            <p:ph type="sldNum" sz="quarter" idx="5"/>
          </p:nvPr>
        </p:nvSpPr>
        <p:spPr/>
        <p:txBody>
          <a:bodyPr/>
          <a:lstStyle/>
          <a:p>
            <a:fld id="{23103D56-FCFD-004A-AAC9-24723526A11F}" type="slidenum">
              <a:rPr lang="en-US" smtClean="0"/>
              <a:t>7</a:t>
            </a:fld>
            <a:endParaRPr lang="en-US"/>
          </a:p>
        </p:txBody>
      </p:sp>
    </p:spTree>
    <p:extLst>
      <p:ext uri="{BB962C8B-B14F-4D97-AF65-F5344CB8AC3E}">
        <p14:creationId xmlns:p14="http://schemas.microsoft.com/office/powerpoint/2010/main" val="2864708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9/6/19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9/6/19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9/6/19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9/6/19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9/6/19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9/6/19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kubernetes.io/docs/tasks/tools/install-kubectl/"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loud.ibm.com/docs/cli?topic=cloud-cli-getting-starte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DD88-9425-C649-81D2-BE7A1215B3A6}"/>
              </a:ext>
            </a:extLst>
          </p:cNvPr>
          <p:cNvSpPr>
            <a:spLocks noGrp="1"/>
          </p:cNvSpPr>
          <p:nvPr>
            <p:ph type="ctrTitle"/>
          </p:nvPr>
        </p:nvSpPr>
        <p:spPr/>
        <p:txBody>
          <a:bodyPr/>
          <a:lstStyle/>
          <a:p>
            <a:r>
              <a:rPr lang="en-US" dirty="0"/>
              <a:t>Kubernetes</a:t>
            </a:r>
          </a:p>
        </p:txBody>
      </p:sp>
      <p:sp>
        <p:nvSpPr>
          <p:cNvPr id="3" name="Subtitle 2">
            <a:extLst>
              <a:ext uri="{FF2B5EF4-FFF2-40B4-BE49-F238E27FC236}">
                <a16:creationId xmlns:a16="http://schemas.microsoft.com/office/drawing/2014/main" id="{A3149EE2-8AD0-104D-B60C-859CC110B96E}"/>
              </a:ext>
            </a:extLst>
          </p:cNvPr>
          <p:cNvSpPr>
            <a:spLocks noGrp="1"/>
          </p:cNvSpPr>
          <p:nvPr>
            <p:ph type="subTitle" idx="1"/>
          </p:nvPr>
        </p:nvSpPr>
        <p:spPr/>
        <p:txBody>
          <a:bodyPr/>
          <a:lstStyle/>
          <a:p>
            <a:r>
              <a:rPr lang="en-IN" i="1" dirty="0"/>
              <a:t>Deploy, scale and manage containerized applications</a:t>
            </a:r>
            <a:endParaRPr lang="en-US" i="1" dirty="0"/>
          </a:p>
        </p:txBody>
      </p:sp>
    </p:spTree>
    <p:extLst>
      <p:ext uri="{BB962C8B-B14F-4D97-AF65-F5344CB8AC3E}">
        <p14:creationId xmlns:p14="http://schemas.microsoft.com/office/powerpoint/2010/main" val="1891459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009F8-5DB4-8443-9E38-74AC71C0EA4F}"/>
              </a:ext>
            </a:extLst>
          </p:cNvPr>
          <p:cNvSpPr>
            <a:spLocks noGrp="1"/>
          </p:cNvSpPr>
          <p:nvPr>
            <p:ph type="title"/>
          </p:nvPr>
        </p:nvSpPr>
        <p:spPr/>
        <p:txBody>
          <a:bodyPr/>
          <a:lstStyle/>
          <a:p>
            <a:r>
              <a:rPr lang="en-US" dirty="0"/>
              <a:t>Pre-requisites</a:t>
            </a:r>
          </a:p>
        </p:txBody>
      </p:sp>
      <p:sp>
        <p:nvSpPr>
          <p:cNvPr id="5" name="Rounded Rectangle 4">
            <a:extLst>
              <a:ext uri="{FF2B5EF4-FFF2-40B4-BE49-F238E27FC236}">
                <a16:creationId xmlns:a16="http://schemas.microsoft.com/office/drawing/2014/main" id="{8B26E64B-079F-7042-ACFE-4C1DEE8773C8}"/>
              </a:ext>
            </a:extLst>
          </p:cNvPr>
          <p:cNvSpPr/>
          <p:nvPr/>
        </p:nvSpPr>
        <p:spPr>
          <a:xfrm>
            <a:off x="3594100" y="839232"/>
            <a:ext cx="7899400" cy="6858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Step-4: Install </a:t>
            </a:r>
            <a:r>
              <a:rPr lang="en-IN" dirty="0" err="1">
                <a:solidFill>
                  <a:schemeClr val="tx1"/>
                </a:solidFill>
              </a:rPr>
              <a:t>Kubectl</a:t>
            </a:r>
            <a:r>
              <a:rPr lang="en-IN" dirty="0">
                <a:solidFill>
                  <a:schemeClr val="tx1"/>
                </a:solidFill>
              </a:rPr>
              <a:t> (</a:t>
            </a:r>
            <a:r>
              <a:rPr lang="en-IN" dirty="0">
                <a:solidFill>
                  <a:schemeClr val="tx1"/>
                </a:solidFill>
                <a:hlinkClick r:id="rId2" tooltip="https://kubernetes.io/docs/tasks/tools/install-kubectl/">
                  <a:extLst>
                    <a:ext uri="{A12FA001-AC4F-418D-AE19-62706E023703}">
                      <ahyp:hlinkClr xmlns:ahyp="http://schemas.microsoft.com/office/drawing/2018/hyperlinkcolor" val="tx"/>
                    </a:ext>
                  </a:extLst>
                </a:hlinkClick>
              </a:rPr>
              <a:t>https://kubernetes.io/docs/tasks/tools/install-kubectl/</a:t>
            </a:r>
            <a:r>
              <a:rPr lang="en-IN" dirty="0">
                <a:solidFill>
                  <a:schemeClr val="tx1"/>
                </a:solidFill>
              </a:rPr>
              <a:t>)</a:t>
            </a:r>
            <a:endParaRPr lang="en-US" dirty="0">
              <a:solidFill>
                <a:schemeClr val="tx1"/>
              </a:solidFill>
            </a:endParaRPr>
          </a:p>
        </p:txBody>
      </p:sp>
      <p:sp>
        <p:nvSpPr>
          <p:cNvPr id="6" name="Rounded Rectangle 5">
            <a:extLst>
              <a:ext uri="{FF2B5EF4-FFF2-40B4-BE49-F238E27FC236}">
                <a16:creationId xmlns:a16="http://schemas.microsoft.com/office/drawing/2014/main" id="{2D1555F9-EA7F-C940-8BEA-F7297AA01628}"/>
              </a:ext>
            </a:extLst>
          </p:cNvPr>
          <p:cNvSpPr/>
          <p:nvPr/>
        </p:nvSpPr>
        <p:spPr>
          <a:xfrm>
            <a:off x="3606801" y="1895991"/>
            <a:ext cx="7899400" cy="6858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Step-5: Provision a </a:t>
            </a:r>
            <a:r>
              <a:rPr lang="en-IN" dirty="0" err="1">
                <a:solidFill>
                  <a:schemeClr val="tx1"/>
                </a:solidFill>
              </a:rPr>
              <a:t>kubernetes</a:t>
            </a:r>
            <a:r>
              <a:rPr lang="en-IN" dirty="0">
                <a:solidFill>
                  <a:schemeClr val="tx1"/>
                </a:solidFill>
              </a:rPr>
              <a:t> cluster on IBM Cloud</a:t>
            </a:r>
            <a:endParaRPr lang="en-US" dirty="0">
              <a:solidFill>
                <a:schemeClr val="tx1"/>
              </a:solidFill>
            </a:endParaRPr>
          </a:p>
        </p:txBody>
      </p:sp>
      <p:pic>
        <p:nvPicPr>
          <p:cNvPr id="3" name="Picture 2">
            <a:extLst>
              <a:ext uri="{FF2B5EF4-FFF2-40B4-BE49-F238E27FC236}">
                <a16:creationId xmlns:a16="http://schemas.microsoft.com/office/drawing/2014/main" id="{5E3BB537-D709-5142-B4B0-4AA7BA17373E}"/>
              </a:ext>
            </a:extLst>
          </p:cNvPr>
          <p:cNvPicPr>
            <a:picLocks noChangeAspect="1"/>
          </p:cNvPicPr>
          <p:nvPr/>
        </p:nvPicPr>
        <p:blipFill>
          <a:blip r:embed="rId3"/>
          <a:stretch>
            <a:fillRect/>
          </a:stretch>
        </p:blipFill>
        <p:spPr>
          <a:xfrm>
            <a:off x="3606800" y="2895600"/>
            <a:ext cx="7899401" cy="1028700"/>
          </a:xfrm>
          <a:prstGeom prst="rect">
            <a:avLst/>
          </a:prstGeom>
        </p:spPr>
      </p:pic>
      <p:pic>
        <p:nvPicPr>
          <p:cNvPr id="9" name="Picture 8">
            <a:extLst>
              <a:ext uri="{FF2B5EF4-FFF2-40B4-BE49-F238E27FC236}">
                <a16:creationId xmlns:a16="http://schemas.microsoft.com/office/drawing/2014/main" id="{41E953D9-32A3-8041-8428-EE514C15FE5A}"/>
              </a:ext>
            </a:extLst>
          </p:cNvPr>
          <p:cNvPicPr>
            <a:picLocks noChangeAspect="1"/>
          </p:cNvPicPr>
          <p:nvPr/>
        </p:nvPicPr>
        <p:blipFill>
          <a:blip r:embed="rId4"/>
          <a:stretch>
            <a:fillRect/>
          </a:stretch>
        </p:blipFill>
        <p:spPr>
          <a:xfrm>
            <a:off x="3594100" y="4383547"/>
            <a:ext cx="7912101" cy="911321"/>
          </a:xfrm>
          <a:prstGeom prst="rect">
            <a:avLst/>
          </a:prstGeom>
        </p:spPr>
      </p:pic>
    </p:spTree>
    <p:extLst>
      <p:ext uri="{BB962C8B-B14F-4D97-AF65-F5344CB8AC3E}">
        <p14:creationId xmlns:p14="http://schemas.microsoft.com/office/powerpoint/2010/main" val="3671888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009F8-5DB4-8443-9E38-74AC71C0EA4F}"/>
              </a:ext>
            </a:extLst>
          </p:cNvPr>
          <p:cNvSpPr>
            <a:spLocks noGrp="1"/>
          </p:cNvSpPr>
          <p:nvPr>
            <p:ph type="title"/>
          </p:nvPr>
        </p:nvSpPr>
        <p:spPr/>
        <p:txBody>
          <a:bodyPr/>
          <a:lstStyle/>
          <a:p>
            <a:r>
              <a:rPr lang="en-US" dirty="0"/>
              <a:t>Build Application as Docker Image and Run</a:t>
            </a:r>
          </a:p>
        </p:txBody>
      </p:sp>
      <p:sp>
        <p:nvSpPr>
          <p:cNvPr id="5" name="Rounded Rectangle 4">
            <a:extLst>
              <a:ext uri="{FF2B5EF4-FFF2-40B4-BE49-F238E27FC236}">
                <a16:creationId xmlns:a16="http://schemas.microsoft.com/office/drawing/2014/main" id="{8B26E64B-079F-7042-ACFE-4C1DEE8773C8}"/>
              </a:ext>
            </a:extLst>
          </p:cNvPr>
          <p:cNvSpPr/>
          <p:nvPr/>
        </p:nvSpPr>
        <p:spPr>
          <a:xfrm>
            <a:off x="3594100" y="737632"/>
            <a:ext cx="7899400" cy="6858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Step-6: Build docker image</a:t>
            </a:r>
          </a:p>
          <a:p>
            <a:r>
              <a:rPr lang="en-IN" dirty="0">
                <a:solidFill>
                  <a:schemeClr val="tx1"/>
                </a:solidFill>
              </a:rPr>
              <a:t>&gt; </a:t>
            </a:r>
            <a:r>
              <a:rPr lang="en-IN" b="1" dirty="0">
                <a:solidFill>
                  <a:schemeClr val="tx1"/>
                </a:solidFill>
              </a:rPr>
              <a:t>docker build -t &lt;namespace&gt;/</a:t>
            </a:r>
            <a:r>
              <a:rPr lang="en-IN" b="1" dirty="0" err="1">
                <a:solidFill>
                  <a:schemeClr val="tx1"/>
                </a:solidFill>
              </a:rPr>
              <a:t>webapp</a:t>
            </a:r>
            <a:r>
              <a:rPr lang="en-IN" b="1" dirty="0">
                <a:solidFill>
                  <a:schemeClr val="tx1"/>
                </a:solidFill>
              </a:rPr>
              <a:t> .</a:t>
            </a:r>
            <a:r>
              <a:rPr lang="en-IN" b="1" dirty="0"/>
              <a:t> </a:t>
            </a:r>
            <a:endParaRPr lang="en-IN" dirty="0"/>
          </a:p>
        </p:txBody>
      </p:sp>
      <p:sp>
        <p:nvSpPr>
          <p:cNvPr id="6" name="Rounded Rectangle 5">
            <a:extLst>
              <a:ext uri="{FF2B5EF4-FFF2-40B4-BE49-F238E27FC236}">
                <a16:creationId xmlns:a16="http://schemas.microsoft.com/office/drawing/2014/main" id="{2D1555F9-EA7F-C940-8BEA-F7297AA01628}"/>
              </a:ext>
            </a:extLst>
          </p:cNvPr>
          <p:cNvSpPr/>
          <p:nvPr/>
        </p:nvSpPr>
        <p:spPr>
          <a:xfrm>
            <a:off x="3594100" y="2843772"/>
            <a:ext cx="7899400" cy="6858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Step-7: Run the container for the image created</a:t>
            </a:r>
          </a:p>
          <a:p>
            <a:r>
              <a:rPr lang="en-IN" dirty="0">
                <a:solidFill>
                  <a:schemeClr val="tx1"/>
                </a:solidFill>
              </a:rPr>
              <a:t>&gt; </a:t>
            </a:r>
            <a:r>
              <a:rPr lang="en-IN" b="1" dirty="0">
                <a:solidFill>
                  <a:schemeClr val="tx1"/>
                </a:solidFill>
              </a:rPr>
              <a:t>docker run -d -p 5000:5000 veer/</a:t>
            </a:r>
            <a:r>
              <a:rPr lang="en-IN" b="1" dirty="0" err="1">
                <a:solidFill>
                  <a:schemeClr val="tx1"/>
                </a:solidFill>
              </a:rPr>
              <a:t>nodewebapp</a:t>
            </a:r>
            <a:endParaRPr lang="en-IN" dirty="0">
              <a:solidFill>
                <a:schemeClr val="tx1"/>
              </a:solidFill>
            </a:endParaRPr>
          </a:p>
        </p:txBody>
      </p:sp>
      <p:pic>
        <p:nvPicPr>
          <p:cNvPr id="4" name="Picture 3">
            <a:extLst>
              <a:ext uri="{FF2B5EF4-FFF2-40B4-BE49-F238E27FC236}">
                <a16:creationId xmlns:a16="http://schemas.microsoft.com/office/drawing/2014/main" id="{71AB58F9-AB2D-7D45-8315-B5B82F7C3B40}"/>
              </a:ext>
            </a:extLst>
          </p:cNvPr>
          <p:cNvPicPr>
            <a:picLocks noChangeAspect="1"/>
          </p:cNvPicPr>
          <p:nvPr/>
        </p:nvPicPr>
        <p:blipFill>
          <a:blip r:embed="rId2"/>
          <a:stretch>
            <a:fillRect/>
          </a:stretch>
        </p:blipFill>
        <p:spPr>
          <a:xfrm>
            <a:off x="3594100" y="1543050"/>
            <a:ext cx="5118100" cy="342900"/>
          </a:xfrm>
          <a:prstGeom prst="rect">
            <a:avLst/>
          </a:prstGeom>
        </p:spPr>
      </p:pic>
      <p:pic>
        <p:nvPicPr>
          <p:cNvPr id="7" name="Picture 6">
            <a:extLst>
              <a:ext uri="{FF2B5EF4-FFF2-40B4-BE49-F238E27FC236}">
                <a16:creationId xmlns:a16="http://schemas.microsoft.com/office/drawing/2014/main" id="{3C84E8F4-1AD1-7048-87EB-99EB101AA911}"/>
              </a:ext>
            </a:extLst>
          </p:cNvPr>
          <p:cNvPicPr>
            <a:picLocks noChangeAspect="1"/>
          </p:cNvPicPr>
          <p:nvPr/>
        </p:nvPicPr>
        <p:blipFill>
          <a:blip r:embed="rId3"/>
          <a:stretch>
            <a:fillRect/>
          </a:stretch>
        </p:blipFill>
        <p:spPr>
          <a:xfrm>
            <a:off x="3594100" y="1962152"/>
            <a:ext cx="7899400" cy="685800"/>
          </a:xfrm>
          <a:prstGeom prst="rect">
            <a:avLst/>
          </a:prstGeom>
        </p:spPr>
      </p:pic>
      <p:pic>
        <p:nvPicPr>
          <p:cNvPr id="8" name="Picture 7">
            <a:extLst>
              <a:ext uri="{FF2B5EF4-FFF2-40B4-BE49-F238E27FC236}">
                <a16:creationId xmlns:a16="http://schemas.microsoft.com/office/drawing/2014/main" id="{DF73BF4E-75CD-BC41-B65C-48D94E508E54}"/>
              </a:ext>
            </a:extLst>
          </p:cNvPr>
          <p:cNvPicPr>
            <a:picLocks noChangeAspect="1"/>
          </p:cNvPicPr>
          <p:nvPr/>
        </p:nvPicPr>
        <p:blipFill>
          <a:blip r:embed="rId4"/>
          <a:stretch>
            <a:fillRect/>
          </a:stretch>
        </p:blipFill>
        <p:spPr>
          <a:xfrm>
            <a:off x="3594100" y="3725393"/>
            <a:ext cx="7899400" cy="872008"/>
          </a:xfrm>
          <a:prstGeom prst="rect">
            <a:avLst/>
          </a:prstGeom>
        </p:spPr>
      </p:pic>
      <p:sp>
        <p:nvSpPr>
          <p:cNvPr id="10" name="Rounded Rectangle 9">
            <a:extLst>
              <a:ext uri="{FF2B5EF4-FFF2-40B4-BE49-F238E27FC236}">
                <a16:creationId xmlns:a16="http://schemas.microsoft.com/office/drawing/2014/main" id="{65A3C586-541A-5F4A-9B2B-865C329AFA04}"/>
              </a:ext>
            </a:extLst>
          </p:cNvPr>
          <p:cNvSpPr/>
          <p:nvPr/>
        </p:nvSpPr>
        <p:spPr>
          <a:xfrm>
            <a:off x="3594100" y="4768850"/>
            <a:ext cx="7899400" cy="6858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Step-8: Launch the node web application from browser </a:t>
            </a:r>
          </a:p>
          <a:p>
            <a:r>
              <a:rPr lang="en-IN" dirty="0">
                <a:solidFill>
                  <a:schemeClr val="tx1"/>
                </a:solidFill>
              </a:rPr>
              <a:t>http://localhost:5000</a:t>
            </a:r>
          </a:p>
        </p:txBody>
      </p:sp>
      <p:pic>
        <p:nvPicPr>
          <p:cNvPr id="11" name="Picture 10">
            <a:extLst>
              <a:ext uri="{FF2B5EF4-FFF2-40B4-BE49-F238E27FC236}">
                <a16:creationId xmlns:a16="http://schemas.microsoft.com/office/drawing/2014/main" id="{62803D99-0837-E243-B75D-46DF07F51BCF}"/>
              </a:ext>
            </a:extLst>
          </p:cNvPr>
          <p:cNvPicPr>
            <a:picLocks noChangeAspect="1"/>
          </p:cNvPicPr>
          <p:nvPr/>
        </p:nvPicPr>
        <p:blipFill>
          <a:blip r:embed="rId5"/>
          <a:stretch>
            <a:fillRect/>
          </a:stretch>
        </p:blipFill>
        <p:spPr>
          <a:xfrm>
            <a:off x="3594100" y="5626099"/>
            <a:ext cx="6019800" cy="927100"/>
          </a:xfrm>
          <a:prstGeom prst="rect">
            <a:avLst/>
          </a:prstGeom>
        </p:spPr>
      </p:pic>
    </p:spTree>
    <p:extLst>
      <p:ext uri="{BB962C8B-B14F-4D97-AF65-F5344CB8AC3E}">
        <p14:creationId xmlns:p14="http://schemas.microsoft.com/office/powerpoint/2010/main" val="3842495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009F8-5DB4-8443-9E38-74AC71C0EA4F}"/>
              </a:ext>
            </a:extLst>
          </p:cNvPr>
          <p:cNvSpPr>
            <a:spLocks noGrp="1"/>
          </p:cNvSpPr>
          <p:nvPr>
            <p:ph type="title"/>
          </p:nvPr>
        </p:nvSpPr>
        <p:spPr/>
        <p:txBody>
          <a:bodyPr/>
          <a:lstStyle/>
          <a:p>
            <a:r>
              <a:rPr lang="en-US" dirty="0"/>
              <a:t>Use docker compose to use the database service with web</a:t>
            </a:r>
          </a:p>
        </p:txBody>
      </p:sp>
      <p:sp>
        <p:nvSpPr>
          <p:cNvPr id="5" name="Rounded Rectangle 4">
            <a:extLst>
              <a:ext uri="{FF2B5EF4-FFF2-40B4-BE49-F238E27FC236}">
                <a16:creationId xmlns:a16="http://schemas.microsoft.com/office/drawing/2014/main" id="{8B26E64B-079F-7042-ACFE-4C1DEE8773C8}"/>
              </a:ext>
            </a:extLst>
          </p:cNvPr>
          <p:cNvSpPr/>
          <p:nvPr/>
        </p:nvSpPr>
        <p:spPr>
          <a:xfrm>
            <a:off x="3594100" y="737632"/>
            <a:ext cx="7899400" cy="6858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Step-9: Use docker-compose to run web and </a:t>
            </a:r>
            <a:r>
              <a:rPr lang="en-IN" dirty="0" err="1">
                <a:solidFill>
                  <a:schemeClr val="tx1"/>
                </a:solidFill>
              </a:rPr>
              <a:t>redis</a:t>
            </a:r>
            <a:r>
              <a:rPr lang="en-IN" dirty="0">
                <a:solidFill>
                  <a:schemeClr val="tx1"/>
                </a:solidFill>
              </a:rPr>
              <a:t> server</a:t>
            </a:r>
          </a:p>
          <a:p>
            <a:r>
              <a:rPr lang="en-IN" dirty="0">
                <a:solidFill>
                  <a:schemeClr val="tx1"/>
                </a:solidFill>
              </a:rPr>
              <a:t>&gt; </a:t>
            </a:r>
            <a:r>
              <a:rPr lang="en-IN" b="1" dirty="0">
                <a:solidFill>
                  <a:schemeClr val="tx1"/>
                </a:solidFill>
              </a:rPr>
              <a:t>docker-compose up</a:t>
            </a:r>
            <a:r>
              <a:rPr lang="en-IN" b="1" dirty="0"/>
              <a:t> </a:t>
            </a:r>
            <a:endParaRPr lang="en-IN" dirty="0"/>
          </a:p>
        </p:txBody>
      </p:sp>
      <p:pic>
        <p:nvPicPr>
          <p:cNvPr id="3" name="Picture 2">
            <a:extLst>
              <a:ext uri="{FF2B5EF4-FFF2-40B4-BE49-F238E27FC236}">
                <a16:creationId xmlns:a16="http://schemas.microsoft.com/office/drawing/2014/main" id="{70DEECD7-5DC2-4341-A5E4-92290F25FD7F}"/>
              </a:ext>
            </a:extLst>
          </p:cNvPr>
          <p:cNvPicPr>
            <a:picLocks noChangeAspect="1"/>
          </p:cNvPicPr>
          <p:nvPr/>
        </p:nvPicPr>
        <p:blipFill>
          <a:blip r:embed="rId2"/>
          <a:stretch>
            <a:fillRect/>
          </a:stretch>
        </p:blipFill>
        <p:spPr>
          <a:xfrm>
            <a:off x="3594100" y="1511620"/>
            <a:ext cx="7899400" cy="1917380"/>
          </a:xfrm>
          <a:prstGeom prst="rect">
            <a:avLst/>
          </a:prstGeom>
        </p:spPr>
      </p:pic>
      <p:pic>
        <p:nvPicPr>
          <p:cNvPr id="9" name="Picture 8">
            <a:extLst>
              <a:ext uri="{FF2B5EF4-FFF2-40B4-BE49-F238E27FC236}">
                <a16:creationId xmlns:a16="http://schemas.microsoft.com/office/drawing/2014/main" id="{3F05C70F-19FD-434B-B674-1694CED7DA04}"/>
              </a:ext>
            </a:extLst>
          </p:cNvPr>
          <p:cNvPicPr>
            <a:picLocks noChangeAspect="1"/>
          </p:cNvPicPr>
          <p:nvPr/>
        </p:nvPicPr>
        <p:blipFill>
          <a:blip r:embed="rId3"/>
          <a:stretch>
            <a:fillRect/>
          </a:stretch>
        </p:blipFill>
        <p:spPr>
          <a:xfrm>
            <a:off x="3594100" y="3721100"/>
            <a:ext cx="6286500" cy="965200"/>
          </a:xfrm>
          <a:prstGeom prst="rect">
            <a:avLst/>
          </a:prstGeom>
        </p:spPr>
      </p:pic>
    </p:spTree>
    <p:extLst>
      <p:ext uri="{BB962C8B-B14F-4D97-AF65-F5344CB8AC3E}">
        <p14:creationId xmlns:p14="http://schemas.microsoft.com/office/powerpoint/2010/main" val="4255176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009F8-5DB4-8443-9E38-74AC71C0EA4F}"/>
              </a:ext>
            </a:extLst>
          </p:cNvPr>
          <p:cNvSpPr>
            <a:spLocks noGrp="1"/>
          </p:cNvSpPr>
          <p:nvPr>
            <p:ph type="title"/>
          </p:nvPr>
        </p:nvSpPr>
        <p:spPr/>
        <p:txBody>
          <a:bodyPr/>
          <a:lstStyle/>
          <a:p>
            <a:r>
              <a:rPr lang="en-US" dirty="0"/>
              <a:t>Push docker image to IBM Cloud</a:t>
            </a:r>
          </a:p>
        </p:txBody>
      </p:sp>
      <p:sp>
        <p:nvSpPr>
          <p:cNvPr id="5" name="Rounded Rectangle 4">
            <a:extLst>
              <a:ext uri="{FF2B5EF4-FFF2-40B4-BE49-F238E27FC236}">
                <a16:creationId xmlns:a16="http://schemas.microsoft.com/office/drawing/2014/main" id="{8B26E64B-079F-7042-ACFE-4C1DEE8773C8}"/>
              </a:ext>
            </a:extLst>
          </p:cNvPr>
          <p:cNvSpPr/>
          <p:nvPr/>
        </p:nvSpPr>
        <p:spPr>
          <a:xfrm>
            <a:off x="3594100" y="737632"/>
            <a:ext cx="7899400" cy="6858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Step-10: Login into IBM Cloud</a:t>
            </a:r>
          </a:p>
          <a:p>
            <a:r>
              <a:rPr lang="en-IN" dirty="0">
                <a:solidFill>
                  <a:schemeClr val="tx1"/>
                </a:solidFill>
              </a:rPr>
              <a:t>&gt; </a:t>
            </a:r>
            <a:r>
              <a:rPr lang="en-IN" b="1" dirty="0" err="1">
                <a:solidFill>
                  <a:schemeClr val="tx1"/>
                </a:solidFill>
              </a:rPr>
              <a:t>bx</a:t>
            </a:r>
            <a:r>
              <a:rPr lang="en-IN" b="1" dirty="0">
                <a:solidFill>
                  <a:schemeClr val="tx1"/>
                </a:solidFill>
              </a:rPr>
              <a:t> login</a:t>
            </a:r>
            <a:endParaRPr lang="en-IN" dirty="0"/>
          </a:p>
        </p:txBody>
      </p:sp>
      <p:pic>
        <p:nvPicPr>
          <p:cNvPr id="4" name="Picture 3">
            <a:extLst>
              <a:ext uri="{FF2B5EF4-FFF2-40B4-BE49-F238E27FC236}">
                <a16:creationId xmlns:a16="http://schemas.microsoft.com/office/drawing/2014/main" id="{1480C095-2D4C-1945-AD6C-5E5C8233D8E6}"/>
              </a:ext>
            </a:extLst>
          </p:cNvPr>
          <p:cNvPicPr>
            <a:picLocks noChangeAspect="1"/>
          </p:cNvPicPr>
          <p:nvPr/>
        </p:nvPicPr>
        <p:blipFill>
          <a:blip r:embed="rId2"/>
          <a:stretch>
            <a:fillRect/>
          </a:stretch>
        </p:blipFill>
        <p:spPr>
          <a:xfrm>
            <a:off x="3594100" y="1568966"/>
            <a:ext cx="6769100" cy="1567934"/>
          </a:xfrm>
          <a:prstGeom prst="rect">
            <a:avLst/>
          </a:prstGeom>
        </p:spPr>
      </p:pic>
      <p:sp>
        <p:nvSpPr>
          <p:cNvPr id="7" name="Rounded Rectangle 6">
            <a:extLst>
              <a:ext uri="{FF2B5EF4-FFF2-40B4-BE49-F238E27FC236}">
                <a16:creationId xmlns:a16="http://schemas.microsoft.com/office/drawing/2014/main" id="{88026CCF-3B32-EE4F-8984-6AD4F9789038}"/>
              </a:ext>
            </a:extLst>
          </p:cNvPr>
          <p:cNvSpPr/>
          <p:nvPr/>
        </p:nvSpPr>
        <p:spPr>
          <a:xfrm>
            <a:off x="3594100" y="3282434"/>
            <a:ext cx="7899400" cy="6858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Step-10: Login into container registry of IBM Cloud</a:t>
            </a:r>
          </a:p>
          <a:p>
            <a:r>
              <a:rPr lang="en-IN" dirty="0">
                <a:solidFill>
                  <a:schemeClr val="tx1"/>
                </a:solidFill>
              </a:rPr>
              <a:t>&gt; </a:t>
            </a:r>
            <a:r>
              <a:rPr lang="en-IN" b="1" dirty="0" err="1">
                <a:solidFill>
                  <a:schemeClr val="tx1"/>
                </a:solidFill>
              </a:rPr>
              <a:t>bx</a:t>
            </a:r>
            <a:r>
              <a:rPr lang="en-IN" b="1" dirty="0">
                <a:solidFill>
                  <a:schemeClr val="tx1"/>
                </a:solidFill>
              </a:rPr>
              <a:t> </a:t>
            </a:r>
            <a:r>
              <a:rPr lang="en-IN" b="1" dirty="0" err="1">
                <a:solidFill>
                  <a:schemeClr val="tx1"/>
                </a:solidFill>
              </a:rPr>
              <a:t>cr</a:t>
            </a:r>
            <a:r>
              <a:rPr lang="en-IN" b="1" dirty="0">
                <a:solidFill>
                  <a:schemeClr val="tx1"/>
                </a:solidFill>
              </a:rPr>
              <a:t> login</a:t>
            </a:r>
            <a:endParaRPr lang="en-IN" dirty="0"/>
          </a:p>
        </p:txBody>
      </p:sp>
      <p:sp>
        <p:nvSpPr>
          <p:cNvPr id="8" name="Rounded Rectangle 7">
            <a:extLst>
              <a:ext uri="{FF2B5EF4-FFF2-40B4-BE49-F238E27FC236}">
                <a16:creationId xmlns:a16="http://schemas.microsoft.com/office/drawing/2014/main" id="{A87A151D-741E-B44C-B188-F60970280FA7}"/>
              </a:ext>
            </a:extLst>
          </p:cNvPr>
          <p:cNvSpPr/>
          <p:nvPr/>
        </p:nvSpPr>
        <p:spPr>
          <a:xfrm>
            <a:off x="3594100" y="4113768"/>
            <a:ext cx="7899400" cy="98373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Step-11: In order to upload images to the IBM Cloud Container Registry, you first need to create a namespace.</a:t>
            </a:r>
          </a:p>
          <a:p>
            <a:r>
              <a:rPr lang="en-IN" dirty="0">
                <a:solidFill>
                  <a:schemeClr val="tx1"/>
                </a:solidFill>
              </a:rPr>
              <a:t>&gt; </a:t>
            </a:r>
            <a:r>
              <a:rPr lang="en-IN" b="1" dirty="0" err="1">
                <a:solidFill>
                  <a:schemeClr val="tx1"/>
                </a:solidFill>
              </a:rPr>
              <a:t>bx</a:t>
            </a:r>
            <a:r>
              <a:rPr lang="en-IN" b="1" dirty="0">
                <a:solidFill>
                  <a:schemeClr val="tx1"/>
                </a:solidFill>
              </a:rPr>
              <a:t> </a:t>
            </a:r>
            <a:r>
              <a:rPr lang="en-IN" b="1" dirty="0" err="1">
                <a:solidFill>
                  <a:schemeClr val="tx1"/>
                </a:solidFill>
              </a:rPr>
              <a:t>cr</a:t>
            </a:r>
            <a:r>
              <a:rPr lang="en-IN" b="1" dirty="0">
                <a:solidFill>
                  <a:schemeClr val="tx1"/>
                </a:solidFill>
              </a:rPr>
              <a:t> namespace-add &lt;</a:t>
            </a:r>
            <a:r>
              <a:rPr lang="en-IN" b="1" dirty="0" err="1">
                <a:solidFill>
                  <a:schemeClr val="tx1"/>
                </a:solidFill>
              </a:rPr>
              <a:t>my_namespace</a:t>
            </a:r>
            <a:r>
              <a:rPr lang="en-IN" b="1" dirty="0">
                <a:solidFill>
                  <a:schemeClr val="tx1"/>
                </a:solidFill>
              </a:rPr>
              <a:t>&gt;</a:t>
            </a:r>
          </a:p>
        </p:txBody>
      </p:sp>
      <p:pic>
        <p:nvPicPr>
          <p:cNvPr id="6" name="Picture 5">
            <a:extLst>
              <a:ext uri="{FF2B5EF4-FFF2-40B4-BE49-F238E27FC236}">
                <a16:creationId xmlns:a16="http://schemas.microsoft.com/office/drawing/2014/main" id="{55FC1FAE-2A54-7B4B-9688-7BDFFEF6B7C7}"/>
              </a:ext>
            </a:extLst>
          </p:cNvPr>
          <p:cNvPicPr>
            <a:picLocks noChangeAspect="1"/>
          </p:cNvPicPr>
          <p:nvPr/>
        </p:nvPicPr>
        <p:blipFill>
          <a:blip r:embed="rId3"/>
          <a:stretch>
            <a:fillRect/>
          </a:stretch>
        </p:blipFill>
        <p:spPr>
          <a:xfrm>
            <a:off x="3594100" y="5254702"/>
            <a:ext cx="7899400" cy="1285798"/>
          </a:xfrm>
          <a:prstGeom prst="rect">
            <a:avLst/>
          </a:prstGeom>
        </p:spPr>
      </p:pic>
    </p:spTree>
    <p:extLst>
      <p:ext uri="{BB962C8B-B14F-4D97-AF65-F5344CB8AC3E}">
        <p14:creationId xmlns:p14="http://schemas.microsoft.com/office/powerpoint/2010/main" val="2196671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009F8-5DB4-8443-9E38-74AC71C0EA4F}"/>
              </a:ext>
            </a:extLst>
          </p:cNvPr>
          <p:cNvSpPr>
            <a:spLocks noGrp="1"/>
          </p:cNvSpPr>
          <p:nvPr>
            <p:ph type="title"/>
          </p:nvPr>
        </p:nvSpPr>
        <p:spPr/>
        <p:txBody>
          <a:bodyPr/>
          <a:lstStyle/>
          <a:p>
            <a:r>
              <a:rPr lang="en-US" dirty="0"/>
              <a:t>Push docker image to IBM Cloud</a:t>
            </a:r>
          </a:p>
        </p:txBody>
      </p:sp>
      <p:sp>
        <p:nvSpPr>
          <p:cNvPr id="5" name="Rounded Rectangle 4">
            <a:extLst>
              <a:ext uri="{FF2B5EF4-FFF2-40B4-BE49-F238E27FC236}">
                <a16:creationId xmlns:a16="http://schemas.microsoft.com/office/drawing/2014/main" id="{8B26E64B-079F-7042-ACFE-4C1DEE8773C8}"/>
              </a:ext>
            </a:extLst>
          </p:cNvPr>
          <p:cNvSpPr/>
          <p:nvPr/>
        </p:nvSpPr>
        <p:spPr>
          <a:xfrm>
            <a:off x="3594100" y="737632"/>
            <a:ext cx="7899400" cy="88796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Step-12: Tag the docker image to the IBM Cloud container registry</a:t>
            </a:r>
          </a:p>
          <a:p>
            <a:r>
              <a:rPr lang="en-IN" dirty="0">
                <a:solidFill>
                  <a:schemeClr val="tx1"/>
                </a:solidFill>
              </a:rPr>
              <a:t>&gt; </a:t>
            </a:r>
            <a:r>
              <a:rPr lang="en-IN" b="1" dirty="0">
                <a:solidFill>
                  <a:schemeClr val="tx1"/>
                </a:solidFill>
              </a:rPr>
              <a:t>docker tag </a:t>
            </a:r>
            <a:r>
              <a:rPr lang="en-IN" b="1" i="1" dirty="0">
                <a:solidFill>
                  <a:schemeClr val="tx1"/>
                </a:solidFill>
              </a:rPr>
              <a:t>veer</a:t>
            </a:r>
            <a:r>
              <a:rPr lang="en-IN" b="1" dirty="0">
                <a:solidFill>
                  <a:schemeClr val="tx1"/>
                </a:solidFill>
              </a:rPr>
              <a:t>/</a:t>
            </a:r>
            <a:r>
              <a:rPr lang="en-IN" b="1" dirty="0" err="1">
                <a:solidFill>
                  <a:schemeClr val="tx1"/>
                </a:solidFill>
              </a:rPr>
              <a:t>nodewebapp</a:t>
            </a:r>
            <a:r>
              <a:rPr lang="en-IN" b="1" dirty="0">
                <a:solidFill>
                  <a:schemeClr val="tx1"/>
                </a:solidFill>
              </a:rPr>
              <a:t> </a:t>
            </a:r>
            <a:r>
              <a:rPr lang="en-IN" b="1" dirty="0" err="1">
                <a:solidFill>
                  <a:schemeClr val="tx1"/>
                </a:solidFill>
              </a:rPr>
              <a:t>registry.ng.bluemix.net</a:t>
            </a:r>
            <a:r>
              <a:rPr lang="en-IN" b="1" dirty="0">
                <a:solidFill>
                  <a:schemeClr val="tx1"/>
                </a:solidFill>
              </a:rPr>
              <a:t>/</a:t>
            </a:r>
            <a:r>
              <a:rPr lang="en-IN" dirty="0" err="1">
                <a:solidFill>
                  <a:schemeClr val="tx1"/>
                </a:solidFill>
              </a:rPr>
              <a:t>vthink</a:t>
            </a:r>
            <a:r>
              <a:rPr lang="en-IN" b="1" dirty="0">
                <a:solidFill>
                  <a:schemeClr val="tx1"/>
                </a:solidFill>
              </a:rPr>
              <a:t>/nodewebapp:1</a:t>
            </a:r>
            <a:endParaRPr lang="en-IN" dirty="0">
              <a:solidFill>
                <a:schemeClr val="tx1"/>
              </a:solidFill>
            </a:endParaRPr>
          </a:p>
        </p:txBody>
      </p:sp>
      <p:sp>
        <p:nvSpPr>
          <p:cNvPr id="7" name="Rounded Rectangle 6">
            <a:extLst>
              <a:ext uri="{FF2B5EF4-FFF2-40B4-BE49-F238E27FC236}">
                <a16:creationId xmlns:a16="http://schemas.microsoft.com/office/drawing/2014/main" id="{88026CCF-3B32-EE4F-8984-6AD4F9789038}"/>
              </a:ext>
            </a:extLst>
          </p:cNvPr>
          <p:cNvSpPr/>
          <p:nvPr/>
        </p:nvSpPr>
        <p:spPr>
          <a:xfrm>
            <a:off x="3594100" y="2284968"/>
            <a:ext cx="7899400" cy="6858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Step-13: Push this image to the IBM Cloud container registry</a:t>
            </a:r>
          </a:p>
          <a:p>
            <a:r>
              <a:rPr lang="en-IN" dirty="0">
                <a:solidFill>
                  <a:schemeClr val="tx1"/>
                </a:solidFill>
              </a:rPr>
              <a:t>&gt; </a:t>
            </a:r>
            <a:r>
              <a:rPr lang="en-IN" b="1" dirty="0"/>
              <a:t>docker push </a:t>
            </a:r>
            <a:r>
              <a:rPr lang="en-IN" b="1" dirty="0" err="1"/>
              <a:t>registry.ng.bluemix.net</a:t>
            </a:r>
            <a:r>
              <a:rPr lang="en-IN" b="1" dirty="0"/>
              <a:t>/</a:t>
            </a:r>
            <a:r>
              <a:rPr lang="en-IN" b="1" i="1" dirty="0" err="1"/>
              <a:t>vthink</a:t>
            </a:r>
            <a:r>
              <a:rPr lang="en-IN" b="1" dirty="0"/>
              <a:t>/nodewebapp:1 </a:t>
            </a:r>
            <a:endParaRPr lang="en-IN" dirty="0"/>
          </a:p>
        </p:txBody>
      </p:sp>
      <p:pic>
        <p:nvPicPr>
          <p:cNvPr id="3" name="Picture 2">
            <a:extLst>
              <a:ext uri="{FF2B5EF4-FFF2-40B4-BE49-F238E27FC236}">
                <a16:creationId xmlns:a16="http://schemas.microsoft.com/office/drawing/2014/main" id="{61EB7DAC-7CF1-424E-9574-092776A30AFE}"/>
              </a:ext>
            </a:extLst>
          </p:cNvPr>
          <p:cNvPicPr>
            <a:picLocks noChangeAspect="1"/>
          </p:cNvPicPr>
          <p:nvPr/>
        </p:nvPicPr>
        <p:blipFill>
          <a:blip r:embed="rId2"/>
          <a:stretch>
            <a:fillRect/>
          </a:stretch>
        </p:blipFill>
        <p:spPr>
          <a:xfrm>
            <a:off x="3594100" y="1771134"/>
            <a:ext cx="7899400" cy="368300"/>
          </a:xfrm>
          <a:prstGeom prst="rect">
            <a:avLst/>
          </a:prstGeom>
        </p:spPr>
      </p:pic>
      <p:pic>
        <p:nvPicPr>
          <p:cNvPr id="9" name="Picture 8">
            <a:extLst>
              <a:ext uri="{FF2B5EF4-FFF2-40B4-BE49-F238E27FC236}">
                <a16:creationId xmlns:a16="http://schemas.microsoft.com/office/drawing/2014/main" id="{CD16D418-0484-584A-AA0F-7B5B88CC0718}"/>
              </a:ext>
            </a:extLst>
          </p:cNvPr>
          <p:cNvPicPr>
            <a:picLocks noChangeAspect="1"/>
          </p:cNvPicPr>
          <p:nvPr/>
        </p:nvPicPr>
        <p:blipFill>
          <a:blip r:embed="rId3"/>
          <a:stretch>
            <a:fillRect/>
          </a:stretch>
        </p:blipFill>
        <p:spPr>
          <a:xfrm>
            <a:off x="3594100" y="3099833"/>
            <a:ext cx="7899400" cy="1307067"/>
          </a:xfrm>
          <a:prstGeom prst="rect">
            <a:avLst/>
          </a:prstGeom>
        </p:spPr>
      </p:pic>
    </p:spTree>
    <p:extLst>
      <p:ext uri="{BB962C8B-B14F-4D97-AF65-F5344CB8AC3E}">
        <p14:creationId xmlns:p14="http://schemas.microsoft.com/office/powerpoint/2010/main" val="3535653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009F8-5DB4-8443-9E38-74AC71C0EA4F}"/>
              </a:ext>
            </a:extLst>
          </p:cNvPr>
          <p:cNvSpPr>
            <a:spLocks noGrp="1"/>
          </p:cNvSpPr>
          <p:nvPr>
            <p:ph type="title"/>
          </p:nvPr>
        </p:nvSpPr>
        <p:spPr/>
        <p:txBody>
          <a:bodyPr/>
          <a:lstStyle/>
          <a:p>
            <a:r>
              <a:rPr lang="en-US" dirty="0"/>
              <a:t>Deploy the application onto IBM Cloud Kubernetes Cluster</a:t>
            </a:r>
          </a:p>
        </p:txBody>
      </p:sp>
      <p:sp>
        <p:nvSpPr>
          <p:cNvPr id="5" name="Rounded Rectangle 4">
            <a:extLst>
              <a:ext uri="{FF2B5EF4-FFF2-40B4-BE49-F238E27FC236}">
                <a16:creationId xmlns:a16="http://schemas.microsoft.com/office/drawing/2014/main" id="{8B26E64B-079F-7042-ACFE-4C1DEE8773C8}"/>
              </a:ext>
            </a:extLst>
          </p:cNvPr>
          <p:cNvSpPr/>
          <p:nvPr/>
        </p:nvSpPr>
        <p:spPr>
          <a:xfrm>
            <a:off x="3594100" y="737632"/>
            <a:ext cx="7899400" cy="88796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Step-14: Map </a:t>
            </a:r>
            <a:r>
              <a:rPr lang="en-IN" dirty="0" err="1">
                <a:solidFill>
                  <a:schemeClr val="tx1"/>
                </a:solidFill>
              </a:rPr>
              <a:t>kubectl</a:t>
            </a:r>
            <a:r>
              <a:rPr lang="en-IN" dirty="0">
                <a:solidFill>
                  <a:schemeClr val="tx1"/>
                </a:solidFill>
              </a:rPr>
              <a:t> command to manage the IBM Cloud Kubernetes cluster from command line</a:t>
            </a:r>
          </a:p>
          <a:p>
            <a:r>
              <a:rPr lang="en-IN" dirty="0">
                <a:solidFill>
                  <a:schemeClr val="tx1"/>
                </a:solidFill>
              </a:rPr>
              <a:t>&gt; </a:t>
            </a:r>
            <a:r>
              <a:rPr lang="en-IN" b="1" dirty="0" err="1">
                <a:solidFill>
                  <a:schemeClr val="tx1"/>
                </a:solidFill>
              </a:rPr>
              <a:t>Ibmcloud</a:t>
            </a:r>
            <a:r>
              <a:rPr lang="en-IN" b="1" dirty="0">
                <a:solidFill>
                  <a:schemeClr val="tx1"/>
                </a:solidFill>
              </a:rPr>
              <a:t> cs cluster-config </a:t>
            </a:r>
            <a:r>
              <a:rPr lang="en-IN" b="1" dirty="0" err="1">
                <a:solidFill>
                  <a:schemeClr val="tx1"/>
                </a:solidFill>
              </a:rPr>
              <a:t>mycluster</a:t>
            </a:r>
            <a:endParaRPr lang="en-IN" dirty="0">
              <a:solidFill>
                <a:schemeClr val="tx1"/>
              </a:solidFill>
            </a:endParaRPr>
          </a:p>
        </p:txBody>
      </p:sp>
      <p:sp>
        <p:nvSpPr>
          <p:cNvPr id="7" name="Rounded Rectangle 6">
            <a:extLst>
              <a:ext uri="{FF2B5EF4-FFF2-40B4-BE49-F238E27FC236}">
                <a16:creationId xmlns:a16="http://schemas.microsoft.com/office/drawing/2014/main" id="{88026CCF-3B32-EE4F-8984-6AD4F9789038}"/>
              </a:ext>
            </a:extLst>
          </p:cNvPr>
          <p:cNvSpPr/>
          <p:nvPr/>
        </p:nvSpPr>
        <p:spPr>
          <a:xfrm>
            <a:off x="3639631" y="3635756"/>
            <a:ext cx="7899400" cy="6858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Step-15: Create the web pod object in Kubernetes </a:t>
            </a:r>
          </a:p>
          <a:p>
            <a:r>
              <a:rPr lang="en-IN" dirty="0">
                <a:solidFill>
                  <a:schemeClr val="tx1"/>
                </a:solidFill>
              </a:rPr>
              <a:t>&gt; </a:t>
            </a:r>
            <a:r>
              <a:rPr lang="en-IN" b="1" dirty="0" err="1">
                <a:solidFill>
                  <a:schemeClr val="tx1"/>
                </a:solidFill>
              </a:rPr>
              <a:t>kubectl</a:t>
            </a:r>
            <a:r>
              <a:rPr lang="en-IN" b="1" dirty="0">
                <a:solidFill>
                  <a:schemeClr val="tx1"/>
                </a:solidFill>
              </a:rPr>
              <a:t> create –f </a:t>
            </a:r>
            <a:r>
              <a:rPr lang="en-IN" b="1" dirty="0" err="1">
                <a:solidFill>
                  <a:schemeClr val="tx1"/>
                </a:solidFill>
              </a:rPr>
              <a:t>webpod.yaml</a:t>
            </a:r>
            <a:endParaRPr lang="en-IN" dirty="0"/>
          </a:p>
        </p:txBody>
      </p:sp>
      <p:pic>
        <p:nvPicPr>
          <p:cNvPr id="4" name="Picture 3">
            <a:extLst>
              <a:ext uri="{FF2B5EF4-FFF2-40B4-BE49-F238E27FC236}">
                <a16:creationId xmlns:a16="http://schemas.microsoft.com/office/drawing/2014/main" id="{9D086691-70B8-4948-ADB2-B07F060F9E48}"/>
              </a:ext>
            </a:extLst>
          </p:cNvPr>
          <p:cNvPicPr>
            <a:picLocks noChangeAspect="1"/>
          </p:cNvPicPr>
          <p:nvPr/>
        </p:nvPicPr>
        <p:blipFill>
          <a:blip r:embed="rId2"/>
          <a:stretch>
            <a:fillRect/>
          </a:stretch>
        </p:blipFill>
        <p:spPr>
          <a:xfrm>
            <a:off x="3639631" y="1836928"/>
            <a:ext cx="7899400" cy="1587500"/>
          </a:xfrm>
          <a:prstGeom prst="rect">
            <a:avLst/>
          </a:prstGeom>
        </p:spPr>
      </p:pic>
      <p:pic>
        <p:nvPicPr>
          <p:cNvPr id="6" name="Picture 5">
            <a:extLst>
              <a:ext uri="{FF2B5EF4-FFF2-40B4-BE49-F238E27FC236}">
                <a16:creationId xmlns:a16="http://schemas.microsoft.com/office/drawing/2014/main" id="{99E2A7A9-514C-FB4B-A19F-FCDB1D9D0540}"/>
              </a:ext>
            </a:extLst>
          </p:cNvPr>
          <p:cNvPicPr>
            <a:picLocks noChangeAspect="1"/>
          </p:cNvPicPr>
          <p:nvPr/>
        </p:nvPicPr>
        <p:blipFill>
          <a:blip r:embed="rId3"/>
          <a:stretch>
            <a:fillRect/>
          </a:stretch>
        </p:blipFill>
        <p:spPr>
          <a:xfrm>
            <a:off x="3703131" y="4388612"/>
            <a:ext cx="5288470" cy="495300"/>
          </a:xfrm>
          <a:prstGeom prst="rect">
            <a:avLst/>
          </a:prstGeom>
        </p:spPr>
      </p:pic>
      <p:pic>
        <p:nvPicPr>
          <p:cNvPr id="8" name="Picture 7">
            <a:extLst>
              <a:ext uri="{FF2B5EF4-FFF2-40B4-BE49-F238E27FC236}">
                <a16:creationId xmlns:a16="http://schemas.microsoft.com/office/drawing/2014/main" id="{63ECCFD1-8B8A-794D-B392-9C78F5FEA08E}"/>
              </a:ext>
            </a:extLst>
          </p:cNvPr>
          <p:cNvPicPr>
            <a:picLocks noChangeAspect="1"/>
          </p:cNvPicPr>
          <p:nvPr/>
        </p:nvPicPr>
        <p:blipFill>
          <a:blip r:embed="rId4"/>
          <a:stretch>
            <a:fillRect/>
          </a:stretch>
        </p:blipFill>
        <p:spPr>
          <a:xfrm>
            <a:off x="3703131" y="4971796"/>
            <a:ext cx="5288470" cy="685800"/>
          </a:xfrm>
          <a:prstGeom prst="rect">
            <a:avLst/>
          </a:prstGeom>
        </p:spPr>
      </p:pic>
    </p:spTree>
    <p:extLst>
      <p:ext uri="{BB962C8B-B14F-4D97-AF65-F5344CB8AC3E}">
        <p14:creationId xmlns:p14="http://schemas.microsoft.com/office/powerpoint/2010/main" val="2401051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009F8-5DB4-8443-9E38-74AC71C0EA4F}"/>
              </a:ext>
            </a:extLst>
          </p:cNvPr>
          <p:cNvSpPr>
            <a:spLocks noGrp="1"/>
          </p:cNvSpPr>
          <p:nvPr>
            <p:ph type="title"/>
          </p:nvPr>
        </p:nvSpPr>
        <p:spPr/>
        <p:txBody>
          <a:bodyPr/>
          <a:lstStyle/>
          <a:p>
            <a:r>
              <a:rPr lang="en-US" dirty="0"/>
              <a:t>Deploy the application onto IBM Cloud Kubernetes Cluster</a:t>
            </a:r>
          </a:p>
        </p:txBody>
      </p:sp>
      <p:sp>
        <p:nvSpPr>
          <p:cNvPr id="5" name="Rounded Rectangle 4">
            <a:extLst>
              <a:ext uri="{FF2B5EF4-FFF2-40B4-BE49-F238E27FC236}">
                <a16:creationId xmlns:a16="http://schemas.microsoft.com/office/drawing/2014/main" id="{8B26E64B-079F-7042-ACFE-4C1DEE8773C8}"/>
              </a:ext>
            </a:extLst>
          </p:cNvPr>
          <p:cNvSpPr/>
          <p:nvPr/>
        </p:nvSpPr>
        <p:spPr>
          <a:xfrm>
            <a:off x="3594100" y="737632"/>
            <a:ext cx="7899400" cy="6858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Step-16: To get into the container/pod</a:t>
            </a:r>
          </a:p>
          <a:p>
            <a:r>
              <a:rPr lang="en-IN" dirty="0">
                <a:solidFill>
                  <a:schemeClr val="tx1"/>
                </a:solidFill>
              </a:rPr>
              <a:t>&gt; </a:t>
            </a:r>
            <a:r>
              <a:rPr lang="en-IN" dirty="0" err="1">
                <a:solidFill>
                  <a:schemeClr val="tx1"/>
                </a:solidFill>
              </a:rPr>
              <a:t>kubectl</a:t>
            </a:r>
            <a:r>
              <a:rPr lang="en-IN" dirty="0">
                <a:solidFill>
                  <a:schemeClr val="tx1"/>
                </a:solidFill>
              </a:rPr>
              <a:t> exec –it web /bin/bash</a:t>
            </a:r>
          </a:p>
        </p:txBody>
      </p:sp>
      <p:sp>
        <p:nvSpPr>
          <p:cNvPr id="7" name="Rounded Rectangle 6">
            <a:extLst>
              <a:ext uri="{FF2B5EF4-FFF2-40B4-BE49-F238E27FC236}">
                <a16:creationId xmlns:a16="http://schemas.microsoft.com/office/drawing/2014/main" id="{88026CCF-3B32-EE4F-8984-6AD4F9789038}"/>
              </a:ext>
            </a:extLst>
          </p:cNvPr>
          <p:cNvSpPr/>
          <p:nvPr/>
        </p:nvSpPr>
        <p:spPr>
          <a:xfrm>
            <a:off x="3594100" y="1581420"/>
            <a:ext cx="7899400" cy="6858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Step-17: Expose the application, by creating a service</a:t>
            </a:r>
          </a:p>
          <a:p>
            <a:r>
              <a:rPr lang="en-IN" dirty="0">
                <a:solidFill>
                  <a:schemeClr val="tx1"/>
                </a:solidFill>
              </a:rPr>
              <a:t>&gt; </a:t>
            </a:r>
            <a:r>
              <a:rPr lang="en-IN" b="1" dirty="0" err="1">
                <a:solidFill>
                  <a:schemeClr val="tx1"/>
                </a:solidFill>
              </a:rPr>
              <a:t>kubectl</a:t>
            </a:r>
            <a:r>
              <a:rPr lang="en-IN" b="1" dirty="0">
                <a:solidFill>
                  <a:schemeClr val="tx1"/>
                </a:solidFill>
              </a:rPr>
              <a:t> create -f </a:t>
            </a:r>
            <a:r>
              <a:rPr lang="en-IN" b="1" dirty="0" err="1">
                <a:solidFill>
                  <a:schemeClr val="tx1"/>
                </a:solidFill>
              </a:rPr>
              <a:t>websvc.yaml</a:t>
            </a:r>
            <a:r>
              <a:rPr lang="en-IN" b="1" dirty="0">
                <a:solidFill>
                  <a:schemeClr val="tx1"/>
                </a:solidFill>
              </a:rPr>
              <a:t> </a:t>
            </a:r>
            <a:endParaRPr lang="en-IN" dirty="0">
              <a:solidFill>
                <a:schemeClr val="tx1"/>
              </a:solidFill>
            </a:endParaRPr>
          </a:p>
        </p:txBody>
      </p:sp>
      <p:pic>
        <p:nvPicPr>
          <p:cNvPr id="3" name="Picture 2">
            <a:extLst>
              <a:ext uri="{FF2B5EF4-FFF2-40B4-BE49-F238E27FC236}">
                <a16:creationId xmlns:a16="http://schemas.microsoft.com/office/drawing/2014/main" id="{15635471-FAF1-DE45-BF84-1EB90B06790A}"/>
              </a:ext>
            </a:extLst>
          </p:cNvPr>
          <p:cNvPicPr>
            <a:picLocks noChangeAspect="1"/>
          </p:cNvPicPr>
          <p:nvPr/>
        </p:nvPicPr>
        <p:blipFill>
          <a:blip r:embed="rId2"/>
          <a:stretch>
            <a:fillRect/>
          </a:stretch>
        </p:blipFill>
        <p:spPr>
          <a:xfrm>
            <a:off x="3652332" y="2425208"/>
            <a:ext cx="7886700" cy="1384300"/>
          </a:xfrm>
          <a:prstGeom prst="rect">
            <a:avLst/>
          </a:prstGeom>
        </p:spPr>
      </p:pic>
      <p:sp>
        <p:nvSpPr>
          <p:cNvPr id="9" name="Rounded Rectangle 8">
            <a:extLst>
              <a:ext uri="{FF2B5EF4-FFF2-40B4-BE49-F238E27FC236}">
                <a16:creationId xmlns:a16="http://schemas.microsoft.com/office/drawing/2014/main" id="{16A40133-28BA-794B-A4A4-92E44BF3A916}"/>
              </a:ext>
            </a:extLst>
          </p:cNvPr>
          <p:cNvSpPr/>
          <p:nvPr/>
        </p:nvSpPr>
        <p:spPr>
          <a:xfrm>
            <a:off x="3652332" y="3967496"/>
            <a:ext cx="7899400" cy="6858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Step-18: Fetch the public IP of the Kubernetes cluster</a:t>
            </a:r>
          </a:p>
          <a:p>
            <a:r>
              <a:rPr lang="en-IN" dirty="0">
                <a:solidFill>
                  <a:schemeClr val="tx1"/>
                </a:solidFill>
              </a:rPr>
              <a:t>&gt; </a:t>
            </a:r>
            <a:r>
              <a:rPr lang="en-IN" b="1" dirty="0" err="1">
                <a:solidFill>
                  <a:schemeClr val="tx1"/>
                </a:solidFill>
              </a:rPr>
              <a:t>bx</a:t>
            </a:r>
            <a:r>
              <a:rPr lang="en-IN" b="1" dirty="0">
                <a:solidFill>
                  <a:schemeClr val="tx1"/>
                </a:solidFill>
              </a:rPr>
              <a:t> cs workers </a:t>
            </a:r>
            <a:r>
              <a:rPr lang="en-IN" b="1" dirty="0" err="1">
                <a:solidFill>
                  <a:schemeClr val="tx1"/>
                </a:solidFill>
              </a:rPr>
              <a:t>mycluster</a:t>
            </a:r>
            <a:endParaRPr lang="en-IN" b="1" dirty="0">
              <a:solidFill>
                <a:schemeClr val="tx1"/>
              </a:solidFill>
            </a:endParaRPr>
          </a:p>
        </p:txBody>
      </p:sp>
      <p:pic>
        <p:nvPicPr>
          <p:cNvPr id="10" name="Picture 9">
            <a:extLst>
              <a:ext uri="{FF2B5EF4-FFF2-40B4-BE49-F238E27FC236}">
                <a16:creationId xmlns:a16="http://schemas.microsoft.com/office/drawing/2014/main" id="{86DE61B7-ACE2-A64A-93EA-57332C328431}"/>
              </a:ext>
            </a:extLst>
          </p:cNvPr>
          <p:cNvPicPr>
            <a:picLocks noChangeAspect="1"/>
          </p:cNvPicPr>
          <p:nvPr/>
        </p:nvPicPr>
        <p:blipFill>
          <a:blip r:embed="rId3"/>
          <a:stretch>
            <a:fillRect/>
          </a:stretch>
        </p:blipFill>
        <p:spPr>
          <a:xfrm>
            <a:off x="3652332" y="4811284"/>
            <a:ext cx="7899400" cy="815780"/>
          </a:xfrm>
          <a:prstGeom prst="rect">
            <a:avLst/>
          </a:prstGeom>
        </p:spPr>
      </p:pic>
      <p:pic>
        <p:nvPicPr>
          <p:cNvPr id="11" name="Picture 10">
            <a:extLst>
              <a:ext uri="{FF2B5EF4-FFF2-40B4-BE49-F238E27FC236}">
                <a16:creationId xmlns:a16="http://schemas.microsoft.com/office/drawing/2014/main" id="{B4663A4C-95AA-2A40-B7A6-F7A0E709C208}"/>
              </a:ext>
            </a:extLst>
          </p:cNvPr>
          <p:cNvPicPr>
            <a:picLocks noChangeAspect="1"/>
          </p:cNvPicPr>
          <p:nvPr/>
        </p:nvPicPr>
        <p:blipFill>
          <a:blip r:embed="rId4"/>
          <a:stretch>
            <a:fillRect/>
          </a:stretch>
        </p:blipFill>
        <p:spPr>
          <a:xfrm>
            <a:off x="3652332" y="5679316"/>
            <a:ext cx="6126668" cy="952500"/>
          </a:xfrm>
          <a:prstGeom prst="rect">
            <a:avLst/>
          </a:prstGeom>
        </p:spPr>
      </p:pic>
    </p:spTree>
    <p:extLst>
      <p:ext uri="{BB962C8B-B14F-4D97-AF65-F5344CB8AC3E}">
        <p14:creationId xmlns:p14="http://schemas.microsoft.com/office/powerpoint/2010/main" val="2707165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009F8-5DB4-8443-9E38-74AC71C0EA4F}"/>
              </a:ext>
            </a:extLst>
          </p:cNvPr>
          <p:cNvSpPr>
            <a:spLocks noGrp="1"/>
          </p:cNvSpPr>
          <p:nvPr>
            <p:ph type="title"/>
          </p:nvPr>
        </p:nvSpPr>
        <p:spPr/>
        <p:txBody>
          <a:bodyPr/>
          <a:lstStyle/>
          <a:p>
            <a:r>
              <a:rPr lang="en-US" dirty="0"/>
              <a:t>Deploy the application onto IBM Cloud Kubernetes Cluster</a:t>
            </a:r>
          </a:p>
        </p:txBody>
      </p:sp>
      <p:sp>
        <p:nvSpPr>
          <p:cNvPr id="5" name="Rounded Rectangle 4">
            <a:extLst>
              <a:ext uri="{FF2B5EF4-FFF2-40B4-BE49-F238E27FC236}">
                <a16:creationId xmlns:a16="http://schemas.microsoft.com/office/drawing/2014/main" id="{8B26E64B-079F-7042-ACFE-4C1DEE8773C8}"/>
              </a:ext>
            </a:extLst>
          </p:cNvPr>
          <p:cNvSpPr/>
          <p:nvPr/>
        </p:nvSpPr>
        <p:spPr>
          <a:xfrm>
            <a:off x="3594100" y="737632"/>
            <a:ext cx="7899400" cy="6858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Step-19: Create the database pod</a:t>
            </a:r>
          </a:p>
          <a:p>
            <a:r>
              <a:rPr lang="en-IN" dirty="0">
                <a:solidFill>
                  <a:schemeClr val="tx1"/>
                </a:solidFill>
              </a:rPr>
              <a:t>&gt; </a:t>
            </a:r>
            <a:r>
              <a:rPr lang="en-IN" b="1" dirty="0" err="1">
                <a:solidFill>
                  <a:schemeClr val="tx1"/>
                </a:solidFill>
              </a:rPr>
              <a:t>kubectl</a:t>
            </a:r>
            <a:r>
              <a:rPr lang="en-IN" b="1" dirty="0">
                <a:solidFill>
                  <a:schemeClr val="tx1"/>
                </a:solidFill>
              </a:rPr>
              <a:t>  create –f </a:t>
            </a:r>
            <a:r>
              <a:rPr lang="en-IN" b="1" dirty="0" err="1">
                <a:solidFill>
                  <a:schemeClr val="tx1"/>
                </a:solidFill>
              </a:rPr>
              <a:t>dbpod.yaml</a:t>
            </a:r>
            <a:endParaRPr lang="en-IN" b="1" dirty="0">
              <a:solidFill>
                <a:schemeClr val="tx1"/>
              </a:solidFill>
            </a:endParaRPr>
          </a:p>
        </p:txBody>
      </p:sp>
      <p:sp>
        <p:nvSpPr>
          <p:cNvPr id="7" name="Rounded Rectangle 6">
            <a:extLst>
              <a:ext uri="{FF2B5EF4-FFF2-40B4-BE49-F238E27FC236}">
                <a16:creationId xmlns:a16="http://schemas.microsoft.com/office/drawing/2014/main" id="{88026CCF-3B32-EE4F-8984-6AD4F9789038}"/>
              </a:ext>
            </a:extLst>
          </p:cNvPr>
          <p:cNvSpPr/>
          <p:nvPr/>
        </p:nvSpPr>
        <p:spPr>
          <a:xfrm>
            <a:off x="3594100" y="1581420"/>
            <a:ext cx="7899400" cy="6858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Step-20: Expose the database, by creating a service</a:t>
            </a:r>
          </a:p>
          <a:p>
            <a:r>
              <a:rPr lang="en-IN" dirty="0">
                <a:solidFill>
                  <a:schemeClr val="tx1"/>
                </a:solidFill>
              </a:rPr>
              <a:t>&gt; </a:t>
            </a:r>
            <a:r>
              <a:rPr lang="en-IN" b="1" dirty="0" err="1">
                <a:solidFill>
                  <a:schemeClr val="tx1"/>
                </a:solidFill>
              </a:rPr>
              <a:t>kubectl</a:t>
            </a:r>
            <a:r>
              <a:rPr lang="en-IN" b="1" dirty="0">
                <a:solidFill>
                  <a:schemeClr val="tx1"/>
                </a:solidFill>
              </a:rPr>
              <a:t> create –f </a:t>
            </a:r>
            <a:r>
              <a:rPr lang="en-IN" b="1" dirty="0" err="1">
                <a:solidFill>
                  <a:schemeClr val="tx1"/>
                </a:solidFill>
              </a:rPr>
              <a:t>dbsvc.yaml</a:t>
            </a:r>
            <a:endParaRPr lang="en-IN" dirty="0">
              <a:solidFill>
                <a:schemeClr val="tx1"/>
              </a:solidFill>
            </a:endParaRPr>
          </a:p>
        </p:txBody>
      </p:sp>
      <p:sp>
        <p:nvSpPr>
          <p:cNvPr id="9" name="Rounded Rectangle 8">
            <a:extLst>
              <a:ext uri="{FF2B5EF4-FFF2-40B4-BE49-F238E27FC236}">
                <a16:creationId xmlns:a16="http://schemas.microsoft.com/office/drawing/2014/main" id="{16A40133-28BA-794B-A4A4-92E44BF3A916}"/>
              </a:ext>
            </a:extLst>
          </p:cNvPr>
          <p:cNvSpPr/>
          <p:nvPr/>
        </p:nvSpPr>
        <p:spPr>
          <a:xfrm>
            <a:off x="3594100" y="3719084"/>
            <a:ext cx="7957632" cy="6858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Step-21: Now try hitting the web application</a:t>
            </a:r>
          </a:p>
        </p:txBody>
      </p:sp>
      <p:pic>
        <p:nvPicPr>
          <p:cNvPr id="4" name="Picture 3">
            <a:extLst>
              <a:ext uri="{FF2B5EF4-FFF2-40B4-BE49-F238E27FC236}">
                <a16:creationId xmlns:a16="http://schemas.microsoft.com/office/drawing/2014/main" id="{4F27A297-EF16-6B44-BEF0-4B70AE42E8B9}"/>
              </a:ext>
            </a:extLst>
          </p:cNvPr>
          <p:cNvPicPr>
            <a:picLocks noChangeAspect="1"/>
          </p:cNvPicPr>
          <p:nvPr/>
        </p:nvPicPr>
        <p:blipFill>
          <a:blip r:embed="rId2"/>
          <a:stretch>
            <a:fillRect/>
          </a:stretch>
        </p:blipFill>
        <p:spPr>
          <a:xfrm>
            <a:off x="3594100" y="2447052"/>
            <a:ext cx="7957632" cy="1092200"/>
          </a:xfrm>
          <a:prstGeom prst="rect">
            <a:avLst/>
          </a:prstGeom>
        </p:spPr>
      </p:pic>
      <p:pic>
        <p:nvPicPr>
          <p:cNvPr id="6" name="Picture 5">
            <a:extLst>
              <a:ext uri="{FF2B5EF4-FFF2-40B4-BE49-F238E27FC236}">
                <a16:creationId xmlns:a16="http://schemas.microsoft.com/office/drawing/2014/main" id="{A8D5F423-04F0-724B-A6EF-376C99325C08}"/>
              </a:ext>
            </a:extLst>
          </p:cNvPr>
          <p:cNvPicPr>
            <a:picLocks noChangeAspect="1"/>
          </p:cNvPicPr>
          <p:nvPr/>
        </p:nvPicPr>
        <p:blipFill>
          <a:blip r:embed="rId3"/>
          <a:stretch>
            <a:fillRect/>
          </a:stretch>
        </p:blipFill>
        <p:spPr>
          <a:xfrm>
            <a:off x="3683000" y="4584716"/>
            <a:ext cx="6934199" cy="863600"/>
          </a:xfrm>
          <a:prstGeom prst="rect">
            <a:avLst/>
          </a:prstGeom>
        </p:spPr>
      </p:pic>
    </p:spTree>
    <p:extLst>
      <p:ext uri="{BB962C8B-B14F-4D97-AF65-F5344CB8AC3E}">
        <p14:creationId xmlns:p14="http://schemas.microsoft.com/office/powerpoint/2010/main" val="784662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96C3-7D9F-9546-96E9-136009BB255F}"/>
              </a:ext>
            </a:extLst>
          </p:cNvPr>
          <p:cNvSpPr>
            <a:spLocks noGrp="1"/>
          </p:cNvSpPr>
          <p:nvPr>
            <p:ph type="title"/>
          </p:nvPr>
        </p:nvSpPr>
        <p:spPr/>
        <p:txBody>
          <a:bodyPr/>
          <a:lstStyle/>
          <a:p>
            <a:r>
              <a:rPr lang="en-US" dirty="0"/>
              <a:t>Agenda</a:t>
            </a:r>
          </a:p>
        </p:txBody>
      </p:sp>
      <p:sp>
        <p:nvSpPr>
          <p:cNvPr id="4" name="TextBox 3">
            <a:extLst>
              <a:ext uri="{FF2B5EF4-FFF2-40B4-BE49-F238E27FC236}">
                <a16:creationId xmlns:a16="http://schemas.microsoft.com/office/drawing/2014/main" id="{C767CA30-84AF-4945-A2C0-E085CCB77268}"/>
              </a:ext>
            </a:extLst>
          </p:cNvPr>
          <p:cNvSpPr txBox="1"/>
          <p:nvPr/>
        </p:nvSpPr>
        <p:spPr>
          <a:xfrm>
            <a:off x="3605050" y="2104707"/>
            <a:ext cx="7882758" cy="2639441"/>
          </a:xfrm>
          <a:prstGeom prst="rect">
            <a:avLst/>
          </a:prstGeom>
          <a:noFill/>
        </p:spPr>
        <p:txBody>
          <a:bodyPr wrap="square" rtlCol="0">
            <a:spAutoFit/>
          </a:bodyPr>
          <a:lstStyle/>
          <a:p>
            <a:pPr>
              <a:lnSpc>
                <a:spcPct val="150000"/>
              </a:lnSpc>
              <a:buFont typeface="Wingdings" pitchFamily="2" charset="2"/>
              <a:buChar char="Ø"/>
            </a:pPr>
            <a:r>
              <a:rPr lang="en-US" sz="1600" dirty="0"/>
              <a:t>Need for container orchestration</a:t>
            </a:r>
          </a:p>
          <a:p>
            <a:pPr>
              <a:lnSpc>
                <a:spcPct val="150000"/>
              </a:lnSpc>
              <a:buFont typeface="Wingdings" pitchFamily="2" charset="2"/>
              <a:buChar char="Ø"/>
            </a:pPr>
            <a:r>
              <a:rPr lang="en-US" sz="1600" dirty="0"/>
              <a:t>What is Kubernetes?</a:t>
            </a:r>
          </a:p>
          <a:p>
            <a:pPr>
              <a:lnSpc>
                <a:spcPct val="150000"/>
              </a:lnSpc>
              <a:buFont typeface="Wingdings" pitchFamily="2" charset="2"/>
              <a:buChar char="Ø"/>
            </a:pPr>
            <a:r>
              <a:rPr lang="en-US" sz="1600" dirty="0"/>
              <a:t>Architecture</a:t>
            </a:r>
          </a:p>
          <a:p>
            <a:pPr>
              <a:lnSpc>
                <a:spcPct val="150000"/>
              </a:lnSpc>
              <a:buFont typeface="Wingdings" pitchFamily="2" charset="2"/>
              <a:buChar char="Ø"/>
            </a:pPr>
            <a:r>
              <a:rPr lang="en-US" sz="1600" dirty="0"/>
              <a:t>Key Objects</a:t>
            </a:r>
          </a:p>
          <a:p>
            <a:pPr>
              <a:lnSpc>
                <a:spcPct val="150000"/>
              </a:lnSpc>
              <a:buFont typeface="Wingdings" pitchFamily="2" charset="2"/>
              <a:buChar char="Ø"/>
            </a:pPr>
            <a:r>
              <a:rPr lang="en-US" sz="1600" dirty="0"/>
              <a:t>Application deployment workflow</a:t>
            </a:r>
          </a:p>
          <a:p>
            <a:pPr>
              <a:lnSpc>
                <a:spcPct val="150000"/>
              </a:lnSpc>
              <a:buFont typeface="Wingdings" pitchFamily="2" charset="2"/>
              <a:buChar char="Ø"/>
            </a:pPr>
            <a:r>
              <a:rPr lang="en-US" sz="1600" dirty="0"/>
              <a:t>Demo: Deploy a node Js web application and Redis database onto IBM Cloud Kubernetes Cluster</a:t>
            </a:r>
          </a:p>
        </p:txBody>
      </p:sp>
    </p:spTree>
    <p:extLst>
      <p:ext uri="{BB962C8B-B14F-4D97-AF65-F5344CB8AC3E}">
        <p14:creationId xmlns:p14="http://schemas.microsoft.com/office/powerpoint/2010/main" val="3222431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F4A85-DD37-A44C-B54F-34EE0A0C7600}"/>
              </a:ext>
            </a:extLst>
          </p:cNvPr>
          <p:cNvSpPr>
            <a:spLocks noGrp="1"/>
          </p:cNvSpPr>
          <p:nvPr>
            <p:ph type="title"/>
          </p:nvPr>
        </p:nvSpPr>
        <p:spPr/>
        <p:txBody>
          <a:bodyPr/>
          <a:lstStyle/>
          <a:p>
            <a:r>
              <a:rPr lang="en-US" dirty="0"/>
              <a:t>Need for Container Orchestration</a:t>
            </a:r>
          </a:p>
        </p:txBody>
      </p:sp>
      <p:pic>
        <p:nvPicPr>
          <p:cNvPr id="4" name="Picture 3">
            <a:extLst>
              <a:ext uri="{FF2B5EF4-FFF2-40B4-BE49-F238E27FC236}">
                <a16:creationId xmlns:a16="http://schemas.microsoft.com/office/drawing/2014/main" id="{81FFB1DB-1B37-8147-BDA3-D9D6288A052D}"/>
              </a:ext>
            </a:extLst>
          </p:cNvPr>
          <p:cNvPicPr>
            <a:picLocks noChangeAspect="1"/>
          </p:cNvPicPr>
          <p:nvPr/>
        </p:nvPicPr>
        <p:blipFill>
          <a:blip r:embed="rId2"/>
          <a:stretch>
            <a:fillRect/>
          </a:stretch>
        </p:blipFill>
        <p:spPr>
          <a:xfrm>
            <a:off x="3748908" y="798128"/>
            <a:ext cx="3135367" cy="2318187"/>
          </a:xfrm>
          <a:prstGeom prst="rect">
            <a:avLst/>
          </a:prstGeom>
        </p:spPr>
      </p:pic>
      <p:sp>
        <p:nvSpPr>
          <p:cNvPr id="5" name="TextBox 4">
            <a:extLst>
              <a:ext uri="{FF2B5EF4-FFF2-40B4-BE49-F238E27FC236}">
                <a16:creationId xmlns:a16="http://schemas.microsoft.com/office/drawing/2014/main" id="{396947B5-B9C7-CB4E-B506-0BA00C824C8F}"/>
              </a:ext>
            </a:extLst>
          </p:cNvPr>
          <p:cNvSpPr txBox="1"/>
          <p:nvPr/>
        </p:nvSpPr>
        <p:spPr>
          <a:xfrm>
            <a:off x="7157545" y="798129"/>
            <a:ext cx="4078014" cy="338554"/>
          </a:xfrm>
          <a:prstGeom prst="rect">
            <a:avLst/>
          </a:prstGeom>
          <a:noFill/>
        </p:spPr>
        <p:txBody>
          <a:bodyPr wrap="square" rtlCol="0">
            <a:spAutoFit/>
          </a:bodyPr>
          <a:lstStyle/>
          <a:p>
            <a:r>
              <a:rPr lang="en-US" sz="1600" dirty="0"/>
              <a:t>Deployed on 3 servers - </a:t>
            </a:r>
            <a:r>
              <a:rPr lang="en-US" sz="1600" b="1" dirty="0"/>
              <a:t>SIMPLE</a:t>
            </a:r>
          </a:p>
        </p:txBody>
      </p:sp>
      <p:pic>
        <p:nvPicPr>
          <p:cNvPr id="6" name="Picture 5">
            <a:extLst>
              <a:ext uri="{FF2B5EF4-FFF2-40B4-BE49-F238E27FC236}">
                <a16:creationId xmlns:a16="http://schemas.microsoft.com/office/drawing/2014/main" id="{2C9985DC-C39B-2645-87FB-2E274F283EBE}"/>
              </a:ext>
            </a:extLst>
          </p:cNvPr>
          <p:cNvPicPr>
            <a:picLocks noChangeAspect="1"/>
          </p:cNvPicPr>
          <p:nvPr/>
        </p:nvPicPr>
        <p:blipFill>
          <a:blip r:embed="rId3"/>
          <a:stretch>
            <a:fillRect/>
          </a:stretch>
        </p:blipFill>
        <p:spPr>
          <a:xfrm>
            <a:off x="3748908" y="3741683"/>
            <a:ext cx="3135367" cy="2318188"/>
          </a:xfrm>
          <a:prstGeom prst="rect">
            <a:avLst/>
          </a:prstGeom>
        </p:spPr>
      </p:pic>
      <p:sp>
        <p:nvSpPr>
          <p:cNvPr id="7" name="TextBox 6">
            <a:extLst>
              <a:ext uri="{FF2B5EF4-FFF2-40B4-BE49-F238E27FC236}">
                <a16:creationId xmlns:a16="http://schemas.microsoft.com/office/drawing/2014/main" id="{50B1A12F-68AC-A14E-B144-D3FF7E5C7102}"/>
              </a:ext>
            </a:extLst>
          </p:cNvPr>
          <p:cNvSpPr txBox="1"/>
          <p:nvPr/>
        </p:nvSpPr>
        <p:spPr>
          <a:xfrm>
            <a:off x="7157545" y="3741683"/>
            <a:ext cx="4078014" cy="338554"/>
          </a:xfrm>
          <a:prstGeom prst="rect">
            <a:avLst/>
          </a:prstGeom>
          <a:noFill/>
        </p:spPr>
        <p:txBody>
          <a:bodyPr wrap="square" rtlCol="0">
            <a:spAutoFit/>
          </a:bodyPr>
          <a:lstStyle/>
          <a:p>
            <a:r>
              <a:rPr lang="en-US" sz="1600" dirty="0"/>
              <a:t>Jump to 40 - 50 servers – </a:t>
            </a:r>
            <a:r>
              <a:rPr lang="en-US" sz="1600" b="1" dirty="0"/>
              <a:t>DIFFICULT</a:t>
            </a:r>
          </a:p>
        </p:txBody>
      </p:sp>
      <p:sp>
        <p:nvSpPr>
          <p:cNvPr id="8" name="TextBox 7">
            <a:extLst>
              <a:ext uri="{FF2B5EF4-FFF2-40B4-BE49-F238E27FC236}">
                <a16:creationId xmlns:a16="http://schemas.microsoft.com/office/drawing/2014/main" id="{70E4E58B-BFAB-104B-8155-AF361C026466}"/>
              </a:ext>
            </a:extLst>
          </p:cNvPr>
          <p:cNvSpPr txBox="1"/>
          <p:nvPr/>
        </p:nvSpPr>
        <p:spPr>
          <a:xfrm>
            <a:off x="7157545" y="4300612"/>
            <a:ext cx="3300248" cy="1077218"/>
          </a:xfrm>
          <a:prstGeom prst="rect">
            <a:avLst/>
          </a:prstGeom>
          <a:noFill/>
        </p:spPr>
        <p:txBody>
          <a:bodyPr wrap="square" rtlCol="0">
            <a:spAutoFit/>
          </a:bodyPr>
          <a:lstStyle/>
          <a:p>
            <a:pPr marL="285750" indent="-285750">
              <a:buFont typeface="Wingdings" pitchFamily="2" charset="2"/>
              <a:buChar char="Ø"/>
            </a:pPr>
            <a:r>
              <a:rPr lang="en-US" sz="1600" dirty="0"/>
              <a:t>Keep track</a:t>
            </a:r>
          </a:p>
          <a:p>
            <a:pPr marL="285750" indent="-285750">
              <a:buFont typeface="Wingdings" pitchFamily="2" charset="2"/>
              <a:buChar char="Ø"/>
            </a:pPr>
            <a:r>
              <a:rPr lang="en-US" sz="1600" dirty="0"/>
              <a:t>Scale out</a:t>
            </a:r>
          </a:p>
          <a:p>
            <a:pPr marL="285750" indent="-285750">
              <a:buFont typeface="Wingdings" pitchFamily="2" charset="2"/>
              <a:buChar char="Ø"/>
            </a:pPr>
            <a:r>
              <a:rPr lang="en-US" sz="1600" dirty="0"/>
              <a:t>What container and Where?</a:t>
            </a:r>
          </a:p>
          <a:p>
            <a:endParaRPr lang="en-US" sz="1600" dirty="0"/>
          </a:p>
        </p:txBody>
      </p:sp>
    </p:spTree>
    <p:extLst>
      <p:ext uri="{BB962C8B-B14F-4D97-AF65-F5344CB8AC3E}">
        <p14:creationId xmlns:p14="http://schemas.microsoft.com/office/powerpoint/2010/main" val="426992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F956-E012-C44D-8415-B713980AD4AF}"/>
              </a:ext>
            </a:extLst>
          </p:cNvPr>
          <p:cNvSpPr>
            <a:spLocks noGrp="1"/>
          </p:cNvSpPr>
          <p:nvPr>
            <p:ph type="title"/>
          </p:nvPr>
        </p:nvSpPr>
        <p:spPr/>
        <p:txBody>
          <a:bodyPr/>
          <a:lstStyle/>
          <a:p>
            <a:r>
              <a:rPr lang="en-US" dirty="0"/>
              <a:t>What is Kubernetes?</a:t>
            </a:r>
          </a:p>
        </p:txBody>
      </p:sp>
      <p:sp>
        <p:nvSpPr>
          <p:cNvPr id="4" name="TextBox 3">
            <a:extLst>
              <a:ext uri="{FF2B5EF4-FFF2-40B4-BE49-F238E27FC236}">
                <a16:creationId xmlns:a16="http://schemas.microsoft.com/office/drawing/2014/main" id="{1B1F39CF-FC4F-2744-AA26-41A7D3860BA9}"/>
              </a:ext>
            </a:extLst>
          </p:cNvPr>
          <p:cNvSpPr txBox="1"/>
          <p:nvPr/>
        </p:nvSpPr>
        <p:spPr>
          <a:xfrm>
            <a:off x="3531476" y="2885819"/>
            <a:ext cx="8019393" cy="1077218"/>
          </a:xfrm>
          <a:prstGeom prst="rect">
            <a:avLst/>
          </a:prstGeom>
          <a:noFill/>
        </p:spPr>
        <p:txBody>
          <a:bodyPr wrap="square" rtlCol="0">
            <a:spAutoFit/>
          </a:bodyPr>
          <a:lstStyle/>
          <a:p>
            <a:r>
              <a:rPr lang="en-IN" sz="1600" dirty="0"/>
              <a:t>Kubernetes is a container orchestrator to provision, manage, and scale applications. In other words, Kubernetes allows you to manage the lifecycle of containerized applications within a cluster of nodes (which are a collection of worker machines, for example, VMs, physical machines etc.).</a:t>
            </a:r>
            <a:endParaRPr lang="en-US" sz="1600" dirty="0"/>
          </a:p>
        </p:txBody>
      </p:sp>
    </p:spTree>
    <p:extLst>
      <p:ext uri="{BB962C8B-B14F-4D97-AF65-F5344CB8AC3E}">
        <p14:creationId xmlns:p14="http://schemas.microsoft.com/office/powerpoint/2010/main" val="427132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DD34A-77FD-D14A-ADCB-3CCCE3EAF062}"/>
              </a:ext>
            </a:extLst>
          </p:cNvPr>
          <p:cNvSpPr>
            <a:spLocks noGrp="1"/>
          </p:cNvSpPr>
          <p:nvPr>
            <p:ph type="title"/>
          </p:nvPr>
        </p:nvSpPr>
        <p:spPr/>
        <p:txBody>
          <a:bodyPr/>
          <a:lstStyle/>
          <a:p>
            <a:r>
              <a:rPr lang="en-US" dirty="0"/>
              <a:t>Architecture</a:t>
            </a:r>
          </a:p>
        </p:txBody>
      </p:sp>
      <p:pic>
        <p:nvPicPr>
          <p:cNvPr id="4" name="Picture 3">
            <a:extLst>
              <a:ext uri="{FF2B5EF4-FFF2-40B4-BE49-F238E27FC236}">
                <a16:creationId xmlns:a16="http://schemas.microsoft.com/office/drawing/2014/main" id="{CABD5D6D-BBFC-464B-831B-7BBB582601A6}"/>
              </a:ext>
            </a:extLst>
          </p:cNvPr>
          <p:cNvPicPr>
            <a:picLocks noChangeAspect="1"/>
          </p:cNvPicPr>
          <p:nvPr/>
        </p:nvPicPr>
        <p:blipFill>
          <a:blip r:embed="rId3"/>
          <a:stretch>
            <a:fillRect/>
          </a:stretch>
        </p:blipFill>
        <p:spPr>
          <a:xfrm>
            <a:off x="3560064" y="755904"/>
            <a:ext cx="7985760" cy="3925824"/>
          </a:xfrm>
          <a:prstGeom prst="rect">
            <a:avLst/>
          </a:prstGeom>
        </p:spPr>
      </p:pic>
      <p:sp>
        <p:nvSpPr>
          <p:cNvPr id="5" name="TextBox 4">
            <a:extLst>
              <a:ext uri="{FF2B5EF4-FFF2-40B4-BE49-F238E27FC236}">
                <a16:creationId xmlns:a16="http://schemas.microsoft.com/office/drawing/2014/main" id="{E5ED7E53-B28E-A143-B5BC-EEC8873BC8CF}"/>
              </a:ext>
            </a:extLst>
          </p:cNvPr>
          <p:cNvSpPr txBox="1"/>
          <p:nvPr/>
        </p:nvSpPr>
        <p:spPr>
          <a:xfrm>
            <a:off x="3560064" y="4778657"/>
            <a:ext cx="7985760" cy="1323439"/>
          </a:xfrm>
          <a:prstGeom prst="rect">
            <a:avLst/>
          </a:prstGeom>
          <a:noFill/>
        </p:spPr>
        <p:txBody>
          <a:bodyPr wrap="square" rtlCol="0">
            <a:spAutoFit/>
          </a:bodyPr>
          <a:lstStyle/>
          <a:p>
            <a:r>
              <a:rPr lang="en-IN" sz="1600" dirty="0"/>
              <a:t>At its core, Kubernetes is a data store (</a:t>
            </a:r>
            <a:r>
              <a:rPr lang="en-IN" sz="1600" dirty="0" err="1"/>
              <a:t>etcd</a:t>
            </a:r>
            <a:r>
              <a:rPr lang="en-IN" sz="1600" dirty="0"/>
              <a:t>). The declarative model is stored in the data store as objects, that means when you say I want 5 instances of a container then that request is stored into the data store. This information change is watched and delegated to Controllers to take action. Controllers then react to the model and attempt to take action to achieve the desired state. </a:t>
            </a:r>
            <a:endParaRPr lang="en-US" sz="1600" dirty="0"/>
          </a:p>
        </p:txBody>
      </p:sp>
    </p:spTree>
    <p:extLst>
      <p:ext uri="{BB962C8B-B14F-4D97-AF65-F5344CB8AC3E}">
        <p14:creationId xmlns:p14="http://schemas.microsoft.com/office/powerpoint/2010/main" val="2479449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0A58-4DFD-E743-90BA-8B1D87BF2FE3}"/>
              </a:ext>
            </a:extLst>
          </p:cNvPr>
          <p:cNvSpPr>
            <a:spLocks noGrp="1"/>
          </p:cNvSpPr>
          <p:nvPr>
            <p:ph type="title"/>
          </p:nvPr>
        </p:nvSpPr>
        <p:spPr/>
        <p:txBody>
          <a:bodyPr/>
          <a:lstStyle/>
          <a:p>
            <a:r>
              <a:rPr lang="en-US" dirty="0"/>
              <a:t>Key Objects</a:t>
            </a:r>
          </a:p>
        </p:txBody>
      </p:sp>
      <p:sp>
        <p:nvSpPr>
          <p:cNvPr id="4" name="Rounded Rectangle 3">
            <a:extLst>
              <a:ext uri="{FF2B5EF4-FFF2-40B4-BE49-F238E27FC236}">
                <a16:creationId xmlns:a16="http://schemas.microsoft.com/office/drawing/2014/main" id="{A0FC4545-AB20-2A43-B2E3-10221C145BAF}"/>
              </a:ext>
            </a:extLst>
          </p:cNvPr>
          <p:cNvSpPr/>
          <p:nvPr/>
        </p:nvSpPr>
        <p:spPr>
          <a:xfrm>
            <a:off x="3669792" y="743712"/>
            <a:ext cx="7924800" cy="154838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rPr>
              <a:t>Pod</a:t>
            </a:r>
          </a:p>
          <a:p>
            <a:pPr marL="285750" indent="-285750">
              <a:buFont typeface="Wingdings" pitchFamily="2" charset="2"/>
              <a:buChar char="Ø"/>
            </a:pPr>
            <a:r>
              <a:rPr lang="en-IN" sz="1600" dirty="0">
                <a:solidFill>
                  <a:schemeClr val="tx1"/>
                </a:solidFill>
              </a:rPr>
              <a:t>Pod/s are smallest and simplest object </a:t>
            </a:r>
          </a:p>
          <a:p>
            <a:pPr marL="285750" indent="-285750">
              <a:buFont typeface="Wingdings" pitchFamily="2" charset="2"/>
              <a:buChar char="Ø"/>
            </a:pPr>
            <a:r>
              <a:rPr lang="en-IN" sz="1600" dirty="0">
                <a:solidFill>
                  <a:schemeClr val="tx1"/>
                </a:solidFill>
              </a:rPr>
              <a:t>Pod represents a set of running containers on cluster </a:t>
            </a:r>
          </a:p>
          <a:p>
            <a:pPr marL="285750" indent="-285750">
              <a:buFont typeface="Wingdings" pitchFamily="2" charset="2"/>
              <a:buChar char="Ø"/>
            </a:pPr>
            <a:r>
              <a:rPr lang="en-IN" sz="1600" dirty="0">
                <a:solidFill>
                  <a:schemeClr val="tx1"/>
                </a:solidFill>
              </a:rPr>
              <a:t>Pod typically setup to run a single primary container. </a:t>
            </a:r>
          </a:p>
          <a:p>
            <a:pPr marL="285750" indent="-285750">
              <a:buFont typeface="Wingdings" pitchFamily="2" charset="2"/>
              <a:buChar char="Ø"/>
            </a:pPr>
            <a:r>
              <a:rPr lang="en-IN" sz="1600" dirty="0">
                <a:solidFill>
                  <a:schemeClr val="tx1"/>
                </a:solidFill>
              </a:rPr>
              <a:t>Pods are commonly managed by a deployment definition object</a:t>
            </a:r>
          </a:p>
          <a:p>
            <a:endParaRPr lang="en-US" sz="1600" dirty="0">
              <a:solidFill>
                <a:schemeClr val="tx1"/>
              </a:solidFill>
            </a:endParaRPr>
          </a:p>
        </p:txBody>
      </p:sp>
      <p:sp>
        <p:nvSpPr>
          <p:cNvPr id="5" name="Rounded Rectangle 4">
            <a:extLst>
              <a:ext uri="{FF2B5EF4-FFF2-40B4-BE49-F238E27FC236}">
                <a16:creationId xmlns:a16="http://schemas.microsoft.com/office/drawing/2014/main" id="{1ED9D28A-C2A7-5F4D-9767-96CD45844786}"/>
              </a:ext>
            </a:extLst>
          </p:cNvPr>
          <p:cNvSpPr/>
          <p:nvPr/>
        </p:nvSpPr>
        <p:spPr>
          <a:xfrm>
            <a:off x="3669792" y="2654808"/>
            <a:ext cx="7924800" cy="154838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rPr>
              <a:t>Deployment</a:t>
            </a:r>
          </a:p>
          <a:p>
            <a:pPr marL="285750" indent="-285750">
              <a:buFont typeface="Wingdings" pitchFamily="2" charset="2"/>
              <a:buChar char="Ø"/>
            </a:pPr>
            <a:r>
              <a:rPr lang="en-IN" sz="1600" dirty="0">
                <a:solidFill>
                  <a:schemeClr val="tx1"/>
                </a:solidFill>
              </a:rPr>
              <a:t>This object describe desire state </a:t>
            </a:r>
          </a:p>
          <a:p>
            <a:pPr marL="285750" indent="-285750">
              <a:buFont typeface="Wingdings" pitchFamily="2" charset="2"/>
              <a:buChar char="Ø"/>
            </a:pPr>
            <a:r>
              <a:rPr lang="en-IN" sz="1600" dirty="0">
                <a:solidFill>
                  <a:schemeClr val="tx1"/>
                </a:solidFill>
              </a:rPr>
              <a:t>Deployment controller changes the actual state to desired state at controlled rate </a:t>
            </a:r>
          </a:p>
          <a:p>
            <a:pPr marL="285750" indent="-285750">
              <a:buFont typeface="Wingdings" pitchFamily="2" charset="2"/>
              <a:buChar char="Ø"/>
            </a:pPr>
            <a:r>
              <a:rPr lang="en-IN" sz="1600" dirty="0">
                <a:solidFill>
                  <a:schemeClr val="tx1"/>
                </a:solidFill>
              </a:rPr>
              <a:t>Define deployments to create new </a:t>
            </a:r>
            <a:r>
              <a:rPr lang="en-IN" sz="1600" dirty="0" err="1">
                <a:solidFill>
                  <a:schemeClr val="tx1"/>
                </a:solidFill>
              </a:rPr>
              <a:t>ReplicaSets</a:t>
            </a:r>
            <a:r>
              <a:rPr lang="en-IN" sz="1600" dirty="0">
                <a:solidFill>
                  <a:schemeClr val="tx1"/>
                </a:solidFill>
              </a:rPr>
              <a:t> or remove existing deployments and adopt all their resources with new deployments </a:t>
            </a:r>
          </a:p>
          <a:p>
            <a:endParaRPr lang="en-IN" sz="1600" dirty="0">
              <a:solidFill>
                <a:schemeClr val="tx1"/>
              </a:solidFill>
            </a:endParaRPr>
          </a:p>
          <a:p>
            <a:endParaRPr lang="en-US" sz="1600" dirty="0">
              <a:solidFill>
                <a:schemeClr val="tx1"/>
              </a:solidFill>
            </a:endParaRPr>
          </a:p>
        </p:txBody>
      </p:sp>
      <p:sp>
        <p:nvSpPr>
          <p:cNvPr id="6" name="Rounded Rectangle 5">
            <a:extLst>
              <a:ext uri="{FF2B5EF4-FFF2-40B4-BE49-F238E27FC236}">
                <a16:creationId xmlns:a16="http://schemas.microsoft.com/office/drawing/2014/main" id="{CFD3132C-5C3D-5348-937E-8FB868559CC6}"/>
              </a:ext>
            </a:extLst>
          </p:cNvPr>
          <p:cNvSpPr/>
          <p:nvPr/>
        </p:nvSpPr>
        <p:spPr>
          <a:xfrm>
            <a:off x="3669792" y="4535424"/>
            <a:ext cx="7924800" cy="154838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tx1"/>
                </a:solidFill>
              </a:rPr>
              <a:t>Service</a:t>
            </a:r>
          </a:p>
          <a:p>
            <a:pPr marL="285750" indent="-285750">
              <a:buFont typeface="Wingdings" pitchFamily="2" charset="2"/>
              <a:buChar char="Ø"/>
            </a:pPr>
            <a:r>
              <a:rPr lang="en-IN" sz="1600" dirty="0">
                <a:solidFill>
                  <a:schemeClr val="tx1"/>
                </a:solidFill>
              </a:rPr>
              <a:t>Is an API object that describes how to access applications such as a set of Pods </a:t>
            </a:r>
          </a:p>
          <a:p>
            <a:pPr marL="285750" indent="-285750">
              <a:buFont typeface="Wingdings" pitchFamily="2" charset="2"/>
              <a:buChar char="Ø"/>
            </a:pPr>
            <a:r>
              <a:rPr lang="en-IN" sz="1600" dirty="0">
                <a:solidFill>
                  <a:schemeClr val="tx1"/>
                </a:solidFill>
              </a:rPr>
              <a:t>Is an abstraction which defined a logical set of Pods and a policy by which to access them, sometimes called a micro service </a:t>
            </a:r>
          </a:p>
          <a:p>
            <a:pPr marL="285750" indent="-285750">
              <a:buFont typeface="Wingdings" pitchFamily="2" charset="2"/>
              <a:buChar char="Ø"/>
            </a:pPr>
            <a:r>
              <a:rPr lang="en-IN" sz="1600" dirty="0" err="1">
                <a:solidFill>
                  <a:schemeClr val="tx1"/>
                </a:solidFill>
              </a:rPr>
              <a:t>Kube</a:t>
            </a:r>
            <a:r>
              <a:rPr lang="en-IN" sz="1600" dirty="0">
                <a:solidFill>
                  <a:schemeClr val="tx1"/>
                </a:solidFill>
              </a:rPr>
              <a:t>-Proxy in each worker node is responsible for managing virtual IPs for the service </a:t>
            </a:r>
          </a:p>
          <a:p>
            <a:endParaRPr lang="en-IN" sz="1600" dirty="0">
              <a:solidFill>
                <a:schemeClr val="tx1"/>
              </a:solidFill>
            </a:endParaRPr>
          </a:p>
          <a:p>
            <a:endParaRPr lang="en-US" sz="1600" dirty="0">
              <a:solidFill>
                <a:schemeClr val="tx1"/>
              </a:solidFill>
            </a:endParaRPr>
          </a:p>
        </p:txBody>
      </p:sp>
    </p:spTree>
    <p:extLst>
      <p:ext uri="{BB962C8B-B14F-4D97-AF65-F5344CB8AC3E}">
        <p14:creationId xmlns:p14="http://schemas.microsoft.com/office/powerpoint/2010/main" val="1764996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5F12-8092-6945-B972-E62BEEF66627}"/>
              </a:ext>
            </a:extLst>
          </p:cNvPr>
          <p:cNvSpPr>
            <a:spLocks noGrp="1"/>
          </p:cNvSpPr>
          <p:nvPr>
            <p:ph type="title"/>
          </p:nvPr>
        </p:nvSpPr>
        <p:spPr/>
        <p:txBody>
          <a:bodyPr/>
          <a:lstStyle/>
          <a:p>
            <a:r>
              <a:rPr lang="en-US" dirty="0"/>
              <a:t>Application Deployment Flow</a:t>
            </a:r>
          </a:p>
        </p:txBody>
      </p:sp>
      <p:pic>
        <p:nvPicPr>
          <p:cNvPr id="4" name="Picture 3">
            <a:extLst>
              <a:ext uri="{FF2B5EF4-FFF2-40B4-BE49-F238E27FC236}">
                <a16:creationId xmlns:a16="http://schemas.microsoft.com/office/drawing/2014/main" id="{29CBCC51-C244-6D45-B519-89B26CE62AFA}"/>
              </a:ext>
            </a:extLst>
          </p:cNvPr>
          <p:cNvPicPr>
            <a:picLocks noChangeAspect="1"/>
          </p:cNvPicPr>
          <p:nvPr/>
        </p:nvPicPr>
        <p:blipFill>
          <a:blip r:embed="rId3"/>
          <a:stretch>
            <a:fillRect/>
          </a:stretch>
        </p:blipFill>
        <p:spPr>
          <a:xfrm>
            <a:off x="3694176" y="784606"/>
            <a:ext cx="7913370" cy="5311394"/>
          </a:xfrm>
          <a:prstGeom prst="rect">
            <a:avLst/>
          </a:prstGeom>
        </p:spPr>
      </p:pic>
    </p:spTree>
    <p:extLst>
      <p:ext uri="{BB962C8B-B14F-4D97-AF65-F5344CB8AC3E}">
        <p14:creationId xmlns:p14="http://schemas.microsoft.com/office/powerpoint/2010/main" val="3091352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50A1-9B9C-BE48-BAA1-30403A06584E}"/>
              </a:ext>
            </a:extLst>
          </p:cNvPr>
          <p:cNvSpPr>
            <a:spLocks noGrp="1"/>
          </p:cNvSpPr>
          <p:nvPr>
            <p:ph type="title"/>
          </p:nvPr>
        </p:nvSpPr>
        <p:spPr/>
        <p:txBody>
          <a:bodyPr/>
          <a:lstStyle/>
          <a:p>
            <a:r>
              <a:rPr lang="en-US" dirty="0"/>
              <a:t>Demo</a:t>
            </a:r>
          </a:p>
        </p:txBody>
      </p:sp>
      <p:sp>
        <p:nvSpPr>
          <p:cNvPr id="4" name="TextBox 3">
            <a:extLst>
              <a:ext uri="{FF2B5EF4-FFF2-40B4-BE49-F238E27FC236}">
                <a16:creationId xmlns:a16="http://schemas.microsoft.com/office/drawing/2014/main" id="{159D2FC9-982D-6A4F-84A8-ED3AF7FB89A0}"/>
              </a:ext>
            </a:extLst>
          </p:cNvPr>
          <p:cNvSpPr txBox="1"/>
          <p:nvPr/>
        </p:nvSpPr>
        <p:spPr>
          <a:xfrm>
            <a:off x="3632200" y="3101262"/>
            <a:ext cx="7848600" cy="646331"/>
          </a:xfrm>
          <a:prstGeom prst="rect">
            <a:avLst/>
          </a:prstGeom>
          <a:noFill/>
        </p:spPr>
        <p:txBody>
          <a:bodyPr wrap="square" rtlCol="0">
            <a:spAutoFit/>
          </a:bodyPr>
          <a:lstStyle/>
          <a:p>
            <a:r>
              <a:rPr lang="en-US" dirty="0"/>
              <a:t>Deploy </a:t>
            </a:r>
            <a:r>
              <a:rPr lang="en-US" dirty="0" err="1"/>
              <a:t>NodeJs</a:t>
            </a:r>
            <a:r>
              <a:rPr lang="en-US" dirty="0"/>
              <a:t> application and Redis as backend database, onto IBM Cloud Kubernetes cluster.</a:t>
            </a:r>
          </a:p>
        </p:txBody>
      </p:sp>
      <p:sp>
        <p:nvSpPr>
          <p:cNvPr id="5" name="TextBox 4">
            <a:extLst>
              <a:ext uri="{FF2B5EF4-FFF2-40B4-BE49-F238E27FC236}">
                <a16:creationId xmlns:a16="http://schemas.microsoft.com/office/drawing/2014/main" id="{A0B6CF0C-65BC-834C-A297-689E3043738F}"/>
              </a:ext>
            </a:extLst>
          </p:cNvPr>
          <p:cNvSpPr txBox="1"/>
          <p:nvPr/>
        </p:nvSpPr>
        <p:spPr>
          <a:xfrm>
            <a:off x="3632200" y="3747593"/>
            <a:ext cx="7327900" cy="369332"/>
          </a:xfrm>
          <a:prstGeom prst="rect">
            <a:avLst/>
          </a:prstGeom>
          <a:noFill/>
        </p:spPr>
        <p:txBody>
          <a:bodyPr wrap="square" rtlCol="0">
            <a:spAutoFit/>
          </a:bodyPr>
          <a:lstStyle/>
          <a:p>
            <a:r>
              <a:rPr lang="en-US" b="1" dirty="0"/>
              <a:t>Repo</a:t>
            </a:r>
            <a:r>
              <a:rPr lang="en-US" dirty="0"/>
              <a:t>: </a:t>
            </a:r>
            <a:r>
              <a:rPr lang="en-US" b="1" dirty="0"/>
              <a:t>https://</a:t>
            </a:r>
            <a:r>
              <a:rPr lang="en-US" b="1" dirty="0" err="1"/>
              <a:t>github.com</a:t>
            </a:r>
            <a:r>
              <a:rPr lang="en-US" b="1" dirty="0"/>
              <a:t>/</a:t>
            </a:r>
            <a:r>
              <a:rPr lang="en-US" b="1" dirty="0" err="1"/>
              <a:t>orgveer</a:t>
            </a:r>
            <a:r>
              <a:rPr lang="en-US" b="1" dirty="0"/>
              <a:t>/31August.git</a:t>
            </a:r>
          </a:p>
        </p:txBody>
      </p:sp>
    </p:spTree>
    <p:extLst>
      <p:ext uri="{BB962C8B-B14F-4D97-AF65-F5344CB8AC3E}">
        <p14:creationId xmlns:p14="http://schemas.microsoft.com/office/powerpoint/2010/main" val="426507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009F8-5DB4-8443-9E38-74AC71C0EA4F}"/>
              </a:ext>
            </a:extLst>
          </p:cNvPr>
          <p:cNvSpPr>
            <a:spLocks noGrp="1"/>
          </p:cNvSpPr>
          <p:nvPr>
            <p:ph type="title"/>
          </p:nvPr>
        </p:nvSpPr>
        <p:spPr/>
        <p:txBody>
          <a:bodyPr/>
          <a:lstStyle/>
          <a:p>
            <a:r>
              <a:rPr lang="en-US" dirty="0"/>
              <a:t>Pre-requisites</a:t>
            </a:r>
          </a:p>
        </p:txBody>
      </p:sp>
      <p:sp>
        <p:nvSpPr>
          <p:cNvPr id="5" name="Rounded Rectangle 4">
            <a:extLst>
              <a:ext uri="{FF2B5EF4-FFF2-40B4-BE49-F238E27FC236}">
                <a16:creationId xmlns:a16="http://schemas.microsoft.com/office/drawing/2014/main" id="{8B26E64B-079F-7042-ACFE-4C1DEE8773C8}"/>
              </a:ext>
            </a:extLst>
          </p:cNvPr>
          <p:cNvSpPr/>
          <p:nvPr/>
        </p:nvSpPr>
        <p:spPr>
          <a:xfrm>
            <a:off x="3594100" y="839232"/>
            <a:ext cx="7899400" cy="6858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Step-1: Install IBM Cloud </a:t>
            </a:r>
            <a:r>
              <a:rPr lang="en-IN" dirty="0" err="1">
                <a:solidFill>
                  <a:schemeClr val="tx1"/>
                </a:solidFill>
              </a:rPr>
              <a:t>Cli</a:t>
            </a:r>
            <a:r>
              <a:rPr lang="en-IN" dirty="0">
                <a:solidFill>
                  <a:schemeClr val="tx1"/>
                </a:solidFill>
              </a:rPr>
              <a:t> (</a:t>
            </a:r>
            <a:r>
              <a:rPr lang="en-IN" dirty="0">
                <a:solidFill>
                  <a:schemeClr val="tx1"/>
                </a:solidFill>
                <a:hlinkClick r:id="rId2" tooltip="https://cloud.ibm.com/docs/cli?topic=cloud-cli-getting-started">
                  <a:extLst>
                    <a:ext uri="{A12FA001-AC4F-418D-AE19-62706E023703}">
                      <ahyp:hlinkClr xmlns:ahyp="http://schemas.microsoft.com/office/drawing/2018/hyperlinkcolor" val="tx"/>
                    </a:ext>
                  </a:extLst>
                </a:hlinkClick>
              </a:rPr>
              <a:t>https://cloud.ibm.com/docs/cli?topic=cloud-cli-getting-started</a:t>
            </a:r>
            <a:r>
              <a:rPr lang="en-IN" dirty="0">
                <a:solidFill>
                  <a:schemeClr val="tx1"/>
                </a:solidFill>
              </a:rPr>
              <a:t>)</a:t>
            </a:r>
            <a:endParaRPr lang="en-US" dirty="0">
              <a:solidFill>
                <a:schemeClr val="tx1"/>
              </a:solidFill>
            </a:endParaRPr>
          </a:p>
        </p:txBody>
      </p:sp>
      <p:sp>
        <p:nvSpPr>
          <p:cNvPr id="6" name="Rounded Rectangle 5">
            <a:extLst>
              <a:ext uri="{FF2B5EF4-FFF2-40B4-BE49-F238E27FC236}">
                <a16:creationId xmlns:a16="http://schemas.microsoft.com/office/drawing/2014/main" id="{2D1555F9-EA7F-C940-8BEA-F7297AA01628}"/>
              </a:ext>
            </a:extLst>
          </p:cNvPr>
          <p:cNvSpPr/>
          <p:nvPr/>
        </p:nvSpPr>
        <p:spPr>
          <a:xfrm>
            <a:off x="3606801" y="1895991"/>
            <a:ext cx="7899400" cy="6858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Step-2: Install IBM cloud Kubernetes Service plugin </a:t>
            </a:r>
          </a:p>
          <a:p>
            <a:r>
              <a:rPr lang="en-IN" dirty="0">
                <a:solidFill>
                  <a:schemeClr val="tx1"/>
                </a:solidFill>
              </a:rPr>
              <a:t>&gt; </a:t>
            </a:r>
            <a:r>
              <a:rPr lang="en-IN" b="1" dirty="0" err="1">
                <a:solidFill>
                  <a:schemeClr val="tx1"/>
                </a:solidFill>
              </a:rPr>
              <a:t>ibmcloud</a:t>
            </a:r>
            <a:r>
              <a:rPr lang="en-IN" b="1" dirty="0">
                <a:solidFill>
                  <a:schemeClr val="tx1"/>
                </a:solidFill>
              </a:rPr>
              <a:t> plugin install container-service -r Bluemix</a:t>
            </a:r>
            <a:endParaRPr lang="en-US" b="1" dirty="0">
              <a:solidFill>
                <a:schemeClr val="tx1"/>
              </a:solidFill>
            </a:endParaRPr>
          </a:p>
        </p:txBody>
      </p:sp>
      <p:sp>
        <p:nvSpPr>
          <p:cNvPr id="7" name="Rounded Rectangle 6">
            <a:extLst>
              <a:ext uri="{FF2B5EF4-FFF2-40B4-BE49-F238E27FC236}">
                <a16:creationId xmlns:a16="http://schemas.microsoft.com/office/drawing/2014/main" id="{715E3502-FC1F-5348-91C7-FD7C49AB5C12}"/>
              </a:ext>
            </a:extLst>
          </p:cNvPr>
          <p:cNvSpPr/>
          <p:nvPr/>
        </p:nvSpPr>
        <p:spPr>
          <a:xfrm>
            <a:off x="3606801" y="2952750"/>
            <a:ext cx="7899400" cy="6858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Step-3: Install IBM cloud Container registry plugin</a:t>
            </a:r>
          </a:p>
          <a:p>
            <a:r>
              <a:rPr lang="en-IN" dirty="0">
                <a:solidFill>
                  <a:schemeClr val="tx1"/>
                </a:solidFill>
              </a:rPr>
              <a:t>&gt; </a:t>
            </a:r>
            <a:r>
              <a:rPr lang="en-IN" b="1" dirty="0" err="1">
                <a:solidFill>
                  <a:schemeClr val="tx1"/>
                </a:solidFill>
              </a:rPr>
              <a:t>ibmcloud</a:t>
            </a:r>
            <a:r>
              <a:rPr lang="en-IN" b="1" dirty="0">
                <a:solidFill>
                  <a:schemeClr val="tx1"/>
                </a:solidFill>
              </a:rPr>
              <a:t> plugin install container-registry -r Bluemix</a:t>
            </a:r>
            <a:endParaRPr lang="en-US" b="1" dirty="0">
              <a:solidFill>
                <a:schemeClr val="tx1"/>
              </a:solidFill>
            </a:endParaRPr>
          </a:p>
        </p:txBody>
      </p:sp>
      <p:pic>
        <p:nvPicPr>
          <p:cNvPr id="8" name="Picture 7">
            <a:extLst>
              <a:ext uri="{FF2B5EF4-FFF2-40B4-BE49-F238E27FC236}">
                <a16:creationId xmlns:a16="http://schemas.microsoft.com/office/drawing/2014/main" id="{E18FE968-2C89-EE42-98CB-B2AC4F8BDC2D}"/>
              </a:ext>
            </a:extLst>
          </p:cNvPr>
          <p:cNvPicPr>
            <a:picLocks noChangeAspect="1"/>
          </p:cNvPicPr>
          <p:nvPr/>
        </p:nvPicPr>
        <p:blipFill>
          <a:blip r:embed="rId3"/>
          <a:stretch>
            <a:fillRect/>
          </a:stretch>
        </p:blipFill>
        <p:spPr>
          <a:xfrm>
            <a:off x="3594100" y="4050268"/>
            <a:ext cx="7886699" cy="1968500"/>
          </a:xfrm>
          <a:prstGeom prst="rect">
            <a:avLst/>
          </a:prstGeom>
        </p:spPr>
      </p:pic>
    </p:spTree>
    <p:extLst>
      <p:ext uri="{BB962C8B-B14F-4D97-AF65-F5344CB8AC3E}">
        <p14:creationId xmlns:p14="http://schemas.microsoft.com/office/powerpoint/2010/main" val="374274550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404</TotalTime>
  <Words>1216</Words>
  <Application>Microsoft Macintosh PowerPoint</Application>
  <PresentationFormat>Widescreen</PresentationFormat>
  <Paragraphs>104</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Corbel</vt:lpstr>
      <vt:lpstr>Wingdings</vt:lpstr>
      <vt:lpstr>Wingdings 2</vt:lpstr>
      <vt:lpstr>Frame</vt:lpstr>
      <vt:lpstr>Kubernetes</vt:lpstr>
      <vt:lpstr>Agenda</vt:lpstr>
      <vt:lpstr>Need for Container Orchestration</vt:lpstr>
      <vt:lpstr>What is Kubernetes?</vt:lpstr>
      <vt:lpstr>Architecture</vt:lpstr>
      <vt:lpstr>Key Objects</vt:lpstr>
      <vt:lpstr>Application Deployment Flow</vt:lpstr>
      <vt:lpstr>Demo</vt:lpstr>
      <vt:lpstr>Pre-requisites</vt:lpstr>
      <vt:lpstr>Pre-requisites</vt:lpstr>
      <vt:lpstr>Build Application as Docker Image and Run</vt:lpstr>
      <vt:lpstr>Use docker compose to use the database service with web</vt:lpstr>
      <vt:lpstr>Push docker image to IBM Cloud</vt:lpstr>
      <vt:lpstr>Push docker image to IBM Cloud</vt:lpstr>
      <vt:lpstr>Deploy the application onto IBM Cloud Kubernetes Cluster</vt:lpstr>
      <vt:lpstr>Deploy the application onto IBM Cloud Kubernetes Cluster</vt:lpstr>
      <vt:lpstr>Deploy the application onto IBM Cloud Kubernetes Cluster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Kuberenetes</dc:title>
  <dc:creator>Microsoft Office User</dc:creator>
  <cp:lastModifiedBy>Microsoft Office User</cp:lastModifiedBy>
  <cp:revision>72</cp:revision>
  <dcterms:created xsi:type="dcterms:W3CDTF">2019-08-29T08:45:38Z</dcterms:created>
  <dcterms:modified xsi:type="dcterms:W3CDTF">2019-09-06T12:59:17Z</dcterms:modified>
</cp:coreProperties>
</file>