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422" r:id="rId2"/>
    <p:sldId id="365" r:id="rId3"/>
    <p:sldId id="366" r:id="rId4"/>
    <p:sldId id="367" r:id="rId5"/>
    <p:sldId id="368" r:id="rId6"/>
    <p:sldId id="370" r:id="rId7"/>
    <p:sldId id="371" r:id="rId8"/>
    <p:sldId id="416" r:id="rId9"/>
    <p:sldId id="372" r:id="rId10"/>
    <p:sldId id="420" r:id="rId11"/>
    <p:sldId id="421" r:id="rId12"/>
    <p:sldId id="375" r:id="rId13"/>
    <p:sldId id="376" r:id="rId14"/>
    <p:sldId id="377" r:id="rId15"/>
    <p:sldId id="378" r:id="rId16"/>
    <p:sldId id="379" r:id="rId17"/>
    <p:sldId id="380" r:id="rId18"/>
    <p:sldId id="381" r:id="rId19"/>
    <p:sldId id="382" r:id="rId20"/>
    <p:sldId id="383" r:id="rId21"/>
    <p:sldId id="384" r:id="rId22"/>
    <p:sldId id="385" r:id="rId23"/>
    <p:sldId id="386" r:id="rId24"/>
    <p:sldId id="387" r:id="rId25"/>
    <p:sldId id="388" r:id="rId26"/>
    <p:sldId id="389" r:id="rId27"/>
    <p:sldId id="390" r:id="rId28"/>
    <p:sldId id="391" r:id="rId29"/>
    <p:sldId id="392" r:id="rId30"/>
    <p:sldId id="393" r:id="rId31"/>
    <p:sldId id="394" r:id="rId32"/>
    <p:sldId id="395" r:id="rId33"/>
    <p:sldId id="396" r:id="rId34"/>
    <p:sldId id="397" r:id="rId35"/>
    <p:sldId id="398" r:id="rId36"/>
    <p:sldId id="399" r:id="rId37"/>
    <p:sldId id="400" r:id="rId38"/>
    <p:sldId id="401" r:id="rId39"/>
    <p:sldId id="402" r:id="rId40"/>
    <p:sldId id="403" r:id="rId41"/>
    <p:sldId id="404" r:id="rId42"/>
    <p:sldId id="417" r:id="rId43"/>
    <p:sldId id="418" r:id="rId44"/>
    <p:sldId id="419" r:id="rId45"/>
    <p:sldId id="408" r:id="rId46"/>
    <p:sldId id="409" r:id="rId47"/>
    <p:sldId id="410" r:id="rId48"/>
    <p:sldId id="411" r:id="rId49"/>
    <p:sldId id="412" r:id="rId50"/>
    <p:sldId id="413" r:id="rId51"/>
    <p:sldId id="414" r:id="rId52"/>
    <p:sldId id="423" r:id="rId53"/>
    <p:sldId id="424" r:id="rId54"/>
    <p:sldId id="425" r:id="rId55"/>
    <p:sldId id="426" r:id="rId56"/>
    <p:sldId id="427" r:id="rId57"/>
    <p:sldId id="428" r:id="rId58"/>
    <p:sldId id="429" r:id="rId59"/>
    <p:sldId id="430" r:id="rId60"/>
    <p:sldId id="431" r:id="rId61"/>
    <p:sldId id="415" r:id="rId62"/>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48" autoAdjust="0"/>
    <p:restoredTop sz="94660"/>
  </p:normalViewPr>
  <p:slideViewPr>
    <p:cSldViewPr>
      <p:cViewPr varScale="1">
        <p:scale>
          <a:sx n="96" d="100"/>
          <a:sy n="96" d="100"/>
        </p:scale>
        <p:origin x="1061"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118" d="100"/>
          <a:sy n="118" d="100"/>
        </p:scale>
        <p:origin x="-4968"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F8B6A-E1D4-764D-B5E6-7CFDCCDCF846}" type="datetimeFigureOut">
              <a:rPr lang="en-US" smtClean="0"/>
              <a:t>12/10/2017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794A2E-89B3-D548-B9B0-830AA0089CDE}" type="slidenum">
              <a:rPr lang="en-US" smtClean="0"/>
              <a:t>‹#›</a:t>
            </a:fld>
            <a:endParaRPr lang="en-US"/>
          </a:p>
        </p:txBody>
      </p:sp>
    </p:spTree>
    <p:extLst>
      <p:ext uri="{BB962C8B-B14F-4D97-AF65-F5344CB8AC3E}">
        <p14:creationId xmlns:p14="http://schemas.microsoft.com/office/powerpoint/2010/main" val="22155709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DBA156-4CB2-9E4F-AA7D-05DC487365C7}" type="slidenum">
              <a:rPr lang="en-US"/>
              <a:pPr/>
              <a:t>7</a:t>
            </a:fld>
            <a:endParaRPr lang="en-US"/>
          </a:p>
        </p:txBody>
      </p:sp>
      <p:sp>
        <p:nvSpPr>
          <p:cNvPr id="49154" name="Rectangle 2"/>
          <p:cNvSpPr>
            <a:spLocks noGrp="1" noRot="1" noChangeAspect="1" noChangeArrowheads="1" noTextEdit="1"/>
          </p:cNvSpPr>
          <p:nvPr>
            <p:ph type="sldImg"/>
          </p:nvPr>
        </p:nvSpPr>
        <p:spPr>
          <a:xfrm>
            <a:off x="1144588" y="687388"/>
            <a:ext cx="4568825" cy="3425825"/>
          </a:xfrm>
          <a:ln w="12700" cap="flat"/>
          <a:extLst>
            <a:ext uri="{FAA26D3D-D897-4be2-8F04-BA451C77F1D7}">
              <ma14:placeholderFlag xmlns:ma14="http://schemas.microsoft.com/office/mac/drawingml/2011/main" xmlns="" val="1"/>
            </a:ext>
          </a:extLst>
        </p:spPr>
      </p:sp>
      <p:sp>
        <p:nvSpPr>
          <p:cNvPr id="49155" name="Rectangle 3"/>
          <p:cNvSpPr>
            <a:spLocks noGrp="1" noChangeArrowheads="1"/>
          </p:cNvSpPr>
          <p:nvPr>
            <p:ph type="body" idx="1"/>
          </p:nvPr>
        </p:nvSpPr>
        <p:spPr>
          <a:xfrm>
            <a:off x="914400" y="4343400"/>
            <a:ext cx="5029200" cy="4114800"/>
          </a:xfrm>
          <a:ln/>
        </p:spPr>
        <p:txBody>
          <a:bodyPr lIns="92075" tIns="46038" rIns="92075" bIns="46038"/>
          <a:lstStyle/>
          <a:p>
            <a:endParaRPr lang="tr-TR"/>
          </a:p>
        </p:txBody>
      </p:sp>
    </p:spTree>
    <p:extLst>
      <p:ext uri="{BB962C8B-B14F-4D97-AF65-F5344CB8AC3E}">
        <p14:creationId xmlns:p14="http://schemas.microsoft.com/office/powerpoint/2010/main" val="692775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FD85B6-4789-B641-B127-EC12DC7CA484}" type="slidenum">
              <a:rPr lang="en-US"/>
              <a:pPr/>
              <a:t>20</a:t>
            </a:fld>
            <a:endParaRPr lang="en-US"/>
          </a:p>
        </p:txBody>
      </p:sp>
      <p:sp>
        <p:nvSpPr>
          <p:cNvPr id="64514" name="Rectangle 2"/>
          <p:cNvSpPr>
            <a:spLocks noGrp="1" noRot="1" noChangeAspect="1" noChangeArrowheads="1" noTextEdit="1"/>
          </p:cNvSpPr>
          <p:nvPr>
            <p:ph type="sldImg"/>
          </p:nvPr>
        </p:nvSpPr>
        <p:spPr>
          <a:xfrm>
            <a:off x="1144588" y="687388"/>
            <a:ext cx="4568825" cy="3425825"/>
          </a:xfrm>
          <a:ln w="12700" cap="flat"/>
          <a:extLst>
            <a:ext uri="{FAA26D3D-D897-4be2-8F04-BA451C77F1D7}">
              <ma14:placeholderFlag xmlns:ma14="http://schemas.microsoft.com/office/mac/drawingml/2011/main" xmlns="" val="1"/>
            </a:ext>
          </a:extLst>
        </p:spPr>
      </p:sp>
      <p:sp>
        <p:nvSpPr>
          <p:cNvPr id="64515" name="Rectangle 3"/>
          <p:cNvSpPr>
            <a:spLocks noGrp="1" noChangeArrowheads="1"/>
          </p:cNvSpPr>
          <p:nvPr>
            <p:ph type="body" idx="1"/>
          </p:nvPr>
        </p:nvSpPr>
        <p:spPr>
          <a:xfrm>
            <a:off x="914400" y="4343400"/>
            <a:ext cx="5029200" cy="4114800"/>
          </a:xfrm>
          <a:ln/>
        </p:spPr>
        <p:txBody>
          <a:bodyPr lIns="92075" tIns="46038" rIns="92075" bIns="46038"/>
          <a:lstStyle/>
          <a:p>
            <a:endParaRPr lang="tr-TR"/>
          </a:p>
        </p:txBody>
      </p:sp>
    </p:spTree>
    <p:extLst>
      <p:ext uri="{BB962C8B-B14F-4D97-AF65-F5344CB8AC3E}">
        <p14:creationId xmlns:p14="http://schemas.microsoft.com/office/powerpoint/2010/main" val="2644427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4C29EC-61C1-7A4E-A57A-A318B0DC8B47}" type="slidenum">
              <a:rPr lang="en-US"/>
              <a:pPr/>
              <a:t>21</a:t>
            </a:fld>
            <a:endParaRPr lang="en-US"/>
          </a:p>
        </p:txBody>
      </p:sp>
      <p:sp>
        <p:nvSpPr>
          <p:cNvPr id="1617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61795"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2427000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D4AEDB-E6E3-D749-A7B0-4558BA8E4B5A}" type="slidenum">
              <a:rPr lang="en-US"/>
              <a:pPr/>
              <a:t>22</a:t>
            </a:fld>
            <a:endParaRPr lang="en-US"/>
          </a:p>
        </p:txBody>
      </p:sp>
      <p:sp>
        <p:nvSpPr>
          <p:cNvPr id="74754" name="Rectangle 2"/>
          <p:cNvSpPr>
            <a:spLocks noGrp="1" noRot="1" noChangeAspect="1" noChangeArrowheads="1" noTextEdit="1"/>
          </p:cNvSpPr>
          <p:nvPr>
            <p:ph type="sldImg"/>
          </p:nvPr>
        </p:nvSpPr>
        <p:spPr>
          <a:xfrm>
            <a:off x="1149350" y="690563"/>
            <a:ext cx="4559300" cy="3419475"/>
          </a:xfrm>
          <a:ln/>
          <a:extLst>
            <a:ext uri="{FAA26D3D-D897-4be2-8F04-BA451C77F1D7}">
              <ma14:placeholderFlag xmlns:ma14="http://schemas.microsoft.com/office/mac/drawingml/2011/main" xmlns="" val="1"/>
            </a:ext>
          </a:extLst>
        </p:spPr>
      </p:sp>
      <p:sp>
        <p:nvSpPr>
          <p:cNvPr id="74755" name="Rectangle 3"/>
          <p:cNvSpPr>
            <a:spLocks noGrp="1" noChangeArrowheads="1"/>
          </p:cNvSpPr>
          <p:nvPr>
            <p:ph type="body" idx="1"/>
          </p:nvPr>
        </p:nvSpPr>
        <p:spPr>
          <a:xfrm>
            <a:off x="914400" y="4341813"/>
            <a:ext cx="5029200" cy="4116387"/>
          </a:xfrm>
        </p:spPr>
        <p:txBody>
          <a:bodyPr/>
          <a:lstStyle/>
          <a:p>
            <a:pPr defTabSz="947738"/>
            <a:endParaRPr lang="tr-TR"/>
          </a:p>
        </p:txBody>
      </p:sp>
    </p:spTree>
    <p:extLst>
      <p:ext uri="{BB962C8B-B14F-4D97-AF65-F5344CB8AC3E}">
        <p14:creationId xmlns:p14="http://schemas.microsoft.com/office/powerpoint/2010/main" val="23760919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FC4A3D-F6E6-344D-810E-57287ABD5412}" type="slidenum">
              <a:rPr lang="en-US"/>
              <a:pPr/>
              <a:t>23</a:t>
            </a:fld>
            <a:endParaRPr lang="en-US"/>
          </a:p>
        </p:txBody>
      </p:sp>
      <p:sp>
        <p:nvSpPr>
          <p:cNvPr id="82947" name="Rectangle 3"/>
          <p:cNvSpPr>
            <a:spLocks noGrp="1" noRot="1" noChangeAspect="1" noChangeArrowheads="1" noTextEdit="1"/>
          </p:cNvSpPr>
          <p:nvPr>
            <p:ph type="sldImg"/>
          </p:nvPr>
        </p:nvSpPr>
        <p:spPr>
          <a:xfrm>
            <a:off x="1149350" y="690563"/>
            <a:ext cx="4559300" cy="3419475"/>
          </a:xfrm>
          <a:ln w="12700" cap="flat">
            <a:solidFill>
              <a:schemeClr val="tx1"/>
            </a:solidFill>
          </a:ln>
          <a:extLst>
            <a:ext uri="{909E8E84-426E-40dd-AFC4-6F175D3DCCD1}">
              <a14:hiddenFill xmlns:a14="http://schemas.microsoft.com/office/drawing/2010/main" xmlns="">
                <a:noFill/>
              </a14:hiddenFill>
            </a:ext>
            <a:ext uri="{FAA26D3D-D897-4be2-8F04-BA451C77F1D7}">
              <ma14:placeholderFlag xmlns:ma14="http://schemas.microsoft.com/office/mac/drawingml/2011/main" xmlns="" val="1"/>
            </a:ext>
          </a:extLst>
        </p:spPr>
      </p:sp>
      <p:sp>
        <p:nvSpPr>
          <p:cNvPr id="82948" name="Rectangle 4"/>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12838262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B23E75-E939-544B-A537-971EF648422F}" type="slidenum">
              <a:rPr lang="en-US"/>
              <a:pPr/>
              <a:t>24</a:t>
            </a:fld>
            <a:endParaRPr lang="en-US"/>
          </a:p>
        </p:txBody>
      </p:sp>
      <p:sp>
        <p:nvSpPr>
          <p:cNvPr id="1607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60771"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3283940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2D4DD8-EFC8-2445-BCF9-7554BC4B4559}" type="slidenum">
              <a:rPr lang="en-US"/>
              <a:pPr/>
              <a:t>25</a:t>
            </a:fld>
            <a:endParaRPr lang="en-US"/>
          </a:p>
        </p:txBody>
      </p:sp>
      <p:sp>
        <p:nvSpPr>
          <p:cNvPr id="921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92163" name="Rectangle 3"/>
          <p:cNvSpPr>
            <a:spLocks noGrp="1" noChangeArrowheads="1"/>
          </p:cNvSpPr>
          <p:nvPr>
            <p:ph type="body" idx="1"/>
          </p:nvPr>
        </p:nvSpPr>
        <p:spPr>
          <a:xfrm>
            <a:off x="914400" y="4343400"/>
            <a:ext cx="5029200" cy="4114800"/>
          </a:xfrm>
        </p:spPr>
        <p:txBody>
          <a:bodyPr lIns="91638" tIns="45819" rIns="91638" bIns="45819"/>
          <a:lstStyle/>
          <a:p>
            <a:pPr defTabSz="947738"/>
            <a:endParaRPr lang="en-US"/>
          </a:p>
        </p:txBody>
      </p:sp>
    </p:spTree>
    <p:extLst>
      <p:ext uri="{BB962C8B-B14F-4D97-AF65-F5344CB8AC3E}">
        <p14:creationId xmlns:p14="http://schemas.microsoft.com/office/powerpoint/2010/main" val="34677301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FCA4DF-45B0-2646-BFAB-C3B8EB7BA59B}" type="slidenum">
              <a:rPr lang="en-US"/>
              <a:pPr/>
              <a:t>26</a:t>
            </a:fld>
            <a:endParaRPr lang="en-US"/>
          </a:p>
        </p:txBody>
      </p:sp>
      <p:sp>
        <p:nvSpPr>
          <p:cNvPr id="942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94211" name="Rectangle 3"/>
          <p:cNvSpPr>
            <a:spLocks noGrp="1" noChangeArrowheads="1"/>
          </p:cNvSpPr>
          <p:nvPr>
            <p:ph type="body" idx="1"/>
          </p:nvPr>
        </p:nvSpPr>
        <p:spPr>
          <a:xfrm>
            <a:off x="914400" y="4343400"/>
            <a:ext cx="5029200" cy="4114800"/>
          </a:xfrm>
        </p:spPr>
        <p:txBody>
          <a:bodyPr lIns="91638" tIns="45819" rIns="91638" bIns="45819"/>
          <a:lstStyle/>
          <a:p>
            <a:pPr defTabSz="947738"/>
            <a:endParaRPr lang="en-US"/>
          </a:p>
        </p:txBody>
      </p:sp>
    </p:spTree>
    <p:extLst>
      <p:ext uri="{BB962C8B-B14F-4D97-AF65-F5344CB8AC3E}">
        <p14:creationId xmlns:p14="http://schemas.microsoft.com/office/powerpoint/2010/main" val="18430124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474686-8FDB-4B40-AF8F-1AEFE7ACEB62}" type="slidenum">
              <a:rPr lang="en-US"/>
              <a:pPr/>
              <a:t>27</a:t>
            </a:fld>
            <a:endParaRPr lang="en-US"/>
          </a:p>
        </p:txBody>
      </p:sp>
      <p:sp>
        <p:nvSpPr>
          <p:cNvPr id="103427" name="Rectangle 3"/>
          <p:cNvSpPr>
            <a:spLocks noGrp="1" noRot="1" noChangeAspect="1" noChangeArrowheads="1" noTextEdit="1"/>
          </p:cNvSpPr>
          <p:nvPr>
            <p:ph type="sldImg"/>
          </p:nvPr>
        </p:nvSpPr>
        <p:spPr>
          <a:xfrm>
            <a:off x="1149350" y="690563"/>
            <a:ext cx="4559300" cy="3419475"/>
          </a:xfrm>
          <a:ln w="12700" cap="flat">
            <a:solidFill>
              <a:schemeClr val="tx1"/>
            </a:solidFill>
          </a:ln>
          <a:extLst>
            <a:ext uri="{909E8E84-426E-40dd-AFC4-6F175D3DCCD1}">
              <a14:hiddenFill xmlns:a14="http://schemas.microsoft.com/office/drawing/2010/main" xmlns="">
                <a:noFill/>
              </a14:hiddenFill>
            </a:ext>
            <a:ext uri="{FAA26D3D-D897-4be2-8F04-BA451C77F1D7}">
              <ma14:placeholderFlag xmlns:ma14="http://schemas.microsoft.com/office/mac/drawingml/2011/main" xmlns="" val="1"/>
            </a:ext>
          </a:extLst>
        </p:spPr>
      </p:sp>
      <p:sp>
        <p:nvSpPr>
          <p:cNvPr id="103428" name="Rectangle 4"/>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679714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C38F7E-6023-574A-9905-877D08250137}" type="slidenum">
              <a:rPr lang="en-US"/>
              <a:pPr/>
              <a:t>28</a:t>
            </a:fld>
            <a:endParaRPr lang="en-US"/>
          </a:p>
        </p:txBody>
      </p:sp>
      <p:sp>
        <p:nvSpPr>
          <p:cNvPr id="111618" name="Rectangle 2"/>
          <p:cNvSpPr>
            <a:spLocks noGrp="1" noRot="1" noChangeAspect="1" noChangeArrowheads="1" noTextEdit="1"/>
          </p:cNvSpPr>
          <p:nvPr>
            <p:ph type="sldImg"/>
          </p:nvPr>
        </p:nvSpPr>
        <p:spPr>
          <a:xfrm>
            <a:off x="1149350" y="690563"/>
            <a:ext cx="4559300" cy="3419475"/>
          </a:xfrm>
          <a:ln w="12700" cap="flat">
            <a:solidFill>
              <a:schemeClr val="tx1"/>
            </a:solidFill>
          </a:ln>
          <a:extLst>
            <a:ext uri="{909E8E84-426E-40dd-AFC4-6F175D3DCCD1}">
              <a14:hiddenFill xmlns:a14="http://schemas.microsoft.com/office/drawing/2010/main" xmlns="">
                <a:noFill/>
              </a14:hiddenFill>
            </a:ext>
            <a:ext uri="{FAA26D3D-D897-4be2-8F04-BA451C77F1D7}">
              <ma14:placeholderFlag xmlns:ma14="http://schemas.microsoft.com/office/mac/drawingml/2011/main" xmlns="" val="1"/>
            </a:ext>
          </a:extLst>
        </p:spPr>
      </p:sp>
      <p:sp>
        <p:nvSpPr>
          <p:cNvPr id="111620" name="Rectangle 4"/>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1802349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F13DDF-1EB8-B245-A0AD-B98723D86370}" type="slidenum">
              <a:rPr lang="en-US"/>
              <a:pPr/>
              <a:t>29</a:t>
            </a:fld>
            <a:endParaRPr lang="en-US"/>
          </a:p>
        </p:txBody>
      </p:sp>
      <p:sp>
        <p:nvSpPr>
          <p:cNvPr id="1136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13667" name="Rectangle 3"/>
          <p:cNvSpPr>
            <a:spLocks noGrp="1" noChangeArrowheads="1"/>
          </p:cNvSpPr>
          <p:nvPr>
            <p:ph type="body" idx="1"/>
          </p:nvPr>
        </p:nvSpPr>
        <p:spPr>
          <a:xfrm>
            <a:off x="914400" y="4343400"/>
            <a:ext cx="5029200" cy="4114800"/>
          </a:xfrm>
        </p:spPr>
        <p:txBody>
          <a:bodyPr lIns="91638" tIns="45819" rIns="91638" bIns="45819"/>
          <a:lstStyle/>
          <a:p>
            <a:pPr defTabSz="947738"/>
            <a:endParaRPr lang="en-US"/>
          </a:p>
        </p:txBody>
      </p:sp>
    </p:spTree>
    <p:extLst>
      <p:ext uri="{BB962C8B-B14F-4D97-AF65-F5344CB8AC3E}">
        <p14:creationId xmlns:p14="http://schemas.microsoft.com/office/powerpoint/2010/main" val="883784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DBA156-4CB2-9E4F-AA7D-05DC487365C7}" type="slidenum">
              <a:rPr lang="en-US"/>
              <a:pPr/>
              <a:t>8</a:t>
            </a:fld>
            <a:endParaRPr lang="en-US"/>
          </a:p>
        </p:txBody>
      </p:sp>
      <p:sp>
        <p:nvSpPr>
          <p:cNvPr id="49154" name="Rectangle 2"/>
          <p:cNvSpPr>
            <a:spLocks noGrp="1" noRot="1" noChangeAspect="1" noChangeArrowheads="1" noTextEdit="1"/>
          </p:cNvSpPr>
          <p:nvPr>
            <p:ph type="sldImg"/>
          </p:nvPr>
        </p:nvSpPr>
        <p:spPr>
          <a:xfrm>
            <a:off x="1144588" y="687388"/>
            <a:ext cx="4568825" cy="3425825"/>
          </a:xfrm>
          <a:ln w="12700" cap="flat"/>
          <a:extLst>
            <a:ext uri="{FAA26D3D-D897-4be2-8F04-BA451C77F1D7}">
              <ma14:placeholderFlag xmlns:ma14="http://schemas.microsoft.com/office/mac/drawingml/2011/main" xmlns="" val="1"/>
            </a:ext>
          </a:extLst>
        </p:spPr>
      </p:sp>
      <p:sp>
        <p:nvSpPr>
          <p:cNvPr id="49155" name="Rectangle 3"/>
          <p:cNvSpPr>
            <a:spLocks noGrp="1" noChangeArrowheads="1"/>
          </p:cNvSpPr>
          <p:nvPr>
            <p:ph type="body" idx="1"/>
          </p:nvPr>
        </p:nvSpPr>
        <p:spPr>
          <a:xfrm>
            <a:off x="914400" y="4343400"/>
            <a:ext cx="5029200" cy="4114800"/>
          </a:xfrm>
          <a:ln/>
        </p:spPr>
        <p:txBody>
          <a:bodyPr lIns="92075" tIns="46038" rIns="92075" bIns="46038"/>
          <a:lstStyle/>
          <a:p>
            <a:endParaRPr lang="tr-TR"/>
          </a:p>
        </p:txBody>
      </p:sp>
    </p:spTree>
    <p:extLst>
      <p:ext uri="{BB962C8B-B14F-4D97-AF65-F5344CB8AC3E}">
        <p14:creationId xmlns:p14="http://schemas.microsoft.com/office/powerpoint/2010/main" val="3174457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BFB52E-7441-D94A-88A6-E86C5F51BBEA}" type="slidenum">
              <a:rPr lang="en-US"/>
              <a:pPr/>
              <a:t>30</a:t>
            </a:fld>
            <a:endParaRPr lang="en-US"/>
          </a:p>
        </p:txBody>
      </p:sp>
      <p:sp>
        <p:nvSpPr>
          <p:cNvPr id="1218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21859" name="Rectangle 3"/>
          <p:cNvSpPr>
            <a:spLocks noGrp="1" noChangeArrowheads="1"/>
          </p:cNvSpPr>
          <p:nvPr>
            <p:ph type="body" idx="1"/>
          </p:nvPr>
        </p:nvSpPr>
        <p:spPr>
          <a:xfrm>
            <a:off x="914400" y="4343400"/>
            <a:ext cx="5029200" cy="4114800"/>
          </a:xfrm>
        </p:spPr>
        <p:txBody>
          <a:bodyPr lIns="91638" tIns="45819" rIns="91638" bIns="45819"/>
          <a:lstStyle/>
          <a:p>
            <a:pPr defTabSz="947738"/>
            <a:endParaRPr lang="en-US"/>
          </a:p>
        </p:txBody>
      </p:sp>
    </p:spTree>
    <p:extLst>
      <p:ext uri="{BB962C8B-B14F-4D97-AF65-F5344CB8AC3E}">
        <p14:creationId xmlns:p14="http://schemas.microsoft.com/office/powerpoint/2010/main" val="24476881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6CCE32-3278-0645-8CB2-5578D9547142}" type="slidenum">
              <a:rPr lang="en-US"/>
              <a:pPr/>
              <a:t>32</a:t>
            </a:fld>
            <a:endParaRPr lang="en-US"/>
          </a:p>
        </p:txBody>
      </p:sp>
      <p:sp>
        <p:nvSpPr>
          <p:cNvPr id="123906" name="Rectangle 2"/>
          <p:cNvSpPr>
            <a:spLocks noGrp="1" noRot="1" noChangeAspect="1" noChangeArrowheads="1" noTextEdit="1"/>
          </p:cNvSpPr>
          <p:nvPr>
            <p:ph type="sldImg"/>
          </p:nvPr>
        </p:nvSpPr>
        <p:spPr>
          <a:xfrm>
            <a:off x="1149350" y="690563"/>
            <a:ext cx="4559300" cy="3419475"/>
          </a:xfrm>
          <a:ln w="12700" cap="flat">
            <a:solidFill>
              <a:schemeClr val="tx1"/>
            </a:solidFill>
          </a:ln>
          <a:extLst>
            <a:ext uri="{909E8E84-426E-40dd-AFC4-6F175D3DCCD1}">
              <a14:hiddenFill xmlns:a14="http://schemas.microsoft.com/office/drawing/2010/main" xmlns="">
                <a:noFill/>
              </a14:hiddenFill>
            </a:ext>
            <a:ext uri="{FAA26D3D-D897-4be2-8F04-BA451C77F1D7}">
              <ma14:placeholderFlag xmlns:ma14="http://schemas.microsoft.com/office/mac/drawingml/2011/main" xmlns="" val="1"/>
            </a:ext>
          </a:extLst>
        </p:spPr>
      </p:sp>
      <p:sp>
        <p:nvSpPr>
          <p:cNvPr id="123908" name="Rectangle 4"/>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8468296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09873A-2487-A346-8825-661095FA75D0}" type="slidenum">
              <a:rPr lang="en-US"/>
              <a:pPr/>
              <a:t>33</a:t>
            </a:fld>
            <a:endParaRPr lang="en-US"/>
          </a:p>
        </p:txBody>
      </p:sp>
      <p:sp>
        <p:nvSpPr>
          <p:cNvPr id="1280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28003" name="Rectangle 3"/>
          <p:cNvSpPr>
            <a:spLocks noGrp="1" noChangeArrowheads="1"/>
          </p:cNvSpPr>
          <p:nvPr>
            <p:ph type="body" idx="1"/>
          </p:nvPr>
        </p:nvSpPr>
        <p:spPr>
          <a:xfrm>
            <a:off x="914400" y="4343400"/>
            <a:ext cx="5029200" cy="4114800"/>
          </a:xfrm>
        </p:spPr>
        <p:txBody>
          <a:bodyPr lIns="91638" tIns="45819" rIns="91638" bIns="45819"/>
          <a:lstStyle/>
          <a:p>
            <a:pPr defTabSz="947738"/>
            <a:endParaRPr lang="en-US"/>
          </a:p>
        </p:txBody>
      </p:sp>
    </p:spTree>
    <p:extLst>
      <p:ext uri="{BB962C8B-B14F-4D97-AF65-F5344CB8AC3E}">
        <p14:creationId xmlns:p14="http://schemas.microsoft.com/office/powerpoint/2010/main" val="31903802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E29104-C8F2-1E40-8135-3389B5315C6A}" type="slidenum">
              <a:rPr lang="en-US"/>
              <a:pPr/>
              <a:t>34</a:t>
            </a:fld>
            <a:endParaRPr lang="en-US"/>
          </a:p>
        </p:txBody>
      </p:sp>
      <p:sp>
        <p:nvSpPr>
          <p:cNvPr id="1300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0051" name="Rectangle 3"/>
          <p:cNvSpPr>
            <a:spLocks noGrp="1" noChangeArrowheads="1"/>
          </p:cNvSpPr>
          <p:nvPr>
            <p:ph type="body" idx="1"/>
          </p:nvPr>
        </p:nvSpPr>
        <p:spPr>
          <a:xfrm>
            <a:off x="914400" y="4343400"/>
            <a:ext cx="5029200" cy="4114800"/>
          </a:xfrm>
        </p:spPr>
        <p:txBody>
          <a:bodyPr lIns="91638" tIns="45819" rIns="91638" bIns="45819"/>
          <a:lstStyle/>
          <a:p>
            <a:pPr defTabSz="947738"/>
            <a:endParaRPr lang="en-US"/>
          </a:p>
        </p:txBody>
      </p:sp>
    </p:spTree>
    <p:extLst>
      <p:ext uri="{BB962C8B-B14F-4D97-AF65-F5344CB8AC3E}">
        <p14:creationId xmlns:p14="http://schemas.microsoft.com/office/powerpoint/2010/main" val="28781634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AC663D-A89F-6243-9525-046BCBF685B7}" type="slidenum">
              <a:rPr lang="en-US"/>
              <a:pPr/>
              <a:t>35</a:t>
            </a:fld>
            <a:endParaRPr lang="en-US"/>
          </a:p>
        </p:txBody>
      </p:sp>
      <p:sp>
        <p:nvSpPr>
          <p:cNvPr id="132098" name="Rectangle 2"/>
          <p:cNvSpPr>
            <a:spLocks noGrp="1" noRot="1" noChangeAspect="1" noChangeArrowheads="1" noTextEdit="1"/>
          </p:cNvSpPr>
          <p:nvPr>
            <p:ph type="sldImg"/>
          </p:nvPr>
        </p:nvSpPr>
        <p:spPr>
          <a:xfrm>
            <a:off x="1149350" y="690563"/>
            <a:ext cx="4559300" cy="3419475"/>
          </a:xfrm>
          <a:ln w="12700" cap="flat">
            <a:solidFill>
              <a:schemeClr val="tx1"/>
            </a:solidFill>
          </a:ln>
          <a:extLst>
            <a:ext uri="{909E8E84-426E-40dd-AFC4-6F175D3DCCD1}">
              <a14:hiddenFill xmlns:a14="http://schemas.microsoft.com/office/drawing/2010/main" xmlns="">
                <a:noFill/>
              </a14:hiddenFill>
            </a:ext>
            <a:ext uri="{FAA26D3D-D897-4be2-8F04-BA451C77F1D7}">
              <ma14:placeholderFlag xmlns:ma14="http://schemas.microsoft.com/office/mac/drawingml/2011/main" xmlns="" val="1"/>
            </a:ext>
          </a:extLst>
        </p:spPr>
      </p:sp>
      <p:sp>
        <p:nvSpPr>
          <p:cNvPr id="132100" name="Rectangle 4"/>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304034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55B260-6630-A54D-BBD1-F3D3807235E6}" type="slidenum">
              <a:rPr lang="en-US"/>
              <a:pPr/>
              <a:t>41</a:t>
            </a:fld>
            <a:endParaRPr lang="en-US"/>
          </a:p>
        </p:txBody>
      </p:sp>
      <p:sp>
        <p:nvSpPr>
          <p:cNvPr id="200706" name="Rectangle 2"/>
          <p:cNvSpPr>
            <a:spLocks noGrp="1" noRot="1" noChangeAspect="1" noChangeArrowheads="1" noTextEdit="1"/>
          </p:cNvSpPr>
          <p:nvPr>
            <p:ph type="sldImg"/>
          </p:nvPr>
        </p:nvSpPr>
        <p:spPr>
          <a:xfrm>
            <a:off x="1144588" y="687388"/>
            <a:ext cx="4568825" cy="3425825"/>
          </a:xfrm>
          <a:ln w="12700" cap="flat"/>
          <a:extLst>
            <a:ext uri="{FAA26D3D-D897-4be2-8F04-BA451C77F1D7}">
              <ma14:placeholderFlag xmlns:ma14="http://schemas.microsoft.com/office/mac/drawingml/2011/main" xmlns="" val="1"/>
            </a:ext>
          </a:extLst>
        </p:spPr>
      </p:sp>
      <p:sp>
        <p:nvSpPr>
          <p:cNvPr id="200707" name="Rectangle 3"/>
          <p:cNvSpPr>
            <a:spLocks noGrp="1" noChangeArrowheads="1"/>
          </p:cNvSpPr>
          <p:nvPr>
            <p:ph type="body" idx="1"/>
          </p:nvPr>
        </p:nvSpPr>
        <p:spPr>
          <a:xfrm>
            <a:off x="914400" y="4343400"/>
            <a:ext cx="5029200" cy="4114800"/>
          </a:xfrm>
          <a:ln/>
        </p:spPr>
        <p:txBody>
          <a:bodyPr lIns="92075" tIns="46038" rIns="92075" bIns="46038"/>
          <a:lstStyle/>
          <a:p>
            <a:endParaRPr lang="tr-TR"/>
          </a:p>
        </p:txBody>
      </p:sp>
    </p:spTree>
    <p:extLst>
      <p:ext uri="{BB962C8B-B14F-4D97-AF65-F5344CB8AC3E}">
        <p14:creationId xmlns:p14="http://schemas.microsoft.com/office/powerpoint/2010/main" val="26690305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C69293-AA6A-4640-BF29-FD5CE601CCB4}" type="slidenum">
              <a:rPr lang="en-US"/>
              <a:pPr/>
              <a:t>45</a:t>
            </a:fld>
            <a:endParaRPr lang="en-US"/>
          </a:p>
        </p:txBody>
      </p:sp>
      <p:sp>
        <p:nvSpPr>
          <p:cNvPr id="2672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67267"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41260145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025CE6-F5CE-C444-AF79-9BFEA598C653}" type="slidenum">
              <a:rPr lang="en-US"/>
              <a:pPr/>
              <a:t>47</a:t>
            </a:fld>
            <a:endParaRPr lang="en-US"/>
          </a:p>
        </p:txBody>
      </p:sp>
      <p:sp>
        <p:nvSpPr>
          <p:cNvPr id="2693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69315"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3965220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657C26-CB68-454B-9CA2-34113E539B04}" type="slidenum">
              <a:rPr lang="en-US"/>
              <a:pPr/>
              <a:t>48</a:t>
            </a:fld>
            <a:endParaRPr lang="en-US"/>
          </a:p>
        </p:txBody>
      </p:sp>
      <p:sp>
        <p:nvSpPr>
          <p:cNvPr id="2703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70339"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24610786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6D08A1-5D41-6143-848F-1B02DF3F4022}" type="slidenum">
              <a:rPr lang="en-US"/>
              <a:pPr/>
              <a:t>49</a:t>
            </a:fld>
            <a:endParaRPr lang="en-US"/>
          </a:p>
        </p:txBody>
      </p:sp>
      <p:sp>
        <p:nvSpPr>
          <p:cNvPr id="2723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72387"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3968174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014FAE-52BD-0345-A539-6A7EF3F7BFB0}" type="slidenum">
              <a:rPr lang="en-US"/>
              <a:pPr/>
              <a:t>9</a:t>
            </a:fld>
            <a:endParaRPr lang="en-US"/>
          </a:p>
        </p:txBody>
      </p:sp>
      <p:sp>
        <p:nvSpPr>
          <p:cNvPr id="2600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60099"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32450136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696FCE-F850-F84D-A691-F8AEAEAA7040}" type="slidenum">
              <a:rPr lang="en-US"/>
              <a:pPr/>
              <a:t>50</a:t>
            </a:fld>
            <a:endParaRPr lang="en-US"/>
          </a:p>
        </p:txBody>
      </p:sp>
      <p:sp>
        <p:nvSpPr>
          <p:cNvPr id="2385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38595" name="Rectangle 3"/>
          <p:cNvSpPr>
            <a:spLocks noGrp="1" noChangeArrowheads="1"/>
          </p:cNvSpPr>
          <p:nvPr>
            <p:ph type="body" idx="1"/>
          </p:nvPr>
        </p:nvSpPr>
        <p:spPr>
          <a:xfrm>
            <a:off x="914400" y="4343400"/>
            <a:ext cx="5029200" cy="4114800"/>
          </a:xfrm>
        </p:spPr>
        <p:txBody>
          <a:bodyPr lIns="91434" tIns="45716" rIns="91434" bIns="45716"/>
          <a:lstStyle/>
          <a:p>
            <a:pPr defTabSz="949325"/>
            <a:endParaRPr lang="en-US"/>
          </a:p>
        </p:txBody>
      </p:sp>
    </p:spTree>
    <p:extLst>
      <p:ext uri="{BB962C8B-B14F-4D97-AF65-F5344CB8AC3E}">
        <p14:creationId xmlns:p14="http://schemas.microsoft.com/office/powerpoint/2010/main" val="42799918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02756" indent="-270291" eaLnBrk="0" hangingPunct="0">
              <a:defRPr>
                <a:solidFill>
                  <a:schemeClr val="tx1"/>
                </a:solidFill>
                <a:latin typeface="Arial" charset="0"/>
                <a:ea typeface="ＭＳ Ｐゴシック" charset="0"/>
              </a:defRPr>
            </a:lvl2pPr>
            <a:lvl3pPr marL="1081164" indent="-216233" eaLnBrk="0" hangingPunct="0">
              <a:defRPr>
                <a:solidFill>
                  <a:schemeClr val="tx1"/>
                </a:solidFill>
                <a:latin typeface="Arial" charset="0"/>
                <a:ea typeface="ＭＳ Ｐゴシック" charset="0"/>
              </a:defRPr>
            </a:lvl3pPr>
            <a:lvl4pPr marL="1513629" indent="-216233" eaLnBrk="0" hangingPunct="0">
              <a:defRPr>
                <a:solidFill>
                  <a:schemeClr val="tx1"/>
                </a:solidFill>
                <a:latin typeface="Arial" charset="0"/>
                <a:ea typeface="ＭＳ Ｐゴシック" charset="0"/>
              </a:defRPr>
            </a:lvl4pPr>
            <a:lvl5pPr marL="1946095" indent="-216233" eaLnBrk="0" hangingPunct="0">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F4239AC-3640-634A-B483-40E27D943A92}" type="slidenum">
              <a:rPr lang="en-US"/>
              <a:pPr eaLnBrk="1" hangingPunct="1"/>
              <a:t>53</a:t>
            </a:fld>
            <a:endParaRPr lang="en-US"/>
          </a:p>
        </p:txBody>
      </p:sp>
    </p:spTree>
    <p:extLst>
      <p:ext uri="{BB962C8B-B14F-4D97-AF65-F5344CB8AC3E}">
        <p14:creationId xmlns:p14="http://schemas.microsoft.com/office/powerpoint/2010/main" val="22298311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02756" indent="-270291" eaLnBrk="0" hangingPunct="0">
              <a:defRPr>
                <a:solidFill>
                  <a:schemeClr val="tx1"/>
                </a:solidFill>
                <a:latin typeface="Arial" charset="0"/>
                <a:ea typeface="ＭＳ Ｐゴシック" charset="0"/>
              </a:defRPr>
            </a:lvl2pPr>
            <a:lvl3pPr marL="1081164" indent="-216233" eaLnBrk="0" hangingPunct="0">
              <a:defRPr>
                <a:solidFill>
                  <a:schemeClr val="tx1"/>
                </a:solidFill>
                <a:latin typeface="Arial" charset="0"/>
                <a:ea typeface="ＭＳ Ｐゴシック" charset="0"/>
              </a:defRPr>
            </a:lvl3pPr>
            <a:lvl4pPr marL="1513629" indent="-216233" eaLnBrk="0" hangingPunct="0">
              <a:defRPr>
                <a:solidFill>
                  <a:schemeClr val="tx1"/>
                </a:solidFill>
                <a:latin typeface="Arial" charset="0"/>
                <a:ea typeface="ＭＳ Ｐゴシック" charset="0"/>
              </a:defRPr>
            </a:lvl4pPr>
            <a:lvl5pPr marL="1946095" indent="-216233" eaLnBrk="0" hangingPunct="0">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AE9E5BC-80EB-7545-B9D0-48433CB49EE3}" type="slidenum">
              <a:rPr lang="en-US"/>
              <a:pPr eaLnBrk="1" hangingPunct="1"/>
              <a:t>54</a:t>
            </a:fld>
            <a:endParaRPr lang="en-US"/>
          </a:p>
        </p:txBody>
      </p:sp>
    </p:spTree>
    <p:extLst>
      <p:ext uri="{BB962C8B-B14F-4D97-AF65-F5344CB8AC3E}">
        <p14:creationId xmlns:p14="http://schemas.microsoft.com/office/powerpoint/2010/main" val="12045568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02756" indent="-270291" eaLnBrk="0" hangingPunct="0">
              <a:defRPr>
                <a:solidFill>
                  <a:schemeClr val="tx1"/>
                </a:solidFill>
                <a:latin typeface="Arial" charset="0"/>
                <a:ea typeface="ＭＳ Ｐゴシック" charset="0"/>
              </a:defRPr>
            </a:lvl2pPr>
            <a:lvl3pPr marL="1081164" indent="-216233" eaLnBrk="0" hangingPunct="0">
              <a:defRPr>
                <a:solidFill>
                  <a:schemeClr val="tx1"/>
                </a:solidFill>
                <a:latin typeface="Arial" charset="0"/>
                <a:ea typeface="ＭＳ Ｐゴシック" charset="0"/>
              </a:defRPr>
            </a:lvl3pPr>
            <a:lvl4pPr marL="1513629" indent="-216233" eaLnBrk="0" hangingPunct="0">
              <a:defRPr>
                <a:solidFill>
                  <a:schemeClr val="tx1"/>
                </a:solidFill>
                <a:latin typeface="Arial" charset="0"/>
                <a:ea typeface="ＭＳ Ｐゴシック" charset="0"/>
              </a:defRPr>
            </a:lvl4pPr>
            <a:lvl5pPr marL="1946095" indent="-216233" eaLnBrk="0" hangingPunct="0">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DF3C5E6-8462-3B45-9C6C-F73E11DC4FBE}" type="slidenum">
              <a:rPr lang="en-US"/>
              <a:pPr eaLnBrk="1" hangingPunct="1"/>
              <a:t>55</a:t>
            </a:fld>
            <a:endParaRPr lang="en-US"/>
          </a:p>
        </p:txBody>
      </p:sp>
    </p:spTree>
    <p:extLst>
      <p:ext uri="{BB962C8B-B14F-4D97-AF65-F5344CB8AC3E}">
        <p14:creationId xmlns:p14="http://schemas.microsoft.com/office/powerpoint/2010/main" val="3180291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02756" indent="-270291" eaLnBrk="0" hangingPunct="0">
              <a:defRPr>
                <a:solidFill>
                  <a:schemeClr val="tx1"/>
                </a:solidFill>
                <a:latin typeface="Arial" charset="0"/>
                <a:ea typeface="ＭＳ Ｐゴシック" charset="0"/>
              </a:defRPr>
            </a:lvl2pPr>
            <a:lvl3pPr marL="1081164" indent="-216233" eaLnBrk="0" hangingPunct="0">
              <a:defRPr>
                <a:solidFill>
                  <a:schemeClr val="tx1"/>
                </a:solidFill>
                <a:latin typeface="Arial" charset="0"/>
                <a:ea typeface="ＭＳ Ｐゴシック" charset="0"/>
              </a:defRPr>
            </a:lvl3pPr>
            <a:lvl4pPr marL="1513629" indent="-216233" eaLnBrk="0" hangingPunct="0">
              <a:defRPr>
                <a:solidFill>
                  <a:schemeClr val="tx1"/>
                </a:solidFill>
                <a:latin typeface="Arial" charset="0"/>
                <a:ea typeface="ＭＳ Ｐゴシック" charset="0"/>
              </a:defRPr>
            </a:lvl4pPr>
            <a:lvl5pPr marL="1946095" indent="-216233" eaLnBrk="0" hangingPunct="0">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ED0A1E0-B156-4C42-AB9A-B302CC9EB757}" type="slidenum">
              <a:rPr lang="en-US"/>
              <a:pPr eaLnBrk="1" hangingPunct="1"/>
              <a:t>56</a:t>
            </a:fld>
            <a:endParaRPr lang="en-US"/>
          </a:p>
        </p:txBody>
      </p:sp>
    </p:spTree>
    <p:extLst>
      <p:ext uri="{BB962C8B-B14F-4D97-AF65-F5344CB8AC3E}">
        <p14:creationId xmlns:p14="http://schemas.microsoft.com/office/powerpoint/2010/main" val="38351407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02756" indent="-270291" eaLnBrk="0" hangingPunct="0">
              <a:defRPr>
                <a:solidFill>
                  <a:schemeClr val="tx1"/>
                </a:solidFill>
                <a:latin typeface="Arial" charset="0"/>
                <a:ea typeface="ＭＳ Ｐゴシック" charset="0"/>
              </a:defRPr>
            </a:lvl2pPr>
            <a:lvl3pPr marL="1081164" indent="-216233" eaLnBrk="0" hangingPunct="0">
              <a:defRPr>
                <a:solidFill>
                  <a:schemeClr val="tx1"/>
                </a:solidFill>
                <a:latin typeface="Arial" charset="0"/>
                <a:ea typeface="ＭＳ Ｐゴシック" charset="0"/>
              </a:defRPr>
            </a:lvl3pPr>
            <a:lvl4pPr marL="1513629" indent="-216233" eaLnBrk="0" hangingPunct="0">
              <a:defRPr>
                <a:solidFill>
                  <a:schemeClr val="tx1"/>
                </a:solidFill>
                <a:latin typeface="Arial" charset="0"/>
                <a:ea typeface="ＭＳ Ｐゴシック" charset="0"/>
              </a:defRPr>
            </a:lvl4pPr>
            <a:lvl5pPr marL="1946095" indent="-216233" eaLnBrk="0" hangingPunct="0">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CEAACC2-F4BB-1340-9583-AA85CFDA4E82}" type="slidenum">
              <a:rPr lang="en-US"/>
              <a:pPr eaLnBrk="1" hangingPunct="1"/>
              <a:t>57</a:t>
            </a:fld>
            <a:endParaRPr lang="en-US"/>
          </a:p>
        </p:txBody>
      </p:sp>
    </p:spTree>
    <p:extLst>
      <p:ext uri="{BB962C8B-B14F-4D97-AF65-F5344CB8AC3E}">
        <p14:creationId xmlns:p14="http://schemas.microsoft.com/office/powerpoint/2010/main" val="3368967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02756" indent="-270291" eaLnBrk="0" hangingPunct="0">
              <a:defRPr>
                <a:solidFill>
                  <a:schemeClr val="tx1"/>
                </a:solidFill>
                <a:latin typeface="Arial" charset="0"/>
                <a:ea typeface="ＭＳ Ｐゴシック" charset="0"/>
              </a:defRPr>
            </a:lvl2pPr>
            <a:lvl3pPr marL="1081164" indent="-216233" eaLnBrk="0" hangingPunct="0">
              <a:defRPr>
                <a:solidFill>
                  <a:schemeClr val="tx1"/>
                </a:solidFill>
                <a:latin typeface="Arial" charset="0"/>
                <a:ea typeface="ＭＳ Ｐゴシック" charset="0"/>
              </a:defRPr>
            </a:lvl3pPr>
            <a:lvl4pPr marL="1513629" indent="-216233" eaLnBrk="0" hangingPunct="0">
              <a:defRPr>
                <a:solidFill>
                  <a:schemeClr val="tx1"/>
                </a:solidFill>
                <a:latin typeface="Arial" charset="0"/>
                <a:ea typeface="ＭＳ Ｐゴシック" charset="0"/>
              </a:defRPr>
            </a:lvl4pPr>
            <a:lvl5pPr marL="1946095" indent="-216233" eaLnBrk="0" hangingPunct="0">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6D2597E-E1D2-AA40-853C-1F94F82B41D4}" type="slidenum">
              <a:rPr lang="en-US"/>
              <a:pPr eaLnBrk="1" hangingPunct="1"/>
              <a:t>58</a:t>
            </a:fld>
            <a:endParaRPr lang="en-US"/>
          </a:p>
        </p:txBody>
      </p:sp>
    </p:spTree>
    <p:extLst>
      <p:ext uri="{BB962C8B-B14F-4D97-AF65-F5344CB8AC3E}">
        <p14:creationId xmlns:p14="http://schemas.microsoft.com/office/powerpoint/2010/main" val="14775435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02756" indent="-270291" eaLnBrk="0" hangingPunct="0">
              <a:defRPr>
                <a:solidFill>
                  <a:schemeClr val="tx1"/>
                </a:solidFill>
                <a:latin typeface="Arial" charset="0"/>
                <a:ea typeface="ＭＳ Ｐゴシック" charset="0"/>
              </a:defRPr>
            </a:lvl2pPr>
            <a:lvl3pPr marL="1081164" indent="-216233" eaLnBrk="0" hangingPunct="0">
              <a:defRPr>
                <a:solidFill>
                  <a:schemeClr val="tx1"/>
                </a:solidFill>
                <a:latin typeface="Arial" charset="0"/>
                <a:ea typeface="ＭＳ Ｐゴシック" charset="0"/>
              </a:defRPr>
            </a:lvl3pPr>
            <a:lvl4pPr marL="1513629" indent="-216233" eaLnBrk="0" hangingPunct="0">
              <a:defRPr>
                <a:solidFill>
                  <a:schemeClr val="tx1"/>
                </a:solidFill>
                <a:latin typeface="Arial" charset="0"/>
                <a:ea typeface="ＭＳ Ｐゴシック" charset="0"/>
              </a:defRPr>
            </a:lvl4pPr>
            <a:lvl5pPr marL="1946095" indent="-216233" eaLnBrk="0" hangingPunct="0">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C760662-2F47-1A40-A7B0-B1DF37F1D2AE}" type="slidenum">
              <a:rPr lang="en-US"/>
              <a:pPr eaLnBrk="1" hangingPunct="1"/>
              <a:t>59</a:t>
            </a:fld>
            <a:endParaRPr lang="en-US"/>
          </a:p>
        </p:txBody>
      </p:sp>
    </p:spTree>
    <p:extLst>
      <p:ext uri="{BB962C8B-B14F-4D97-AF65-F5344CB8AC3E}">
        <p14:creationId xmlns:p14="http://schemas.microsoft.com/office/powerpoint/2010/main" val="15554051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02756" indent="-270291" eaLnBrk="0" hangingPunct="0">
              <a:defRPr>
                <a:solidFill>
                  <a:schemeClr val="tx1"/>
                </a:solidFill>
                <a:latin typeface="Arial" charset="0"/>
                <a:ea typeface="ＭＳ Ｐゴシック" charset="0"/>
              </a:defRPr>
            </a:lvl2pPr>
            <a:lvl3pPr marL="1081164" indent="-216233" eaLnBrk="0" hangingPunct="0">
              <a:defRPr>
                <a:solidFill>
                  <a:schemeClr val="tx1"/>
                </a:solidFill>
                <a:latin typeface="Arial" charset="0"/>
                <a:ea typeface="ＭＳ Ｐゴシック" charset="0"/>
              </a:defRPr>
            </a:lvl3pPr>
            <a:lvl4pPr marL="1513629" indent="-216233" eaLnBrk="0" hangingPunct="0">
              <a:defRPr>
                <a:solidFill>
                  <a:schemeClr val="tx1"/>
                </a:solidFill>
                <a:latin typeface="Arial" charset="0"/>
                <a:ea typeface="ＭＳ Ｐゴシック" charset="0"/>
              </a:defRPr>
            </a:lvl4pPr>
            <a:lvl5pPr marL="1946095" indent="-216233" eaLnBrk="0" hangingPunct="0">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E1765BE-5CCB-F24D-B5D0-7B8DA6ED4504}" type="slidenum">
              <a:rPr lang="en-US"/>
              <a:pPr eaLnBrk="1" hangingPunct="1"/>
              <a:t>60</a:t>
            </a:fld>
            <a:endParaRPr lang="en-US"/>
          </a:p>
        </p:txBody>
      </p:sp>
    </p:spTree>
    <p:extLst>
      <p:ext uri="{BB962C8B-B14F-4D97-AF65-F5344CB8AC3E}">
        <p14:creationId xmlns:p14="http://schemas.microsoft.com/office/powerpoint/2010/main" val="2733910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6D5EBD-E81E-FE41-B6A9-EF43394EF8C9}" type="slidenum">
              <a:rPr lang="en-US"/>
              <a:pPr/>
              <a:t>14</a:t>
            </a:fld>
            <a:endParaRPr lang="en-US"/>
          </a:p>
        </p:txBody>
      </p:sp>
      <p:sp>
        <p:nvSpPr>
          <p:cNvPr id="53250" name="Rectangle 2"/>
          <p:cNvSpPr>
            <a:spLocks noGrp="1" noRot="1" noChangeAspect="1" noChangeArrowheads="1" noTextEdit="1"/>
          </p:cNvSpPr>
          <p:nvPr>
            <p:ph type="sldImg"/>
          </p:nvPr>
        </p:nvSpPr>
        <p:spPr>
          <a:xfrm>
            <a:off x="1144588" y="687388"/>
            <a:ext cx="4568825" cy="3425825"/>
          </a:xfrm>
          <a:ln w="12700" cap="flat"/>
          <a:extLst>
            <a:ext uri="{FAA26D3D-D897-4be2-8F04-BA451C77F1D7}">
              <ma14:placeholderFlag xmlns:ma14="http://schemas.microsoft.com/office/mac/drawingml/2011/main" xmlns="" val="1"/>
            </a:ext>
          </a:extLst>
        </p:spPr>
      </p:sp>
      <p:sp>
        <p:nvSpPr>
          <p:cNvPr id="53251" name="Rectangle 3"/>
          <p:cNvSpPr>
            <a:spLocks noGrp="1" noChangeArrowheads="1"/>
          </p:cNvSpPr>
          <p:nvPr>
            <p:ph type="body" idx="1"/>
          </p:nvPr>
        </p:nvSpPr>
        <p:spPr>
          <a:xfrm>
            <a:off x="914400" y="4343400"/>
            <a:ext cx="5029200" cy="4114800"/>
          </a:xfrm>
          <a:ln/>
        </p:spPr>
        <p:txBody>
          <a:bodyPr lIns="92075" tIns="46038" rIns="92075" bIns="46038"/>
          <a:lstStyle/>
          <a:p>
            <a:endParaRPr lang="tr-TR"/>
          </a:p>
        </p:txBody>
      </p:sp>
    </p:spTree>
    <p:extLst>
      <p:ext uri="{BB962C8B-B14F-4D97-AF65-F5344CB8AC3E}">
        <p14:creationId xmlns:p14="http://schemas.microsoft.com/office/powerpoint/2010/main" val="3365186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BD394F-1752-D249-9BFD-1988F57ADEE8}" type="slidenum">
              <a:rPr lang="en-US"/>
              <a:pPr/>
              <a:t>15</a:t>
            </a:fld>
            <a:endParaRPr lang="en-US"/>
          </a:p>
        </p:txBody>
      </p:sp>
      <p:sp>
        <p:nvSpPr>
          <p:cNvPr id="512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1203"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2474977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724E80-8070-B24C-ACC8-AD20AF70F65E}" type="slidenum">
              <a:rPr lang="en-US"/>
              <a:pPr/>
              <a:t>16</a:t>
            </a:fld>
            <a:endParaRPr lang="en-US"/>
          </a:p>
        </p:txBody>
      </p:sp>
      <p:sp>
        <p:nvSpPr>
          <p:cNvPr id="1955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5587"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3017017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634FFC-E7B0-F94B-B0DC-24A947AEF168}" type="slidenum">
              <a:rPr lang="en-US"/>
              <a:pPr/>
              <a:t>17</a:t>
            </a:fld>
            <a:endParaRPr lang="en-US"/>
          </a:p>
        </p:txBody>
      </p:sp>
      <p:sp>
        <p:nvSpPr>
          <p:cNvPr id="2611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61123"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2897066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25AB39-69C2-7B46-921D-864CC5EAF84A}" type="slidenum">
              <a:rPr lang="en-US"/>
              <a:pPr/>
              <a:t>18</a:t>
            </a:fld>
            <a:endParaRPr lang="en-US"/>
          </a:p>
        </p:txBody>
      </p:sp>
      <p:sp>
        <p:nvSpPr>
          <p:cNvPr id="2621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62147"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1850449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A92503-E23B-D047-8981-EBC3B688C5E2}" type="slidenum">
              <a:rPr lang="en-US"/>
              <a:pPr/>
              <a:t>19</a:t>
            </a:fld>
            <a:endParaRPr lang="en-US"/>
          </a:p>
        </p:txBody>
      </p:sp>
      <p:sp>
        <p:nvSpPr>
          <p:cNvPr id="57346" name="Rectangle 2"/>
          <p:cNvSpPr>
            <a:spLocks noGrp="1" noRot="1" noChangeAspect="1" noChangeArrowheads="1" noTextEdit="1"/>
          </p:cNvSpPr>
          <p:nvPr>
            <p:ph type="sldImg"/>
          </p:nvPr>
        </p:nvSpPr>
        <p:spPr>
          <a:xfrm>
            <a:off x="1144588" y="687388"/>
            <a:ext cx="4568825" cy="3425825"/>
          </a:xfrm>
          <a:ln w="12700" cap="flat"/>
          <a:extLst>
            <a:ext uri="{FAA26D3D-D897-4be2-8F04-BA451C77F1D7}">
              <ma14:placeholderFlag xmlns:ma14="http://schemas.microsoft.com/office/mac/drawingml/2011/main" xmlns="" val="1"/>
            </a:ext>
          </a:extLst>
        </p:spPr>
      </p:sp>
      <p:sp>
        <p:nvSpPr>
          <p:cNvPr id="57347" name="Rectangle 3"/>
          <p:cNvSpPr>
            <a:spLocks noGrp="1" noChangeArrowheads="1"/>
          </p:cNvSpPr>
          <p:nvPr>
            <p:ph type="body" idx="1"/>
          </p:nvPr>
        </p:nvSpPr>
        <p:spPr>
          <a:xfrm>
            <a:off x="914400" y="4343400"/>
            <a:ext cx="5029200" cy="4114800"/>
          </a:xfrm>
          <a:ln/>
        </p:spPr>
        <p:txBody>
          <a:bodyPr lIns="92075" tIns="46038" rIns="92075" bIns="46038"/>
          <a:lstStyle/>
          <a:p>
            <a:endParaRPr lang="tr-TR"/>
          </a:p>
        </p:txBody>
      </p:sp>
    </p:spTree>
    <p:extLst>
      <p:ext uri="{BB962C8B-B14F-4D97-AF65-F5344CB8AC3E}">
        <p14:creationId xmlns:p14="http://schemas.microsoft.com/office/powerpoint/2010/main" val="3866308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lvl1pPr>
              <a:defRPr/>
            </a:lvl1pPr>
          </a:lstStyle>
          <a:p>
            <a:pPr>
              <a:defRPr/>
            </a:pPr>
            <a:fld id="{3F22E19D-11EF-7C4D-A64C-EEA9FE302D89}" type="datetimeFigureOut">
              <a:rPr lang="tr-TR"/>
              <a:pPr>
                <a:defRPr/>
              </a:pPr>
              <a:t>10.12.2017</a:t>
            </a:fld>
            <a:endParaRPr lang="tr-T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745FE3B-795F-ED49-9529-06F10A8D7627}" type="slidenum">
              <a:rPr lang="tr-TR"/>
              <a:pPr>
                <a:defRPr/>
              </a:pPr>
              <a:t>‹#›</a:t>
            </a:fld>
            <a:endParaRPr lang="tr-TR"/>
          </a:p>
        </p:txBody>
      </p:sp>
    </p:spTree>
    <p:extLst>
      <p:ext uri="{BB962C8B-B14F-4D97-AF65-F5344CB8AC3E}">
        <p14:creationId xmlns:p14="http://schemas.microsoft.com/office/powerpoint/2010/main" val="4092621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lvl1pPr>
              <a:defRPr/>
            </a:lvl1pPr>
          </a:lstStyle>
          <a:p>
            <a:pPr>
              <a:defRPr/>
            </a:pPr>
            <a:fld id="{46D88766-10AF-C345-AFB9-A04031BC4EF4}" type="datetimeFigureOut">
              <a:rPr lang="tr-TR"/>
              <a:pPr>
                <a:defRPr/>
              </a:pPr>
              <a:t>10.12.2017</a:t>
            </a:fld>
            <a:endParaRPr lang="tr-T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102CEDD-D421-E143-A8EF-A96987E4F92C}" type="slidenum">
              <a:rPr lang="tr-TR"/>
              <a:pPr>
                <a:defRPr/>
              </a:pPr>
              <a:t>‹#›</a:t>
            </a:fld>
            <a:endParaRPr lang="tr-TR"/>
          </a:p>
        </p:txBody>
      </p:sp>
    </p:spTree>
    <p:extLst>
      <p:ext uri="{BB962C8B-B14F-4D97-AF65-F5344CB8AC3E}">
        <p14:creationId xmlns:p14="http://schemas.microsoft.com/office/powerpoint/2010/main" val="2713710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lvl1pPr>
              <a:defRPr/>
            </a:lvl1pPr>
          </a:lstStyle>
          <a:p>
            <a:pPr>
              <a:defRPr/>
            </a:pPr>
            <a:fld id="{6860B5CC-A428-1A4A-9091-AAF80F4B9BF7}" type="datetimeFigureOut">
              <a:rPr lang="tr-TR"/>
              <a:pPr>
                <a:defRPr/>
              </a:pPr>
              <a:t>10.12.2017</a:t>
            </a:fld>
            <a:endParaRPr lang="tr-T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948A024-ABCD-B847-ADE6-436691CEC924}" type="slidenum">
              <a:rPr lang="tr-TR"/>
              <a:pPr>
                <a:defRPr/>
              </a:pPr>
              <a:t>‹#›</a:t>
            </a:fld>
            <a:endParaRPr lang="tr-TR"/>
          </a:p>
        </p:txBody>
      </p:sp>
    </p:spTree>
    <p:extLst>
      <p:ext uri="{BB962C8B-B14F-4D97-AF65-F5344CB8AC3E}">
        <p14:creationId xmlns:p14="http://schemas.microsoft.com/office/powerpoint/2010/main" val="1574537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1143000"/>
          </a:xfrm>
        </p:spPr>
        <p:txBody>
          <a:bodyPr/>
          <a:lstStyle/>
          <a:p>
            <a:r>
              <a:rPr lang="tr-TR" smtClean="0"/>
              <a:t>Click to edit Master title style</a:t>
            </a:r>
            <a:endParaRPr lang="en-US"/>
          </a:p>
        </p:txBody>
      </p:sp>
      <p:sp>
        <p:nvSpPr>
          <p:cNvPr id="3" name="Text Placeholder 2"/>
          <p:cNvSpPr>
            <a:spLocks noGrp="1"/>
          </p:cNvSpPr>
          <p:nvPr>
            <p:ph type="body" sz="half" idx="1"/>
          </p:nvPr>
        </p:nvSpPr>
        <p:spPr>
          <a:xfrm>
            <a:off x="914400" y="1524000"/>
            <a:ext cx="3810000" cy="4525963"/>
          </a:xfrm>
        </p:spPr>
        <p:txBody>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4" name="Content Placeholder 3"/>
          <p:cNvSpPr>
            <a:spLocks noGrp="1"/>
          </p:cNvSpPr>
          <p:nvPr>
            <p:ph sz="half" idx="2"/>
          </p:nvPr>
        </p:nvSpPr>
        <p:spPr>
          <a:xfrm>
            <a:off x="4876800" y="1524000"/>
            <a:ext cx="3810000" cy="4525963"/>
          </a:xfrm>
        </p:spPr>
        <p:txBody>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5" name="Date Placeholder 4"/>
          <p:cNvSpPr>
            <a:spLocks noGrp="1"/>
          </p:cNvSpPr>
          <p:nvPr>
            <p:ph type="dt" sz="half" idx="10"/>
          </p:nvPr>
        </p:nvSpPr>
        <p:spPr>
          <a:xfrm>
            <a:off x="4114800" y="6248400"/>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762000" y="6248400"/>
            <a:ext cx="2895600" cy="476250"/>
          </a:xfrm>
        </p:spPr>
        <p:txBody>
          <a:bodyPr/>
          <a:lstStyle>
            <a:lvl1pPr>
              <a:defRPr/>
            </a:lvl1pPr>
          </a:lstStyle>
          <a:p>
            <a:r>
              <a:rPr lang="en-US"/>
              <a:t>Chapter 7 CPU and Memory</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r>
              <a:rPr lang="en-US"/>
              <a:t>7-</a:t>
            </a:r>
            <a:fld id="{BC350177-718B-5F4A-89D4-C491F9D04530}" type="slidenum">
              <a:rPr lang="en-US"/>
              <a:pPr/>
              <a:t>‹#›</a:t>
            </a:fld>
            <a:endParaRPr lang="en-US"/>
          </a:p>
        </p:txBody>
      </p:sp>
    </p:spTree>
    <p:extLst>
      <p:ext uri="{BB962C8B-B14F-4D97-AF65-F5344CB8AC3E}">
        <p14:creationId xmlns:p14="http://schemas.microsoft.com/office/powerpoint/2010/main" val="2275395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1143000"/>
          </a:xfrm>
        </p:spPr>
        <p:txBody>
          <a:bodyPr/>
          <a:lstStyle/>
          <a:p>
            <a:r>
              <a:rPr lang="tr-TR" smtClean="0"/>
              <a:t>Click to edit Master title style</a:t>
            </a:r>
            <a:endParaRPr lang="en-US"/>
          </a:p>
        </p:txBody>
      </p:sp>
      <p:sp>
        <p:nvSpPr>
          <p:cNvPr id="3" name="Text Placeholder 2"/>
          <p:cNvSpPr>
            <a:spLocks noGrp="1"/>
          </p:cNvSpPr>
          <p:nvPr>
            <p:ph type="body" sz="half" idx="1"/>
          </p:nvPr>
        </p:nvSpPr>
        <p:spPr>
          <a:xfrm>
            <a:off x="914400" y="1524000"/>
            <a:ext cx="3810000" cy="4525963"/>
          </a:xfrm>
        </p:spPr>
        <p:txBody>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4" name="ClipArt Placeholder 3"/>
          <p:cNvSpPr>
            <a:spLocks noGrp="1"/>
          </p:cNvSpPr>
          <p:nvPr>
            <p:ph type="clipArt" sz="half" idx="2"/>
          </p:nvPr>
        </p:nvSpPr>
        <p:spPr>
          <a:xfrm>
            <a:off x="4876800" y="1524000"/>
            <a:ext cx="3810000" cy="4525963"/>
          </a:xfrm>
        </p:spPr>
        <p:txBody>
          <a:bodyPr/>
          <a:lstStyle/>
          <a:p>
            <a:endParaRPr lang="en-US"/>
          </a:p>
        </p:txBody>
      </p:sp>
      <p:sp>
        <p:nvSpPr>
          <p:cNvPr id="5" name="Date Placeholder 4"/>
          <p:cNvSpPr>
            <a:spLocks noGrp="1"/>
          </p:cNvSpPr>
          <p:nvPr>
            <p:ph type="dt" sz="half" idx="10"/>
          </p:nvPr>
        </p:nvSpPr>
        <p:spPr>
          <a:xfrm>
            <a:off x="4114800" y="6248400"/>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762000" y="6248400"/>
            <a:ext cx="2895600" cy="476250"/>
          </a:xfrm>
        </p:spPr>
        <p:txBody>
          <a:bodyPr/>
          <a:lstStyle>
            <a:lvl1pPr>
              <a:defRPr/>
            </a:lvl1pPr>
          </a:lstStyle>
          <a:p>
            <a:r>
              <a:rPr lang="en-US"/>
              <a:t>Chapter 7 CPU and Memory</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r>
              <a:rPr lang="en-US"/>
              <a:t>7-</a:t>
            </a:r>
            <a:fld id="{03CFA35F-7C4E-AF4A-AEB7-8BF2102BCF6B}" type="slidenum">
              <a:rPr lang="en-US"/>
              <a:pPr/>
              <a:t>‹#›</a:t>
            </a:fld>
            <a:endParaRPr lang="en-US"/>
          </a:p>
        </p:txBody>
      </p:sp>
    </p:spTree>
    <p:extLst>
      <p:ext uri="{BB962C8B-B14F-4D97-AF65-F5344CB8AC3E}">
        <p14:creationId xmlns:p14="http://schemas.microsoft.com/office/powerpoint/2010/main" val="2268108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lvl1pPr>
              <a:defRPr/>
            </a:lvl1pPr>
          </a:lstStyle>
          <a:p>
            <a:pPr>
              <a:defRPr/>
            </a:pPr>
            <a:fld id="{B0FEB8C5-E551-A948-ADFD-FB1F96AE15A6}" type="datetimeFigureOut">
              <a:rPr lang="tr-TR"/>
              <a:pPr>
                <a:defRPr/>
              </a:pPr>
              <a:t>10.12.2017</a:t>
            </a:fld>
            <a:endParaRPr lang="tr-T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600DD96-2FCF-B047-B879-DD9E82623F9A}" type="slidenum">
              <a:rPr lang="tr-TR"/>
              <a:pPr>
                <a:defRPr/>
              </a:pPr>
              <a:t>‹#›</a:t>
            </a:fld>
            <a:endParaRPr lang="tr-TR"/>
          </a:p>
        </p:txBody>
      </p:sp>
    </p:spTree>
    <p:extLst>
      <p:ext uri="{BB962C8B-B14F-4D97-AF65-F5344CB8AC3E}">
        <p14:creationId xmlns:p14="http://schemas.microsoft.com/office/powerpoint/2010/main" val="2368496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83CFB34-A9D7-9045-93AE-CE303CF43267}" type="datetimeFigureOut">
              <a:rPr lang="tr-TR"/>
              <a:pPr>
                <a:defRPr/>
              </a:pPr>
              <a:t>10.12.2017</a:t>
            </a:fld>
            <a:endParaRPr lang="tr-T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DB63721-D9F8-944A-B4B1-9D3C35A4D9CE}" type="slidenum">
              <a:rPr lang="tr-TR"/>
              <a:pPr>
                <a:defRPr/>
              </a:pPr>
              <a:t>‹#›</a:t>
            </a:fld>
            <a:endParaRPr lang="tr-TR"/>
          </a:p>
        </p:txBody>
      </p:sp>
    </p:spTree>
    <p:extLst>
      <p:ext uri="{BB962C8B-B14F-4D97-AF65-F5344CB8AC3E}">
        <p14:creationId xmlns:p14="http://schemas.microsoft.com/office/powerpoint/2010/main" val="279404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3"/>
          <p:cNvSpPr>
            <a:spLocks noGrp="1"/>
          </p:cNvSpPr>
          <p:nvPr>
            <p:ph type="dt" sz="half" idx="10"/>
          </p:nvPr>
        </p:nvSpPr>
        <p:spPr/>
        <p:txBody>
          <a:bodyPr/>
          <a:lstStyle>
            <a:lvl1pPr>
              <a:defRPr/>
            </a:lvl1pPr>
          </a:lstStyle>
          <a:p>
            <a:pPr>
              <a:defRPr/>
            </a:pPr>
            <a:fld id="{6BE54CAC-5B5F-F545-8E8B-D5604DB3E464}" type="datetimeFigureOut">
              <a:rPr lang="tr-TR"/>
              <a:pPr>
                <a:defRPr/>
              </a:pPr>
              <a:t>10.12.2017</a:t>
            </a:fld>
            <a:endParaRPr lang="tr-TR"/>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5A8A5E1-0561-FC41-A42D-359370CB20A8}" type="slidenum">
              <a:rPr lang="tr-TR"/>
              <a:pPr>
                <a:defRPr/>
              </a:pPr>
              <a:t>‹#›</a:t>
            </a:fld>
            <a:endParaRPr lang="tr-TR"/>
          </a:p>
        </p:txBody>
      </p:sp>
    </p:spTree>
    <p:extLst>
      <p:ext uri="{BB962C8B-B14F-4D97-AF65-F5344CB8AC3E}">
        <p14:creationId xmlns:p14="http://schemas.microsoft.com/office/powerpoint/2010/main" val="3431966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3"/>
          <p:cNvSpPr>
            <a:spLocks noGrp="1"/>
          </p:cNvSpPr>
          <p:nvPr>
            <p:ph type="dt" sz="half" idx="10"/>
          </p:nvPr>
        </p:nvSpPr>
        <p:spPr/>
        <p:txBody>
          <a:bodyPr/>
          <a:lstStyle>
            <a:lvl1pPr>
              <a:defRPr/>
            </a:lvl1pPr>
          </a:lstStyle>
          <a:p>
            <a:pPr>
              <a:defRPr/>
            </a:pPr>
            <a:fld id="{ED5B77EE-4A14-2146-8C3A-FE4D7A54D44F}" type="datetimeFigureOut">
              <a:rPr lang="tr-TR"/>
              <a:pPr>
                <a:defRPr/>
              </a:pPr>
              <a:t>10.12.2017</a:t>
            </a:fld>
            <a:endParaRPr lang="tr-TR"/>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36D44125-ACDB-4343-B9A9-1CA8DB51BB6B}" type="slidenum">
              <a:rPr lang="tr-TR"/>
              <a:pPr>
                <a:defRPr/>
              </a:pPr>
              <a:t>‹#›</a:t>
            </a:fld>
            <a:endParaRPr lang="tr-TR"/>
          </a:p>
        </p:txBody>
      </p:sp>
    </p:spTree>
    <p:extLst>
      <p:ext uri="{BB962C8B-B14F-4D97-AF65-F5344CB8AC3E}">
        <p14:creationId xmlns:p14="http://schemas.microsoft.com/office/powerpoint/2010/main" val="3367190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3"/>
          <p:cNvSpPr>
            <a:spLocks noGrp="1"/>
          </p:cNvSpPr>
          <p:nvPr>
            <p:ph type="dt" sz="half" idx="10"/>
          </p:nvPr>
        </p:nvSpPr>
        <p:spPr/>
        <p:txBody>
          <a:bodyPr/>
          <a:lstStyle>
            <a:lvl1pPr>
              <a:defRPr/>
            </a:lvl1pPr>
          </a:lstStyle>
          <a:p>
            <a:pPr>
              <a:defRPr/>
            </a:pPr>
            <a:fld id="{3F1DBB19-20D5-5546-B036-97D7973CEF7C}" type="datetimeFigureOut">
              <a:rPr lang="tr-TR"/>
              <a:pPr>
                <a:defRPr/>
              </a:pPr>
              <a:t>10.12.2017</a:t>
            </a:fld>
            <a:endParaRPr lang="tr-TR"/>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4C21B7D-57A8-394C-A382-7185B51D8CF0}" type="slidenum">
              <a:rPr lang="tr-TR"/>
              <a:pPr>
                <a:defRPr/>
              </a:pPr>
              <a:t>‹#›</a:t>
            </a:fld>
            <a:endParaRPr lang="tr-TR"/>
          </a:p>
        </p:txBody>
      </p:sp>
    </p:spTree>
    <p:extLst>
      <p:ext uri="{BB962C8B-B14F-4D97-AF65-F5344CB8AC3E}">
        <p14:creationId xmlns:p14="http://schemas.microsoft.com/office/powerpoint/2010/main" val="102609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8C0299B-1B98-EC4C-9A73-CD560B33DE4E}" type="datetimeFigureOut">
              <a:rPr lang="tr-TR"/>
              <a:pPr>
                <a:defRPr/>
              </a:pPr>
              <a:t>10.12.2017</a:t>
            </a:fld>
            <a:endParaRPr lang="tr-TR"/>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A4B9DB3-4C79-C84C-86E0-970E1940B253}" type="slidenum">
              <a:rPr lang="tr-TR"/>
              <a:pPr>
                <a:defRPr/>
              </a:pPr>
              <a:t>‹#›</a:t>
            </a:fld>
            <a:endParaRPr lang="tr-TR"/>
          </a:p>
        </p:txBody>
      </p:sp>
    </p:spTree>
    <p:extLst>
      <p:ext uri="{BB962C8B-B14F-4D97-AF65-F5344CB8AC3E}">
        <p14:creationId xmlns:p14="http://schemas.microsoft.com/office/powerpoint/2010/main" val="300688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F67134E-8E4E-8C40-B40A-03D9B88910E1}" type="datetimeFigureOut">
              <a:rPr lang="tr-TR"/>
              <a:pPr>
                <a:defRPr/>
              </a:pPr>
              <a:t>10.12.2017</a:t>
            </a:fld>
            <a:endParaRPr lang="tr-TR"/>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399B947-FB22-F646-ADE1-EA6FEE567232}" type="slidenum">
              <a:rPr lang="tr-TR"/>
              <a:pPr>
                <a:defRPr/>
              </a:pPr>
              <a:t>‹#›</a:t>
            </a:fld>
            <a:endParaRPr lang="tr-TR"/>
          </a:p>
        </p:txBody>
      </p:sp>
    </p:spTree>
    <p:extLst>
      <p:ext uri="{BB962C8B-B14F-4D97-AF65-F5344CB8AC3E}">
        <p14:creationId xmlns:p14="http://schemas.microsoft.com/office/powerpoint/2010/main" val="3679079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F1B1596-8B25-964D-8BCD-26F0F8B4B912}" type="datetimeFigureOut">
              <a:rPr lang="tr-TR"/>
              <a:pPr>
                <a:defRPr/>
              </a:pPr>
              <a:t>10.12.2017</a:t>
            </a:fld>
            <a:endParaRPr lang="tr-TR"/>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296EABA-9E3B-2A48-A57C-16C5BC84F67E}" type="slidenum">
              <a:rPr lang="tr-TR"/>
              <a:pPr>
                <a:defRPr/>
              </a:pPr>
              <a:t>‹#›</a:t>
            </a:fld>
            <a:endParaRPr lang="tr-TR"/>
          </a:p>
        </p:txBody>
      </p:sp>
    </p:spTree>
    <p:extLst>
      <p:ext uri="{BB962C8B-B14F-4D97-AF65-F5344CB8AC3E}">
        <p14:creationId xmlns:p14="http://schemas.microsoft.com/office/powerpoint/2010/main" val="234853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tr-T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cs typeface="+mn-cs"/>
              </a:defRPr>
            </a:lvl1pPr>
          </a:lstStyle>
          <a:p>
            <a:pPr>
              <a:defRPr/>
            </a:pPr>
            <a:fld id="{6BA05AF2-D3D2-3B42-966B-4C0730A490ED}" type="datetimeFigureOut">
              <a:rPr lang="tr-TR"/>
              <a:pPr>
                <a:defRPr/>
              </a:pPr>
              <a:t>10.12.2017</a:t>
            </a:fld>
            <a:endParaRPr lang="tr-TR"/>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cs typeface="+mn-cs"/>
              </a:defRPr>
            </a:lvl1pPr>
          </a:lstStyle>
          <a:p>
            <a:pPr>
              <a:defRPr/>
            </a:pPr>
            <a:fld id="{6E273C6C-8168-D447-A29E-567A88B437D1}"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EE540 Advanced Digital Design</a:t>
            </a:r>
            <a:endParaRPr lang="tr-TR" dirty="0"/>
          </a:p>
        </p:txBody>
      </p:sp>
      <p:sp>
        <p:nvSpPr>
          <p:cNvPr id="3" name="Subtitle 2"/>
          <p:cNvSpPr>
            <a:spLocks noGrp="1"/>
          </p:cNvSpPr>
          <p:nvPr>
            <p:ph type="subTitle" idx="1"/>
          </p:nvPr>
        </p:nvSpPr>
        <p:spPr/>
        <p:txBody>
          <a:bodyPr>
            <a:normAutofit/>
          </a:bodyPr>
          <a:lstStyle/>
          <a:p>
            <a:r>
              <a:rPr lang="en-US" dirty="0" smtClean="0">
                <a:latin typeface="Calibri" charset="0"/>
              </a:rPr>
              <a:t>Central Processing Unit (CPU)</a:t>
            </a:r>
            <a:endParaRPr lang="tr-TR" dirty="0"/>
          </a:p>
        </p:txBody>
      </p:sp>
      <p:sp>
        <p:nvSpPr>
          <p:cNvPr id="4" name="TextBox 3"/>
          <p:cNvSpPr txBox="1"/>
          <p:nvPr/>
        </p:nvSpPr>
        <p:spPr>
          <a:xfrm>
            <a:off x="2723808" y="6233889"/>
            <a:ext cx="3648392" cy="369332"/>
          </a:xfrm>
          <a:prstGeom prst="rect">
            <a:avLst/>
          </a:prstGeom>
          <a:noFill/>
        </p:spPr>
        <p:txBody>
          <a:bodyPr wrap="none" rtlCol="0">
            <a:spAutoFit/>
          </a:bodyPr>
          <a:lstStyle/>
          <a:p>
            <a:r>
              <a:rPr lang="en-US" dirty="0"/>
              <a:t>Faik </a:t>
            </a:r>
            <a:r>
              <a:rPr lang="en-US" dirty="0" smtClean="0"/>
              <a:t>Başkaya</a:t>
            </a:r>
            <a:r>
              <a:rPr lang="en-US" dirty="0"/>
              <a:t>, </a:t>
            </a:r>
            <a:r>
              <a:rPr lang="en-US" dirty="0" err="1"/>
              <a:t>Boğaziçi</a:t>
            </a:r>
            <a:r>
              <a:rPr lang="en-US" dirty="0"/>
              <a:t> University</a:t>
            </a:r>
            <a:endParaRPr lang="tr-TR" dirty="0"/>
          </a:p>
        </p:txBody>
      </p:sp>
    </p:spTree>
    <p:extLst>
      <p:ext uri="{BB962C8B-B14F-4D97-AF65-F5344CB8AC3E}">
        <p14:creationId xmlns:p14="http://schemas.microsoft.com/office/powerpoint/2010/main" val="15965568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r>
              <a:rPr lang="tr-TR"/>
              <a:t>Register Files</a:t>
            </a:r>
          </a:p>
        </p:txBody>
      </p:sp>
      <p:sp>
        <p:nvSpPr>
          <p:cNvPr id="278531" name="Rectangle 3"/>
          <p:cNvSpPr>
            <a:spLocks noGrp="1" noChangeArrowheads="1"/>
          </p:cNvSpPr>
          <p:nvPr>
            <p:ph type="body" idx="1"/>
          </p:nvPr>
        </p:nvSpPr>
        <p:spPr/>
        <p:txBody>
          <a:bodyPr/>
          <a:lstStyle/>
          <a:p>
            <a:r>
              <a:rPr lang="tr-TR" sz="2400"/>
              <a:t>Used when multiple registers are attached to single bus.</a:t>
            </a:r>
          </a:p>
          <a:p>
            <a:r>
              <a:rPr lang="tr-TR" sz="2400"/>
              <a:t> May be multi-ported and/or concurrent read/write.</a:t>
            </a:r>
          </a:p>
          <a:p>
            <a:endParaRPr lang="tr-TR" sz="2400"/>
          </a:p>
        </p:txBody>
      </p:sp>
      <p:pic>
        <p:nvPicPr>
          <p:cNvPr id="278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971800"/>
            <a:ext cx="7091363" cy="3041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809085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r>
              <a:rPr lang="tr-TR" sz="3600"/>
              <a:t>How to implement register files?</a:t>
            </a:r>
          </a:p>
        </p:txBody>
      </p:sp>
      <p:sp>
        <p:nvSpPr>
          <p:cNvPr id="279555" name="Rectangle 3"/>
          <p:cNvSpPr>
            <a:spLocks noGrp="1" noChangeArrowheads="1"/>
          </p:cNvSpPr>
          <p:nvPr>
            <p:ph type="body" idx="1"/>
          </p:nvPr>
        </p:nvSpPr>
        <p:spPr/>
        <p:txBody>
          <a:bodyPr/>
          <a:lstStyle/>
          <a:p>
            <a:r>
              <a:rPr lang="tr-TR"/>
              <a:t>Single write-port : load-enable edge-triggered register.</a:t>
            </a:r>
          </a:p>
        </p:txBody>
      </p:sp>
      <p:pic>
        <p:nvPicPr>
          <p:cNvPr id="2795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3678238" cy="17160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2795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514600"/>
            <a:ext cx="4186238" cy="3030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279558" name="Rectangle 6"/>
          <p:cNvSpPr>
            <a:spLocks noChangeArrowheads="1"/>
          </p:cNvSpPr>
          <p:nvPr/>
        </p:nvSpPr>
        <p:spPr bwMode="auto">
          <a:xfrm>
            <a:off x="8382000" y="3657600"/>
            <a:ext cx="533400" cy="1371600"/>
          </a:xfrm>
          <a:prstGeom prst="rect">
            <a:avLst/>
          </a:prstGeom>
          <a:solidFill>
            <a:srgbClr val="6699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27955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724400"/>
            <a:ext cx="3446463" cy="1266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914845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tr-TR" sz="3600"/>
              <a:t>How to implement register files?</a:t>
            </a:r>
          </a:p>
        </p:txBody>
      </p:sp>
      <p:sp>
        <p:nvSpPr>
          <p:cNvPr id="280579" name="Rectangle 3"/>
          <p:cNvSpPr>
            <a:spLocks noGrp="1" noChangeArrowheads="1"/>
          </p:cNvSpPr>
          <p:nvPr>
            <p:ph type="body" idx="1"/>
          </p:nvPr>
        </p:nvSpPr>
        <p:spPr/>
        <p:txBody>
          <a:bodyPr/>
          <a:lstStyle/>
          <a:p>
            <a:r>
              <a:rPr lang="tr-TR"/>
              <a:t>Dual write-port : load-enable edge-triggered register, mux and priority.</a:t>
            </a:r>
          </a:p>
        </p:txBody>
      </p:sp>
      <p:pic>
        <p:nvPicPr>
          <p:cNvPr id="2805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667000"/>
            <a:ext cx="6584950" cy="33988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063868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r>
              <a:rPr lang="tr-TR" sz="3600"/>
              <a:t>How to implement register files?</a:t>
            </a:r>
          </a:p>
        </p:txBody>
      </p:sp>
      <p:sp>
        <p:nvSpPr>
          <p:cNvPr id="281603" name="Rectangle 3"/>
          <p:cNvSpPr>
            <a:spLocks noGrp="1" noChangeArrowheads="1"/>
          </p:cNvSpPr>
          <p:nvPr>
            <p:ph type="body" idx="1"/>
          </p:nvPr>
        </p:nvSpPr>
        <p:spPr/>
        <p:txBody>
          <a:bodyPr/>
          <a:lstStyle/>
          <a:p>
            <a:r>
              <a:rPr lang="tr-TR" sz="2800"/>
              <a:t>Increased critical path delay.</a:t>
            </a:r>
          </a:p>
          <a:p>
            <a:pPr lvl="1"/>
            <a:r>
              <a:rPr lang="en-US" sz="2400"/>
              <a:t>Multi-port registers are slower then single-port registers</a:t>
            </a:r>
            <a:r>
              <a:rPr lang="tr-TR" sz="2400"/>
              <a:t>.</a:t>
            </a:r>
          </a:p>
        </p:txBody>
      </p:sp>
      <p:pic>
        <p:nvPicPr>
          <p:cNvPr id="28160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288" y="2895600"/>
            <a:ext cx="6538912" cy="3409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12237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noFill/>
          <a:ln/>
        </p:spPr>
        <p:txBody>
          <a:bodyPr lIns="92075" tIns="46038" rIns="92075" bIns="46038"/>
          <a:lstStyle/>
          <a:p>
            <a:pPr eaLnBrk="0" hangingPunct="0"/>
            <a:r>
              <a:rPr lang="en-US"/>
              <a:t>Operation of Memory</a:t>
            </a:r>
          </a:p>
        </p:txBody>
      </p:sp>
      <p:sp>
        <p:nvSpPr>
          <p:cNvPr id="52227" name="Rectangle 3"/>
          <p:cNvSpPr>
            <a:spLocks noGrp="1" noChangeArrowheads="1"/>
          </p:cNvSpPr>
          <p:nvPr>
            <p:ph type="body" idx="1"/>
          </p:nvPr>
        </p:nvSpPr>
        <p:spPr>
          <a:noFill/>
          <a:ln/>
        </p:spPr>
        <p:txBody>
          <a:bodyPr lIns="92075" tIns="46038" rIns="92075" bIns="46038"/>
          <a:lstStyle/>
          <a:p>
            <a:pPr eaLnBrk="0" hangingPunct="0"/>
            <a:r>
              <a:rPr lang="en-US" sz="2800"/>
              <a:t>Each memory location has a unique address</a:t>
            </a:r>
          </a:p>
          <a:p>
            <a:pPr eaLnBrk="0" hangingPunct="0"/>
            <a:r>
              <a:rPr lang="en-US" sz="2800"/>
              <a:t>Address from an instruction is copied to the MAR which finds the location in memory</a:t>
            </a:r>
          </a:p>
          <a:p>
            <a:pPr eaLnBrk="0" hangingPunct="0"/>
            <a:r>
              <a:rPr lang="en-US" sz="2800"/>
              <a:t>CPU determines if it is a store or retrieval</a:t>
            </a:r>
          </a:p>
          <a:p>
            <a:pPr eaLnBrk="0" hangingPunct="0"/>
            <a:r>
              <a:rPr lang="en-US" sz="2800"/>
              <a:t>Transfer takes place between the MDR and memory</a:t>
            </a:r>
          </a:p>
          <a:p>
            <a:pPr eaLnBrk="0" hangingPunct="0"/>
            <a:r>
              <a:rPr lang="en-US" sz="2800"/>
              <a:t>MDR is a two way register</a:t>
            </a:r>
          </a:p>
          <a:p>
            <a:pPr eaLnBrk="0" hangingPunct="0"/>
            <a:endParaRPr lang="en-US" sz="2800"/>
          </a:p>
        </p:txBody>
      </p:sp>
    </p:spTree>
    <p:extLst>
      <p:ext uri="{BB962C8B-B14F-4D97-AF65-F5344CB8AC3E}">
        <p14:creationId xmlns:p14="http://schemas.microsoft.com/office/powerpoint/2010/main" val="55942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z="3600"/>
              <a:t>Relationship between MAR, </a:t>
            </a:r>
            <a:br>
              <a:rPr lang="en-US" sz="3600"/>
            </a:br>
            <a:r>
              <a:rPr lang="en-US" sz="3600"/>
              <a:t>MDR and Memory</a:t>
            </a:r>
          </a:p>
        </p:txBody>
      </p:sp>
      <p:pic>
        <p:nvPicPr>
          <p:cNvPr id="50179"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b="13861"/>
          <a:stretch>
            <a:fillRect/>
          </a:stretch>
        </p:blipFill>
        <p:spPr bwMode="auto">
          <a:xfrm>
            <a:off x="1752600" y="1905000"/>
            <a:ext cx="6045200" cy="441960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50187" name="Group 11"/>
          <p:cNvGrpSpPr>
            <a:grpSpLocks/>
          </p:cNvGrpSpPr>
          <p:nvPr/>
        </p:nvGrpSpPr>
        <p:grpSpPr bwMode="auto">
          <a:xfrm>
            <a:off x="2362200" y="1447800"/>
            <a:ext cx="4114800" cy="2362200"/>
            <a:chOff x="1488" y="1056"/>
            <a:chExt cx="2592" cy="1488"/>
          </a:xfrm>
        </p:grpSpPr>
        <p:sp>
          <p:nvSpPr>
            <p:cNvPr id="50180" name="Line 4"/>
            <p:cNvSpPr>
              <a:spLocks noChangeShapeType="1"/>
            </p:cNvSpPr>
            <p:nvPr/>
          </p:nvSpPr>
          <p:spPr bwMode="auto">
            <a:xfrm flipH="1">
              <a:off x="1536" y="1296"/>
              <a:ext cx="240" cy="1248"/>
            </a:xfrm>
            <a:prstGeom prst="line">
              <a:avLst/>
            </a:prstGeom>
            <a:noFill/>
            <a:ln w="44450">
              <a:solidFill>
                <a:srgbClr val="00008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0181" name="Text Box 5"/>
            <p:cNvSpPr txBox="1">
              <a:spLocks noChangeArrowheads="1"/>
            </p:cNvSpPr>
            <p:nvPr/>
          </p:nvSpPr>
          <p:spPr bwMode="auto">
            <a:xfrm>
              <a:off x="1488" y="1104"/>
              <a:ext cx="72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b="1">
                  <a:solidFill>
                    <a:srgbClr val="000080"/>
                  </a:solidFill>
                  <a:latin typeface="Tahoma" charset="0"/>
                </a:rPr>
                <a:t>Address</a:t>
              </a:r>
            </a:p>
          </p:txBody>
        </p:sp>
        <p:sp>
          <p:nvSpPr>
            <p:cNvPr id="50182" name="Line 6"/>
            <p:cNvSpPr>
              <a:spLocks noChangeShapeType="1"/>
            </p:cNvSpPr>
            <p:nvPr/>
          </p:nvSpPr>
          <p:spPr bwMode="auto">
            <a:xfrm>
              <a:off x="1824" y="1296"/>
              <a:ext cx="384" cy="912"/>
            </a:xfrm>
            <a:prstGeom prst="line">
              <a:avLst/>
            </a:prstGeom>
            <a:noFill/>
            <a:ln w="44450">
              <a:solidFill>
                <a:srgbClr val="00008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0183" name="Line 7"/>
            <p:cNvSpPr>
              <a:spLocks noChangeShapeType="1"/>
            </p:cNvSpPr>
            <p:nvPr/>
          </p:nvSpPr>
          <p:spPr bwMode="auto">
            <a:xfrm>
              <a:off x="1920" y="1344"/>
              <a:ext cx="624" cy="576"/>
            </a:xfrm>
            <a:prstGeom prst="line">
              <a:avLst/>
            </a:prstGeom>
            <a:noFill/>
            <a:ln w="44450">
              <a:solidFill>
                <a:srgbClr val="00008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0185" name="AutoShape 9"/>
            <p:cNvSpPr>
              <a:spLocks/>
            </p:cNvSpPr>
            <p:nvPr/>
          </p:nvSpPr>
          <p:spPr bwMode="auto">
            <a:xfrm rot="5400000">
              <a:off x="3456" y="864"/>
              <a:ext cx="192" cy="1056"/>
            </a:xfrm>
            <a:prstGeom prst="leftBrace">
              <a:avLst>
                <a:gd name="adj1" fmla="val 45833"/>
                <a:gd name="adj2" fmla="val 50093"/>
              </a:avLst>
            </a:prstGeom>
            <a:noFill/>
            <a:ln w="47625">
              <a:solidFill>
                <a:srgbClr val="FF9F1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184" name="Text Box 8"/>
            <p:cNvSpPr txBox="1">
              <a:spLocks noChangeArrowheads="1"/>
            </p:cNvSpPr>
            <p:nvPr/>
          </p:nvSpPr>
          <p:spPr bwMode="auto">
            <a:xfrm>
              <a:off x="3216" y="1056"/>
              <a:ext cx="624" cy="231"/>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b="1">
                  <a:solidFill>
                    <a:srgbClr val="FF9F11"/>
                  </a:solidFill>
                  <a:latin typeface="Tahoma" charset="0"/>
                </a:rPr>
                <a:t>Data</a:t>
              </a:r>
            </a:p>
          </p:txBody>
        </p:sp>
      </p:grpSp>
    </p:spTree>
    <p:extLst>
      <p:ext uri="{BB962C8B-B14F-4D97-AF65-F5344CB8AC3E}">
        <p14:creationId xmlns:p14="http://schemas.microsoft.com/office/powerpoint/2010/main" val="39547216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a:t>MAR-MDR Example</a:t>
            </a:r>
          </a:p>
        </p:txBody>
      </p:sp>
      <p:pic>
        <p:nvPicPr>
          <p:cNvPr id="194567" name="Picture 7" descr="c07f05"/>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371600" y="1676400"/>
            <a:ext cx="6858000" cy="43624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453372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a:t>Visual Analogy of Memory</a:t>
            </a:r>
          </a:p>
        </p:txBody>
      </p:sp>
      <p:pic>
        <p:nvPicPr>
          <p:cNvPr id="196614" name="Picture 6" descr="c07f06"/>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00200" y="1600200"/>
            <a:ext cx="6096000" cy="45307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3976646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t>Individual Memory Cell</a:t>
            </a:r>
          </a:p>
        </p:txBody>
      </p:sp>
      <p:pic>
        <p:nvPicPr>
          <p:cNvPr id="197638" name="Picture 6" descr="c07f07"/>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24000" y="1600200"/>
            <a:ext cx="5638800" cy="457041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4769983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p:cNvSpPr>
            <a:spLocks noGrp="1" noChangeArrowheads="1"/>
          </p:cNvSpPr>
          <p:nvPr>
            <p:ph type="title"/>
          </p:nvPr>
        </p:nvSpPr>
        <p:spPr/>
        <p:txBody>
          <a:bodyPr/>
          <a:lstStyle/>
          <a:p>
            <a:r>
              <a:rPr lang="en-US"/>
              <a:t>Memory Capacity</a:t>
            </a:r>
          </a:p>
        </p:txBody>
      </p:sp>
      <p:sp>
        <p:nvSpPr>
          <p:cNvPr id="56325" name="Rectangle 5"/>
          <p:cNvSpPr>
            <a:spLocks noGrp="1" noChangeArrowheads="1"/>
          </p:cNvSpPr>
          <p:nvPr>
            <p:ph type="body" idx="1"/>
          </p:nvPr>
        </p:nvSpPr>
        <p:spPr/>
        <p:txBody>
          <a:bodyPr/>
          <a:lstStyle/>
          <a:p>
            <a:pPr>
              <a:lnSpc>
                <a:spcPct val="90000"/>
              </a:lnSpc>
            </a:pPr>
            <a:r>
              <a:rPr lang="en-US" sz="2800" dirty="0"/>
              <a:t>Determined by two factors </a:t>
            </a:r>
          </a:p>
          <a:p>
            <a:pPr lvl="1">
              <a:lnSpc>
                <a:spcPct val="90000"/>
              </a:lnSpc>
              <a:buFont typeface="Wingdings" charset="0"/>
              <a:buNone/>
            </a:pPr>
            <a:r>
              <a:rPr lang="en-US" sz="2400" dirty="0" smtClean="0"/>
              <a:t>1. Number </a:t>
            </a:r>
            <a:r>
              <a:rPr lang="en-US" sz="2400" dirty="0"/>
              <a:t>of bits in the MAR </a:t>
            </a:r>
          </a:p>
          <a:p>
            <a:pPr lvl="2">
              <a:lnSpc>
                <a:spcPct val="90000"/>
              </a:lnSpc>
            </a:pPr>
            <a:r>
              <a:rPr lang="en-US" sz="2000" dirty="0" smtClean="0"/>
              <a:t>2</a:t>
            </a:r>
            <a:r>
              <a:rPr lang="en-US" sz="2000" baseline="30000" dirty="0" smtClean="0"/>
              <a:t>K</a:t>
            </a:r>
            <a:r>
              <a:rPr lang="en-US" sz="2000" dirty="0" smtClean="0"/>
              <a:t> </a:t>
            </a:r>
            <a:r>
              <a:rPr lang="en-US" sz="2000" dirty="0"/>
              <a:t>where K = width of the register in bits</a:t>
            </a:r>
          </a:p>
          <a:p>
            <a:pPr lvl="1">
              <a:lnSpc>
                <a:spcPct val="90000"/>
              </a:lnSpc>
              <a:buFont typeface="Wingdings" charset="0"/>
              <a:buNone/>
            </a:pPr>
            <a:r>
              <a:rPr lang="en-US" sz="2400" dirty="0"/>
              <a:t>2. Size of the address portion of the instruction</a:t>
            </a:r>
          </a:p>
          <a:p>
            <a:pPr lvl="2">
              <a:lnSpc>
                <a:spcPct val="90000"/>
              </a:lnSpc>
            </a:pPr>
            <a:r>
              <a:rPr lang="en-US" sz="2000" dirty="0"/>
              <a:t>4 bits allows 16 locations</a:t>
            </a:r>
          </a:p>
          <a:p>
            <a:pPr lvl="2">
              <a:lnSpc>
                <a:spcPct val="90000"/>
              </a:lnSpc>
            </a:pPr>
            <a:r>
              <a:rPr lang="en-US" sz="2000" dirty="0"/>
              <a:t>8 bits allows 256 locations</a:t>
            </a:r>
          </a:p>
          <a:p>
            <a:pPr lvl="2">
              <a:lnSpc>
                <a:spcPct val="90000"/>
              </a:lnSpc>
            </a:pPr>
            <a:r>
              <a:rPr lang="en-US" sz="2000" dirty="0"/>
              <a:t>32 bits allows 4,294,967,296 or 4 GB </a:t>
            </a:r>
          </a:p>
          <a:p>
            <a:pPr>
              <a:lnSpc>
                <a:spcPct val="90000"/>
              </a:lnSpc>
            </a:pPr>
            <a:r>
              <a:rPr lang="en-US" sz="2800" dirty="0"/>
              <a:t>Important for performance</a:t>
            </a:r>
          </a:p>
          <a:p>
            <a:pPr lvl="1">
              <a:lnSpc>
                <a:spcPct val="90000"/>
              </a:lnSpc>
            </a:pPr>
            <a:r>
              <a:rPr lang="en-US" sz="2400" dirty="0"/>
              <a:t>Insufficient memory can cause a processor to work </a:t>
            </a:r>
            <a:r>
              <a:rPr lang="en-US" sz="2400" dirty="0" smtClean="0"/>
              <a:t>much slower!</a:t>
            </a:r>
            <a:endParaRPr lang="en-US" sz="2400" dirty="0"/>
          </a:p>
          <a:p>
            <a:pPr lvl="2">
              <a:lnSpc>
                <a:spcPct val="90000"/>
              </a:lnSpc>
            </a:pPr>
            <a:endParaRPr lang="en-US" sz="2000" dirty="0"/>
          </a:p>
        </p:txBody>
      </p:sp>
    </p:spTree>
    <p:extLst>
      <p:ext uri="{BB962C8B-B14F-4D97-AF65-F5344CB8AC3E}">
        <p14:creationId xmlns:p14="http://schemas.microsoft.com/office/powerpoint/2010/main" val="921879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dirty="0">
                <a:latin typeface="Calibri" charset="0"/>
              </a:rPr>
              <a:t>Central Processing </a:t>
            </a:r>
            <a:r>
              <a:rPr lang="en-US" dirty="0" smtClean="0">
                <a:latin typeface="Calibri" charset="0"/>
              </a:rPr>
              <a:t>Unit (</a:t>
            </a:r>
            <a:r>
              <a:rPr lang="tr-TR" dirty="0" smtClean="0">
                <a:latin typeface="Calibri" charset="0"/>
              </a:rPr>
              <a:t>CPU)</a:t>
            </a:r>
            <a:endParaRPr lang="tr-TR" dirty="0">
              <a:latin typeface="Calibri" charset="0"/>
            </a:endParaRPr>
          </a:p>
        </p:txBody>
      </p:sp>
      <p:sp>
        <p:nvSpPr>
          <p:cNvPr id="14338" name="Content Placeholder 2"/>
          <p:cNvSpPr>
            <a:spLocks noGrp="1"/>
          </p:cNvSpPr>
          <p:nvPr>
            <p:ph idx="1"/>
          </p:nvPr>
        </p:nvSpPr>
        <p:spPr/>
        <p:txBody>
          <a:bodyPr/>
          <a:lstStyle/>
          <a:p>
            <a:r>
              <a:rPr lang="en-US" dirty="0">
                <a:latin typeface="Calibri" charset="0"/>
              </a:rPr>
              <a:t>Central Processing </a:t>
            </a:r>
            <a:r>
              <a:rPr lang="en-US" dirty="0" smtClean="0">
                <a:latin typeface="Calibri" charset="0"/>
              </a:rPr>
              <a:t>Unit (CPU) is a hardware unit that performs arithmetic</a:t>
            </a:r>
            <a:r>
              <a:rPr lang="en-US" dirty="0">
                <a:latin typeface="Calibri" charset="0"/>
              </a:rPr>
              <a:t>/shift, logic and input/</a:t>
            </a:r>
            <a:r>
              <a:rPr lang="en-US" dirty="0" smtClean="0">
                <a:latin typeface="Calibri" charset="0"/>
              </a:rPr>
              <a:t>output (I/O) operations to execute the instructions in a computer program.</a:t>
            </a:r>
            <a:endParaRPr lang="en-US" dirty="0">
              <a:latin typeface="Calibri" charset="0"/>
            </a:endParaRPr>
          </a:p>
          <a:p>
            <a:r>
              <a:rPr lang="en-US" dirty="0" smtClean="0">
                <a:latin typeface="Calibri" charset="0"/>
              </a:rPr>
              <a:t>The main components of a CPU are:</a:t>
            </a:r>
          </a:p>
          <a:p>
            <a:pPr lvl="1"/>
            <a:r>
              <a:rPr lang="en-US" dirty="0" smtClean="0">
                <a:latin typeface="Calibri" charset="0"/>
              </a:rPr>
              <a:t>a </a:t>
            </a:r>
            <a:r>
              <a:rPr lang="en-US" dirty="0" err="1" smtClean="0">
                <a:latin typeface="Calibri" charset="0"/>
              </a:rPr>
              <a:t>datapath</a:t>
            </a:r>
            <a:r>
              <a:rPr lang="en-US" dirty="0" smtClean="0">
                <a:latin typeface="Calibri" charset="0"/>
              </a:rPr>
              <a:t> unit called Arithmetic Logic Unit (ALU) that performs arithmetic and logic operations.</a:t>
            </a:r>
          </a:p>
          <a:p>
            <a:pPr lvl="1"/>
            <a:r>
              <a:rPr lang="en-US" dirty="0" smtClean="0">
                <a:latin typeface="Calibri" charset="0"/>
              </a:rPr>
              <a:t>a finite state machine called control unit that generates the necessary control signals required for I/O access and ALU operation.</a:t>
            </a:r>
          </a:p>
        </p:txBody>
      </p:sp>
    </p:spTree>
    <p:extLst>
      <p:ext uri="{BB962C8B-B14F-4D97-AF65-F5344CB8AC3E}">
        <p14:creationId xmlns:p14="http://schemas.microsoft.com/office/powerpoint/2010/main" val="26730505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p:cNvSpPr>
            <a:spLocks noGrp="1" noChangeArrowheads="1"/>
          </p:cNvSpPr>
          <p:nvPr>
            <p:ph type="title"/>
          </p:nvPr>
        </p:nvSpPr>
        <p:spPr/>
        <p:txBody>
          <a:bodyPr/>
          <a:lstStyle/>
          <a:p>
            <a:r>
              <a:rPr lang="en-US" sz="4000"/>
              <a:t>RAM: Random Access Memory</a:t>
            </a:r>
          </a:p>
        </p:txBody>
      </p:sp>
      <p:sp>
        <p:nvSpPr>
          <p:cNvPr id="63493" name="Rectangle 5"/>
          <p:cNvSpPr>
            <a:spLocks noGrp="1" noChangeArrowheads="1"/>
          </p:cNvSpPr>
          <p:nvPr>
            <p:ph type="body" idx="1"/>
          </p:nvPr>
        </p:nvSpPr>
        <p:spPr/>
        <p:txBody>
          <a:bodyPr/>
          <a:lstStyle/>
          <a:p>
            <a:r>
              <a:rPr lang="en-US" sz="2800" i="1" dirty="0">
                <a:solidFill>
                  <a:srgbClr val="000080"/>
                </a:solidFill>
              </a:rPr>
              <a:t>DRAM (Dynamic RAM)</a:t>
            </a:r>
          </a:p>
          <a:p>
            <a:pPr lvl="1"/>
            <a:r>
              <a:rPr lang="en-US" sz="2400" dirty="0"/>
              <a:t>Volatile.</a:t>
            </a:r>
          </a:p>
          <a:p>
            <a:pPr lvl="1"/>
            <a:r>
              <a:rPr lang="en-US" sz="2400" dirty="0" smtClean="0"/>
              <a:t>Most </a:t>
            </a:r>
            <a:r>
              <a:rPr lang="en-US" sz="2400" dirty="0"/>
              <a:t>common, </a:t>
            </a:r>
            <a:r>
              <a:rPr lang="en-US" sz="2400" dirty="0" smtClean="0"/>
              <a:t>cheap, large size.</a:t>
            </a:r>
            <a:endParaRPr lang="en-US" sz="2400" dirty="0"/>
          </a:p>
          <a:p>
            <a:pPr lvl="1"/>
            <a:r>
              <a:rPr lang="en-US" sz="2400" dirty="0" smtClean="0"/>
              <a:t>Must </a:t>
            </a:r>
            <a:r>
              <a:rPr lang="en-US" sz="2400" dirty="0"/>
              <a:t>be refreshed (recharged with </a:t>
            </a:r>
            <a:r>
              <a:rPr lang="en-US" sz="2400" dirty="0" smtClean="0"/>
              <a:t>power if holding logic 1) every few milliseconds.</a:t>
            </a:r>
            <a:endParaRPr lang="en-US" sz="2400" dirty="0"/>
          </a:p>
          <a:p>
            <a:pPr eaLnBrk="0" hangingPunct="0"/>
            <a:r>
              <a:rPr lang="en-US" sz="2800" i="1" dirty="0">
                <a:solidFill>
                  <a:srgbClr val="000080"/>
                </a:solidFill>
              </a:rPr>
              <a:t>SRAM (static RAM)</a:t>
            </a:r>
          </a:p>
          <a:p>
            <a:pPr lvl="1"/>
            <a:r>
              <a:rPr lang="en-US" sz="2400" dirty="0" smtClean="0"/>
              <a:t>Volatile.</a:t>
            </a:r>
            <a:endParaRPr lang="en-US" sz="2400" dirty="0"/>
          </a:p>
          <a:p>
            <a:pPr lvl="1" eaLnBrk="0" hangingPunct="0"/>
            <a:r>
              <a:rPr lang="en-US" sz="2400" dirty="0" smtClean="0"/>
              <a:t>Faster but more expensive than DRAM.</a:t>
            </a:r>
            <a:endParaRPr lang="en-US" sz="2400" dirty="0"/>
          </a:p>
          <a:p>
            <a:pPr lvl="1" eaLnBrk="0" hangingPunct="0"/>
            <a:r>
              <a:rPr lang="en-US" sz="2400" dirty="0" smtClean="0"/>
              <a:t>No refresh necessary.</a:t>
            </a:r>
            <a:endParaRPr lang="en-US" sz="2400" dirty="0"/>
          </a:p>
          <a:p>
            <a:pPr lvl="1" eaLnBrk="0" hangingPunct="0"/>
            <a:r>
              <a:rPr lang="en-US" sz="2400" dirty="0"/>
              <a:t>Frequently small amount used in </a:t>
            </a:r>
            <a:r>
              <a:rPr lang="en-US" sz="2400" i="1" dirty="0">
                <a:solidFill>
                  <a:srgbClr val="000080"/>
                </a:solidFill>
              </a:rPr>
              <a:t>cache memory</a:t>
            </a:r>
            <a:r>
              <a:rPr lang="en-US" sz="2400" dirty="0"/>
              <a:t> for high-speed access </a:t>
            </a:r>
            <a:r>
              <a:rPr lang="en-US" sz="2400" dirty="0" smtClean="0"/>
              <a:t>used.</a:t>
            </a:r>
            <a:endParaRPr lang="en-US" sz="2400" dirty="0"/>
          </a:p>
        </p:txBody>
      </p:sp>
    </p:spTree>
    <p:extLst>
      <p:ext uri="{BB962C8B-B14F-4D97-AF65-F5344CB8AC3E}">
        <p14:creationId xmlns:p14="http://schemas.microsoft.com/office/powerpoint/2010/main" val="2721300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t>ROM - Read Only Memory</a:t>
            </a:r>
          </a:p>
        </p:txBody>
      </p:sp>
      <p:sp>
        <p:nvSpPr>
          <p:cNvPr id="72707" name="Rectangle 3"/>
          <p:cNvSpPr>
            <a:spLocks noGrp="1" noChangeArrowheads="1"/>
          </p:cNvSpPr>
          <p:nvPr>
            <p:ph type="body" idx="1"/>
          </p:nvPr>
        </p:nvSpPr>
        <p:spPr/>
        <p:txBody>
          <a:bodyPr/>
          <a:lstStyle/>
          <a:p>
            <a:pPr eaLnBrk="0" hangingPunct="0">
              <a:lnSpc>
                <a:spcPct val="80000"/>
              </a:lnSpc>
            </a:pPr>
            <a:r>
              <a:rPr lang="en-US" sz="2800" dirty="0"/>
              <a:t>Non-volatile memory to hold software that is not expected to change over the life of the system</a:t>
            </a:r>
          </a:p>
          <a:p>
            <a:pPr eaLnBrk="0" hangingPunct="0">
              <a:lnSpc>
                <a:spcPct val="80000"/>
              </a:lnSpc>
            </a:pPr>
            <a:r>
              <a:rPr lang="en-US" sz="2800" dirty="0"/>
              <a:t>Magnetic core memory</a:t>
            </a:r>
          </a:p>
          <a:p>
            <a:pPr eaLnBrk="0" hangingPunct="0">
              <a:lnSpc>
                <a:spcPct val="80000"/>
              </a:lnSpc>
            </a:pPr>
            <a:r>
              <a:rPr lang="en-US" sz="2800" dirty="0">
                <a:solidFill>
                  <a:srgbClr val="000080"/>
                </a:solidFill>
              </a:rPr>
              <a:t>EEPROM</a:t>
            </a:r>
            <a:r>
              <a:rPr lang="en-US" sz="2800" dirty="0"/>
              <a:t> </a:t>
            </a:r>
          </a:p>
          <a:p>
            <a:pPr lvl="1" eaLnBrk="0" hangingPunct="0">
              <a:lnSpc>
                <a:spcPct val="80000"/>
              </a:lnSpc>
            </a:pPr>
            <a:r>
              <a:rPr lang="en-US" sz="2400" dirty="0"/>
              <a:t>Electrically Erasable Programmable ROM</a:t>
            </a:r>
          </a:p>
          <a:p>
            <a:pPr lvl="1" eaLnBrk="0" hangingPunct="0">
              <a:lnSpc>
                <a:spcPct val="80000"/>
              </a:lnSpc>
            </a:pPr>
            <a:r>
              <a:rPr lang="en-US" sz="2400" dirty="0"/>
              <a:t>Slower and less flexible than Flash ROM</a:t>
            </a:r>
          </a:p>
          <a:p>
            <a:pPr eaLnBrk="0" hangingPunct="0">
              <a:lnSpc>
                <a:spcPct val="80000"/>
              </a:lnSpc>
            </a:pPr>
            <a:r>
              <a:rPr lang="en-US" sz="2800" i="1" dirty="0">
                <a:solidFill>
                  <a:srgbClr val="000080"/>
                </a:solidFill>
              </a:rPr>
              <a:t>Flash ROM </a:t>
            </a:r>
          </a:p>
          <a:p>
            <a:pPr lvl="1" eaLnBrk="0" hangingPunct="0">
              <a:lnSpc>
                <a:spcPct val="80000"/>
              </a:lnSpc>
            </a:pPr>
            <a:r>
              <a:rPr lang="en-US" sz="2400" dirty="0"/>
              <a:t>Faster than disks but more expensive</a:t>
            </a:r>
          </a:p>
          <a:p>
            <a:pPr lvl="1" eaLnBrk="0" hangingPunct="0">
              <a:lnSpc>
                <a:spcPct val="80000"/>
              </a:lnSpc>
            </a:pPr>
            <a:r>
              <a:rPr lang="en-US" sz="2400" dirty="0"/>
              <a:t>Uses</a:t>
            </a:r>
          </a:p>
          <a:p>
            <a:pPr lvl="2" eaLnBrk="0" hangingPunct="0">
              <a:lnSpc>
                <a:spcPct val="80000"/>
              </a:lnSpc>
            </a:pPr>
            <a:r>
              <a:rPr lang="en-US" sz="2000" dirty="0"/>
              <a:t>BIOS: initial boot instructions and diagnostics</a:t>
            </a:r>
          </a:p>
          <a:p>
            <a:pPr lvl="2" eaLnBrk="0" hangingPunct="0">
              <a:lnSpc>
                <a:spcPct val="80000"/>
              </a:lnSpc>
            </a:pPr>
            <a:r>
              <a:rPr lang="en-US" sz="2000" dirty="0"/>
              <a:t>Digital </a:t>
            </a:r>
            <a:r>
              <a:rPr lang="en-US" sz="2000" dirty="0" smtClean="0"/>
              <a:t>cameras</a:t>
            </a:r>
            <a:endParaRPr lang="en-US" sz="2000" dirty="0"/>
          </a:p>
        </p:txBody>
      </p:sp>
    </p:spTree>
    <p:extLst>
      <p:ext uri="{BB962C8B-B14F-4D97-AF65-F5344CB8AC3E}">
        <p14:creationId xmlns:p14="http://schemas.microsoft.com/office/powerpoint/2010/main" val="28732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Instructions</a:t>
            </a:r>
          </a:p>
        </p:txBody>
      </p:sp>
      <p:sp>
        <p:nvSpPr>
          <p:cNvPr id="73731" name="Rectangle 3"/>
          <p:cNvSpPr>
            <a:spLocks noGrp="1" noChangeArrowheads="1"/>
          </p:cNvSpPr>
          <p:nvPr>
            <p:ph type="body" idx="1"/>
          </p:nvPr>
        </p:nvSpPr>
        <p:spPr/>
        <p:txBody>
          <a:bodyPr/>
          <a:lstStyle/>
          <a:p>
            <a:pPr>
              <a:lnSpc>
                <a:spcPct val="90000"/>
              </a:lnSpc>
            </a:pPr>
            <a:r>
              <a:rPr lang="en-US" sz="2400"/>
              <a:t>Instruction</a:t>
            </a:r>
          </a:p>
          <a:p>
            <a:pPr lvl="1">
              <a:lnSpc>
                <a:spcPct val="90000"/>
              </a:lnSpc>
            </a:pPr>
            <a:r>
              <a:rPr lang="en-US" sz="2000"/>
              <a:t>Direction given to a computer</a:t>
            </a:r>
          </a:p>
          <a:p>
            <a:pPr lvl="1">
              <a:lnSpc>
                <a:spcPct val="90000"/>
              </a:lnSpc>
            </a:pPr>
            <a:r>
              <a:rPr lang="en-US" sz="2000"/>
              <a:t>Causes electrical signals to be sent through specific circuits for processing</a:t>
            </a:r>
          </a:p>
          <a:p>
            <a:pPr>
              <a:lnSpc>
                <a:spcPct val="90000"/>
              </a:lnSpc>
            </a:pPr>
            <a:r>
              <a:rPr lang="en-US" sz="2400"/>
              <a:t>Instruction set</a:t>
            </a:r>
          </a:p>
          <a:p>
            <a:pPr lvl="1">
              <a:lnSpc>
                <a:spcPct val="90000"/>
              </a:lnSpc>
            </a:pPr>
            <a:r>
              <a:rPr lang="en-US" sz="2000"/>
              <a:t>Design defines functions performed by the processor</a:t>
            </a:r>
          </a:p>
          <a:p>
            <a:pPr lvl="1">
              <a:lnSpc>
                <a:spcPct val="90000"/>
              </a:lnSpc>
            </a:pPr>
            <a:r>
              <a:rPr lang="en-US" sz="2000"/>
              <a:t>Differentiates computer architecture by the</a:t>
            </a:r>
          </a:p>
          <a:p>
            <a:pPr lvl="2">
              <a:lnSpc>
                <a:spcPct val="90000"/>
              </a:lnSpc>
            </a:pPr>
            <a:r>
              <a:rPr lang="en-US" sz="1800"/>
              <a:t>Number of instructions</a:t>
            </a:r>
          </a:p>
          <a:p>
            <a:pPr lvl="2">
              <a:lnSpc>
                <a:spcPct val="90000"/>
              </a:lnSpc>
            </a:pPr>
            <a:r>
              <a:rPr lang="en-US" sz="1800"/>
              <a:t>Complexity of operations performed by individual instructions</a:t>
            </a:r>
          </a:p>
          <a:p>
            <a:pPr lvl="2">
              <a:lnSpc>
                <a:spcPct val="90000"/>
              </a:lnSpc>
            </a:pPr>
            <a:r>
              <a:rPr lang="en-US" sz="1800"/>
              <a:t>Data types supported</a:t>
            </a:r>
          </a:p>
          <a:p>
            <a:pPr lvl="2">
              <a:lnSpc>
                <a:spcPct val="90000"/>
              </a:lnSpc>
            </a:pPr>
            <a:r>
              <a:rPr lang="en-US" sz="1800"/>
              <a:t>Format (layout, fixed vs. variable length)</a:t>
            </a:r>
          </a:p>
          <a:p>
            <a:pPr lvl="2">
              <a:lnSpc>
                <a:spcPct val="90000"/>
              </a:lnSpc>
            </a:pPr>
            <a:r>
              <a:rPr lang="en-US" sz="1800"/>
              <a:t>Use of registers</a:t>
            </a:r>
          </a:p>
          <a:p>
            <a:pPr lvl="2">
              <a:lnSpc>
                <a:spcPct val="90000"/>
              </a:lnSpc>
            </a:pPr>
            <a:r>
              <a:rPr lang="en-US" sz="1800"/>
              <a:t>Addressing (size, modes)</a:t>
            </a:r>
          </a:p>
        </p:txBody>
      </p:sp>
    </p:spTree>
    <p:extLst>
      <p:ext uri="{BB962C8B-B14F-4D97-AF65-F5344CB8AC3E}">
        <p14:creationId xmlns:p14="http://schemas.microsoft.com/office/powerpoint/2010/main" val="2553821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noFill/>
          <a:ln/>
        </p:spPr>
        <p:txBody>
          <a:bodyPr lIns="92075" tIns="46038" rIns="92075" bIns="46038" anchor="b"/>
          <a:lstStyle/>
          <a:p>
            <a:r>
              <a:rPr lang="en-US" sz="4000"/>
              <a:t>Instruction</a:t>
            </a:r>
            <a:r>
              <a:rPr lang="en-US"/>
              <a:t> </a:t>
            </a:r>
            <a:r>
              <a:rPr lang="en-US" sz="4000"/>
              <a:t>Elements</a:t>
            </a:r>
          </a:p>
        </p:txBody>
      </p:sp>
      <p:sp>
        <p:nvSpPr>
          <p:cNvPr id="81923" name="Rectangle 3"/>
          <p:cNvSpPr>
            <a:spLocks noGrp="1" noChangeArrowheads="1"/>
          </p:cNvSpPr>
          <p:nvPr>
            <p:ph type="body" idx="1"/>
          </p:nvPr>
        </p:nvSpPr>
        <p:spPr>
          <a:xfrm>
            <a:off x="1143000" y="1600200"/>
            <a:ext cx="7772400" cy="4230688"/>
          </a:xfrm>
          <a:noFill/>
          <a:ln/>
        </p:spPr>
        <p:txBody>
          <a:bodyPr lIns="92075" tIns="46038" rIns="92075" bIns="46038"/>
          <a:lstStyle/>
          <a:p>
            <a:r>
              <a:rPr lang="en-US"/>
              <a:t>OPCODE: </a:t>
            </a:r>
            <a:r>
              <a:rPr lang="en-US">
                <a:solidFill>
                  <a:srgbClr val="000080"/>
                </a:solidFill>
              </a:rPr>
              <a:t>task</a:t>
            </a:r>
          </a:p>
          <a:p>
            <a:r>
              <a:rPr lang="en-US"/>
              <a:t>Source OPERAND(s)</a:t>
            </a:r>
          </a:p>
          <a:p>
            <a:r>
              <a:rPr lang="en-US"/>
              <a:t>Result OPERAND</a:t>
            </a:r>
          </a:p>
          <a:p>
            <a:pPr lvl="1"/>
            <a:r>
              <a:rPr lang="en-US"/>
              <a:t>Location of data (register, memory)</a:t>
            </a:r>
          </a:p>
          <a:p>
            <a:pPr lvl="2"/>
            <a:r>
              <a:rPr lang="en-US"/>
              <a:t>Explicit: included in instruction</a:t>
            </a:r>
          </a:p>
          <a:p>
            <a:pPr lvl="2"/>
            <a:r>
              <a:rPr lang="en-US"/>
              <a:t>Implicit: default assumed</a:t>
            </a:r>
          </a:p>
        </p:txBody>
      </p:sp>
      <p:grpSp>
        <p:nvGrpSpPr>
          <p:cNvPr id="81924" name="Group 4"/>
          <p:cNvGrpSpPr>
            <a:grpSpLocks/>
          </p:cNvGrpSpPr>
          <p:nvPr/>
        </p:nvGrpSpPr>
        <p:grpSpPr bwMode="auto">
          <a:xfrm>
            <a:off x="1371600" y="4800600"/>
            <a:ext cx="6604000" cy="762000"/>
            <a:chOff x="672" y="2304"/>
            <a:chExt cx="4160" cy="480"/>
          </a:xfrm>
        </p:grpSpPr>
        <p:grpSp>
          <p:nvGrpSpPr>
            <p:cNvPr id="81925" name="Group 5"/>
            <p:cNvGrpSpPr>
              <a:grpSpLocks/>
            </p:cNvGrpSpPr>
            <p:nvPr/>
          </p:nvGrpSpPr>
          <p:grpSpPr bwMode="auto">
            <a:xfrm>
              <a:off x="672" y="2304"/>
              <a:ext cx="4160" cy="464"/>
              <a:chOff x="632" y="2600"/>
              <a:chExt cx="4160" cy="464"/>
            </a:xfrm>
          </p:grpSpPr>
          <p:sp>
            <p:nvSpPr>
              <p:cNvPr id="81926" name="Rectangle 6"/>
              <p:cNvSpPr>
                <a:spLocks noChangeArrowheads="1"/>
              </p:cNvSpPr>
              <p:nvPr/>
            </p:nvSpPr>
            <p:spPr bwMode="auto">
              <a:xfrm>
                <a:off x="632" y="2600"/>
                <a:ext cx="4160" cy="464"/>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27" name="Rectangle 7"/>
              <p:cNvSpPr>
                <a:spLocks noChangeArrowheads="1"/>
              </p:cNvSpPr>
              <p:nvPr/>
            </p:nvSpPr>
            <p:spPr bwMode="auto">
              <a:xfrm>
                <a:off x="758" y="2707"/>
                <a:ext cx="827"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000" b="1">
                    <a:latin typeface="Book Antiqua" charset="0"/>
                  </a:rPr>
                  <a:t>OPCODE</a:t>
                </a:r>
              </a:p>
            </p:txBody>
          </p:sp>
          <p:sp>
            <p:nvSpPr>
              <p:cNvPr id="81928" name="Rectangle 8"/>
              <p:cNvSpPr>
                <a:spLocks noChangeArrowheads="1"/>
              </p:cNvSpPr>
              <p:nvPr/>
            </p:nvSpPr>
            <p:spPr bwMode="auto">
              <a:xfrm>
                <a:off x="2054" y="2611"/>
                <a:ext cx="951" cy="4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000" b="1">
                    <a:latin typeface="Book Antiqua" charset="0"/>
                  </a:rPr>
                  <a:t>   Source</a:t>
                </a:r>
              </a:p>
              <a:p>
                <a:pPr eaLnBrk="0" hangingPunct="0"/>
                <a:r>
                  <a:rPr lang="en-US" sz="2000" b="1">
                    <a:latin typeface="Book Antiqua" charset="0"/>
                  </a:rPr>
                  <a:t>OPERAND</a:t>
                </a:r>
              </a:p>
            </p:txBody>
          </p:sp>
          <p:sp>
            <p:nvSpPr>
              <p:cNvPr id="81929" name="Rectangle 9"/>
              <p:cNvSpPr>
                <a:spLocks noChangeArrowheads="1"/>
              </p:cNvSpPr>
              <p:nvPr/>
            </p:nvSpPr>
            <p:spPr bwMode="auto">
              <a:xfrm>
                <a:off x="3446" y="2611"/>
                <a:ext cx="951" cy="4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000" b="1">
                    <a:latin typeface="Book Antiqua" charset="0"/>
                  </a:rPr>
                  <a:t>   Result </a:t>
                </a:r>
              </a:p>
              <a:p>
                <a:pPr eaLnBrk="0" hangingPunct="0"/>
                <a:r>
                  <a:rPr lang="en-US" sz="2000" b="1">
                    <a:latin typeface="Book Antiqua" charset="0"/>
                  </a:rPr>
                  <a:t>OPERAND</a:t>
                </a:r>
              </a:p>
            </p:txBody>
          </p:sp>
        </p:grpSp>
        <p:sp>
          <p:nvSpPr>
            <p:cNvPr id="81930" name="Line 10"/>
            <p:cNvSpPr>
              <a:spLocks noChangeShapeType="1"/>
            </p:cNvSpPr>
            <p:nvPr/>
          </p:nvSpPr>
          <p:spPr bwMode="auto">
            <a:xfrm>
              <a:off x="1824" y="2304"/>
              <a:ext cx="0" cy="48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81931" name="Line 11"/>
            <p:cNvSpPr>
              <a:spLocks noChangeShapeType="1"/>
            </p:cNvSpPr>
            <p:nvPr/>
          </p:nvSpPr>
          <p:spPr bwMode="auto">
            <a:xfrm>
              <a:off x="3264" y="2304"/>
              <a:ext cx="0" cy="48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grpSp>
      <p:sp>
        <p:nvSpPr>
          <p:cNvPr id="81933" name="AutoShape 13"/>
          <p:cNvSpPr>
            <a:spLocks/>
          </p:cNvSpPr>
          <p:nvPr/>
        </p:nvSpPr>
        <p:spPr bwMode="auto">
          <a:xfrm>
            <a:off x="5410200" y="2209800"/>
            <a:ext cx="228600" cy="1143000"/>
          </a:xfrm>
          <a:prstGeom prst="rightBrace">
            <a:avLst>
              <a:gd name="adj1" fmla="val 41667"/>
              <a:gd name="adj2" fmla="val 50000"/>
            </a:avLst>
          </a:prstGeom>
          <a:noFill/>
          <a:ln w="41275">
            <a:solidFill>
              <a:srgbClr val="00008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34" name="Text Box 14"/>
          <p:cNvSpPr txBox="1">
            <a:spLocks noChangeArrowheads="1"/>
          </p:cNvSpPr>
          <p:nvPr/>
        </p:nvSpPr>
        <p:spPr bwMode="auto">
          <a:xfrm>
            <a:off x="5867400" y="2514600"/>
            <a:ext cx="2362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400" b="1">
                <a:solidFill>
                  <a:srgbClr val="000080"/>
                </a:solidFill>
                <a:latin typeface="Tahoma" charset="0"/>
              </a:rPr>
              <a:t>Addresses</a:t>
            </a:r>
          </a:p>
        </p:txBody>
      </p:sp>
    </p:spTree>
    <p:extLst>
      <p:ext uri="{BB962C8B-B14F-4D97-AF65-F5344CB8AC3E}">
        <p14:creationId xmlns:p14="http://schemas.microsoft.com/office/powerpoint/2010/main" val="691127159"/>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t>Instruction Format</a:t>
            </a:r>
          </a:p>
        </p:txBody>
      </p:sp>
      <p:sp>
        <p:nvSpPr>
          <p:cNvPr id="83971" name="Rectangle 3"/>
          <p:cNvSpPr>
            <a:spLocks noGrp="1" noChangeArrowheads="1"/>
          </p:cNvSpPr>
          <p:nvPr>
            <p:ph type="body" sz="half" idx="1"/>
          </p:nvPr>
        </p:nvSpPr>
        <p:spPr>
          <a:xfrm>
            <a:off x="914400" y="1524000"/>
            <a:ext cx="7772400" cy="4525963"/>
          </a:xfrm>
        </p:spPr>
        <p:txBody>
          <a:bodyPr/>
          <a:lstStyle/>
          <a:p>
            <a:r>
              <a:rPr lang="en-US" sz="2800" i="1">
                <a:solidFill>
                  <a:srgbClr val="000080"/>
                </a:solidFill>
              </a:rPr>
              <a:t>Machine-specific</a:t>
            </a:r>
            <a:r>
              <a:rPr lang="en-US" sz="2800"/>
              <a:t> template that specifies</a:t>
            </a:r>
          </a:p>
          <a:p>
            <a:pPr lvl="1"/>
            <a:r>
              <a:rPr lang="en-US" sz="2400"/>
              <a:t>Length of the op code </a:t>
            </a:r>
          </a:p>
          <a:p>
            <a:pPr lvl="1"/>
            <a:r>
              <a:rPr lang="en-US" sz="2400"/>
              <a:t>Number of operands</a:t>
            </a:r>
          </a:p>
          <a:p>
            <a:pPr lvl="1"/>
            <a:r>
              <a:rPr lang="en-US" sz="2400"/>
              <a:t>Length of operands</a:t>
            </a:r>
          </a:p>
        </p:txBody>
      </p:sp>
      <p:pic>
        <p:nvPicPr>
          <p:cNvPr id="83972" name="Picture 4"/>
          <p:cNvPicPr>
            <a:picLocks noGrp="1" noChangeAspect="1" noChangeArrowheads="1"/>
          </p:cNvPicPr>
          <p:nvPr>
            <p:ph sz="half" idx="2"/>
          </p:nvPr>
        </p:nvPicPr>
        <p:blipFill>
          <a:blip r:embed="rId3" cstate="email">
            <a:extLst>
              <a:ext uri="{28A0092B-C50C-407E-A947-70E740481C1C}">
                <a14:useLocalDpi xmlns:a14="http://schemas.microsoft.com/office/drawing/2010/main" val="0"/>
              </a:ext>
            </a:extLst>
          </a:blip>
          <a:srcRect b="21112"/>
          <a:stretch>
            <a:fillRect/>
          </a:stretch>
        </p:blipFill>
        <p:spPr>
          <a:xfrm>
            <a:off x="2267744" y="3611463"/>
            <a:ext cx="5105400" cy="24098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sp>
        <p:nvSpPr>
          <p:cNvPr id="83974" name="Text Box 6"/>
          <p:cNvSpPr txBox="1">
            <a:spLocks noChangeArrowheads="1"/>
          </p:cNvSpPr>
          <p:nvPr/>
        </p:nvSpPr>
        <p:spPr bwMode="auto">
          <a:xfrm>
            <a:off x="2267744" y="6021288"/>
            <a:ext cx="5256584"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b="1" dirty="0">
                <a:solidFill>
                  <a:srgbClr val="000080"/>
                </a:solidFill>
              </a:rPr>
              <a:t>Simple </a:t>
            </a:r>
            <a:r>
              <a:rPr lang="en-US" b="1" dirty="0" smtClean="0">
                <a:solidFill>
                  <a:srgbClr val="000080"/>
                </a:solidFill>
              </a:rPr>
              <a:t>32</a:t>
            </a:r>
            <a:r>
              <a:rPr lang="en-US" b="1" dirty="0">
                <a:solidFill>
                  <a:srgbClr val="000080"/>
                </a:solidFill>
              </a:rPr>
              <a:t>-</a:t>
            </a:r>
            <a:r>
              <a:rPr lang="en-US" b="1" dirty="0" smtClean="0">
                <a:solidFill>
                  <a:srgbClr val="000080"/>
                </a:solidFill>
              </a:rPr>
              <a:t>bit Instruction Format: 8 bits for </a:t>
            </a:r>
            <a:r>
              <a:rPr lang="en-US" b="1" dirty="0" err="1" smtClean="0">
                <a:solidFill>
                  <a:srgbClr val="000080"/>
                </a:solidFill>
              </a:rPr>
              <a:t>opcode</a:t>
            </a:r>
            <a:r>
              <a:rPr lang="en-US" b="1" dirty="0" smtClean="0">
                <a:solidFill>
                  <a:srgbClr val="000080"/>
                </a:solidFill>
              </a:rPr>
              <a:t> allows 256 different </a:t>
            </a:r>
            <a:r>
              <a:rPr lang="en-US" b="1" dirty="0" err="1" smtClean="0">
                <a:solidFill>
                  <a:srgbClr val="000080"/>
                </a:solidFill>
              </a:rPr>
              <a:t>opcodes</a:t>
            </a:r>
            <a:r>
              <a:rPr lang="en-US" b="1" dirty="0" smtClean="0">
                <a:solidFill>
                  <a:srgbClr val="000080"/>
                </a:solidFill>
              </a:rPr>
              <a:t>.</a:t>
            </a:r>
            <a:endParaRPr lang="en-US" b="1" dirty="0">
              <a:solidFill>
                <a:srgbClr val="000080"/>
              </a:solidFill>
            </a:endParaRPr>
          </a:p>
        </p:txBody>
      </p:sp>
    </p:spTree>
    <p:extLst>
      <p:ext uri="{BB962C8B-B14F-4D97-AF65-F5344CB8AC3E}">
        <p14:creationId xmlns:p14="http://schemas.microsoft.com/office/powerpoint/2010/main" val="1186762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Instruction Formats: CISC</a:t>
            </a:r>
          </a:p>
        </p:txBody>
      </p:sp>
      <p:pic>
        <p:nvPicPr>
          <p:cNvPr id="2" name="Picture 1" descr="Screen Shot 2013-05-08 at 12.32.5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190" y="1340768"/>
            <a:ext cx="8170314" cy="5400000"/>
          </a:xfrm>
          <a:prstGeom prst="rect">
            <a:avLst/>
          </a:prstGeom>
        </p:spPr>
      </p:pic>
    </p:spTree>
    <p:extLst>
      <p:ext uri="{BB962C8B-B14F-4D97-AF65-F5344CB8AC3E}">
        <p14:creationId xmlns:p14="http://schemas.microsoft.com/office/powerpoint/2010/main" val="2414342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Instruction Formats: RISC</a:t>
            </a:r>
            <a:endParaRPr lang="en-US" sz="3600"/>
          </a:p>
        </p:txBody>
      </p:sp>
      <p:pic>
        <p:nvPicPr>
          <p:cNvPr id="2" name="Picture 1" descr="Screen Shot 2013-05-08 at 12.30.0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1628800"/>
            <a:ext cx="7995889" cy="5040560"/>
          </a:xfrm>
          <a:prstGeom prst="rect">
            <a:avLst/>
          </a:prstGeom>
        </p:spPr>
      </p:pic>
    </p:spTree>
    <p:extLst>
      <p:ext uri="{BB962C8B-B14F-4D97-AF65-F5344CB8AC3E}">
        <p14:creationId xmlns:p14="http://schemas.microsoft.com/office/powerpoint/2010/main" val="1685035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1371600" y="171450"/>
            <a:ext cx="71628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nchor="b"/>
          <a:lstStyle/>
          <a:p>
            <a:pPr algn="r" eaLnBrk="0" hangingPunct="0">
              <a:lnSpc>
                <a:spcPct val="90000"/>
              </a:lnSpc>
            </a:pPr>
            <a:endParaRPr lang="tr-TR" sz="3600" b="1" i="1">
              <a:solidFill>
                <a:schemeClr val="tx2"/>
              </a:solidFill>
              <a:effectLst>
                <a:outerShdw blurRad="38100" dist="38100" dir="2700000" algn="tl">
                  <a:srgbClr val="DDDDDD"/>
                </a:outerShdw>
              </a:effectLst>
              <a:latin typeface="Times New Roman" charset="0"/>
            </a:endParaRPr>
          </a:p>
        </p:txBody>
      </p:sp>
      <p:sp>
        <p:nvSpPr>
          <p:cNvPr id="102403" name="Rectangle 3"/>
          <p:cNvSpPr>
            <a:spLocks noGrp="1" noChangeArrowheads="1"/>
          </p:cNvSpPr>
          <p:nvPr>
            <p:ph type="title"/>
          </p:nvPr>
        </p:nvSpPr>
        <p:spPr/>
        <p:txBody>
          <a:bodyPr/>
          <a:lstStyle/>
          <a:p>
            <a:r>
              <a:rPr lang="en-US"/>
              <a:t>Instruction Types</a:t>
            </a:r>
          </a:p>
        </p:txBody>
      </p:sp>
      <p:sp>
        <p:nvSpPr>
          <p:cNvPr id="102404" name="Rectangle 4"/>
          <p:cNvSpPr>
            <a:spLocks noGrp="1" noChangeArrowheads="1"/>
          </p:cNvSpPr>
          <p:nvPr>
            <p:ph type="body" idx="1"/>
          </p:nvPr>
        </p:nvSpPr>
        <p:spPr/>
        <p:txBody>
          <a:bodyPr/>
          <a:lstStyle/>
          <a:p>
            <a:pPr>
              <a:lnSpc>
                <a:spcPct val="90000"/>
              </a:lnSpc>
            </a:pPr>
            <a:r>
              <a:rPr lang="en-US" sz="2400"/>
              <a:t>Data Transfer (load, store)</a:t>
            </a:r>
          </a:p>
          <a:p>
            <a:pPr lvl="1">
              <a:lnSpc>
                <a:spcPct val="90000"/>
              </a:lnSpc>
            </a:pPr>
            <a:r>
              <a:rPr lang="en-US" sz="2000"/>
              <a:t>Most common, greatest flexibility</a:t>
            </a:r>
          </a:p>
          <a:p>
            <a:pPr lvl="1">
              <a:lnSpc>
                <a:spcPct val="90000"/>
              </a:lnSpc>
            </a:pPr>
            <a:r>
              <a:rPr lang="en-US" sz="2000"/>
              <a:t>Involve memory and registers</a:t>
            </a:r>
          </a:p>
          <a:p>
            <a:pPr lvl="1">
              <a:lnSpc>
                <a:spcPct val="90000"/>
              </a:lnSpc>
            </a:pPr>
            <a:r>
              <a:rPr lang="en-US" sz="2000"/>
              <a:t>What</a:t>
            </a:r>
            <a:r>
              <a:rPr lang="ja-JP" altLang="en-US" sz="2000">
                <a:latin typeface="Arial"/>
              </a:rPr>
              <a:t>’</a:t>
            </a:r>
            <a:r>
              <a:rPr lang="en-US" sz="2000"/>
              <a:t>s a </a:t>
            </a:r>
            <a:r>
              <a:rPr lang="en-US" sz="2000" i="1">
                <a:solidFill>
                  <a:srgbClr val="000080"/>
                </a:solidFill>
              </a:rPr>
              <a:t>word</a:t>
            </a:r>
            <a:r>
              <a:rPr lang="en-US" sz="2000" i="1">
                <a:solidFill>
                  <a:schemeClr val="hlink"/>
                </a:solidFill>
              </a:rPr>
              <a:t> </a:t>
            </a:r>
            <a:r>
              <a:rPr lang="en-US" sz="2000"/>
              <a:t>?  16? 32? 64 bits?</a:t>
            </a:r>
            <a:endParaRPr lang="en-US" sz="2000" i="1">
              <a:solidFill>
                <a:schemeClr val="hlink"/>
              </a:solidFill>
            </a:endParaRPr>
          </a:p>
          <a:p>
            <a:pPr>
              <a:lnSpc>
                <a:spcPct val="90000"/>
              </a:lnSpc>
            </a:pPr>
            <a:r>
              <a:rPr lang="en-US" sz="2400"/>
              <a:t>Arithmetic</a:t>
            </a:r>
          </a:p>
          <a:p>
            <a:pPr lvl="1">
              <a:lnSpc>
                <a:spcPct val="90000"/>
              </a:lnSpc>
            </a:pPr>
            <a:r>
              <a:rPr lang="en-US" sz="2000"/>
              <a:t>Operators </a:t>
            </a:r>
            <a:r>
              <a:rPr lang="en-US" sz="2000" b="1" i="1">
                <a:solidFill>
                  <a:srgbClr val="000080"/>
                </a:solidFill>
              </a:rPr>
              <a:t>+ - / * ^</a:t>
            </a:r>
          </a:p>
          <a:p>
            <a:pPr lvl="1">
              <a:lnSpc>
                <a:spcPct val="90000"/>
              </a:lnSpc>
            </a:pPr>
            <a:r>
              <a:rPr lang="en-US" sz="2000"/>
              <a:t>Integers and floating point </a:t>
            </a:r>
            <a:endParaRPr lang="en-US" sz="2000">
              <a:solidFill>
                <a:schemeClr val="folHlink"/>
              </a:solidFill>
            </a:endParaRPr>
          </a:p>
          <a:p>
            <a:pPr>
              <a:lnSpc>
                <a:spcPct val="90000"/>
              </a:lnSpc>
            </a:pPr>
            <a:r>
              <a:rPr lang="en-US" sz="2400"/>
              <a:t>Logical or Boolean </a:t>
            </a:r>
          </a:p>
          <a:p>
            <a:pPr lvl="1">
              <a:lnSpc>
                <a:spcPct val="90000"/>
              </a:lnSpc>
            </a:pPr>
            <a:r>
              <a:rPr lang="en-US" sz="2000"/>
              <a:t>Relational operators:  </a:t>
            </a:r>
            <a:r>
              <a:rPr lang="en-US" sz="2000" b="1">
                <a:solidFill>
                  <a:srgbClr val="000080"/>
                </a:solidFill>
              </a:rPr>
              <a:t>&gt;  &lt;  =</a:t>
            </a:r>
            <a:r>
              <a:rPr lang="en-US" sz="2000" b="1">
                <a:solidFill>
                  <a:schemeClr val="hlink"/>
                </a:solidFill>
              </a:rPr>
              <a:t> </a:t>
            </a:r>
          </a:p>
          <a:p>
            <a:pPr lvl="1">
              <a:lnSpc>
                <a:spcPct val="90000"/>
              </a:lnSpc>
            </a:pPr>
            <a:r>
              <a:rPr lang="en-US" sz="2000"/>
              <a:t>Boolean operators </a:t>
            </a:r>
            <a:r>
              <a:rPr lang="en-US" sz="2000" b="1">
                <a:solidFill>
                  <a:srgbClr val="000080"/>
                </a:solidFill>
              </a:rPr>
              <a:t>AND, OR, XOR, NOR, </a:t>
            </a:r>
            <a:r>
              <a:rPr lang="en-US" sz="2000"/>
              <a:t>and</a:t>
            </a:r>
            <a:r>
              <a:rPr lang="en-US" sz="2000" b="1">
                <a:solidFill>
                  <a:srgbClr val="000080"/>
                </a:solidFill>
              </a:rPr>
              <a:t> NOT </a:t>
            </a:r>
            <a:endParaRPr lang="en-US" sz="2000"/>
          </a:p>
          <a:p>
            <a:pPr>
              <a:lnSpc>
                <a:spcPct val="90000"/>
              </a:lnSpc>
            </a:pPr>
            <a:r>
              <a:rPr lang="en-US" sz="2400"/>
              <a:t>Single operand manipulation instructions</a:t>
            </a:r>
          </a:p>
          <a:p>
            <a:pPr lvl="1">
              <a:lnSpc>
                <a:spcPct val="90000"/>
              </a:lnSpc>
            </a:pPr>
            <a:r>
              <a:rPr lang="en-US" sz="2000"/>
              <a:t>Negating, decrementing, incrementing</a:t>
            </a:r>
          </a:p>
        </p:txBody>
      </p:sp>
    </p:spTree>
    <p:extLst>
      <p:ext uri="{BB962C8B-B14F-4D97-AF65-F5344CB8AC3E}">
        <p14:creationId xmlns:p14="http://schemas.microsoft.com/office/powerpoint/2010/main" val="4047434178"/>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t>More Instruction Types</a:t>
            </a:r>
          </a:p>
        </p:txBody>
      </p:sp>
      <p:sp>
        <p:nvSpPr>
          <p:cNvPr id="110595" name="Rectangle 3"/>
          <p:cNvSpPr>
            <a:spLocks noGrp="1" noChangeArrowheads="1"/>
          </p:cNvSpPr>
          <p:nvPr>
            <p:ph type="body" idx="1"/>
          </p:nvPr>
        </p:nvSpPr>
        <p:spPr/>
        <p:txBody>
          <a:bodyPr/>
          <a:lstStyle/>
          <a:p>
            <a:r>
              <a:rPr lang="en-US"/>
              <a:t>Bit manipulation instructions</a:t>
            </a:r>
          </a:p>
          <a:p>
            <a:pPr lvl="1"/>
            <a:r>
              <a:rPr lang="en-US"/>
              <a:t>Flags to test for conditions</a:t>
            </a:r>
          </a:p>
          <a:p>
            <a:r>
              <a:rPr lang="en-US"/>
              <a:t>Shift and rotate</a:t>
            </a:r>
          </a:p>
          <a:p>
            <a:r>
              <a:rPr lang="en-US"/>
              <a:t>Program control</a:t>
            </a:r>
          </a:p>
          <a:p>
            <a:r>
              <a:rPr lang="en-US"/>
              <a:t>Stack instructions</a:t>
            </a:r>
          </a:p>
          <a:p>
            <a:r>
              <a:rPr lang="en-US"/>
              <a:t>Multiple data instructions</a:t>
            </a:r>
          </a:p>
          <a:p>
            <a:r>
              <a:rPr lang="en-US"/>
              <a:t>I/O and machine control</a:t>
            </a:r>
          </a:p>
        </p:txBody>
      </p:sp>
      <p:sp>
        <p:nvSpPr>
          <p:cNvPr id="110596" name="Rectangle 4"/>
          <p:cNvSpPr>
            <a:spLocks noChangeArrowheads="1"/>
          </p:cNvSpPr>
          <p:nvPr/>
        </p:nvSpPr>
        <p:spPr bwMode="auto">
          <a:xfrm>
            <a:off x="1371600" y="171450"/>
            <a:ext cx="71628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nchor="b"/>
          <a:lstStyle/>
          <a:p>
            <a:pPr algn="r" eaLnBrk="0" hangingPunct="0">
              <a:lnSpc>
                <a:spcPct val="90000"/>
              </a:lnSpc>
            </a:pPr>
            <a:endParaRPr lang="tr-TR" sz="3600" b="1" i="1">
              <a:solidFill>
                <a:schemeClr val="tx2"/>
              </a:solidFill>
              <a:effectLst>
                <a:outerShdw blurRad="38100" dist="38100" dir="2700000" algn="tl">
                  <a:srgbClr val="DDDDDD"/>
                </a:outerShdw>
              </a:effectLst>
              <a:latin typeface="Times New Roman" charset="0"/>
            </a:endParaRPr>
          </a:p>
        </p:txBody>
      </p:sp>
    </p:spTree>
    <p:extLst>
      <p:ext uri="{BB962C8B-B14F-4D97-AF65-F5344CB8AC3E}">
        <p14:creationId xmlns:p14="http://schemas.microsoft.com/office/powerpoint/2010/main" val="28947055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t>Register Shifts and Rotates</a:t>
            </a:r>
          </a:p>
        </p:txBody>
      </p:sp>
      <p:pic>
        <p:nvPicPr>
          <p:cNvPr id="112644" name="Picture 4" descr="c07f17"/>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981200" y="1600200"/>
            <a:ext cx="5257800" cy="44846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759331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S</a:t>
            </a:r>
            <a:r>
              <a:rPr lang="en-US" dirty="0" smtClean="0"/>
              <a:t>imple Processor</a:t>
            </a:r>
            <a:endParaRPr lang="en-US" dirty="0"/>
          </a:p>
        </p:txBody>
      </p:sp>
      <p:grpSp>
        <p:nvGrpSpPr>
          <p:cNvPr id="26" name="Group 25"/>
          <p:cNvGrpSpPr/>
          <p:nvPr/>
        </p:nvGrpSpPr>
        <p:grpSpPr>
          <a:xfrm>
            <a:off x="1835696" y="2564904"/>
            <a:ext cx="3024336" cy="2448318"/>
            <a:chOff x="2267744" y="2420865"/>
            <a:chExt cx="3024336" cy="2448318"/>
          </a:xfrm>
        </p:grpSpPr>
        <p:grpSp>
          <p:nvGrpSpPr>
            <p:cNvPr id="13" name="Group 12"/>
            <p:cNvGrpSpPr/>
            <p:nvPr/>
          </p:nvGrpSpPr>
          <p:grpSpPr>
            <a:xfrm>
              <a:off x="4355976" y="3140968"/>
              <a:ext cx="936104" cy="864096"/>
              <a:chOff x="5364088" y="3140968"/>
              <a:chExt cx="936104" cy="864096"/>
            </a:xfrm>
          </p:grpSpPr>
          <p:sp>
            <p:nvSpPr>
              <p:cNvPr id="7" name="TextBox 6"/>
              <p:cNvSpPr txBox="1"/>
              <p:nvPr/>
            </p:nvSpPr>
            <p:spPr>
              <a:xfrm>
                <a:off x="5364088" y="3284980"/>
                <a:ext cx="928785" cy="646331"/>
              </a:xfrm>
              <a:prstGeom prst="rect">
                <a:avLst/>
              </a:prstGeom>
              <a:noFill/>
              <a:ln>
                <a:noFill/>
              </a:ln>
            </p:spPr>
            <p:txBody>
              <a:bodyPr wrap="none" rtlCol="0">
                <a:spAutoFit/>
              </a:bodyPr>
              <a:lstStyle/>
              <a:p>
                <a:pPr algn="ctr"/>
                <a:r>
                  <a:rPr lang="en-US" dirty="0" smtClean="0"/>
                  <a:t>Control</a:t>
                </a:r>
              </a:p>
              <a:p>
                <a:pPr algn="ctr"/>
                <a:r>
                  <a:rPr lang="en-US" dirty="0" smtClean="0"/>
                  <a:t>Unit</a:t>
                </a:r>
              </a:p>
            </p:txBody>
          </p:sp>
          <p:sp>
            <p:nvSpPr>
              <p:cNvPr id="8" name="Rectangle 7"/>
              <p:cNvSpPr/>
              <p:nvPr/>
            </p:nvSpPr>
            <p:spPr>
              <a:xfrm>
                <a:off x="5364088" y="3140968"/>
                <a:ext cx="936104" cy="86409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2267744" y="3212976"/>
              <a:ext cx="492480" cy="864096"/>
              <a:chOff x="1763688" y="3212976"/>
              <a:chExt cx="492480" cy="864096"/>
            </a:xfrm>
          </p:grpSpPr>
          <p:sp>
            <p:nvSpPr>
              <p:cNvPr id="5" name="TextBox 4"/>
              <p:cNvSpPr txBox="1"/>
              <p:nvPr/>
            </p:nvSpPr>
            <p:spPr>
              <a:xfrm>
                <a:off x="1763688" y="3429000"/>
                <a:ext cx="492480" cy="369332"/>
              </a:xfrm>
              <a:prstGeom prst="rect">
                <a:avLst/>
              </a:prstGeom>
              <a:noFill/>
              <a:ln>
                <a:noFill/>
              </a:ln>
            </p:spPr>
            <p:txBody>
              <a:bodyPr wrap="none" rtlCol="0">
                <a:spAutoFit/>
              </a:bodyPr>
              <a:lstStyle/>
              <a:p>
                <a:r>
                  <a:rPr lang="en-US" dirty="0" smtClean="0"/>
                  <a:t>I/O</a:t>
                </a:r>
              </a:p>
            </p:txBody>
          </p:sp>
          <p:sp>
            <p:nvSpPr>
              <p:cNvPr id="9" name="Rectangle 8"/>
              <p:cNvSpPr/>
              <p:nvPr/>
            </p:nvSpPr>
            <p:spPr>
              <a:xfrm>
                <a:off x="1763688" y="3212976"/>
                <a:ext cx="432098" cy="86409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5" name="Group 14"/>
            <p:cNvGrpSpPr/>
            <p:nvPr/>
          </p:nvGrpSpPr>
          <p:grpSpPr>
            <a:xfrm>
              <a:off x="3059832" y="2420865"/>
              <a:ext cx="1090286" cy="648095"/>
              <a:chOff x="3275856" y="2204841"/>
              <a:chExt cx="1090286" cy="648095"/>
            </a:xfrm>
          </p:grpSpPr>
          <p:sp>
            <p:nvSpPr>
              <p:cNvPr id="4" name="TextBox 3"/>
              <p:cNvSpPr txBox="1"/>
              <p:nvPr/>
            </p:nvSpPr>
            <p:spPr>
              <a:xfrm>
                <a:off x="3347864" y="2348880"/>
                <a:ext cx="1018278" cy="369332"/>
              </a:xfrm>
              <a:prstGeom prst="rect">
                <a:avLst/>
              </a:prstGeom>
              <a:noFill/>
              <a:ln>
                <a:noFill/>
              </a:ln>
            </p:spPr>
            <p:txBody>
              <a:bodyPr wrap="none" rtlCol="0">
                <a:spAutoFit/>
              </a:bodyPr>
              <a:lstStyle/>
              <a:p>
                <a:r>
                  <a:rPr lang="en-US" dirty="0" smtClean="0"/>
                  <a:t>Memory</a:t>
                </a:r>
                <a:endParaRPr lang="en-US" dirty="0"/>
              </a:p>
            </p:txBody>
          </p:sp>
          <p:sp>
            <p:nvSpPr>
              <p:cNvPr id="12" name="Rectangle 11"/>
              <p:cNvSpPr/>
              <p:nvPr/>
            </p:nvSpPr>
            <p:spPr>
              <a:xfrm>
                <a:off x="3275856" y="2204841"/>
                <a:ext cx="1080102" cy="64809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3059832" y="4221088"/>
              <a:ext cx="1121521" cy="648095"/>
              <a:chOff x="3419872" y="4581105"/>
              <a:chExt cx="1121521" cy="648095"/>
            </a:xfrm>
          </p:grpSpPr>
          <p:sp>
            <p:nvSpPr>
              <p:cNvPr id="6" name="TextBox 5"/>
              <p:cNvSpPr txBox="1"/>
              <p:nvPr/>
            </p:nvSpPr>
            <p:spPr>
              <a:xfrm>
                <a:off x="3419872" y="4653136"/>
                <a:ext cx="1121521" cy="369332"/>
              </a:xfrm>
              <a:prstGeom prst="rect">
                <a:avLst/>
              </a:prstGeom>
              <a:noFill/>
              <a:ln>
                <a:noFill/>
              </a:ln>
            </p:spPr>
            <p:txBody>
              <a:bodyPr wrap="none" rtlCol="0">
                <a:spAutoFit/>
              </a:bodyPr>
              <a:lstStyle/>
              <a:p>
                <a:r>
                  <a:rPr lang="en-US" dirty="0" err="1" smtClean="0"/>
                  <a:t>Datapath</a:t>
                </a:r>
                <a:endParaRPr lang="en-US" dirty="0"/>
              </a:p>
            </p:txBody>
          </p:sp>
          <p:sp>
            <p:nvSpPr>
              <p:cNvPr id="14" name="Rectangle 13"/>
              <p:cNvSpPr/>
              <p:nvPr/>
            </p:nvSpPr>
            <p:spPr>
              <a:xfrm>
                <a:off x="3419872" y="4581105"/>
                <a:ext cx="1080102" cy="64809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8" name="Straight Arrow Connector 17"/>
            <p:cNvCxnSpPr/>
            <p:nvPr/>
          </p:nvCxnSpPr>
          <p:spPr>
            <a:xfrm rot="5400000">
              <a:off x="3167844" y="3392995"/>
              <a:ext cx="0" cy="792088"/>
            </a:xfrm>
            <a:prstGeom prst="straightConnector1">
              <a:avLst/>
            </a:prstGeom>
            <a:ln>
              <a:solidFill>
                <a:srgbClr val="000000"/>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3563888" y="3140968"/>
              <a:ext cx="0" cy="1080120"/>
            </a:xfrm>
            <a:prstGeom prst="straightConnector1">
              <a:avLst/>
            </a:prstGeom>
            <a:ln>
              <a:solidFill>
                <a:srgbClr val="000000"/>
              </a:solidFill>
              <a:prstDash val="dot"/>
              <a:headEnd type="arrow"/>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3851920" y="3140968"/>
              <a:ext cx="0" cy="1080120"/>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flipV="1">
              <a:off x="2771800" y="3501007"/>
              <a:ext cx="1080120"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3923928" y="3501008"/>
              <a:ext cx="360040" cy="0"/>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grpSp>
      <p:sp>
        <p:nvSpPr>
          <p:cNvPr id="27" name="TextBox 26"/>
          <p:cNvSpPr txBox="1"/>
          <p:nvPr/>
        </p:nvSpPr>
        <p:spPr>
          <a:xfrm>
            <a:off x="851524" y="1458649"/>
            <a:ext cx="7968948" cy="1754327"/>
          </a:xfrm>
          <a:prstGeom prst="rect">
            <a:avLst/>
          </a:prstGeom>
          <a:noFill/>
        </p:spPr>
        <p:txBody>
          <a:bodyPr wrap="none" rtlCol="0">
            <a:spAutoFit/>
          </a:bodyPr>
          <a:lstStyle/>
          <a:p>
            <a:r>
              <a:rPr lang="en-US" dirty="0" smtClean="0"/>
              <a:t>Data and instruction </a:t>
            </a:r>
            <a:r>
              <a:rPr lang="en-US" dirty="0"/>
              <a:t>storage area can be read-only</a:t>
            </a:r>
            <a:r>
              <a:rPr lang="en-US" dirty="0" smtClean="0"/>
              <a:t>, read</a:t>
            </a:r>
            <a:r>
              <a:rPr lang="en-US" dirty="0"/>
              <a:t>-write, sequential </a:t>
            </a:r>
            <a:r>
              <a:rPr lang="en-US" dirty="0" smtClean="0"/>
              <a:t>or</a:t>
            </a:r>
          </a:p>
          <a:p>
            <a:r>
              <a:rPr lang="en-US" dirty="0" smtClean="0"/>
              <a:t>random </a:t>
            </a:r>
            <a:r>
              <a:rPr lang="en-US" dirty="0"/>
              <a:t>access. Dynamic memory </a:t>
            </a:r>
            <a:r>
              <a:rPr lang="en-US" dirty="0" smtClean="0"/>
              <a:t>needs refresh, </a:t>
            </a:r>
            <a:r>
              <a:rPr lang="en-US" dirty="0"/>
              <a:t>static memory </a:t>
            </a:r>
            <a:r>
              <a:rPr lang="en-US" dirty="0" smtClean="0"/>
              <a:t>keeps data</a:t>
            </a:r>
          </a:p>
          <a:p>
            <a:r>
              <a:rPr lang="en-US" dirty="0" smtClean="0"/>
              <a:t>until power is off, </a:t>
            </a:r>
            <a:r>
              <a:rPr lang="en-US" dirty="0"/>
              <a:t>nonvolatile memory (flash drive) </a:t>
            </a:r>
            <a:r>
              <a:rPr lang="en-US" dirty="0" smtClean="0"/>
              <a:t>keeps data even after </a:t>
            </a:r>
          </a:p>
          <a:p>
            <a:r>
              <a:rPr lang="en-US" dirty="0" smtClean="0"/>
              <a:t>power is off</a:t>
            </a:r>
            <a:r>
              <a:rPr lang="en-US" dirty="0"/>
              <a:t>. </a:t>
            </a:r>
          </a:p>
          <a:p>
            <a:endParaRPr lang="en-US" dirty="0"/>
          </a:p>
          <a:p>
            <a:endParaRPr lang="en-US" dirty="0"/>
          </a:p>
        </p:txBody>
      </p:sp>
      <p:sp>
        <p:nvSpPr>
          <p:cNvPr id="28" name="TextBox 27"/>
          <p:cNvSpPr txBox="1"/>
          <p:nvPr/>
        </p:nvSpPr>
        <p:spPr>
          <a:xfrm>
            <a:off x="5024849" y="3031792"/>
            <a:ext cx="3507591" cy="1477328"/>
          </a:xfrm>
          <a:prstGeom prst="rect">
            <a:avLst/>
          </a:prstGeom>
          <a:noFill/>
        </p:spPr>
        <p:txBody>
          <a:bodyPr wrap="none" rtlCol="0">
            <a:spAutoFit/>
          </a:bodyPr>
          <a:lstStyle/>
          <a:p>
            <a:r>
              <a:rPr lang="en-US" dirty="0"/>
              <a:t>A finite state machine </a:t>
            </a:r>
            <a:r>
              <a:rPr lang="en-US" dirty="0" smtClean="0"/>
              <a:t>consisting</a:t>
            </a:r>
          </a:p>
          <a:p>
            <a:r>
              <a:rPr lang="en-US" dirty="0" smtClean="0"/>
              <a:t>of </a:t>
            </a:r>
            <a:r>
              <a:rPr lang="en-US" dirty="0"/>
              <a:t>registers </a:t>
            </a:r>
            <a:r>
              <a:rPr lang="en-US" dirty="0" smtClean="0"/>
              <a:t>and logic</a:t>
            </a:r>
            <a:r>
              <a:rPr lang="en-US" dirty="0"/>
              <a:t> </a:t>
            </a:r>
            <a:r>
              <a:rPr lang="en-US" dirty="0" smtClean="0"/>
              <a:t>(thus </a:t>
            </a:r>
            <a:r>
              <a:rPr lang="en-US" dirty="0"/>
              <a:t>it is a </a:t>
            </a:r>
            <a:endParaRPr lang="en-US" dirty="0" smtClean="0"/>
          </a:p>
          <a:p>
            <a:r>
              <a:rPr lang="en-US" dirty="0" smtClean="0"/>
              <a:t>sequential circuit). </a:t>
            </a:r>
            <a:r>
              <a:rPr lang="en-US" dirty="0"/>
              <a:t>For </a:t>
            </a:r>
            <a:r>
              <a:rPr lang="en-US" dirty="0" smtClean="0"/>
              <a:t>simple</a:t>
            </a:r>
          </a:p>
          <a:p>
            <a:r>
              <a:rPr lang="en-US" dirty="0" smtClean="0"/>
              <a:t>architectures </a:t>
            </a:r>
            <a:r>
              <a:rPr lang="en-US" dirty="0"/>
              <a:t>it can also be </a:t>
            </a:r>
            <a:endParaRPr lang="en-US" dirty="0" smtClean="0"/>
          </a:p>
          <a:p>
            <a:r>
              <a:rPr lang="en-US" dirty="0" smtClean="0"/>
              <a:t>combinational.</a:t>
            </a:r>
            <a:endParaRPr lang="en-US" dirty="0"/>
          </a:p>
        </p:txBody>
      </p:sp>
      <p:sp>
        <p:nvSpPr>
          <p:cNvPr id="29" name="TextBox 28"/>
          <p:cNvSpPr txBox="1"/>
          <p:nvPr/>
        </p:nvSpPr>
        <p:spPr>
          <a:xfrm>
            <a:off x="2139985" y="5229200"/>
            <a:ext cx="5816391" cy="1200329"/>
          </a:xfrm>
          <a:prstGeom prst="rect">
            <a:avLst/>
          </a:prstGeom>
          <a:noFill/>
        </p:spPr>
        <p:txBody>
          <a:bodyPr wrap="none" rtlCol="0">
            <a:spAutoFit/>
          </a:bodyPr>
          <a:lstStyle/>
          <a:p>
            <a:r>
              <a:rPr lang="en-US" dirty="0"/>
              <a:t>The core of the </a:t>
            </a:r>
            <a:r>
              <a:rPr lang="en-US" dirty="0" err="1"/>
              <a:t>μP</a:t>
            </a:r>
            <a:r>
              <a:rPr lang="en-US" dirty="0"/>
              <a:t> where all computation is done. </a:t>
            </a:r>
            <a:endParaRPr lang="en-US" dirty="0" smtClean="0"/>
          </a:p>
          <a:p>
            <a:r>
              <a:rPr lang="en-US" dirty="0" smtClean="0"/>
              <a:t>It </a:t>
            </a:r>
            <a:r>
              <a:rPr lang="en-US" dirty="0"/>
              <a:t>includes basic logic functions such as AND, OR, </a:t>
            </a:r>
            <a:endParaRPr lang="en-US" dirty="0" smtClean="0"/>
          </a:p>
          <a:p>
            <a:r>
              <a:rPr lang="en-US" dirty="0" smtClean="0"/>
              <a:t>arithmetic </a:t>
            </a:r>
            <a:r>
              <a:rPr lang="en-US" dirty="0"/>
              <a:t>operators (ALU, shift, multiply), and </a:t>
            </a:r>
            <a:r>
              <a:rPr lang="en-US" dirty="0" smtClean="0"/>
              <a:t>registers</a:t>
            </a:r>
          </a:p>
          <a:p>
            <a:r>
              <a:rPr lang="en-US" dirty="0" smtClean="0"/>
              <a:t>to </a:t>
            </a:r>
            <a:r>
              <a:rPr lang="en-US" dirty="0"/>
              <a:t>store intermediate results.</a:t>
            </a:r>
          </a:p>
        </p:txBody>
      </p:sp>
    </p:spTree>
    <p:extLst>
      <p:ext uri="{BB962C8B-B14F-4D97-AF65-F5344CB8AC3E}">
        <p14:creationId xmlns:p14="http://schemas.microsoft.com/office/powerpoint/2010/main" val="27117322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40" name="Rectangle 8"/>
          <p:cNvSpPr>
            <a:spLocks noGrp="1" noChangeArrowheads="1"/>
          </p:cNvSpPr>
          <p:nvPr>
            <p:ph type="title"/>
          </p:nvPr>
        </p:nvSpPr>
        <p:spPr/>
        <p:txBody>
          <a:bodyPr/>
          <a:lstStyle/>
          <a:p>
            <a:r>
              <a:rPr lang="en-US" sz="4000"/>
              <a:t>Program Control Instructions</a:t>
            </a:r>
          </a:p>
        </p:txBody>
      </p:sp>
      <p:sp>
        <p:nvSpPr>
          <p:cNvPr id="120842" name="Rectangle 10"/>
          <p:cNvSpPr>
            <a:spLocks noGrp="1" noChangeArrowheads="1"/>
          </p:cNvSpPr>
          <p:nvPr>
            <p:ph type="body" sz="half" idx="1"/>
          </p:nvPr>
        </p:nvSpPr>
        <p:spPr>
          <a:xfrm>
            <a:off x="914400" y="1524000"/>
            <a:ext cx="3429000" cy="4525963"/>
          </a:xfrm>
        </p:spPr>
        <p:txBody>
          <a:bodyPr/>
          <a:lstStyle/>
          <a:p>
            <a:r>
              <a:rPr lang="en-US" sz="2800" dirty="0"/>
              <a:t>Program control</a:t>
            </a:r>
          </a:p>
          <a:p>
            <a:pPr lvl="1"/>
            <a:r>
              <a:rPr lang="en-US" sz="2400" dirty="0"/>
              <a:t>Jump and branch</a:t>
            </a:r>
          </a:p>
          <a:p>
            <a:pPr lvl="1"/>
            <a:r>
              <a:rPr lang="en-US" sz="2400" dirty="0"/>
              <a:t>Subroutine call </a:t>
            </a:r>
            <a:br>
              <a:rPr lang="en-US" sz="2400" dirty="0"/>
            </a:br>
            <a:r>
              <a:rPr lang="en-US" sz="2400" dirty="0"/>
              <a:t>and </a:t>
            </a:r>
            <a:r>
              <a:rPr lang="en-US" sz="2400" dirty="0" smtClean="0"/>
              <a:t>return (Jump and Link)</a:t>
            </a:r>
            <a:endParaRPr lang="en-US" sz="2400" dirty="0"/>
          </a:p>
        </p:txBody>
      </p:sp>
      <p:pic>
        <p:nvPicPr>
          <p:cNvPr id="120847" name="Picture 15" descr="c07f1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191000" y="1676400"/>
            <a:ext cx="4495800" cy="39147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195795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62396" y="615776"/>
            <a:ext cx="8674100" cy="6197600"/>
          </a:xfrm>
          <a:prstGeom prst="rect">
            <a:avLst/>
          </a:prstGeom>
        </p:spPr>
      </p:pic>
      <p:sp>
        <p:nvSpPr>
          <p:cNvPr id="2" name="TextBox 1"/>
          <p:cNvSpPr txBox="1"/>
          <p:nvPr/>
        </p:nvSpPr>
        <p:spPr>
          <a:xfrm>
            <a:off x="2889678" y="188640"/>
            <a:ext cx="3122482" cy="369332"/>
          </a:xfrm>
          <a:prstGeom prst="rect">
            <a:avLst/>
          </a:prstGeom>
          <a:noFill/>
        </p:spPr>
        <p:txBody>
          <a:bodyPr wrap="none" rtlCol="0">
            <a:spAutoFit/>
          </a:bodyPr>
          <a:lstStyle/>
          <a:p>
            <a:r>
              <a:rPr lang="en-US" dirty="0" smtClean="0"/>
              <a:t>Program Control Instructions</a:t>
            </a:r>
            <a:endParaRPr lang="en-US" dirty="0"/>
          </a:p>
        </p:txBody>
      </p:sp>
    </p:spTree>
    <p:extLst>
      <p:ext uri="{BB962C8B-B14F-4D97-AF65-F5344CB8AC3E}">
        <p14:creationId xmlns:p14="http://schemas.microsoft.com/office/powerpoint/2010/main" val="27090065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t>Stack Instructions</a:t>
            </a:r>
          </a:p>
        </p:txBody>
      </p:sp>
      <p:sp>
        <p:nvSpPr>
          <p:cNvPr id="122883" name="Rectangle 3"/>
          <p:cNvSpPr>
            <a:spLocks noGrp="1" noChangeArrowheads="1"/>
          </p:cNvSpPr>
          <p:nvPr>
            <p:ph type="body" sz="half" idx="1"/>
          </p:nvPr>
        </p:nvSpPr>
        <p:spPr>
          <a:xfrm>
            <a:off x="914400" y="1524000"/>
            <a:ext cx="7696200" cy="4525963"/>
          </a:xfrm>
        </p:spPr>
        <p:txBody>
          <a:bodyPr/>
          <a:lstStyle/>
          <a:p>
            <a:pPr>
              <a:lnSpc>
                <a:spcPct val="90000"/>
              </a:lnSpc>
            </a:pPr>
            <a:r>
              <a:rPr lang="en-US" sz="2400"/>
              <a:t>Stack instructions</a:t>
            </a:r>
          </a:p>
          <a:p>
            <a:pPr lvl="1">
              <a:lnSpc>
                <a:spcPct val="90000"/>
              </a:lnSpc>
            </a:pPr>
            <a:r>
              <a:rPr lang="en-US" sz="2000"/>
              <a:t>LIFO method for organizing information </a:t>
            </a:r>
          </a:p>
          <a:p>
            <a:pPr lvl="1">
              <a:lnSpc>
                <a:spcPct val="90000"/>
              </a:lnSpc>
            </a:pPr>
            <a:r>
              <a:rPr lang="en-US" sz="2000"/>
              <a:t>Items removed in the reverse order from that in which they are added</a:t>
            </a:r>
            <a:endParaRPr lang="en-US" sz="2000">
              <a:solidFill>
                <a:srgbClr val="666699"/>
              </a:solidFill>
            </a:endParaRPr>
          </a:p>
        </p:txBody>
      </p:sp>
      <p:sp>
        <p:nvSpPr>
          <p:cNvPr id="122884" name="Rectangle 4"/>
          <p:cNvSpPr>
            <a:spLocks noChangeArrowheads="1"/>
          </p:cNvSpPr>
          <p:nvPr/>
        </p:nvSpPr>
        <p:spPr bwMode="auto">
          <a:xfrm>
            <a:off x="1371600" y="171450"/>
            <a:ext cx="71628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nchor="b"/>
          <a:lstStyle/>
          <a:p>
            <a:pPr algn="r" eaLnBrk="0" hangingPunct="0">
              <a:lnSpc>
                <a:spcPct val="90000"/>
              </a:lnSpc>
            </a:pPr>
            <a:endParaRPr lang="tr-TR" sz="3600" b="1" i="1">
              <a:solidFill>
                <a:schemeClr val="tx2"/>
              </a:solidFill>
              <a:effectLst>
                <a:outerShdw blurRad="38100" dist="38100" dir="2700000" algn="tl">
                  <a:srgbClr val="DDDDDD"/>
                </a:outerShdw>
              </a:effectLst>
              <a:latin typeface="Times New Roman" charset="0"/>
            </a:endParaRPr>
          </a:p>
        </p:txBody>
      </p:sp>
      <p:sp>
        <p:nvSpPr>
          <p:cNvPr id="122887" name="Text Box 7"/>
          <p:cNvSpPr txBox="1">
            <a:spLocks noChangeArrowheads="1"/>
          </p:cNvSpPr>
          <p:nvPr/>
        </p:nvSpPr>
        <p:spPr bwMode="auto">
          <a:xfrm>
            <a:off x="2438400" y="5791200"/>
            <a:ext cx="838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solidFill>
                  <a:srgbClr val="000080"/>
                </a:solidFill>
                <a:latin typeface="Tahoma" charset="0"/>
              </a:rPr>
              <a:t>Push</a:t>
            </a:r>
          </a:p>
        </p:txBody>
      </p:sp>
      <p:sp>
        <p:nvSpPr>
          <p:cNvPr id="122888" name="Text Box 8"/>
          <p:cNvSpPr txBox="1">
            <a:spLocks noChangeArrowheads="1"/>
          </p:cNvSpPr>
          <p:nvPr/>
        </p:nvSpPr>
        <p:spPr bwMode="auto">
          <a:xfrm>
            <a:off x="5791200" y="5791200"/>
            <a:ext cx="7620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solidFill>
                  <a:srgbClr val="000080"/>
                </a:solidFill>
                <a:latin typeface="Tahoma" charset="0"/>
              </a:rPr>
              <a:t>Pop</a:t>
            </a:r>
          </a:p>
        </p:txBody>
      </p:sp>
      <p:pic>
        <p:nvPicPr>
          <p:cNvPr id="122890" name="Picture 10" descr="c07f19"/>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447800" y="3352800"/>
            <a:ext cx="6324600" cy="228441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3184662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nSpc>
                <a:spcPct val="90000"/>
              </a:lnSpc>
            </a:pPr>
            <a:r>
              <a:rPr lang="en-US" sz="4000"/>
              <a:t>Fixed Location Subroutine </a:t>
            </a:r>
            <a:br>
              <a:rPr lang="en-US" sz="4000"/>
            </a:br>
            <a:r>
              <a:rPr lang="en-US" sz="4000"/>
              <a:t>Return Address Storage: </a:t>
            </a:r>
            <a:r>
              <a:rPr lang="en-US" sz="4000" i="1">
                <a:solidFill>
                  <a:srgbClr val="FF9F11"/>
                </a:solidFill>
              </a:rPr>
              <a:t>Oops!</a:t>
            </a:r>
          </a:p>
        </p:txBody>
      </p:sp>
      <p:pic>
        <p:nvPicPr>
          <p:cNvPr id="126981" name="Picture 5" descr="c07f20"/>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66800" y="1676400"/>
            <a:ext cx="7620000" cy="39893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0887872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a:lnSpc>
                <a:spcPct val="85000"/>
              </a:lnSpc>
            </a:pPr>
            <a:r>
              <a:rPr lang="en-US"/>
              <a:t>Stack Subroutine Return Address Storage</a:t>
            </a:r>
          </a:p>
        </p:txBody>
      </p:sp>
      <p:pic>
        <p:nvPicPr>
          <p:cNvPr id="129032" name="Picture 8" descr="c07f2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14600" y="1524000"/>
            <a:ext cx="4090988" cy="468471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9882732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7" name="Rectangle 1029"/>
          <p:cNvSpPr>
            <a:spLocks noGrp="1" noChangeArrowheads="1"/>
          </p:cNvSpPr>
          <p:nvPr>
            <p:ph type="title"/>
          </p:nvPr>
        </p:nvSpPr>
        <p:spPr/>
        <p:txBody>
          <a:bodyPr/>
          <a:lstStyle/>
          <a:p>
            <a:r>
              <a:rPr lang="en-US"/>
              <a:t>Multiple Data Instructions</a:t>
            </a:r>
          </a:p>
        </p:txBody>
      </p:sp>
      <p:sp>
        <p:nvSpPr>
          <p:cNvPr id="131078" name="Rectangle 1030"/>
          <p:cNvSpPr>
            <a:spLocks noGrp="1" noChangeArrowheads="1"/>
          </p:cNvSpPr>
          <p:nvPr>
            <p:ph type="body" idx="1"/>
          </p:nvPr>
        </p:nvSpPr>
        <p:spPr>
          <a:xfrm>
            <a:off x="914400" y="1524000"/>
            <a:ext cx="7772400" cy="2209800"/>
          </a:xfrm>
        </p:spPr>
        <p:txBody>
          <a:bodyPr/>
          <a:lstStyle/>
          <a:p>
            <a:r>
              <a:rPr lang="en-US" sz="2400"/>
              <a:t>Perform a single operation on multiple pieces of data simultaneously</a:t>
            </a:r>
          </a:p>
          <a:p>
            <a:pPr lvl="1"/>
            <a:r>
              <a:rPr lang="en-US" sz="2000"/>
              <a:t>SIMD:  Single Instruction, Multiple Data</a:t>
            </a:r>
          </a:p>
          <a:p>
            <a:pPr lvl="1"/>
            <a:r>
              <a:rPr lang="en-US" sz="2000"/>
              <a:t>Intel MMX</a:t>
            </a:r>
            <a:r>
              <a:rPr lang="en-US" sz="2000">
                <a:sym typeface="Symbol" charset="0"/>
              </a:rPr>
              <a:t>:  </a:t>
            </a:r>
            <a:r>
              <a:rPr lang="en-US" sz="2000"/>
              <a:t>57 multimedia instruction</a:t>
            </a:r>
          </a:p>
          <a:p>
            <a:pPr lvl="1"/>
            <a:r>
              <a:rPr lang="en-US" sz="2000"/>
              <a:t>Commonly used in </a:t>
            </a:r>
            <a:r>
              <a:rPr lang="en-US" sz="2000" i="1">
                <a:solidFill>
                  <a:srgbClr val="000080"/>
                </a:solidFill>
              </a:rPr>
              <a:t>vector</a:t>
            </a:r>
            <a:r>
              <a:rPr lang="en-US" sz="2000"/>
              <a:t> and array processing applications</a:t>
            </a:r>
          </a:p>
        </p:txBody>
      </p:sp>
      <p:sp>
        <p:nvSpPr>
          <p:cNvPr id="131076" name="Rectangle 1028"/>
          <p:cNvSpPr>
            <a:spLocks noChangeArrowheads="1"/>
          </p:cNvSpPr>
          <p:nvPr/>
        </p:nvSpPr>
        <p:spPr bwMode="auto">
          <a:xfrm>
            <a:off x="1371600" y="171450"/>
            <a:ext cx="71628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nchor="b"/>
          <a:lstStyle/>
          <a:p>
            <a:pPr algn="r" eaLnBrk="0" hangingPunct="0">
              <a:lnSpc>
                <a:spcPct val="90000"/>
              </a:lnSpc>
            </a:pPr>
            <a:endParaRPr lang="tr-TR" sz="3600" b="1" i="1">
              <a:solidFill>
                <a:schemeClr val="tx2"/>
              </a:solidFill>
              <a:effectLst>
                <a:outerShdw blurRad="38100" dist="38100" dir="2700000" algn="tl">
                  <a:srgbClr val="DDDDDD"/>
                </a:outerShdw>
              </a:effectLst>
              <a:latin typeface="Times New Roman" charset="0"/>
            </a:endParaRPr>
          </a:p>
        </p:txBody>
      </p:sp>
      <p:pic>
        <p:nvPicPr>
          <p:cNvPr id="131080" name="Picture 1032" descr="c07f2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905000" y="3505200"/>
            <a:ext cx="4724400" cy="26130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6079694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314648" y="548680"/>
            <a:ext cx="7289800" cy="6168008"/>
            <a:chOff x="1314648" y="548680"/>
            <a:chExt cx="7289800" cy="6168008"/>
          </a:xfrm>
        </p:grpSpPr>
        <p:pic>
          <p:nvPicPr>
            <p:cNvPr id="4" name="Picture 3"/>
            <p:cNvPicPr>
              <a:picLocks noChangeAspect="1"/>
            </p:cNvPicPr>
            <p:nvPr/>
          </p:nvPicPr>
          <p:blipFill>
            <a:blip r:embed="rId2"/>
            <a:stretch>
              <a:fillRect/>
            </a:stretch>
          </p:blipFill>
          <p:spPr>
            <a:xfrm>
              <a:off x="1314648" y="620688"/>
              <a:ext cx="7289800" cy="6096000"/>
            </a:xfrm>
            <a:prstGeom prst="rect">
              <a:avLst/>
            </a:prstGeom>
          </p:spPr>
        </p:pic>
        <p:sp>
          <p:nvSpPr>
            <p:cNvPr id="5" name="TextBox 4"/>
            <p:cNvSpPr txBox="1"/>
            <p:nvPr/>
          </p:nvSpPr>
          <p:spPr>
            <a:xfrm>
              <a:off x="3275856" y="548680"/>
              <a:ext cx="2968744" cy="369332"/>
            </a:xfrm>
            <a:prstGeom prst="rect">
              <a:avLst/>
            </a:prstGeom>
            <a:solidFill>
              <a:srgbClr val="FFFFFF"/>
            </a:solidFill>
          </p:spPr>
          <p:txBody>
            <a:bodyPr wrap="none" rtlCol="0">
              <a:spAutoFit/>
            </a:bodyPr>
            <a:lstStyle/>
            <a:p>
              <a:r>
                <a:rPr lang="en-US" dirty="0" smtClean="0"/>
                <a:t>Baseline RISC Architecture</a:t>
              </a:r>
              <a:endParaRPr lang="en-US" dirty="0"/>
            </a:p>
          </p:txBody>
        </p:sp>
      </p:grpSp>
    </p:spTree>
    <p:extLst>
      <p:ext uri="{BB962C8B-B14F-4D97-AF65-F5344CB8AC3E}">
        <p14:creationId xmlns:p14="http://schemas.microsoft.com/office/powerpoint/2010/main" val="27787380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Microcode</a:t>
            </a:r>
            <a:endParaRPr lang="en-US" dirty="0"/>
          </a:p>
        </p:txBody>
      </p:sp>
      <p:sp>
        <p:nvSpPr>
          <p:cNvPr id="3" name="Content Placeholder 2"/>
          <p:cNvSpPr>
            <a:spLocks noGrp="1"/>
          </p:cNvSpPr>
          <p:nvPr>
            <p:ph idx="1"/>
          </p:nvPr>
        </p:nvSpPr>
        <p:spPr>
          <a:xfrm>
            <a:off x="457200" y="1600201"/>
            <a:ext cx="8229600" cy="1684784"/>
          </a:xfrm>
        </p:spPr>
        <p:txBody>
          <a:bodyPr/>
          <a:lstStyle/>
          <a:p>
            <a:r>
              <a:rPr lang="en-US" dirty="0" err="1" smtClean="0"/>
              <a:t>Microcodes</a:t>
            </a:r>
            <a:r>
              <a:rPr lang="en-US" dirty="0" smtClean="0"/>
              <a:t> are </a:t>
            </a:r>
            <a:r>
              <a:rPr lang="en-US" dirty="0"/>
              <a:t>all </a:t>
            </a:r>
            <a:r>
              <a:rPr lang="en-US" dirty="0" smtClean="0"/>
              <a:t>the </a:t>
            </a:r>
            <a:r>
              <a:rPr lang="en-US" dirty="0"/>
              <a:t>control signals required to </a:t>
            </a:r>
            <a:r>
              <a:rPr lang="en-US" dirty="0" smtClean="0"/>
              <a:t>execute an </a:t>
            </a:r>
            <a:r>
              <a:rPr lang="en-US" dirty="0"/>
              <a:t>operation for a clock cycle</a:t>
            </a:r>
            <a:r>
              <a:rPr lang="en-US" dirty="0" smtClean="0"/>
              <a:t>.</a:t>
            </a:r>
          </a:p>
          <a:p>
            <a:pPr lvl="1"/>
            <a:r>
              <a:rPr lang="en-US" dirty="0" smtClean="0"/>
              <a:t>For example: R3 = R1 + R2</a:t>
            </a:r>
          </a:p>
          <a:p>
            <a:endParaRPr lang="en-US" dirty="0"/>
          </a:p>
        </p:txBody>
      </p:sp>
      <p:pic>
        <p:nvPicPr>
          <p:cNvPr id="4" name="Picture 3"/>
          <p:cNvPicPr>
            <a:picLocks noChangeAspect="1"/>
          </p:cNvPicPr>
          <p:nvPr/>
        </p:nvPicPr>
        <p:blipFill>
          <a:blip r:embed="rId2"/>
          <a:stretch>
            <a:fillRect/>
          </a:stretch>
        </p:blipFill>
        <p:spPr>
          <a:xfrm>
            <a:off x="611560" y="3212975"/>
            <a:ext cx="4896544" cy="3379575"/>
          </a:xfrm>
          <a:prstGeom prst="rect">
            <a:avLst/>
          </a:prstGeom>
        </p:spPr>
      </p:pic>
      <p:sp>
        <p:nvSpPr>
          <p:cNvPr id="5" name="TextBox 4"/>
          <p:cNvSpPr txBox="1"/>
          <p:nvPr/>
        </p:nvSpPr>
        <p:spPr>
          <a:xfrm>
            <a:off x="5508104" y="3284984"/>
            <a:ext cx="3816424" cy="2215991"/>
          </a:xfrm>
          <a:prstGeom prst="rect">
            <a:avLst/>
          </a:prstGeom>
          <a:noFill/>
        </p:spPr>
        <p:txBody>
          <a:bodyPr wrap="square" rtlCol="0">
            <a:spAutoFit/>
          </a:bodyPr>
          <a:lstStyle/>
          <a:p>
            <a:r>
              <a:rPr lang="en-US" dirty="0" smtClean="0"/>
              <a:t>1. Choose R1 and R2 as X and Y outputs of Register File (RF)</a:t>
            </a:r>
          </a:p>
          <a:p>
            <a:r>
              <a:rPr lang="en-US" dirty="0" smtClean="0"/>
              <a:t>via </a:t>
            </a:r>
            <a:r>
              <a:rPr lang="en-US" dirty="0" err="1" smtClean="0"/>
              <a:t>X</a:t>
            </a:r>
            <a:r>
              <a:rPr lang="en-US" baseline="-25000" dirty="0" err="1" smtClean="0"/>
              <a:t>ra</a:t>
            </a:r>
            <a:r>
              <a:rPr lang="en-US" dirty="0" smtClean="0"/>
              <a:t> and </a:t>
            </a:r>
            <a:r>
              <a:rPr lang="en-US" dirty="0" err="1" smtClean="0"/>
              <a:t>Y</a:t>
            </a:r>
            <a:r>
              <a:rPr lang="en-US" baseline="-25000" dirty="0" err="1" smtClean="0"/>
              <a:t>ra</a:t>
            </a:r>
            <a:endParaRPr lang="en-US" baseline="-25000" dirty="0" smtClean="0"/>
          </a:p>
          <a:p>
            <a:endParaRPr lang="en-US" baseline="-25000" dirty="0" smtClean="0"/>
          </a:p>
          <a:p>
            <a:r>
              <a:rPr lang="en-US" dirty="0" smtClean="0"/>
              <a:t>2. enable ALU for ADD operation</a:t>
            </a:r>
          </a:p>
          <a:p>
            <a:endParaRPr lang="en-US" dirty="0" smtClean="0"/>
          </a:p>
          <a:p>
            <a:r>
              <a:rPr lang="en-US" dirty="0" smtClean="0"/>
              <a:t>3. Choose R3 as the Z input of RF</a:t>
            </a:r>
          </a:p>
          <a:p>
            <a:r>
              <a:rPr lang="en-US" dirty="0" smtClean="0"/>
              <a:t>via </a:t>
            </a:r>
            <a:r>
              <a:rPr lang="en-US" dirty="0" err="1" smtClean="0"/>
              <a:t>Z</a:t>
            </a:r>
            <a:r>
              <a:rPr lang="en-US" baseline="-25000" dirty="0" err="1" smtClean="0"/>
              <a:t>wa</a:t>
            </a:r>
            <a:endParaRPr lang="en-US" baseline="-25000" dirty="0"/>
          </a:p>
        </p:txBody>
      </p:sp>
    </p:spTree>
    <p:extLst>
      <p:ext uri="{BB962C8B-B14F-4D97-AF65-F5344CB8AC3E}">
        <p14:creationId xmlns:p14="http://schemas.microsoft.com/office/powerpoint/2010/main" val="8752821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Translating Code</a:t>
            </a:r>
            <a:endParaRPr lang="en-US" dirty="0"/>
          </a:p>
        </p:txBody>
      </p:sp>
      <p:sp>
        <p:nvSpPr>
          <p:cNvPr id="3" name="Content Placeholder 2"/>
          <p:cNvSpPr>
            <a:spLocks noGrp="1"/>
          </p:cNvSpPr>
          <p:nvPr>
            <p:ph idx="1"/>
          </p:nvPr>
        </p:nvSpPr>
        <p:spPr/>
        <p:txBody>
          <a:bodyPr/>
          <a:lstStyle/>
          <a:p>
            <a:r>
              <a:rPr lang="en-US" dirty="0"/>
              <a:t>As a programmer, we don’t want to interface with the microprocessor </a:t>
            </a:r>
            <a:r>
              <a:rPr lang="en-US" dirty="0" smtClean="0"/>
              <a:t>and manually </a:t>
            </a:r>
            <a:r>
              <a:rPr lang="en-US" dirty="0"/>
              <a:t>send each and every control signal as is done with </a:t>
            </a:r>
            <a:r>
              <a:rPr lang="en-US" dirty="0" smtClean="0"/>
              <a:t>microcode.</a:t>
            </a:r>
          </a:p>
          <a:p>
            <a:r>
              <a:rPr lang="en-US" dirty="0" smtClean="0"/>
              <a:t>We </a:t>
            </a:r>
            <a:r>
              <a:rPr lang="en-US" dirty="0"/>
              <a:t>would prefer to abstract the instruction sent to the </a:t>
            </a:r>
            <a:r>
              <a:rPr lang="en-US" dirty="0" smtClean="0"/>
              <a:t>microprocessor.</a:t>
            </a:r>
          </a:p>
          <a:p>
            <a:r>
              <a:rPr lang="en-US" dirty="0" smtClean="0"/>
              <a:t>Let </a:t>
            </a:r>
            <a:r>
              <a:rPr lang="en-US" dirty="0"/>
              <a:t>the microprocessor designer handle the decoding of the </a:t>
            </a:r>
            <a:r>
              <a:rPr lang="en-US" dirty="0" smtClean="0"/>
              <a:t>abstracted instruction </a:t>
            </a:r>
            <a:r>
              <a:rPr lang="en-US" dirty="0"/>
              <a:t>into the microcode control operations.</a:t>
            </a:r>
          </a:p>
        </p:txBody>
      </p:sp>
    </p:spTree>
    <p:extLst>
      <p:ext uri="{BB962C8B-B14F-4D97-AF65-F5344CB8AC3E}">
        <p14:creationId xmlns:p14="http://schemas.microsoft.com/office/powerpoint/2010/main" val="17386015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Translating Program in a High </a:t>
            </a:r>
            <a:r>
              <a:rPr lang="en-US" dirty="0"/>
              <a:t>L</a:t>
            </a:r>
            <a:r>
              <a:rPr lang="en-US" dirty="0" smtClean="0"/>
              <a:t>evel </a:t>
            </a:r>
            <a:r>
              <a:rPr lang="en-US" dirty="0"/>
              <a:t>L</a:t>
            </a:r>
            <a:r>
              <a:rPr lang="en-US" dirty="0" smtClean="0"/>
              <a:t>anguage to Machine </a:t>
            </a:r>
            <a:r>
              <a:rPr lang="en-US" dirty="0" err="1"/>
              <a:t>O</a:t>
            </a:r>
            <a:r>
              <a:rPr lang="en-US" dirty="0" err="1" smtClean="0"/>
              <a:t>pcodes</a:t>
            </a:r>
            <a:endParaRPr lang="en-US" dirty="0"/>
          </a:p>
        </p:txBody>
      </p:sp>
      <p:pic>
        <p:nvPicPr>
          <p:cNvPr id="4" name="Picture 3"/>
          <p:cNvPicPr>
            <a:picLocks noChangeAspect="1"/>
          </p:cNvPicPr>
          <p:nvPr/>
        </p:nvPicPr>
        <p:blipFill>
          <a:blip r:embed="rId2"/>
          <a:stretch>
            <a:fillRect/>
          </a:stretch>
        </p:blipFill>
        <p:spPr>
          <a:xfrm>
            <a:off x="899592" y="1988840"/>
            <a:ext cx="7751261" cy="4032448"/>
          </a:xfrm>
          <a:prstGeom prst="rect">
            <a:avLst/>
          </a:prstGeom>
        </p:spPr>
      </p:pic>
    </p:spTree>
    <p:extLst>
      <p:ext uri="{BB962C8B-B14F-4D97-AF65-F5344CB8AC3E}">
        <p14:creationId xmlns:p14="http://schemas.microsoft.com/office/powerpoint/2010/main" val="1072153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Components of CPU</a:t>
            </a:r>
            <a:endParaRPr lang="en-US" dirty="0"/>
          </a:p>
        </p:txBody>
      </p:sp>
      <p:sp>
        <p:nvSpPr>
          <p:cNvPr id="3" name="Content Placeholder 2"/>
          <p:cNvSpPr>
            <a:spLocks noGrp="1"/>
          </p:cNvSpPr>
          <p:nvPr>
            <p:ph idx="1"/>
          </p:nvPr>
        </p:nvSpPr>
        <p:spPr/>
        <p:txBody>
          <a:bodyPr/>
          <a:lstStyle/>
          <a:p>
            <a:r>
              <a:rPr lang="en-US" sz="2400" dirty="0" smtClean="0"/>
              <a:t>ALU: Performs </a:t>
            </a:r>
            <a:r>
              <a:rPr lang="en-US" sz="2400" dirty="0"/>
              <a:t>calculations and comparisons </a:t>
            </a:r>
            <a:r>
              <a:rPr lang="en-US" sz="2400" dirty="0" smtClean="0"/>
              <a:t>(changes/processes data)</a:t>
            </a:r>
            <a:endParaRPr lang="en-US" sz="2400" dirty="0"/>
          </a:p>
          <a:p>
            <a:r>
              <a:rPr lang="en-US" sz="2400" dirty="0"/>
              <a:t>CU (control unit): performs fetch/execute cycle</a:t>
            </a:r>
          </a:p>
          <a:p>
            <a:pPr lvl="1"/>
            <a:r>
              <a:rPr lang="en-US" sz="2000" dirty="0"/>
              <a:t>Functions:</a:t>
            </a:r>
          </a:p>
          <a:p>
            <a:pPr lvl="2"/>
            <a:r>
              <a:rPr lang="en-US" sz="1800" dirty="0"/>
              <a:t>Moves data to and from CPU registers and other hardware components (no change in data)</a:t>
            </a:r>
          </a:p>
          <a:p>
            <a:pPr lvl="2"/>
            <a:r>
              <a:rPr lang="en-US" sz="1800" dirty="0"/>
              <a:t>Accesses program instructions and issues commands to the ALU</a:t>
            </a:r>
          </a:p>
          <a:p>
            <a:pPr lvl="1"/>
            <a:r>
              <a:rPr lang="en-US" sz="2000" dirty="0"/>
              <a:t>Subparts:</a:t>
            </a:r>
          </a:p>
          <a:p>
            <a:pPr lvl="2"/>
            <a:r>
              <a:rPr lang="en-US" sz="1800" dirty="0"/>
              <a:t>Memory management unit: supervises fetching instructions and data</a:t>
            </a:r>
          </a:p>
          <a:p>
            <a:pPr lvl="2"/>
            <a:r>
              <a:rPr lang="en-US" sz="1800" dirty="0"/>
              <a:t>I/O Interface: sometimes combined with memory management unit as Bust Interface Unit </a:t>
            </a:r>
          </a:p>
          <a:p>
            <a:r>
              <a:rPr lang="en-US" sz="2400" dirty="0"/>
              <a:t>Registers</a:t>
            </a:r>
          </a:p>
          <a:p>
            <a:pPr lvl="1"/>
            <a:r>
              <a:rPr lang="en-US" sz="2000" dirty="0"/>
              <a:t>Example:  Program counter (PC) or instruction pointer determines next instruction for execution</a:t>
            </a:r>
          </a:p>
          <a:p>
            <a:endParaRPr lang="en-US" sz="1800" dirty="0"/>
          </a:p>
        </p:txBody>
      </p:sp>
    </p:spTree>
    <p:extLst>
      <p:ext uri="{BB962C8B-B14F-4D97-AF65-F5344CB8AC3E}">
        <p14:creationId xmlns:p14="http://schemas.microsoft.com/office/powerpoint/2010/main" val="17657735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Translating </a:t>
            </a:r>
            <a:r>
              <a:rPr lang="en-US" dirty="0" err="1" smtClean="0"/>
              <a:t>Opcode</a:t>
            </a:r>
            <a:r>
              <a:rPr lang="en-US" dirty="0" smtClean="0"/>
              <a:t> Instructions to </a:t>
            </a:r>
            <a:r>
              <a:rPr lang="en-US" dirty="0" err="1" smtClean="0"/>
              <a:t>Microcodes</a:t>
            </a:r>
            <a:endParaRPr lang="en-US" dirty="0"/>
          </a:p>
        </p:txBody>
      </p:sp>
      <p:pic>
        <p:nvPicPr>
          <p:cNvPr id="4" name="Picture 3"/>
          <p:cNvPicPr>
            <a:picLocks noChangeAspect="1"/>
          </p:cNvPicPr>
          <p:nvPr/>
        </p:nvPicPr>
        <p:blipFill>
          <a:blip r:embed="rId2"/>
          <a:stretch>
            <a:fillRect/>
          </a:stretch>
        </p:blipFill>
        <p:spPr>
          <a:xfrm>
            <a:off x="971600" y="2205315"/>
            <a:ext cx="7919138" cy="4031997"/>
          </a:xfrm>
          <a:prstGeom prst="rect">
            <a:avLst/>
          </a:prstGeom>
        </p:spPr>
      </p:pic>
    </p:spTree>
    <p:extLst>
      <p:ext uri="{BB962C8B-B14F-4D97-AF65-F5344CB8AC3E}">
        <p14:creationId xmlns:p14="http://schemas.microsoft.com/office/powerpoint/2010/main" val="35651270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4" name="Rectangle 4"/>
          <p:cNvSpPr>
            <a:spLocks noGrp="1" noChangeArrowheads="1"/>
          </p:cNvSpPr>
          <p:nvPr>
            <p:ph type="title"/>
          </p:nvPr>
        </p:nvSpPr>
        <p:spPr/>
        <p:txBody>
          <a:bodyPr/>
          <a:lstStyle/>
          <a:p>
            <a:r>
              <a:rPr lang="en-US" dirty="0"/>
              <a:t>Fetch-Execute Cycle</a:t>
            </a:r>
          </a:p>
        </p:txBody>
      </p:sp>
      <p:sp>
        <p:nvSpPr>
          <p:cNvPr id="199685" name="Rectangle 5"/>
          <p:cNvSpPr>
            <a:spLocks noGrp="1" noChangeArrowheads="1"/>
          </p:cNvSpPr>
          <p:nvPr>
            <p:ph type="body" idx="1"/>
          </p:nvPr>
        </p:nvSpPr>
        <p:spPr/>
        <p:txBody>
          <a:bodyPr/>
          <a:lstStyle/>
          <a:p>
            <a:r>
              <a:rPr lang="en-US" dirty="0"/>
              <a:t>Two-cycle process because </a:t>
            </a:r>
            <a:r>
              <a:rPr lang="en-US" dirty="0" smtClean="0"/>
              <a:t>execution can begin only after instruction is fetched and decoded.</a:t>
            </a:r>
          </a:p>
          <a:p>
            <a:r>
              <a:rPr lang="en-US" i="1" dirty="0" smtClean="0">
                <a:solidFill>
                  <a:srgbClr val="000080"/>
                </a:solidFill>
              </a:rPr>
              <a:t>Fetch</a:t>
            </a:r>
            <a:endParaRPr lang="en-US" i="1" dirty="0">
              <a:solidFill>
                <a:srgbClr val="000080"/>
              </a:solidFill>
            </a:endParaRPr>
          </a:p>
          <a:p>
            <a:pPr lvl="1"/>
            <a:r>
              <a:rPr lang="en-US" sz="2400" dirty="0" smtClean="0"/>
              <a:t>Load instruction pointed by PC from </a:t>
            </a:r>
            <a:r>
              <a:rPr lang="en-US" sz="2400" dirty="0"/>
              <a:t>memory into </a:t>
            </a:r>
            <a:r>
              <a:rPr lang="en-US" sz="2400" dirty="0" smtClean="0"/>
              <a:t>IR.</a:t>
            </a:r>
            <a:endParaRPr lang="en-US" sz="2400" dirty="0"/>
          </a:p>
          <a:p>
            <a:pPr lvl="1"/>
            <a:r>
              <a:rPr lang="en-US" sz="2400" dirty="0" smtClean="0"/>
              <a:t>Decode instruction.</a:t>
            </a:r>
            <a:endParaRPr lang="en-US" sz="2400" dirty="0"/>
          </a:p>
          <a:p>
            <a:r>
              <a:rPr lang="en-US" i="1" dirty="0" smtClean="0">
                <a:solidFill>
                  <a:srgbClr val="000080"/>
                </a:solidFill>
              </a:rPr>
              <a:t>Execute</a:t>
            </a:r>
            <a:endParaRPr lang="en-US" i="1" dirty="0">
              <a:solidFill>
                <a:srgbClr val="000080"/>
              </a:solidFill>
            </a:endParaRPr>
          </a:p>
          <a:p>
            <a:pPr lvl="1"/>
            <a:r>
              <a:rPr lang="en-US" sz="2400" dirty="0" smtClean="0"/>
              <a:t>Perform </a:t>
            </a:r>
            <a:r>
              <a:rPr lang="en-US" sz="2400" dirty="0"/>
              <a:t>operation </a:t>
            </a:r>
            <a:r>
              <a:rPr lang="en-US" sz="2400" dirty="0" smtClean="0"/>
              <a:t>required by instruction by generating control signals for registers and ALU.</a:t>
            </a:r>
            <a:endParaRPr lang="en-US" sz="2400" dirty="0"/>
          </a:p>
          <a:p>
            <a:pPr lvl="1"/>
            <a:r>
              <a:rPr lang="en-US" sz="2400" dirty="0"/>
              <a:t>Move/transform </a:t>
            </a:r>
            <a:r>
              <a:rPr lang="en-US" sz="2400" dirty="0" smtClean="0"/>
              <a:t>memory and/or register data.</a:t>
            </a:r>
            <a:endParaRPr lang="en-US" sz="2400" dirty="0"/>
          </a:p>
          <a:p>
            <a:endParaRPr lang="en-US" dirty="0"/>
          </a:p>
        </p:txBody>
      </p:sp>
    </p:spTree>
    <p:extLst>
      <p:ext uri="{BB962C8B-B14F-4D97-AF65-F5344CB8AC3E}">
        <p14:creationId xmlns:p14="http://schemas.microsoft.com/office/powerpoint/2010/main" val="33931939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Fetch-Execute </a:t>
            </a:r>
            <a:r>
              <a:rPr lang="en-US" dirty="0" smtClean="0"/>
              <a:t>Cycle for Load</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PC(address) -&gt; </a:t>
            </a:r>
            <a:r>
              <a:rPr lang="en-US" dirty="0" smtClean="0"/>
              <a:t>IR</a:t>
            </a:r>
          </a:p>
          <a:p>
            <a:pPr lvl="1"/>
            <a:r>
              <a:rPr lang="en-US" dirty="0" smtClean="0"/>
              <a:t>Transfer </a:t>
            </a:r>
            <a:r>
              <a:rPr lang="en-US" dirty="0"/>
              <a:t>the instruction to the </a:t>
            </a:r>
            <a:r>
              <a:rPr lang="en-US" dirty="0" smtClean="0"/>
              <a:t>IR.</a:t>
            </a:r>
            <a:endParaRPr lang="en-US" dirty="0"/>
          </a:p>
          <a:p>
            <a:pPr marL="514350" indent="-514350">
              <a:buFont typeface="+mj-lt"/>
              <a:buAutoNum type="arabicPeriod"/>
            </a:pPr>
            <a:r>
              <a:rPr lang="en-US" dirty="0"/>
              <a:t>IR(address) -&gt; </a:t>
            </a:r>
            <a:r>
              <a:rPr lang="en-US" dirty="0" smtClean="0"/>
              <a:t>MAR</a:t>
            </a:r>
          </a:p>
          <a:p>
            <a:pPr lvl="1"/>
            <a:r>
              <a:rPr lang="en-US" dirty="0" smtClean="0"/>
              <a:t>Address </a:t>
            </a:r>
            <a:r>
              <a:rPr lang="en-US" dirty="0"/>
              <a:t>portion of the instruction loaded in </a:t>
            </a:r>
            <a:r>
              <a:rPr lang="en-US" dirty="0" smtClean="0"/>
              <a:t>MAR.</a:t>
            </a:r>
            <a:endParaRPr lang="en-US" dirty="0"/>
          </a:p>
          <a:p>
            <a:pPr marL="514350" indent="-514350">
              <a:buFont typeface="+mj-lt"/>
              <a:buAutoNum type="arabicPeriod"/>
            </a:pPr>
            <a:r>
              <a:rPr lang="en-US" dirty="0"/>
              <a:t>MDR -&gt; </a:t>
            </a:r>
            <a:r>
              <a:rPr lang="en-US" dirty="0" smtClean="0"/>
              <a:t>A</a:t>
            </a:r>
          </a:p>
          <a:p>
            <a:pPr lvl="1"/>
            <a:r>
              <a:rPr lang="en-US" dirty="0" smtClean="0"/>
              <a:t>Actual </a:t>
            </a:r>
            <a:r>
              <a:rPr lang="en-US" dirty="0"/>
              <a:t>data copied into the </a:t>
            </a:r>
            <a:r>
              <a:rPr lang="en-US" dirty="0" smtClean="0"/>
              <a:t>accumulator.</a:t>
            </a:r>
            <a:endParaRPr lang="en-US" dirty="0"/>
          </a:p>
          <a:p>
            <a:pPr marL="514350" indent="-514350">
              <a:buFont typeface="+mj-lt"/>
              <a:buAutoNum type="arabicPeriod"/>
            </a:pPr>
            <a:r>
              <a:rPr lang="en-US" dirty="0"/>
              <a:t>PC + 1 -&gt; </a:t>
            </a:r>
            <a:r>
              <a:rPr lang="en-US" dirty="0" smtClean="0"/>
              <a:t>PC</a:t>
            </a:r>
          </a:p>
          <a:p>
            <a:pPr lvl="1"/>
            <a:r>
              <a:rPr lang="en-US" dirty="0" smtClean="0"/>
              <a:t>Program </a:t>
            </a:r>
            <a:r>
              <a:rPr lang="en-US" dirty="0"/>
              <a:t>Counter </a:t>
            </a:r>
            <a:r>
              <a:rPr lang="en-US" dirty="0" smtClean="0"/>
              <a:t>incremented.</a:t>
            </a:r>
            <a:endParaRPr lang="en-US" dirty="0"/>
          </a:p>
          <a:p>
            <a:endParaRPr lang="en-US" dirty="0"/>
          </a:p>
        </p:txBody>
      </p:sp>
    </p:spTree>
    <p:extLst>
      <p:ext uri="{BB962C8B-B14F-4D97-AF65-F5344CB8AC3E}">
        <p14:creationId xmlns:p14="http://schemas.microsoft.com/office/powerpoint/2010/main" val="20968494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Fetch-Execute Cycle for </a:t>
            </a:r>
            <a:r>
              <a:rPr lang="en-US" dirty="0" smtClean="0"/>
              <a:t>Store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PC(address) -&gt; IR</a:t>
            </a:r>
          </a:p>
          <a:p>
            <a:pPr lvl="1"/>
            <a:r>
              <a:rPr lang="en-US" dirty="0"/>
              <a:t>Transfer the instruction to the </a:t>
            </a:r>
            <a:r>
              <a:rPr lang="en-US" dirty="0" smtClean="0"/>
              <a:t>IR.</a:t>
            </a:r>
            <a:endParaRPr lang="en-US" dirty="0"/>
          </a:p>
          <a:p>
            <a:pPr marL="514350" indent="-514350">
              <a:buFont typeface="+mj-lt"/>
              <a:buAutoNum type="arabicPeriod"/>
            </a:pPr>
            <a:r>
              <a:rPr lang="en-US" dirty="0"/>
              <a:t>A -&gt; </a:t>
            </a:r>
            <a:r>
              <a:rPr lang="en-US" dirty="0" smtClean="0"/>
              <a:t>MDR</a:t>
            </a:r>
            <a:endParaRPr lang="en-US" dirty="0"/>
          </a:p>
          <a:p>
            <a:pPr lvl="1"/>
            <a:r>
              <a:rPr lang="en-US" dirty="0"/>
              <a:t>Accumulator copies data into MDR.</a:t>
            </a:r>
          </a:p>
          <a:p>
            <a:pPr marL="514350" indent="-514350">
              <a:buFont typeface="+mj-lt"/>
              <a:buAutoNum type="arabicPeriod"/>
            </a:pPr>
            <a:r>
              <a:rPr lang="en-US" dirty="0" smtClean="0"/>
              <a:t>IR</a:t>
            </a:r>
            <a:r>
              <a:rPr lang="en-US" dirty="0"/>
              <a:t>(address) -&gt; MAR</a:t>
            </a:r>
          </a:p>
          <a:p>
            <a:pPr lvl="1"/>
            <a:r>
              <a:rPr lang="en-US" dirty="0"/>
              <a:t>Address portion of the </a:t>
            </a:r>
            <a:r>
              <a:rPr lang="en-US" dirty="0" smtClean="0"/>
              <a:t>instruction loaded </a:t>
            </a:r>
            <a:r>
              <a:rPr lang="en-US" dirty="0"/>
              <a:t>in </a:t>
            </a:r>
            <a:r>
              <a:rPr lang="en-US" dirty="0" smtClean="0"/>
              <a:t>MAR.</a:t>
            </a:r>
            <a:endParaRPr lang="en-US" dirty="0"/>
          </a:p>
          <a:p>
            <a:pPr marL="514350" indent="-514350">
              <a:buFont typeface="+mj-lt"/>
              <a:buAutoNum type="arabicPeriod"/>
            </a:pPr>
            <a:r>
              <a:rPr lang="en-US" dirty="0" smtClean="0"/>
              <a:t>PC </a:t>
            </a:r>
            <a:r>
              <a:rPr lang="en-US" dirty="0"/>
              <a:t>+ 1 -&gt; PC</a:t>
            </a:r>
          </a:p>
          <a:p>
            <a:pPr lvl="1"/>
            <a:r>
              <a:rPr lang="en-US" dirty="0"/>
              <a:t>Program Counter </a:t>
            </a:r>
            <a:r>
              <a:rPr lang="en-US" dirty="0" smtClean="0"/>
              <a:t>incremented.</a:t>
            </a:r>
            <a:endParaRPr lang="en-US" dirty="0"/>
          </a:p>
        </p:txBody>
      </p:sp>
    </p:spTree>
    <p:extLst>
      <p:ext uri="{BB962C8B-B14F-4D97-AF65-F5344CB8AC3E}">
        <p14:creationId xmlns:p14="http://schemas.microsoft.com/office/powerpoint/2010/main" val="26921740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Fetch-Execute Cycle for </a:t>
            </a:r>
            <a:r>
              <a:rPr lang="en-US" dirty="0" smtClean="0"/>
              <a:t>Add (Accumulate)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sz="2800" dirty="0" smtClean="0"/>
              <a:t>PC</a:t>
            </a:r>
            <a:r>
              <a:rPr lang="en-US" sz="2800" dirty="0"/>
              <a:t>(address)</a:t>
            </a:r>
            <a:r>
              <a:rPr lang="en-US" sz="2800" dirty="0" smtClean="0"/>
              <a:t> </a:t>
            </a:r>
            <a:r>
              <a:rPr lang="en-US" sz="2800" dirty="0"/>
              <a:t>-&gt; </a:t>
            </a:r>
            <a:r>
              <a:rPr lang="en-US" sz="2800" dirty="0" smtClean="0"/>
              <a:t>IR</a:t>
            </a:r>
            <a:endParaRPr lang="en-US" sz="2800" dirty="0"/>
          </a:p>
          <a:p>
            <a:pPr lvl="1"/>
            <a:r>
              <a:rPr lang="en-US" sz="2400" dirty="0"/>
              <a:t>Transfer the instruction to the </a:t>
            </a:r>
            <a:r>
              <a:rPr lang="en-US" sz="2400" dirty="0" smtClean="0"/>
              <a:t>IR.</a:t>
            </a:r>
            <a:endParaRPr lang="en-US" sz="2400" dirty="0"/>
          </a:p>
          <a:p>
            <a:pPr marL="514350" indent="-514350">
              <a:buFont typeface="+mj-lt"/>
              <a:buAutoNum type="arabicPeriod"/>
            </a:pPr>
            <a:r>
              <a:rPr lang="en-US" sz="2800" dirty="0"/>
              <a:t>IR(address) -&gt; MAR</a:t>
            </a:r>
          </a:p>
          <a:p>
            <a:pPr lvl="1"/>
            <a:r>
              <a:rPr lang="en-US" sz="2400" dirty="0"/>
              <a:t>Address portion of the instruction loaded in </a:t>
            </a:r>
            <a:r>
              <a:rPr lang="en-US" sz="2400" dirty="0" smtClean="0"/>
              <a:t>MAR.</a:t>
            </a:r>
            <a:endParaRPr lang="en-US" sz="2400" dirty="0"/>
          </a:p>
          <a:p>
            <a:pPr marL="514350" indent="-514350">
              <a:buFont typeface="+mj-lt"/>
              <a:buAutoNum type="arabicPeriod"/>
            </a:pPr>
            <a:r>
              <a:rPr lang="en-US" sz="2800" dirty="0"/>
              <a:t>A + MDR -&gt; A</a:t>
            </a:r>
          </a:p>
          <a:p>
            <a:pPr lvl="1"/>
            <a:r>
              <a:rPr lang="en-US" sz="2400" dirty="0"/>
              <a:t>Contents of MDR added to contents of </a:t>
            </a:r>
            <a:r>
              <a:rPr lang="en-US" sz="2400" dirty="0" smtClean="0"/>
              <a:t>accumulator.</a:t>
            </a:r>
            <a:endParaRPr lang="en-US" sz="2400" dirty="0"/>
          </a:p>
          <a:p>
            <a:pPr marL="514350" indent="-514350">
              <a:buFont typeface="+mj-lt"/>
              <a:buAutoNum type="arabicPeriod"/>
            </a:pPr>
            <a:r>
              <a:rPr lang="en-US" sz="2800" dirty="0"/>
              <a:t>PC + 1 -&gt; PC</a:t>
            </a:r>
          </a:p>
          <a:p>
            <a:pPr lvl="1"/>
            <a:r>
              <a:rPr lang="en-US" sz="2400" dirty="0"/>
              <a:t>Program Counter </a:t>
            </a:r>
            <a:r>
              <a:rPr lang="en-US" sz="2400" dirty="0" smtClean="0"/>
              <a:t>incremented.</a:t>
            </a:r>
            <a:endParaRPr lang="en-US" sz="2400" dirty="0"/>
          </a:p>
        </p:txBody>
      </p:sp>
    </p:spTree>
    <p:extLst>
      <p:ext uri="{BB962C8B-B14F-4D97-AF65-F5344CB8AC3E}">
        <p14:creationId xmlns:p14="http://schemas.microsoft.com/office/powerpoint/2010/main" val="30343715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dirty="0" smtClean="0"/>
              <a:t>Other Fetch</a:t>
            </a:r>
            <a:r>
              <a:rPr lang="en-US" dirty="0"/>
              <a:t>/Execute</a:t>
            </a:r>
          </a:p>
        </p:txBody>
      </p:sp>
      <p:sp>
        <p:nvSpPr>
          <p:cNvPr id="219147" name="Text Box 11"/>
          <p:cNvSpPr txBox="1">
            <a:spLocks noChangeArrowheads="1"/>
          </p:cNvSpPr>
          <p:nvPr/>
        </p:nvSpPr>
        <p:spPr bwMode="auto">
          <a:xfrm>
            <a:off x="914400" y="1600200"/>
            <a:ext cx="1981200" cy="2031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b="1" u="sng" dirty="0"/>
              <a:t>SUBTRACT</a:t>
            </a:r>
          </a:p>
          <a:p>
            <a:pPr>
              <a:spcBef>
                <a:spcPct val="50000"/>
              </a:spcBef>
            </a:pPr>
            <a:r>
              <a:rPr lang="en-US" dirty="0" smtClean="0"/>
              <a:t>PC</a:t>
            </a:r>
            <a:r>
              <a:rPr lang="en-US" dirty="0">
                <a:sym typeface="Wingdings" charset="0"/>
              </a:rPr>
              <a:t>[</a:t>
            </a:r>
            <a:r>
              <a:rPr lang="en-US" dirty="0" err="1">
                <a:sym typeface="Wingdings" charset="0"/>
              </a:rPr>
              <a:t>addr</a:t>
            </a:r>
            <a:r>
              <a:rPr lang="en-US" dirty="0">
                <a:sym typeface="Wingdings" charset="0"/>
              </a:rPr>
              <a:t>]</a:t>
            </a:r>
            <a:r>
              <a:rPr lang="en-US" dirty="0" smtClean="0"/>
              <a:t> </a:t>
            </a:r>
            <a:r>
              <a:rPr lang="en-US" dirty="0">
                <a:sym typeface="Wingdings" charset="0"/>
              </a:rPr>
              <a:t> </a:t>
            </a:r>
            <a:r>
              <a:rPr lang="en-US" dirty="0" smtClean="0">
                <a:sym typeface="Wingdings" charset="0"/>
              </a:rPr>
              <a:t>IR</a:t>
            </a:r>
            <a:endParaRPr lang="en-US" dirty="0">
              <a:sym typeface="Wingdings" charset="0"/>
            </a:endParaRPr>
          </a:p>
          <a:p>
            <a:pPr>
              <a:spcBef>
                <a:spcPct val="50000"/>
              </a:spcBef>
            </a:pPr>
            <a:r>
              <a:rPr lang="en-US" dirty="0">
                <a:sym typeface="Wingdings" charset="0"/>
              </a:rPr>
              <a:t>IR[</a:t>
            </a:r>
            <a:r>
              <a:rPr lang="en-US" dirty="0" err="1">
                <a:sym typeface="Wingdings" charset="0"/>
              </a:rPr>
              <a:t>addr</a:t>
            </a:r>
            <a:r>
              <a:rPr lang="en-US" dirty="0">
                <a:sym typeface="Wingdings" charset="0"/>
              </a:rPr>
              <a:t>]  MAR</a:t>
            </a:r>
          </a:p>
          <a:p>
            <a:pPr>
              <a:spcBef>
                <a:spcPct val="50000"/>
              </a:spcBef>
            </a:pPr>
            <a:r>
              <a:rPr lang="en-US" dirty="0">
                <a:sym typeface="Wingdings" charset="0"/>
              </a:rPr>
              <a:t>A – MDR  A</a:t>
            </a:r>
          </a:p>
          <a:p>
            <a:pPr>
              <a:spcBef>
                <a:spcPct val="50000"/>
              </a:spcBef>
            </a:pPr>
            <a:r>
              <a:rPr lang="en-US" dirty="0">
                <a:sym typeface="Wingdings" charset="0"/>
              </a:rPr>
              <a:t>PC + 1  PC</a:t>
            </a:r>
            <a:endParaRPr lang="en-US" dirty="0"/>
          </a:p>
        </p:txBody>
      </p:sp>
      <p:sp>
        <p:nvSpPr>
          <p:cNvPr id="219148" name="Text Box 12"/>
          <p:cNvSpPr txBox="1">
            <a:spLocks noChangeArrowheads="1"/>
          </p:cNvSpPr>
          <p:nvPr/>
        </p:nvSpPr>
        <p:spPr bwMode="auto">
          <a:xfrm>
            <a:off x="2971800" y="1600200"/>
            <a:ext cx="1672208" cy="16158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b="1" u="sng" dirty="0"/>
              <a:t>IN</a:t>
            </a:r>
          </a:p>
          <a:p>
            <a:pPr>
              <a:spcBef>
                <a:spcPct val="50000"/>
              </a:spcBef>
            </a:pPr>
            <a:r>
              <a:rPr lang="en-US" dirty="0" smtClean="0"/>
              <a:t>PC</a:t>
            </a:r>
            <a:r>
              <a:rPr lang="en-US" dirty="0">
                <a:sym typeface="Wingdings" charset="0"/>
              </a:rPr>
              <a:t>[</a:t>
            </a:r>
            <a:r>
              <a:rPr lang="en-US" dirty="0" err="1">
                <a:sym typeface="Wingdings" charset="0"/>
              </a:rPr>
              <a:t>addr</a:t>
            </a:r>
            <a:r>
              <a:rPr lang="en-US" dirty="0">
                <a:sym typeface="Wingdings" charset="0"/>
              </a:rPr>
              <a:t>]</a:t>
            </a:r>
            <a:r>
              <a:rPr lang="en-US" dirty="0" smtClean="0"/>
              <a:t> </a:t>
            </a:r>
            <a:r>
              <a:rPr lang="en-US" dirty="0">
                <a:sym typeface="Wingdings" charset="0"/>
              </a:rPr>
              <a:t> </a:t>
            </a:r>
            <a:r>
              <a:rPr lang="en-US" dirty="0" smtClean="0">
                <a:sym typeface="Wingdings" charset="0"/>
              </a:rPr>
              <a:t>IR</a:t>
            </a:r>
            <a:endParaRPr lang="en-US" dirty="0">
              <a:sym typeface="Wingdings" charset="0"/>
            </a:endParaRPr>
          </a:p>
          <a:p>
            <a:pPr>
              <a:spcBef>
                <a:spcPct val="50000"/>
              </a:spcBef>
            </a:pPr>
            <a:r>
              <a:rPr lang="en-US" dirty="0">
                <a:sym typeface="Wingdings" charset="0"/>
              </a:rPr>
              <a:t>IOR  A</a:t>
            </a:r>
          </a:p>
          <a:p>
            <a:pPr>
              <a:spcBef>
                <a:spcPct val="50000"/>
              </a:spcBef>
            </a:pPr>
            <a:r>
              <a:rPr lang="en-US" dirty="0">
                <a:sym typeface="Wingdings" charset="0"/>
              </a:rPr>
              <a:t>PC + 1  PC</a:t>
            </a:r>
            <a:endParaRPr lang="en-US" dirty="0"/>
          </a:p>
        </p:txBody>
      </p:sp>
      <p:sp>
        <p:nvSpPr>
          <p:cNvPr id="219149" name="Text Box 13"/>
          <p:cNvSpPr txBox="1">
            <a:spLocks noChangeArrowheads="1"/>
          </p:cNvSpPr>
          <p:nvPr/>
        </p:nvSpPr>
        <p:spPr bwMode="auto">
          <a:xfrm>
            <a:off x="4860032" y="1600200"/>
            <a:ext cx="1692424" cy="16158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b="1" u="sng" dirty="0"/>
              <a:t>OUT</a:t>
            </a:r>
          </a:p>
          <a:p>
            <a:pPr>
              <a:spcBef>
                <a:spcPct val="50000"/>
              </a:spcBef>
            </a:pPr>
            <a:r>
              <a:rPr lang="en-US" dirty="0" smtClean="0"/>
              <a:t>PC</a:t>
            </a:r>
            <a:r>
              <a:rPr lang="en-US" dirty="0">
                <a:sym typeface="Wingdings" charset="0"/>
              </a:rPr>
              <a:t>[</a:t>
            </a:r>
            <a:r>
              <a:rPr lang="en-US" dirty="0" err="1">
                <a:sym typeface="Wingdings" charset="0"/>
              </a:rPr>
              <a:t>addr</a:t>
            </a:r>
            <a:r>
              <a:rPr lang="en-US" dirty="0">
                <a:sym typeface="Wingdings" charset="0"/>
              </a:rPr>
              <a:t>]</a:t>
            </a:r>
            <a:r>
              <a:rPr lang="en-US" dirty="0" smtClean="0"/>
              <a:t> </a:t>
            </a:r>
            <a:r>
              <a:rPr lang="en-US" dirty="0">
                <a:sym typeface="Wingdings" charset="0"/>
              </a:rPr>
              <a:t> </a:t>
            </a:r>
            <a:r>
              <a:rPr lang="en-US" dirty="0" smtClean="0">
                <a:sym typeface="Wingdings" charset="0"/>
              </a:rPr>
              <a:t>IR</a:t>
            </a:r>
            <a:endParaRPr lang="en-US" dirty="0">
              <a:sym typeface="Wingdings" charset="0"/>
            </a:endParaRPr>
          </a:p>
          <a:p>
            <a:pPr>
              <a:spcBef>
                <a:spcPct val="50000"/>
              </a:spcBef>
            </a:pPr>
            <a:r>
              <a:rPr lang="en-US" dirty="0">
                <a:sym typeface="Wingdings" charset="0"/>
              </a:rPr>
              <a:t>A  IOR</a:t>
            </a:r>
          </a:p>
          <a:p>
            <a:pPr>
              <a:spcBef>
                <a:spcPct val="50000"/>
              </a:spcBef>
            </a:pPr>
            <a:r>
              <a:rPr lang="en-US" dirty="0">
                <a:sym typeface="Wingdings" charset="0"/>
              </a:rPr>
              <a:t>PC + 1  PC</a:t>
            </a:r>
            <a:endParaRPr lang="en-US" dirty="0"/>
          </a:p>
        </p:txBody>
      </p:sp>
      <p:sp>
        <p:nvSpPr>
          <p:cNvPr id="219150" name="Text Box 14"/>
          <p:cNvSpPr txBox="1">
            <a:spLocks noChangeArrowheads="1"/>
          </p:cNvSpPr>
          <p:nvPr/>
        </p:nvSpPr>
        <p:spPr bwMode="auto">
          <a:xfrm>
            <a:off x="6732240" y="1600200"/>
            <a:ext cx="1668016" cy="7848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b="1" u="sng" dirty="0"/>
              <a:t>HALT</a:t>
            </a:r>
          </a:p>
          <a:p>
            <a:pPr>
              <a:spcBef>
                <a:spcPct val="50000"/>
              </a:spcBef>
            </a:pPr>
            <a:r>
              <a:rPr lang="en-US" dirty="0" smtClean="0"/>
              <a:t>PC</a:t>
            </a:r>
            <a:r>
              <a:rPr lang="en-US" dirty="0">
                <a:sym typeface="Wingdings" charset="0"/>
              </a:rPr>
              <a:t>[</a:t>
            </a:r>
            <a:r>
              <a:rPr lang="en-US" dirty="0" err="1">
                <a:sym typeface="Wingdings" charset="0"/>
              </a:rPr>
              <a:t>addr</a:t>
            </a:r>
            <a:r>
              <a:rPr lang="en-US" dirty="0">
                <a:sym typeface="Wingdings" charset="0"/>
              </a:rPr>
              <a:t>]</a:t>
            </a:r>
            <a:r>
              <a:rPr lang="en-US" dirty="0" smtClean="0"/>
              <a:t> </a:t>
            </a:r>
            <a:r>
              <a:rPr lang="en-US" dirty="0">
                <a:sym typeface="Wingdings" charset="0"/>
              </a:rPr>
              <a:t> </a:t>
            </a:r>
            <a:r>
              <a:rPr lang="en-US" dirty="0" smtClean="0">
                <a:sym typeface="Wingdings" charset="0"/>
              </a:rPr>
              <a:t>IR</a:t>
            </a:r>
            <a:endParaRPr lang="en-US" dirty="0"/>
          </a:p>
        </p:txBody>
      </p:sp>
      <p:sp>
        <p:nvSpPr>
          <p:cNvPr id="219151" name="Text Box 15"/>
          <p:cNvSpPr txBox="1">
            <a:spLocks noChangeArrowheads="1"/>
          </p:cNvSpPr>
          <p:nvPr/>
        </p:nvSpPr>
        <p:spPr bwMode="auto">
          <a:xfrm>
            <a:off x="2483768" y="3962400"/>
            <a:ext cx="1676400"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b="1" u="sng" dirty="0"/>
              <a:t>BRANCH</a:t>
            </a:r>
          </a:p>
          <a:p>
            <a:pPr>
              <a:spcBef>
                <a:spcPct val="50000"/>
              </a:spcBef>
            </a:pPr>
            <a:r>
              <a:rPr lang="en-US" dirty="0" smtClean="0"/>
              <a:t>PC</a:t>
            </a:r>
            <a:r>
              <a:rPr lang="en-US" dirty="0">
                <a:sym typeface="Wingdings" charset="0"/>
              </a:rPr>
              <a:t>[</a:t>
            </a:r>
            <a:r>
              <a:rPr lang="en-US" dirty="0" err="1">
                <a:sym typeface="Wingdings" charset="0"/>
              </a:rPr>
              <a:t>addr</a:t>
            </a:r>
            <a:r>
              <a:rPr lang="en-US" dirty="0">
                <a:sym typeface="Wingdings" charset="0"/>
              </a:rPr>
              <a:t>]</a:t>
            </a:r>
            <a:r>
              <a:rPr lang="en-US" dirty="0" smtClean="0"/>
              <a:t> </a:t>
            </a:r>
            <a:r>
              <a:rPr lang="en-US" dirty="0">
                <a:sym typeface="Wingdings" charset="0"/>
              </a:rPr>
              <a:t> </a:t>
            </a:r>
            <a:r>
              <a:rPr lang="en-US" dirty="0" smtClean="0">
                <a:sym typeface="Wingdings" charset="0"/>
              </a:rPr>
              <a:t>IR</a:t>
            </a:r>
            <a:endParaRPr lang="en-US" dirty="0">
              <a:sym typeface="Wingdings" charset="0"/>
            </a:endParaRPr>
          </a:p>
          <a:p>
            <a:pPr>
              <a:spcBef>
                <a:spcPct val="50000"/>
              </a:spcBef>
            </a:pPr>
            <a:r>
              <a:rPr lang="en-US" dirty="0">
                <a:sym typeface="Wingdings" charset="0"/>
              </a:rPr>
              <a:t>IR[</a:t>
            </a:r>
            <a:r>
              <a:rPr lang="en-US" dirty="0" err="1">
                <a:sym typeface="Wingdings" charset="0"/>
              </a:rPr>
              <a:t>addr</a:t>
            </a:r>
            <a:r>
              <a:rPr lang="en-US" dirty="0">
                <a:sym typeface="Wingdings" charset="0"/>
              </a:rPr>
              <a:t>]  PC</a:t>
            </a:r>
            <a:endParaRPr lang="en-US" dirty="0"/>
          </a:p>
        </p:txBody>
      </p:sp>
      <p:sp>
        <p:nvSpPr>
          <p:cNvPr id="219152" name="Text Box 16"/>
          <p:cNvSpPr txBox="1">
            <a:spLocks noChangeArrowheads="1"/>
          </p:cNvSpPr>
          <p:nvPr/>
        </p:nvSpPr>
        <p:spPr bwMode="auto">
          <a:xfrm>
            <a:off x="4495800" y="3962400"/>
            <a:ext cx="3429000" cy="16158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b="1" u="sng" dirty="0"/>
              <a:t>BRANCH on Condition</a:t>
            </a:r>
          </a:p>
          <a:p>
            <a:pPr>
              <a:spcBef>
                <a:spcPct val="50000"/>
              </a:spcBef>
            </a:pPr>
            <a:r>
              <a:rPr lang="en-US" dirty="0" smtClean="0"/>
              <a:t>PC</a:t>
            </a:r>
            <a:r>
              <a:rPr lang="en-US" dirty="0">
                <a:sym typeface="Wingdings" charset="0"/>
              </a:rPr>
              <a:t>[</a:t>
            </a:r>
            <a:r>
              <a:rPr lang="en-US" dirty="0" err="1">
                <a:sym typeface="Wingdings" charset="0"/>
              </a:rPr>
              <a:t>addr</a:t>
            </a:r>
            <a:r>
              <a:rPr lang="en-US" dirty="0">
                <a:sym typeface="Wingdings" charset="0"/>
              </a:rPr>
              <a:t>]</a:t>
            </a:r>
            <a:r>
              <a:rPr lang="en-US" dirty="0" smtClean="0"/>
              <a:t> </a:t>
            </a:r>
            <a:r>
              <a:rPr lang="en-US" dirty="0">
                <a:sym typeface="Wingdings" charset="0"/>
              </a:rPr>
              <a:t> </a:t>
            </a:r>
            <a:r>
              <a:rPr lang="en-US" dirty="0" smtClean="0">
                <a:sym typeface="Wingdings" charset="0"/>
              </a:rPr>
              <a:t>IR</a:t>
            </a:r>
            <a:endParaRPr lang="en-US" dirty="0">
              <a:sym typeface="Wingdings" charset="0"/>
            </a:endParaRPr>
          </a:p>
          <a:p>
            <a:pPr>
              <a:spcBef>
                <a:spcPct val="50000"/>
              </a:spcBef>
            </a:pPr>
            <a:r>
              <a:rPr lang="en-US" dirty="0">
                <a:sym typeface="Wingdings" charset="0"/>
              </a:rPr>
              <a:t>If condition false: PC + 1  PC</a:t>
            </a:r>
          </a:p>
          <a:p>
            <a:pPr>
              <a:spcBef>
                <a:spcPct val="50000"/>
              </a:spcBef>
            </a:pPr>
            <a:r>
              <a:rPr lang="en-US" dirty="0">
                <a:sym typeface="Wingdings" charset="0"/>
              </a:rPr>
              <a:t>If condition true:  IR[</a:t>
            </a:r>
            <a:r>
              <a:rPr lang="en-US" dirty="0" err="1">
                <a:sym typeface="Wingdings" charset="0"/>
              </a:rPr>
              <a:t>addr</a:t>
            </a:r>
            <a:r>
              <a:rPr lang="en-US" dirty="0">
                <a:sym typeface="Wingdings" charset="0"/>
              </a:rPr>
              <a:t>]  PC</a:t>
            </a:r>
            <a:endParaRPr lang="en-US" dirty="0"/>
          </a:p>
        </p:txBody>
      </p:sp>
    </p:spTree>
    <p:extLst>
      <p:ext uri="{BB962C8B-B14F-4D97-AF65-F5344CB8AC3E}">
        <p14:creationId xmlns:p14="http://schemas.microsoft.com/office/powerpoint/2010/main" val="5202075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Signals</a:t>
            </a:r>
            <a:endParaRPr lang="en-US" dirty="0"/>
          </a:p>
        </p:txBody>
      </p:sp>
      <p:pic>
        <p:nvPicPr>
          <p:cNvPr id="5" name="Picture 4"/>
          <p:cNvPicPr>
            <a:picLocks noChangeAspect="1"/>
          </p:cNvPicPr>
          <p:nvPr/>
        </p:nvPicPr>
        <p:blipFill>
          <a:blip r:embed="rId2"/>
          <a:stretch>
            <a:fillRect/>
          </a:stretch>
        </p:blipFill>
        <p:spPr>
          <a:xfrm>
            <a:off x="1187624" y="2708920"/>
            <a:ext cx="6757844" cy="3798788"/>
          </a:xfrm>
          <a:prstGeom prst="rect">
            <a:avLst/>
          </a:prstGeom>
        </p:spPr>
      </p:pic>
      <p:sp>
        <p:nvSpPr>
          <p:cNvPr id="6" name="TextBox 5"/>
          <p:cNvSpPr txBox="1"/>
          <p:nvPr/>
        </p:nvSpPr>
        <p:spPr>
          <a:xfrm>
            <a:off x="683568" y="1713002"/>
            <a:ext cx="8122736" cy="707886"/>
          </a:xfrm>
          <a:prstGeom prst="rect">
            <a:avLst/>
          </a:prstGeom>
          <a:noFill/>
        </p:spPr>
        <p:txBody>
          <a:bodyPr wrap="none" rtlCol="0">
            <a:spAutoFit/>
          </a:bodyPr>
          <a:lstStyle/>
          <a:p>
            <a:pPr marL="285750" indent="-285750">
              <a:buFont typeface="Wingdings" charset="2"/>
              <a:buChar char="§"/>
            </a:pPr>
            <a:r>
              <a:rPr lang="en-US" sz="2000" dirty="0"/>
              <a:t>Each </a:t>
            </a:r>
            <a:r>
              <a:rPr lang="en-US" sz="2000" dirty="0" err="1"/>
              <a:t>opcode</a:t>
            </a:r>
            <a:r>
              <a:rPr lang="en-US" sz="2000" dirty="0"/>
              <a:t> has its own set of general control signals for the </a:t>
            </a:r>
            <a:r>
              <a:rPr lang="en-US" sz="2000" dirty="0" smtClean="0"/>
              <a:t>DPU.</a:t>
            </a:r>
          </a:p>
          <a:p>
            <a:pPr marL="285750" indent="-285750">
              <a:buFont typeface="Wingdings" charset="2"/>
              <a:buChar char="§"/>
            </a:pPr>
            <a:r>
              <a:rPr lang="en-US" sz="2000" dirty="0" smtClean="0"/>
              <a:t>These signals can be generated by a FSM or read from a ROM.</a:t>
            </a:r>
            <a:endParaRPr lang="en-US" sz="2000" dirty="0"/>
          </a:p>
        </p:txBody>
      </p:sp>
    </p:spTree>
    <p:extLst>
      <p:ext uri="{BB962C8B-B14F-4D97-AF65-F5344CB8AC3E}">
        <p14:creationId xmlns:p14="http://schemas.microsoft.com/office/powerpoint/2010/main" val="42946086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ChangeArrowheads="1"/>
          </p:cNvSpPr>
          <p:nvPr/>
        </p:nvSpPr>
        <p:spPr bwMode="auto">
          <a:xfrm>
            <a:off x="990600" y="1981200"/>
            <a:ext cx="71628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285750" indent="-285750" eaLnBrk="0" hangingPunct="0">
              <a:lnSpc>
                <a:spcPct val="90000"/>
              </a:lnSpc>
              <a:spcBef>
                <a:spcPct val="30000"/>
              </a:spcBef>
              <a:buClr>
                <a:schemeClr val="hlink"/>
              </a:buClr>
              <a:buSzPct val="60000"/>
              <a:buFont typeface="Monotype Sorts" charset="0"/>
              <a:buChar char="n"/>
            </a:pPr>
            <a:endParaRPr lang="tr-TR" sz="2400" b="1">
              <a:latin typeface="Times New Roman" charset="0"/>
            </a:endParaRPr>
          </a:p>
        </p:txBody>
      </p:sp>
      <p:sp>
        <p:nvSpPr>
          <p:cNvPr id="236547" name="Rectangle 3"/>
          <p:cNvSpPr>
            <a:spLocks noGrp="1" noChangeArrowheads="1"/>
          </p:cNvSpPr>
          <p:nvPr>
            <p:ph type="title"/>
          </p:nvPr>
        </p:nvSpPr>
        <p:spPr/>
        <p:txBody>
          <a:bodyPr/>
          <a:lstStyle/>
          <a:p>
            <a:r>
              <a:rPr lang="en-US" dirty="0" smtClean="0"/>
              <a:t>Connecting Blocks: Bus</a:t>
            </a:r>
            <a:endParaRPr lang="en-US" dirty="0"/>
          </a:p>
        </p:txBody>
      </p:sp>
      <p:sp>
        <p:nvSpPr>
          <p:cNvPr id="236548" name="Rectangle 4"/>
          <p:cNvSpPr>
            <a:spLocks noGrp="1" noChangeArrowheads="1"/>
          </p:cNvSpPr>
          <p:nvPr>
            <p:ph type="body" idx="1"/>
          </p:nvPr>
        </p:nvSpPr>
        <p:spPr/>
        <p:txBody>
          <a:bodyPr/>
          <a:lstStyle/>
          <a:p>
            <a:pPr marL="227013" indent="-227013">
              <a:lnSpc>
                <a:spcPct val="90000"/>
              </a:lnSpc>
            </a:pPr>
            <a:r>
              <a:rPr lang="en-US" sz="2800"/>
              <a:t>The physical connection that makes it possible to transfer data from one location in the computer system to another</a:t>
            </a:r>
          </a:p>
          <a:p>
            <a:pPr marL="227013" indent="-227013">
              <a:lnSpc>
                <a:spcPct val="90000"/>
              </a:lnSpc>
            </a:pPr>
            <a:r>
              <a:rPr lang="en-US" sz="2800"/>
              <a:t>Group of electrical conductors for carrying signals from one location to another</a:t>
            </a:r>
          </a:p>
          <a:p>
            <a:pPr marL="568325" lvl="1" indent="-227013">
              <a:lnSpc>
                <a:spcPct val="90000"/>
              </a:lnSpc>
            </a:pPr>
            <a:r>
              <a:rPr lang="en-US" sz="2400" i="1">
                <a:solidFill>
                  <a:srgbClr val="000080"/>
                </a:solidFill>
              </a:rPr>
              <a:t>Line</a:t>
            </a:r>
            <a:r>
              <a:rPr lang="en-US" sz="2400"/>
              <a:t>: each conductor in the bus</a:t>
            </a:r>
          </a:p>
          <a:p>
            <a:pPr marL="227013" indent="-227013">
              <a:lnSpc>
                <a:spcPct val="90000"/>
              </a:lnSpc>
            </a:pPr>
            <a:r>
              <a:rPr lang="en-US" sz="2800"/>
              <a:t>4 kinds of signals</a:t>
            </a:r>
          </a:p>
          <a:p>
            <a:pPr marL="568325" lvl="1" indent="-227013">
              <a:lnSpc>
                <a:spcPct val="90000"/>
              </a:lnSpc>
              <a:buSzPct val="90000"/>
              <a:buFont typeface="Wingdings" charset="0"/>
              <a:buAutoNum type="arabicPeriod"/>
            </a:pPr>
            <a:r>
              <a:rPr lang="en-US" sz="2000"/>
              <a:t>Data (alphanumeric, numerical, instructions)</a:t>
            </a:r>
          </a:p>
          <a:p>
            <a:pPr marL="568325" lvl="1" indent="-227013">
              <a:lnSpc>
                <a:spcPct val="90000"/>
              </a:lnSpc>
              <a:buSzPct val="90000"/>
              <a:buFont typeface="Wingdings" charset="0"/>
              <a:buAutoNum type="arabicPeriod"/>
            </a:pPr>
            <a:r>
              <a:rPr lang="en-US" sz="2000"/>
              <a:t>Addresses</a:t>
            </a:r>
          </a:p>
          <a:p>
            <a:pPr marL="568325" lvl="1" indent="-227013">
              <a:lnSpc>
                <a:spcPct val="90000"/>
              </a:lnSpc>
              <a:buSzPct val="90000"/>
              <a:buFont typeface="Wingdings" charset="0"/>
              <a:buAutoNum type="arabicPeriod"/>
            </a:pPr>
            <a:r>
              <a:rPr lang="en-US" sz="2000"/>
              <a:t>Control signals</a:t>
            </a:r>
          </a:p>
          <a:p>
            <a:pPr marL="568325" lvl="1" indent="-227013">
              <a:lnSpc>
                <a:spcPct val="90000"/>
              </a:lnSpc>
              <a:buSzPct val="90000"/>
              <a:buFont typeface="Wingdings" charset="0"/>
              <a:buAutoNum type="arabicPeriod"/>
            </a:pPr>
            <a:r>
              <a:rPr lang="en-US" sz="2000"/>
              <a:t>Power (sometimes)</a:t>
            </a:r>
            <a:endParaRPr lang="en-US" sz="2400"/>
          </a:p>
        </p:txBody>
      </p:sp>
    </p:spTree>
    <p:extLst>
      <p:ext uri="{BB962C8B-B14F-4D97-AF65-F5344CB8AC3E}">
        <p14:creationId xmlns:p14="http://schemas.microsoft.com/office/powerpoint/2010/main" val="13615595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US" dirty="0"/>
              <a:t>Connecting Blocks: Bus</a:t>
            </a:r>
          </a:p>
        </p:txBody>
      </p:sp>
      <p:sp>
        <p:nvSpPr>
          <p:cNvPr id="247811" name="Rectangle 3"/>
          <p:cNvSpPr>
            <a:spLocks noGrp="1" noChangeArrowheads="1"/>
          </p:cNvSpPr>
          <p:nvPr>
            <p:ph type="body" idx="1"/>
          </p:nvPr>
        </p:nvSpPr>
        <p:spPr/>
        <p:txBody>
          <a:bodyPr/>
          <a:lstStyle/>
          <a:p>
            <a:r>
              <a:rPr lang="en-US" sz="2800"/>
              <a:t>Connect CPU and Memory</a:t>
            </a:r>
          </a:p>
          <a:p>
            <a:r>
              <a:rPr lang="en-US" sz="2800"/>
              <a:t>I/O peripherals: on same bus as CPU/memory or separate bus</a:t>
            </a:r>
          </a:p>
          <a:p>
            <a:r>
              <a:rPr lang="en-US" sz="2800"/>
              <a:t>Physical packaging commonly called </a:t>
            </a:r>
            <a:r>
              <a:rPr lang="en-US" sz="2800" i="1">
                <a:solidFill>
                  <a:srgbClr val="000080"/>
                </a:solidFill>
              </a:rPr>
              <a:t>backplane</a:t>
            </a:r>
          </a:p>
          <a:p>
            <a:pPr lvl="1"/>
            <a:r>
              <a:rPr lang="en-US" sz="2400"/>
              <a:t>Also called </a:t>
            </a:r>
            <a:r>
              <a:rPr lang="en-US" sz="2400" i="1">
                <a:solidFill>
                  <a:srgbClr val="000080"/>
                </a:solidFill>
              </a:rPr>
              <a:t>system bus</a:t>
            </a:r>
            <a:r>
              <a:rPr lang="en-US" sz="2400"/>
              <a:t>  or </a:t>
            </a:r>
            <a:r>
              <a:rPr lang="en-US" sz="2400" i="1">
                <a:solidFill>
                  <a:srgbClr val="000080"/>
                </a:solidFill>
              </a:rPr>
              <a:t>external bus</a:t>
            </a:r>
          </a:p>
          <a:p>
            <a:pPr lvl="1"/>
            <a:r>
              <a:rPr lang="en-US" sz="2400"/>
              <a:t>Example of </a:t>
            </a:r>
            <a:r>
              <a:rPr lang="en-US" sz="2400" i="1">
                <a:solidFill>
                  <a:srgbClr val="000080"/>
                </a:solidFill>
              </a:rPr>
              <a:t>broadcast bus</a:t>
            </a:r>
          </a:p>
          <a:p>
            <a:pPr lvl="1"/>
            <a:r>
              <a:rPr lang="en-US" sz="2400"/>
              <a:t>Part of printed circuit board called </a:t>
            </a:r>
            <a:r>
              <a:rPr lang="en-US" sz="2400" i="1">
                <a:solidFill>
                  <a:srgbClr val="000080"/>
                </a:solidFill>
              </a:rPr>
              <a:t>motherboard</a:t>
            </a:r>
            <a:r>
              <a:rPr lang="en-US" sz="2400"/>
              <a:t> that holds CPU and related components</a:t>
            </a:r>
          </a:p>
        </p:txBody>
      </p:sp>
    </p:spTree>
    <p:extLst>
      <p:ext uri="{BB962C8B-B14F-4D97-AF65-F5344CB8AC3E}">
        <p14:creationId xmlns:p14="http://schemas.microsoft.com/office/powerpoint/2010/main" val="20838010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1026"/>
          <p:cNvSpPr>
            <a:spLocks noGrp="1" noChangeArrowheads="1"/>
          </p:cNvSpPr>
          <p:nvPr>
            <p:ph type="title"/>
          </p:nvPr>
        </p:nvSpPr>
        <p:spPr/>
        <p:txBody>
          <a:bodyPr/>
          <a:lstStyle/>
          <a:p>
            <a:r>
              <a:rPr lang="en-US"/>
              <a:t>Bus Characteristics</a:t>
            </a:r>
          </a:p>
        </p:txBody>
      </p:sp>
      <p:sp>
        <p:nvSpPr>
          <p:cNvPr id="245763" name="Rectangle 1027"/>
          <p:cNvSpPr>
            <a:spLocks noGrp="1" noChangeArrowheads="1"/>
          </p:cNvSpPr>
          <p:nvPr>
            <p:ph type="body" idx="1"/>
          </p:nvPr>
        </p:nvSpPr>
        <p:spPr/>
        <p:txBody>
          <a:bodyPr/>
          <a:lstStyle/>
          <a:p>
            <a:r>
              <a:rPr lang="en-US"/>
              <a:t>Protocol</a:t>
            </a:r>
          </a:p>
          <a:p>
            <a:pPr lvl="1"/>
            <a:r>
              <a:rPr lang="en-US"/>
              <a:t>Documented agreement for communication</a:t>
            </a:r>
          </a:p>
          <a:p>
            <a:pPr lvl="1"/>
            <a:r>
              <a:rPr lang="en-US"/>
              <a:t>Specification that spells out the meaning of each line and each signal on each line</a:t>
            </a:r>
          </a:p>
          <a:p>
            <a:r>
              <a:rPr lang="en-US"/>
              <a:t>Throughput, i.e., data transfer rate in bits per second</a:t>
            </a:r>
          </a:p>
          <a:p>
            <a:r>
              <a:rPr lang="en-US"/>
              <a:t>Data width in bits carried simultaneously</a:t>
            </a:r>
          </a:p>
          <a:p>
            <a:endParaRPr lang="en-US"/>
          </a:p>
        </p:txBody>
      </p:sp>
    </p:spTree>
    <p:extLst>
      <p:ext uri="{BB962C8B-B14F-4D97-AF65-F5344CB8AC3E}">
        <p14:creationId xmlns:p14="http://schemas.microsoft.com/office/powerpoint/2010/main" val="2889596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Registers</a:t>
            </a:r>
            <a:endParaRPr lang="en-US" dirty="0"/>
          </a:p>
        </p:txBody>
      </p:sp>
      <p:sp>
        <p:nvSpPr>
          <p:cNvPr id="3" name="Content Placeholder 2"/>
          <p:cNvSpPr>
            <a:spLocks noGrp="1"/>
          </p:cNvSpPr>
          <p:nvPr>
            <p:ph idx="1"/>
          </p:nvPr>
        </p:nvSpPr>
        <p:spPr/>
        <p:txBody>
          <a:bodyPr/>
          <a:lstStyle/>
          <a:p>
            <a:r>
              <a:rPr lang="en-US" dirty="0" smtClean="0"/>
              <a:t>Small storage </a:t>
            </a:r>
            <a:r>
              <a:rPr lang="en-US" dirty="0"/>
              <a:t>locations within the CPU used for a particular </a:t>
            </a:r>
            <a:r>
              <a:rPr lang="en-US" dirty="0" smtClean="0"/>
              <a:t>purpose.</a:t>
            </a:r>
            <a:endParaRPr lang="en-US" dirty="0"/>
          </a:p>
          <a:p>
            <a:r>
              <a:rPr lang="en-US" dirty="0"/>
              <a:t>Manipulated directly by the Control </a:t>
            </a:r>
            <a:r>
              <a:rPr lang="en-US" dirty="0" smtClean="0"/>
              <a:t>Unit.</a:t>
            </a:r>
            <a:endParaRPr lang="en-US" dirty="0"/>
          </a:p>
          <a:p>
            <a:r>
              <a:rPr lang="en-US" dirty="0"/>
              <a:t>Wired for specific </a:t>
            </a:r>
            <a:r>
              <a:rPr lang="en-US" dirty="0" smtClean="0"/>
              <a:t>function.</a:t>
            </a:r>
            <a:endParaRPr lang="en-US" dirty="0"/>
          </a:p>
          <a:p>
            <a:r>
              <a:rPr lang="en-US" dirty="0"/>
              <a:t>Size in bits or bytes (not MB like memory</a:t>
            </a:r>
            <a:r>
              <a:rPr lang="en-US" dirty="0" smtClean="0"/>
              <a:t>).</a:t>
            </a:r>
            <a:endParaRPr lang="en-US" dirty="0"/>
          </a:p>
          <a:p>
            <a:r>
              <a:rPr lang="en-US" dirty="0"/>
              <a:t>Can hold data, an address or an </a:t>
            </a:r>
            <a:r>
              <a:rPr lang="en-US" dirty="0" smtClean="0"/>
              <a:t>instruction.</a:t>
            </a:r>
          </a:p>
          <a:p>
            <a:endParaRPr lang="en-US" dirty="0"/>
          </a:p>
        </p:txBody>
      </p:sp>
    </p:spTree>
    <p:extLst>
      <p:ext uri="{BB962C8B-B14F-4D97-AF65-F5344CB8AC3E}">
        <p14:creationId xmlns:p14="http://schemas.microsoft.com/office/powerpoint/2010/main" val="27381356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a:t>Point-to-point vs. Multipoint</a:t>
            </a:r>
          </a:p>
        </p:txBody>
      </p:sp>
      <p:pic>
        <p:nvPicPr>
          <p:cNvPr id="237571"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l="2432" t="2972" r="5167" b="18266"/>
          <a:stretch>
            <a:fillRect/>
          </a:stretch>
        </p:blipFill>
        <p:spPr bwMode="auto">
          <a:xfrm>
            <a:off x="1752600" y="1752600"/>
            <a:ext cx="5791200" cy="4038600"/>
          </a:xfrm>
          <a:prstGeom prst="rect">
            <a:avLst/>
          </a:prstGeom>
          <a:noFill/>
          <a:extLst>
            <a:ext uri="{909E8E84-426E-40dd-AFC4-6F175D3DCCD1}">
              <a14:hiddenFill xmlns:a14="http://schemas.microsoft.com/office/drawing/2010/main" xmlns="">
                <a:solidFill>
                  <a:srgbClr val="FFFFFF"/>
                </a:solidFill>
              </a14:hiddenFill>
            </a:ext>
          </a:extLst>
        </p:spPr>
      </p:pic>
      <p:sp>
        <p:nvSpPr>
          <p:cNvPr id="237574" name="Text Box 6"/>
          <p:cNvSpPr txBox="1">
            <a:spLocks noChangeArrowheads="1"/>
          </p:cNvSpPr>
          <p:nvPr/>
        </p:nvSpPr>
        <p:spPr bwMode="auto">
          <a:xfrm>
            <a:off x="7543800" y="1905000"/>
            <a:ext cx="1371600" cy="1190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b="1">
                <a:solidFill>
                  <a:srgbClr val="000080"/>
                </a:solidFill>
                <a:latin typeface="Tahoma" charset="0"/>
              </a:rPr>
              <a:t>Broadcast bus  Example: Ethernet</a:t>
            </a:r>
          </a:p>
        </p:txBody>
      </p:sp>
      <p:sp>
        <p:nvSpPr>
          <p:cNvPr id="237575" name="Text Box 7"/>
          <p:cNvSpPr txBox="1">
            <a:spLocks noChangeArrowheads="1"/>
          </p:cNvSpPr>
          <p:nvPr/>
        </p:nvSpPr>
        <p:spPr bwMode="auto">
          <a:xfrm>
            <a:off x="838200" y="1600200"/>
            <a:ext cx="10668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b="1">
                <a:solidFill>
                  <a:srgbClr val="000080"/>
                </a:solidFill>
                <a:latin typeface="Tahoma" charset="0"/>
              </a:rPr>
              <a:t>Plug-in device</a:t>
            </a:r>
          </a:p>
        </p:txBody>
      </p:sp>
      <p:sp>
        <p:nvSpPr>
          <p:cNvPr id="237576" name="Text Box 8"/>
          <p:cNvSpPr txBox="1">
            <a:spLocks noChangeArrowheads="1"/>
          </p:cNvSpPr>
          <p:nvPr/>
        </p:nvSpPr>
        <p:spPr bwMode="auto">
          <a:xfrm>
            <a:off x="4876800" y="5715000"/>
            <a:ext cx="25908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b="1">
                <a:solidFill>
                  <a:srgbClr val="000080"/>
                </a:solidFill>
                <a:latin typeface="Tahoma" charset="0"/>
              </a:rPr>
              <a:t>Shared among multiple devices</a:t>
            </a:r>
          </a:p>
        </p:txBody>
      </p:sp>
      <p:sp>
        <p:nvSpPr>
          <p:cNvPr id="237578" name="Line 10"/>
          <p:cNvSpPr>
            <a:spLocks noChangeShapeType="1"/>
          </p:cNvSpPr>
          <p:nvPr/>
        </p:nvSpPr>
        <p:spPr bwMode="auto">
          <a:xfrm>
            <a:off x="1066800" y="2286000"/>
            <a:ext cx="685800" cy="152400"/>
          </a:xfrm>
          <a:prstGeom prst="line">
            <a:avLst/>
          </a:prstGeom>
          <a:noFill/>
          <a:ln w="38100">
            <a:solidFill>
              <a:srgbClr val="00008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25980804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r>
              <a:rPr lang="en-US"/>
              <a:t>Point-to-point vs. Multipoint</a:t>
            </a:r>
            <a:endParaRPr lang="tr-TR"/>
          </a:p>
        </p:txBody>
      </p:sp>
      <p:sp>
        <p:nvSpPr>
          <p:cNvPr id="277507" name="Rectangle 3"/>
          <p:cNvSpPr>
            <a:spLocks noGrp="1" noChangeArrowheads="1"/>
          </p:cNvSpPr>
          <p:nvPr>
            <p:ph type="body" idx="1"/>
          </p:nvPr>
        </p:nvSpPr>
        <p:spPr/>
        <p:txBody>
          <a:bodyPr/>
          <a:lstStyle/>
          <a:p>
            <a:r>
              <a:rPr lang="en-US"/>
              <a:t>A fully wired motherboard with n units</a:t>
            </a:r>
            <a:r>
              <a:rPr lang="tr-TR"/>
              <a:t> </a:t>
            </a:r>
            <a:r>
              <a:rPr lang="en-US"/>
              <a:t>need</a:t>
            </a:r>
            <a:r>
              <a:rPr lang="tr-TR"/>
              <a:t>s [</a:t>
            </a:r>
            <a:r>
              <a:rPr lang="en-US"/>
              <a:t>(n − 1)</a:t>
            </a:r>
            <a:r>
              <a:rPr lang="tr-TR"/>
              <a:t>*n]/2 </a:t>
            </a:r>
            <a:r>
              <a:rPr lang="en-US"/>
              <a:t>interconnections</a:t>
            </a:r>
            <a:r>
              <a:rPr lang="tr-TR"/>
              <a:t>:</a:t>
            </a:r>
          </a:p>
          <a:p>
            <a:pPr lvl="1"/>
            <a:r>
              <a:rPr lang="en-US" b="1">
                <a:solidFill>
                  <a:srgbClr val="FD1313"/>
                </a:solidFill>
              </a:rPr>
              <a:t>Unmanageable</a:t>
            </a:r>
            <a:r>
              <a:rPr lang="tr-TR" b="1">
                <a:solidFill>
                  <a:srgbClr val="FD1313"/>
                </a:solidFill>
              </a:rPr>
              <a:t>!</a:t>
            </a:r>
          </a:p>
          <a:p>
            <a:r>
              <a:rPr lang="tr-TR"/>
              <a:t>Example: p2p interconnections for n = 2 . . . 6 units (and bus with 6 units):</a:t>
            </a:r>
          </a:p>
        </p:txBody>
      </p:sp>
      <p:pic>
        <p:nvPicPr>
          <p:cNvPr id="277508"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66800" y="4495800"/>
            <a:ext cx="7620000" cy="1257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8614376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Sample CPU and Instruction Set Architecture (ISA)</a:t>
            </a:r>
            <a:endParaRPr lang="en-US" sz="2800" dirty="0"/>
          </a:p>
        </p:txBody>
      </p:sp>
      <p:pic>
        <p:nvPicPr>
          <p:cNvPr id="4" name="Picture 4" descr="EECS427_ISA_RISC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844" y="1161382"/>
            <a:ext cx="6741532" cy="56519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9119011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73"/>
          <p:cNvSpPr>
            <a:spLocks noChangeArrowheads="1"/>
          </p:cNvSpPr>
          <p:nvPr/>
        </p:nvSpPr>
        <p:spPr bwMode="auto">
          <a:xfrm>
            <a:off x="6781800" y="0"/>
            <a:ext cx="18288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075" name="Rectangle 572"/>
          <p:cNvSpPr>
            <a:spLocks noChangeArrowheads="1"/>
          </p:cNvSpPr>
          <p:nvPr/>
        </p:nvSpPr>
        <p:spPr bwMode="auto">
          <a:xfrm>
            <a:off x="1447800" y="0"/>
            <a:ext cx="2895600" cy="304800"/>
          </a:xfrm>
          <a:prstGeom prst="rect">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7737" name="Group 569"/>
          <p:cNvGraphicFramePr>
            <a:graphicFrameLocks noGrp="1"/>
          </p:cNvGraphicFramePr>
          <p:nvPr/>
        </p:nvGraphicFramePr>
        <p:xfrm>
          <a:off x="914400" y="152400"/>
          <a:ext cx="7543800" cy="6581772"/>
        </p:xfrm>
        <a:graphic>
          <a:graphicData uri="http://schemas.openxmlformats.org/drawingml/2006/table">
            <a:tbl>
              <a:tblPr/>
              <a:tblGrid>
                <a:gridCol w="966788"/>
                <a:gridCol w="1190625"/>
                <a:gridCol w="841375"/>
                <a:gridCol w="773112"/>
                <a:gridCol w="869950"/>
                <a:gridCol w="871538"/>
                <a:gridCol w="2030412"/>
              </a:tblGrid>
              <a:tr h="274344">
                <a:tc gridSpan="4">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charset="0"/>
                      </a:endParaRPr>
                    </a:p>
                  </a:txBody>
                  <a:tcPr marT="45724" marB="45724" anchor="ctr" anchorCtr="1" horzOverflow="overflow">
                    <a:lnL cap="flat">
                      <a:noFill/>
                    </a:lnL>
                    <a:lnR w="762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ImmHi/</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OP Code Ext</a:t>
                      </a: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ImmLo/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Rsrc</a:t>
                      </a:r>
                    </a:p>
                  </a:txBody>
                  <a:tcPr marL="0" marR="0" marT="0" marB="0" anchor="ctr" anchorCtr="1"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charset="0"/>
                      </a:endParaRPr>
                    </a:p>
                  </a:txBody>
                  <a:tcPr marT="45724" marB="45724" anchor="ctr" anchorCtr="1" horzOverflow="overflow">
                    <a:lnL w="762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3109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1" i="0" u="none" strike="noStrike" cap="none" normalizeH="0" baseline="0" smtClean="0">
                        <a:ln>
                          <a:noFill/>
                        </a:ln>
                        <a:solidFill>
                          <a:schemeClr val="tx1"/>
                        </a:solidFill>
                        <a:effectLst/>
                        <a:latin typeface="Arial" charset="0"/>
                      </a:endParaRP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1" i="0" u="none" strike="noStrike" cap="none" normalizeH="0" baseline="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OP CODE</a:t>
                      </a: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Rdest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1" i="0" u="none" strike="noStrike" cap="none" normalizeH="0" baseline="0" smtClean="0">
                        <a:ln>
                          <a:noFill/>
                        </a:ln>
                        <a:solidFill>
                          <a:schemeClr val="tx1"/>
                        </a:solidFill>
                        <a:effectLst/>
                        <a:latin typeface="Arial" charset="0"/>
                      </a:endParaRPr>
                    </a:p>
                  </a:txBody>
                  <a:tcPr marL="0" marR="0" marT="0" marB="0" anchor="ctr" anchorCtr="1" horzOverflow="overflow">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Mnemonic</a:t>
                      </a: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Operands</a:t>
                      </a:r>
                    </a:p>
                  </a:txBody>
                  <a:tcPr marL="0" marR="0" marT="0" marB="0" anchor="ctr" anchorCtr="1"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15-12</a:t>
                      </a: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11-8</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7-4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3-0</a:t>
                      </a:r>
                    </a:p>
                  </a:txBody>
                  <a:tcPr marL="0" marR="0" marT="0" marB="0" anchor="ctr" anchorCtr="1"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Notes (only baseline)</a:t>
                      </a:r>
                    </a:p>
                  </a:txBody>
                  <a:tcPr marL="0" marR="0" marT="0" marB="0" anchor="ctr" anchorCtr="1" horzOverflow="overflow">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608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ADD</a:t>
                      </a: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Rsrc, Rdest</a:t>
                      </a:r>
                    </a:p>
                  </a:txBody>
                  <a:tcPr marL="0" marR="0" marT="0" marB="0" anchor="ctr" anchorCtr="1"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0000</a:t>
                      </a: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Rdest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0101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Rsrc</a:t>
                      </a:r>
                    </a:p>
                  </a:txBody>
                  <a:tcPr marL="0" marR="0" marT="0" marB="0" anchor="ctr" anchorCtr="1"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charset="0"/>
                      </a:endParaRPr>
                    </a:p>
                  </a:txBody>
                  <a:tcPr marL="0" marR="0" marT="0" marB="0" anchor="ctr" anchorCtr="1" horzOverflow="overflow">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8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ADDI</a:t>
                      </a: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Imm, Rdest</a:t>
                      </a:r>
                    </a:p>
                  </a:txBody>
                  <a:tcPr marL="0" marR="0" marT="0" marB="0" anchor="ctr" anchorCtr="1"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0101</a:t>
                      </a: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Rdest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ImmHi</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ImmLo</a:t>
                      </a:r>
                    </a:p>
                  </a:txBody>
                  <a:tcPr marL="0" marR="0" marT="0" marB="0" anchor="ctr" anchorCtr="1"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Sign Extended Imm</a:t>
                      </a:r>
                    </a:p>
                  </a:txBody>
                  <a:tcPr marL="0" marR="0" marT="0" marB="0" anchor="ctr" anchorCtr="1" horzOverflow="overflow">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5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SUB</a:t>
                      </a: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Rsrc, Rdest</a:t>
                      </a:r>
                    </a:p>
                  </a:txBody>
                  <a:tcPr marL="0" marR="0" marT="0" marB="0" anchor="ctr" anchorCtr="1"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0000</a:t>
                      </a: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Rdest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1001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Rsrc</a:t>
                      </a:r>
                    </a:p>
                  </a:txBody>
                  <a:tcPr marL="0" marR="0" marT="0" marB="0" anchor="ctr" anchorCtr="1"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charset="0"/>
                      </a:endParaRPr>
                    </a:p>
                  </a:txBody>
                  <a:tcPr marL="0" marR="0" marT="0" marB="0" anchor="ctr" anchorCtr="1" horzOverflow="overflow">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8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SUBI</a:t>
                      </a: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Imm, Rdest</a:t>
                      </a:r>
                    </a:p>
                  </a:txBody>
                  <a:tcPr marL="0" marR="0" marT="0" marB="0" anchor="ctr" anchorCtr="1"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1001</a:t>
                      </a: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Rdest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ImmHi</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ImmLo</a:t>
                      </a:r>
                    </a:p>
                  </a:txBody>
                  <a:tcPr marL="0" marR="0" marT="0" marB="0" anchor="ctr" anchorCtr="1"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Sign Extended Imm</a:t>
                      </a:r>
                    </a:p>
                  </a:txBody>
                  <a:tcPr marL="0" marR="0" marT="0" marB="0" anchor="ctr" anchorCtr="1" horzOverflow="overflow">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608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CMP</a:t>
                      </a: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Rsrc, Rdest</a:t>
                      </a:r>
                    </a:p>
                  </a:txBody>
                  <a:tcPr marL="0" marR="0" marT="0" marB="0" anchor="ctr" anchorCtr="1"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0000</a:t>
                      </a: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Rdest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1011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Rsrc</a:t>
                      </a:r>
                    </a:p>
                  </a:txBody>
                  <a:tcPr marL="0" marR="0" marT="0" marB="0" anchor="ctr" anchorCtr="1"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charset="0"/>
                      </a:endParaRPr>
                    </a:p>
                  </a:txBody>
                  <a:tcPr marL="0" marR="0" marT="0" marB="0" anchor="ctr" anchorCtr="1" horzOverflow="overflow">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831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CMPI</a:t>
                      </a: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Imm, Rdest</a:t>
                      </a:r>
                    </a:p>
                  </a:txBody>
                  <a:tcPr marL="0" marR="0" marT="0" marB="0" anchor="ctr" anchorCtr="1"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1011</a:t>
                      </a: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Rdest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ImmHi</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ImmLo</a:t>
                      </a:r>
                    </a:p>
                  </a:txBody>
                  <a:tcPr marL="0" marR="0" marT="0" marB="0" anchor="ctr" anchorCtr="1"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Sign extended Imm</a:t>
                      </a:r>
                    </a:p>
                  </a:txBody>
                  <a:tcPr marL="0" marR="0" marT="0" marB="0" anchor="ctr" anchorCtr="1" horzOverflow="overflow">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338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AND</a:t>
                      </a: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Rsrc, Rdest</a:t>
                      </a:r>
                    </a:p>
                  </a:txBody>
                  <a:tcPr marL="0" marR="0" marT="0" marB="0" anchor="ctr" anchorCtr="1"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0000</a:t>
                      </a: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Rdest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0001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Rsrc</a:t>
                      </a:r>
                    </a:p>
                  </a:txBody>
                  <a:tcPr marL="0" marR="0" marT="0" marB="0" anchor="ctr" anchorCtr="1"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charset="0"/>
                      </a:endParaRPr>
                    </a:p>
                  </a:txBody>
                  <a:tcPr marL="0" marR="0" marT="0" marB="0" anchor="ctr" anchorCtr="1" horzOverflow="overflow">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ANDI</a:t>
                      </a: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Imm, Rdest</a:t>
                      </a:r>
                    </a:p>
                  </a:txBody>
                  <a:tcPr marL="0" marR="0" marT="0" marB="0" anchor="ctr" anchorCtr="1"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0001</a:t>
                      </a: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Rdest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ImmHi</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ImmLo</a:t>
                      </a:r>
                    </a:p>
                  </a:txBody>
                  <a:tcPr marL="0" marR="0" marT="0" marB="0" anchor="ctr" anchorCtr="1"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Zero Extended Imm</a:t>
                      </a:r>
                    </a:p>
                  </a:txBody>
                  <a:tcPr marL="0" marR="0" marT="0" marB="0" anchor="ctr" anchorCtr="1" horzOverflow="overflow">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OR</a:t>
                      </a: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Rsrc, Rdest</a:t>
                      </a:r>
                    </a:p>
                  </a:txBody>
                  <a:tcPr marL="0" marR="0" marT="0" marB="0" anchor="ctr" anchorCtr="1"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0000</a:t>
                      </a: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Rdest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0010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Rsrc</a:t>
                      </a:r>
                    </a:p>
                  </a:txBody>
                  <a:tcPr marL="0" marR="0" marT="0" marB="0" anchor="ctr" anchorCtr="1"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NOP= OR R0, R0</a:t>
                      </a:r>
                    </a:p>
                  </a:txBody>
                  <a:tcPr marL="0" marR="0" marT="0" marB="0" anchor="ctr" anchorCtr="1" horzOverflow="overflow">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51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ORI</a:t>
                      </a: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Imm, Rdest</a:t>
                      </a:r>
                    </a:p>
                  </a:txBody>
                  <a:tcPr marL="0" marR="0" marT="0" marB="0" anchor="ctr" anchorCtr="1"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0010</a:t>
                      </a: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Rdest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ImmHi</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ImmLo</a:t>
                      </a:r>
                    </a:p>
                  </a:txBody>
                  <a:tcPr marL="0" marR="0" marT="0" marB="0" anchor="ctr" anchorCtr="1"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Zero extended Imm</a:t>
                      </a:r>
                    </a:p>
                  </a:txBody>
                  <a:tcPr marL="0" marR="0" marT="0" marB="0" anchor="ctr" anchorCtr="1" horzOverflow="overflow">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7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XOR</a:t>
                      </a: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Rsrc, Rdest</a:t>
                      </a:r>
                    </a:p>
                  </a:txBody>
                  <a:tcPr marL="0" marR="0" marT="0" marB="0" anchor="ctr" anchorCtr="1"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0000</a:t>
                      </a: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Rdest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0011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Rsrc</a:t>
                      </a:r>
                    </a:p>
                  </a:txBody>
                  <a:tcPr marL="0" marR="0" marT="0" marB="0" anchor="ctr" anchorCtr="1"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charset="0"/>
                      </a:endParaRPr>
                    </a:p>
                  </a:txBody>
                  <a:tcPr marL="0" marR="0" marT="0" marB="0" anchor="ctr" anchorCtr="1" horzOverflow="overflow">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XORI</a:t>
                      </a: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Imm, Rdest</a:t>
                      </a:r>
                    </a:p>
                  </a:txBody>
                  <a:tcPr marL="0" marR="0" marT="0" marB="0" anchor="ctr" anchorCtr="1"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0011</a:t>
                      </a: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Rdest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ImmHi</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ImmLo</a:t>
                      </a:r>
                    </a:p>
                  </a:txBody>
                  <a:tcPr marL="0" marR="0" marT="0" marB="0" anchor="ctr" anchorCtr="1"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Zero extended Imm</a:t>
                      </a:r>
                    </a:p>
                  </a:txBody>
                  <a:tcPr marL="0" marR="0" marT="0" marB="0" anchor="ctr" anchorCtr="1" horzOverflow="overflow">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5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MOV</a:t>
                      </a: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Rsrc, Rdest</a:t>
                      </a:r>
                    </a:p>
                  </a:txBody>
                  <a:tcPr marL="0" marR="0" marT="0" marB="0" anchor="ctr" anchorCtr="1"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0000</a:t>
                      </a: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Rdest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1101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Rsrc</a:t>
                      </a:r>
                    </a:p>
                  </a:txBody>
                  <a:tcPr marL="0" marR="0" marT="0" marB="0" anchor="ctr" anchorCtr="1"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charset="0"/>
                      </a:endParaRPr>
                    </a:p>
                  </a:txBody>
                  <a:tcPr marL="0" marR="0" marT="0" marB="0" anchor="ctr" anchorCtr="1" horzOverflow="overflow">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MOVI</a:t>
                      </a: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Imm, Rdest</a:t>
                      </a:r>
                    </a:p>
                  </a:txBody>
                  <a:tcPr marL="0" marR="0" marT="0" marB="0" anchor="ctr" anchorCtr="1"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1101</a:t>
                      </a: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Rdest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ImmHi</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ImmLo</a:t>
                      </a:r>
                    </a:p>
                  </a:txBody>
                  <a:tcPr marL="0" marR="0" marT="0" marB="0" anchor="ctr" anchorCtr="1"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Zero extended Imm</a:t>
                      </a:r>
                    </a:p>
                  </a:txBody>
                  <a:tcPr marL="0" marR="0" marT="0" marB="0" anchor="ctr" anchorCtr="1" horzOverflow="overflow">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LSH</a:t>
                      </a: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Ramount, Rdest</a:t>
                      </a:r>
                    </a:p>
                  </a:txBody>
                  <a:tcPr marL="0" marR="0" marT="0" marB="0" anchor="ctr" anchorCtr="1"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1000</a:t>
                      </a: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Rdest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0100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Ramount</a:t>
                      </a:r>
                    </a:p>
                  </a:txBody>
                  <a:tcPr marL="0" marR="0" marT="0" marB="0" anchor="ctr" anchorCtr="1"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-15 to 15 (2s compl)</a:t>
                      </a:r>
                    </a:p>
                  </a:txBody>
                  <a:tcPr marL="0" marR="0" marT="0" marB="0" anchor="ctr" anchorCtr="1" horzOverflow="overflow">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LSHI</a:t>
                      </a: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Imm, Rdest</a:t>
                      </a:r>
                    </a:p>
                  </a:txBody>
                  <a:tcPr marL="0" marR="0" marT="0" marB="0" anchor="ctr" anchorCtr="1"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1000</a:t>
                      </a: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Rdest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000s</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ImmLo</a:t>
                      </a:r>
                    </a:p>
                  </a:txBody>
                  <a:tcPr marL="0" marR="0" marT="0" marB="0" anchor="ctr" anchorCtr="1"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S=sign (0=left, 2s comp)</a:t>
                      </a:r>
                    </a:p>
                  </a:txBody>
                  <a:tcPr marL="0" marR="0" marT="0" marB="0" anchor="ctr" anchorCtr="1" horzOverflow="overflow">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23">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LUI</a:t>
                      </a: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Imm, Rdest</a:t>
                      </a:r>
                    </a:p>
                  </a:txBody>
                  <a:tcPr marL="0" marR="0" marT="0" marB="0" anchor="ctr" anchorCtr="1"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1111</a:t>
                      </a: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Rdest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ImmHi</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ImmLo</a:t>
                      </a:r>
                    </a:p>
                  </a:txBody>
                  <a:tcPr marL="0" marR="0" marT="0" marB="0" anchor="ctr" anchorCtr="1"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Load &amp; 8 bit left shift</a:t>
                      </a:r>
                    </a:p>
                  </a:txBody>
                  <a:tcPr marL="0" marR="0" marT="0" marB="0" anchor="ctr" anchorCtr="1" horzOverflow="overflow">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7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LOAD</a:t>
                      </a: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Rdest, Raddr</a:t>
                      </a:r>
                    </a:p>
                  </a:txBody>
                  <a:tcPr marL="0" marR="0" marT="0" marB="0" anchor="ctr" anchorCtr="1"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0100</a:t>
                      </a: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Rdest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0000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Raddr</a:t>
                      </a:r>
                    </a:p>
                  </a:txBody>
                  <a:tcPr marL="0" marR="0" marT="0" marB="0" anchor="ctr" anchorCtr="1"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charset="0"/>
                      </a:endParaRPr>
                    </a:p>
                  </a:txBody>
                  <a:tcPr marL="0" marR="0" marT="0" marB="0" anchor="ctr" anchorCtr="1" horzOverflow="overflow">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7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STOR</a:t>
                      </a: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Rsrc, Raddr</a:t>
                      </a:r>
                    </a:p>
                  </a:txBody>
                  <a:tcPr marL="0" marR="0" marT="0" marB="0" anchor="ctr" anchorCtr="1"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0100</a:t>
                      </a: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Rsrc</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0100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Raddr</a:t>
                      </a:r>
                    </a:p>
                  </a:txBody>
                  <a:tcPr marL="0" marR="0" marT="0" marB="0" anchor="ctr" anchorCtr="1"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charset="0"/>
                      </a:endParaRPr>
                    </a:p>
                  </a:txBody>
                  <a:tcPr marL="0" marR="0" marT="0" marB="0" anchor="ctr" anchorCtr="1" horzOverflow="overflow">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Bcond</a:t>
                      </a: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disp</a:t>
                      </a:r>
                    </a:p>
                  </a:txBody>
                  <a:tcPr marL="0" marR="0" marT="0" marB="0" anchor="ctr" anchorCtr="1"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1100</a:t>
                      </a: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cond</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DispHI</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DispLo</a:t>
                      </a:r>
                    </a:p>
                  </a:txBody>
                  <a:tcPr marL="0" marR="0" marT="0" marB="0" anchor="ctr" anchorCtr="1"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2s comp displacement</a:t>
                      </a:r>
                    </a:p>
                  </a:txBody>
                  <a:tcPr marL="0" marR="0" marT="0" marB="0" anchor="ctr" anchorCtr="1" horzOverflow="overflow">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7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Jcond</a:t>
                      </a: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Rtarget</a:t>
                      </a:r>
                    </a:p>
                  </a:txBody>
                  <a:tcPr marL="0" marR="0" marT="0" marB="0" anchor="ctr" anchorCtr="1"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0100</a:t>
                      </a: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cond</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1100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Rtarget</a:t>
                      </a:r>
                    </a:p>
                  </a:txBody>
                  <a:tcPr marL="0" marR="0" marT="0" marB="0" anchor="ctr" anchorCtr="1"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charset="0"/>
                      </a:endParaRPr>
                    </a:p>
                  </a:txBody>
                  <a:tcPr marL="0" marR="0" marT="0" marB="0" anchor="ctr" anchorCtr="1" horzOverflow="overflow">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7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JAL</a:t>
                      </a: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Rlink, Rtarget</a:t>
                      </a:r>
                    </a:p>
                  </a:txBody>
                  <a:tcPr marL="0" marR="0" marT="0" marB="0" anchor="ctr" anchorCtr="1"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0100</a:t>
                      </a:r>
                    </a:p>
                  </a:txBody>
                  <a:tcPr marL="0" marR="0" marT="0" marB="0" anchor="ctr" anchorCtr="1"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Rlink</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1000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Rtarget</a:t>
                      </a:r>
                    </a:p>
                  </a:txBody>
                  <a:tcPr marL="0" marR="0" marT="0" marB="0" anchor="ctr" anchorCtr="1"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charset="0"/>
                      </a:endParaRPr>
                    </a:p>
                  </a:txBody>
                  <a:tcPr marL="0" marR="0" marT="0" marB="0" anchor="ctr" anchorCtr="1" horzOverflow="overflow">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283" name="Rectangle 570"/>
          <p:cNvSpPr>
            <a:spLocks noChangeArrowheads="1"/>
          </p:cNvSpPr>
          <p:nvPr/>
        </p:nvSpPr>
        <p:spPr bwMode="auto">
          <a:xfrm>
            <a:off x="6781800" y="0"/>
            <a:ext cx="1820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200"/>
              <a:t>Rdest &lt;-- Rdest op Rsrc</a:t>
            </a:r>
          </a:p>
        </p:txBody>
      </p:sp>
      <p:sp>
        <p:nvSpPr>
          <p:cNvPr id="3284" name="Rectangle 571"/>
          <p:cNvSpPr>
            <a:spLocks noChangeArrowheads="1"/>
          </p:cNvSpPr>
          <p:nvPr/>
        </p:nvSpPr>
        <p:spPr bwMode="auto">
          <a:xfrm>
            <a:off x="1449388" y="0"/>
            <a:ext cx="2894012"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200"/>
              <a:t>Rdest &lt;-- Rdest op Imm (sign extended)</a:t>
            </a:r>
          </a:p>
        </p:txBody>
      </p:sp>
    </p:spTree>
    <p:extLst>
      <p:ext uri="{BB962C8B-B14F-4D97-AF65-F5344CB8AC3E}">
        <p14:creationId xmlns:p14="http://schemas.microsoft.com/office/powerpoint/2010/main" val="40656153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881063"/>
            <a:ext cx="4495800" cy="1865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042988"/>
            <a:ext cx="4419600" cy="1695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0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2633663"/>
            <a:ext cx="4495800" cy="1766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0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2786063"/>
            <a:ext cx="4114800" cy="1622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0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4495800"/>
            <a:ext cx="4267200" cy="1709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03" name="Text Box 9"/>
          <p:cNvSpPr txBox="1">
            <a:spLocks noChangeArrowheads="1"/>
          </p:cNvSpPr>
          <p:nvPr/>
        </p:nvSpPr>
        <p:spPr bwMode="auto">
          <a:xfrm>
            <a:off x="2195736" y="6172026"/>
            <a:ext cx="421386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dirty="0"/>
              <a:t>Bold ones are not baseline instructions.</a:t>
            </a:r>
          </a:p>
          <a:p>
            <a:pPr eaLnBrk="1" hangingPunct="1"/>
            <a:r>
              <a:rPr lang="en-US" dirty="0"/>
              <a:t>Empty ones are not </a:t>
            </a:r>
            <a:r>
              <a:rPr lang="en-US" dirty="0" smtClean="0"/>
              <a:t>used. </a:t>
            </a:r>
            <a:endParaRPr lang="en-US" dirty="0"/>
          </a:p>
        </p:txBody>
      </p:sp>
    </p:spTree>
    <p:extLst>
      <p:ext uri="{BB962C8B-B14F-4D97-AF65-F5344CB8AC3E}">
        <p14:creationId xmlns:p14="http://schemas.microsoft.com/office/powerpoint/2010/main" val="2457240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ChangeArrowheads="1"/>
          </p:cNvSpPr>
          <p:nvPr/>
        </p:nvSpPr>
        <p:spPr bwMode="auto">
          <a:xfrm>
            <a:off x="609600" y="469900"/>
            <a:ext cx="8534400"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dirty="0"/>
              <a:t>Of the baseline subset of instructions, the only ones which can change the program status register (PSR) are the arithmetic instructions ADD, ADDI, SUB,SUBI, CMP, CMPI.</a:t>
            </a:r>
          </a:p>
        </p:txBody>
      </p:sp>
      <p:sp>
        <p:nvSpPr>
          <p:cNvPr id="5123" name="Rectangle 5"/>
          <p:cNvSpPr>
            <a:spLocks noChangeArrowheads="1"/>
          </p:cNvSpPr>
          <p:nvPr/>
        </p:nvSpPr>
        <p:spPr bwMode="auto">
          <a:xfrm>
            <a:off x="304800" y="1674813"/>
            <a:ext cx="9144000" cy="915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dirty="0"/>
              <a:t>CMP and CMPI perform the same operations as SUB, SUBI but affect different PSR flags and do not write back the result. Only flags FLCNZ are needed for the baseline implementation.</a:t>
            </a:r>
          </a:p>
        </p:txBody>
      </p:sp>
      <p:sp>
        <p:nvSpPr>
          <p:cNvPr id="5124" name="Rectangle 6"/>
          <p:cNvSpPr>
            <a:spLocks noChangeArrowheads="1"/>
          </p:cNvSpPr>
          <p:nvPr/>
        </p:nvSpPr>
        <p:spPr bwMode="auto">
          <a:xfrm>
            <a:off x="0" y="2819400"/>
            <a:ext cx="9144000" cy="1465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dirty="0"/>
              <a:t>ADD, ADDI, SUB,SUBI set the C flag if a carry/borrow from the most significant bit position occurs when the operands are treated as unsigned numbers, and set the F flag if an overflow occurs when the operands are treated as two</a:t>
            </a:r>
            <a:r>
              <a:rPr lang="ja-JP" altLang="en-US" dirty="0"/>
              <a:t>’</a:t>
            </a:r>
            <a:r>
              <a:rPr lang="en-US" dirty="0"/>
              <a:t>s complement numbers. (Note: the processor does not know which interpretation you are using, so must set both flags appropriately for each operation.)</a:t>
            </a:r>
          </a:p>
        </p:txBody>
      </p:sp>
      <p:sp>
        <p:nvSpPr>
          <p:cNvPr id="5125" name="Rectangle 7"/>
          <p:cNvSpPr>
            <a:spLocks noChangeArrowheads="1"/>
          </p:cNvSpPr>
          <p:nvPr/>
        </p:nvSpPr>
        <p:spPr bwMode="auto">
          <a:xfrm>
            <a:off x="0" y="4584700"/>
            <a:ext cx="9144000" cy="1739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t>CMP, CMPI perform a subtraction without write back to Rdest and set the Z flag if the result is zero, set the L flag if Rsrc/Imm &gt; Rdest when the operands are treated as unsigned numbers (i.e. when a carry/borrow occurs), and set the N flag if Rsrc/Imm &gt; Rdest when the operands are treated as two</a:t>
            </a:r>
            <a:r>
              <a:rPr lang="ja-JP" altLang="en-US"/>
              <a:t>’</a:t>
            </a:r>
            <a:r>
              <a:rPr lang="en-US"/>
              <a:t>s complement numbers (N can be computed as the exclusive-or of L and the sign bits of Rsrc/Imm and Rdest). All other baseline instructions leave the flags unchanged.</a:t>
            </a:r>
          </a:p>
        </p:txBody>
      </p:sp>
    </p:spTree>
    <p:extLst>
      <p:ext uri="{BB962C8B-B14F-4D97-AF65-F5344CB8AC3E}">
        <p14:creationId xmlns:p14="http://schemas.microsoft.com/office/powerpoint/2010/main" val="29489810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437112"/>
            <a:ext cx="4552950" cy="2143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4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680" y="3585641"/>
            <a:ext cx="8686800" cy="779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itle 3"/>
          <p:cNvSpPr>
            <a:spLocks noGrp="1"/>
          </p:cNvSpPr>
          <p:nvPr>
            <p:ph type="title"/>
          </p:nvPr>
        </p:nvSpPr>
        <p:spPr/>
        <p:txBody>
          <a:bodyPr/>
          <a:lstStyle/>
          <a:p>
            <a:r>
              <a:rPr lang="en-US" dirty="0" smtClean="0"/>
              <a:t>Program status register (PSR)</a:t>
            </a:r>
            <a:endParaRPr lang="en-US" dirty="0"/>
          </a:p>
        </p:txBody>
      </p:sp>
      <p:sp>
        <p:nvSpPr>
          <p:cNvPr id="5" name="Content Placeholder 4"/>
          <p:cNvSpPr>
            <a:spLocks noGrp="1"/>
          </p:cNvSpPr>
          <p:nvPr>
            <p:ph idx="1"/>
          </p:nvPr>
        </p:nvSpPr>
        <p:spPr/>
        <p:txBody>
          <a:bodyPr/>
          <a:lstStyle/>
          <a:p>
            <a:r>
              <a:rPr lang="en-US" sz="2000" dirty="0"/>
              <a:t>In a full implementation, PSR (program status register) is a dedicated 16 bit register with flag entries (in the following order, MSB at the left) rrrrIPE0NZF00LTC, where the </a:t>
            </a:r>
            <a:r>
              <a:rPr lang="ja-JP" altLang="en-US" sz="2000" dirty="0"/>
              <a:t>“</a:t>
            </a:r>
            <a:r>
              <a:rPr lang="en-US" sz="2000" dirty="0"/>
              <a:t>r</a:t>
            </a:r>
            <a:r>
              <a:rPr lang="ja-JP" altLang="en-US" sz="2000" dirty="0"/>
              <a:t>”</a:t>
            </a:r>
            <a:r>
              <a:rPr lang="en-US" sz="2000" dirty="0"/>
              <a:t> entries are reserved, the </a:t>
            </a:r>
            <a:r>
              <a:rPr lang="ja-JP" altLang="en-US" sz="2000" dirty="0"/>
              <a:t>“</a:t>
            </a:r>
            <a:r>
              <a:rPr lang="en-US" sz="2000" dirty="0"/>
              <a:t>0</a:t>
            </a:r>
            <a:r>
              <a:rPr lang="ja-JP" altLang="en-US" sz="2000" dirty="0"/>
              <a:t>”</a:t>
            </a:r>
            <a:r>
              <a:rPr lang="en-US" sz="2000" dirty="0"/>
              <a:t> entries are zeros, I, E are used for interrupt processing, T, P are for program tracing (debugging), and the rest are flags have been defined elsewhere. </a:t>
            </a:r>
            <a:r>
              <a:rPr lang="en-US" sz="2000" dirty="0" smtClean="0"/>
              <a:t>For this processor, you only implement the flags FLCNZ.</a:t>
            </a:r>
            <a:endParaRPr lang="en-US" sz="2000" dirty="0"/>
          </a:p>
        </p:txBody>
      </p:sp>
    </p:spTree>
    <p:extLst>
      <p:ext uri="{BB962C8B-B14F-4D97-AF65-F5344CB8AC3E}">
        <p14:creationId xmlns:p14="http://schemas.microsoft.com/office/powerpoint/2010/main" val="6673164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228600" y="381000"/>
            <a:ext cx="87630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t>Jcond, Bcond are absolute and relative jumps respectively based on the condition codes specified in the condition code (cond) table. (See Table 1.)</a:t>
            </a:r>
          </a:p>
        </p:txBody>
      </p:sp>
      <p:sp>
        <p:nvSpPr>
          <p:cNvPr id="7171" name="Rectangle 5"/>
          <p:cNvSpPr>
            <a:spLocks noChangeArrowheads="1"/>
          </p:cNvSpPr>
          <p:nvPr/>
        </p:nvSpPr>
        <p:spPr bwMode="auto">
          <a:xfrm>
            <a:off x="228600" y="1066800"/>
            <a:ext cx="8534400"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t>JAL (jump and link) stores the address of the next instruction in Rlink, and jumps to Rtarget. Its main use is for subroutine calls. Return with a JUC Rlink (where Rlink is the same register used to store the link).</a:t>
            </a:r>
          </a:p>
        </p:txBody>
      </p:sp>
      <p:sp>
        <p:nvSpPr>
          <p:cNvPr id="7172" name="Rectangle 6"/>
          <p:cNvSpPr>
            <a:spLocks noChangeArrowheads="1"/>
          </p:cNvSpPr>
          <p:nvPr/>
        </p:nvSpPr>
        <p:spPr bwMode="auto">
          <a:xfrm>
            <a:off x="0" y="2133600"/>
            <a:ext cx="9296400"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t>LSH is a logical left shift by the number of bits specified in Rsrc/Imm treated as a signed twos complement number (which must be in the range -15 to +15). A negative left shift is effectively a right shift.</a:t>
            </a:r>
          </a:p>
        </p:txBody>
      </p:sp>
      <p:sp>
        <p:nvSpPr>
          <p:cNvPr id="7173" name="Rectangle 7"/>
          <p:cNvSpPr>
            <a:spLocks noChangeArrowheads="1"/>
          </p:cNvSpPr>
          <p:nvPr/>
        </p:nvSpPr>
        <p:spPr bwMode="auto">
          <a:xfrm>
            <a:off x="0" y="3048000"/>
            <a:ext cx="9144000" cy="1739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t>LOAD loads data from memory address Raddr to register location Rdest and STOR stores data located in register Rsrc to data memory address Raddr. The NOP instruction is really OR r0, r0 and does not need to be implemented separately. Unconditional jumps (JUMP) and branches (BR) are equivalent to JUC and BUC respectively, so do not need separate implementation either. Compilers may have these alternative instruction ops for convenience, however.</a:t>
            </a:r>
          </a:p>
        </p:txBody>
      </p:sp>
      <p:sp>
        <p:nvSpPr>
          <p:cNvPr id="7174" name="Rectangle 8"/>
          <p:cNvSpPr>
            <a:spLocks noChangeArrowheads="1"/>
          </p:cNvSpPr>
          <p:nvPr/>
        </p:nvSpPr>
        <p:spPr bwMode="auto">
          <a:xfrm>
            <a:off x="0" y="4876800"/>
            <a:ext cx="91440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t>LUI (load upper immediate) loads the 8 bit immediate data into the upper (most significant) bits of the destination register.</a:t>
            </a:r>
          </a:p>
        </p:txBody>
      </p:sp>
      <p:sp>
        <p:nvSpPr>
          <p:cNvPr id="7175" name="Rectangle 9"/>
          <p:cNvSpPr>
            <a:spLocks noChangeArrowheads="1"/>
          </p:cNvSpPr>
          <p:nvPr/>
        </p:nvSpPr>
        <p:spPr bwMode="auto">
          <a:xfrm>
            <a:off x="152400" y="5562600"/>
            <a:ext cx="76390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t>MOV copies the source register or immediate into the destination register.</a:t>
            </a:r>
          </a:p>
        </p:txBody>
      </p:sp>
      <p:sp>
        <p:nvSpPr>
          <p:cNvPr id="7176" name="Rectangle 10"/>
          <p:cNvSpPr>
            <a:spLocks noChangeArrowheads="1"/>
          </p:cNvSpPr>
          <p:nvPr/>
        </p:nvSpPr>
        <p:spPr bwMode="auto">
          <a:xfrm>
            <a:off x="152400" y="6172200"/>
            <a:ext cx="8794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t>NOP (No operation) is simply OR R0 R0. You do not need to implement it separately.</a:t>
            </a:r>
          </a:p>
        </p:txBody>
      </p:sp>
    </p:spTree>
    <p:extLst>
      <p:ext uri="{BB962C8B-B14F-4D97-AF65-F5344CB8AC3E}">
        <p14:creationId xmlns:p14="http://schemas.microsoft.com/office/powerpoint/2010/main" val="1242963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5" y="385763"/>
            <a:ext cx="5429250" cy="608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5945483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81000"/>
            <a:ext cx="6324600" cy="303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43" name="Rectangle 6"/>
          <p:cNvSpPr>
            <a:spLocks noChangeArrowheads="1"/>
          </p:cNvSpPr>
          <p:nvPr/>
        </p:nvSpPr>
        <p:spPr bwMode="auto">
          <a:xfrm>
            <a:off x="6646863" y="2819400"/>
            <a:ext cx="1219200" cy="2667000"/>
          </a:xfrm>
          <a:prstGeom prst="rect">
            <a:avLst/>
          </a:prstGeom>
          <a:solidFill>
            <a:schemeClr val="accent1"/>
          </a:solidFill>
          <a:ln w="9525">
            <a:solidFill>
              <a:schemeClr val="tx1"/>
            </a:solidFill>
            <a:miter lim="800000"/>
            <a:headEnd/>
            <a:tailEnd/>
          </a:ln>
        </p:spPr>
        <p:txBody>
          <a:bodyPr wrap="none" anchor="ctr"/>
          <a:lstStyle/>
          <a:p>
            <a:pPr algn="ctr"/>
            <a:r>
              <a:rPr lang="en-US" b="1"/>
              <a:t>PC</a:t>
            </a:r>
          </a:p>
        </p:txBody>
      </p:sp>
      <p:sp>
        <p:nvSpPr>
          <p:cNvPr id="10244" name="Line 8"/>
          <p:cNvSpPr>
            <a:spLocks noChangeShapeType="1"/>
          </p:cNvSpPr>
          <p:nvPr/>
        </p:nvSpPr>
        <p:spPr bwMode="auto">
          <a:xfrm flipV="1">
            <a:off x="6781800" y="5486400"/>
            <a:ext cx="17463"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0245" name="Line 9"/>
          <p:cNvSpPr>
            <a:spLocks noChangeShapeType="1"/>
          </p:cNvSpPr>
          <p:nvPr/>
        </p:nvSpPr>
        <p:spPr bwMode="auto">
          <a:xfrm flipV="1">
            <a:off x="7086600" y="5467350"/>
            <a:ext cx="0" cy="55245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0246" name="Line 10"/>
          <p:cNvSpPr>
            <a:spLocks noChangeShapeType="1"/>
          </p:cNvSpPr>
          <p:nvPr/>
        </p:nvSpPr>
        <p:spPr bwMode="auto">
          <a:xfrm flipV="1">
            <a:off x="7467600" y="5486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0247" name="Line 11"/>
          <p:cNvSpPr>
            <a:spLocks noChangeShapeType="1"/>
          </p:cNvSpPr>
          <p:nvPr/>
        </p:nvSpPr>
        <p:spPr bwMode="auto">
          <a:xfrm flipV="1">
            <a:off x="7772400" y="54864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0248" name="AutoShape 12"/>
          <p:cNvSpPr>
            <a:spLocks noChangeArrowheads="1"/>
          </p:cNvSpPr>
          <p:nvPr/>
        </p:nvSpPr>
        <p:spPr bwMode="auto">
          <a:xfrm>
            <a:off x="5961063" y="3810000"/>
            <a:ext cx="685800" cy="685800"/>
          </a:xfrm>
          <a:prstGeom prst="rightArrow">
            <a:avLst>
              <a:gd name="adj1" fmla="val 50000"/>
              <a:gd name="adj2" fmla="val 25000"/>
            </a:avLst>
          </a:prstGeom>
          <a:solidFill>
            <a:schemeClr val="tx1"/>
          </a:solidFill>
          <a:ln w="9525">
            <a:solidFill>
              <a:schemeClr val="tx1"/>
            </a:solidFill>
            <a:miter lim="800000"/>
            <a:headEnd/>
            <a:tailEnd/>
          </a:ln>
        </p:spPr>
        <p:txBody>
          <a:bodyPr wrap="none" anchor="ctr"/>
          <a:lstStyle/>
          <a:p>
            <a:endParaRPr lang="en-US"/>
          </a:p>
        </p:txBody>
      </p:sp>
      <p:sp>
        <p:nvSpPr>
          <p:cNvPr id="10249" name="AutoShape 13"/>
          <p:cNvSpPr>
            <a:spLocks noChangeArrowheads="1"/>
          </p:cNvSpPr>
          <p:nvPr/>
        </p:nvSpPr>
        <p:spPr bwMode="auto">
          <a:xfrm>
            <a:off x="7866063" y="3810000"/>
            <a:ext cx="685800" cy="685800"/>
          </a:xfrm>
          <a:prstGeom prst="rightArrow">
            <a:avLst>
              <a:gd name="adj1" fmla="val 50000"/>
              <a:gd name="adj2" fmla="val 25000"/>
            </a:avLst>
          </a:prstGeom>
          <a:solidFill>
            <a:schemeClr val="tx1"/>
          </a:solidFill>
          <a:ln w="9525">
            <a:solidFill>
              <a:schemeClr val="tx1"/>
            </a:solidFill>
            <a:miter lim="800000"/>
            <a:headEnd/>
            <a:tailEnd/>
          </a:ln>
        </p:spPr>
        <p:txBody>
          <a:bodyPr wrap="none" anchor="ctr"/>
          <a:lstStyle/>
          <a:p>
            <a:endParaRPr lang="en-US"/>
          </a:p>
        </p:txBody>
      </p:sp>
      <p:sp>
        <p:nvSpPr>
          <p:cNvPr id="10250" name="Text Box 14"/>
          <p:cNvSpPr txBox="1">
            <a:spLocks noChangeArrowheads="1"/>
          </p:cNvSpPr>
          <p:nvPr/>
        </p:nvSpPr>
        <p:spPr bwMode="auto">
          <a:xfrm>
            <a:off x="5638800" y="3465513"/>
            <a:ext cx="9080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t>A[15:0]</a:t>
            </a:r>
          </a:p>
        </p:txBody>
      </p:sp>
      <p:sp>
        <p:nvSpPr>
          <p:cNvPr id="10251" name="Text Box 15"/>
          <p:cNvSpPr txBox="1">
            <a:spLocks noChangeArrowheads="1"/>
          </p:cNvSpPr>
          <p:nvPr/>
        </p:nvSpPr>
        <p:spPr bwMode="auto">
          <a:xfrm>
            <a:off x="7823200" y="3200400"/>
            <a:ext cx="13970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t>A[15:0]</a:t>
            </a:r>
          </a:p>
          <a:p>
            <a:pPr eaLnBrk="1" hangingPunct="1"/>
            <a:r>
              <a:rPr lang="en-US"/>
              <a:t>+ Increment</a:t>
            </a:r>
            <a:endParaRPr lang="en-US" baseline="-25000"/>
          </a:p>
        </p:txBody>
      </p:sp>
      <p:sp>
        <p:nvSpPr>
          <p:cNvPr id="10252" name="Text Box 16"/>
          <p:cNvSpPr txBox="1">
            <a:spLocks noChangeArrowheads="1"/>
          </p:cNvSpPr>
          <p:nvPr/>
        </p:nvSpPr>
        <p:spPr bwMode="auto">
          <a:xfrm>
            <a:off x="7567613" y="5595938"/>
            <a:ext cx="4635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t>clk</a:t>
            </a:r>
          </a:p>
        </p:txBody>
      </p:sp>
      <p:sp>
        <p:nvSpPr>
          <p:cNvPr id="10253" name="Text Box 17"/>
          <p:cNvSpPr txBox="1">
            <a:spLocks noChangeArrowheads="1"/>
          </p:cNvSpPr>
          <p:nvPr/>
        </p:nvSpPr>
        <p:spPr bwMode="auto">
          <a:xfrm>
            <a:off x="6477000" y="6096000"/>
            <a:ext cx="6159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t>load</a:t>
            </a:r>
          </a:p>
        </p:txBody>
      </p:sp>
      <p:sp>
        <p:nvSpPr>
          <p:cNvPr id="10254" name="Text Box 18"/>
          <p:cNvSpPr txBox="1">
            <a:spLocks noChangeArrowheads="1"/>
          </p:cNvSpPr>
          <p:nvPr/>
        </p:nvSpPr>
        <p:spPr bwMode="auto">
          <a:xfrm>
            <a:off x="6781800" y="5962650"/>
            <a:ext cx="8699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t>enable</a:t>
            </a:r>
          </a:p>
        </p:txBody>
      </p:sp>
      <p:sp>
        <p:nvSpPr>
          <p:cNvPr id="10255" name="Text Box 19"/>
          <p:cNvSpPr txBox="1">
            <a:spLocks noChangeArrowheads="1"/>
          </p:cNvSpPr>
          <p:nvPr/>
        </p:nvSpPr>
        <p:spPr bwMode="auto">
          <a:xfrm>
            <a:off x="7161213" y="5786438"/>
            <a:ext cx="692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t>reset</a:t>
            </a:r>
          </a:p>
        </p:txBody>
      </p:sp>
      <p:pic>
        <p:nvPicPr>
          <p:cNvPr id="10256" name="Picture 20"/>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85800" y="3810000"/>
            <a:ext cx="4933950" cy="2028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076544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purpose registers</a:t>
            </a:r>
            <a:endParaRPr lang="en-US" dirty="0"/>
          </a:p>
        </p:txBody>
      </p:sp>
      <p:sp>
        <p:nvSpPr>
          <p:cNvPr id="3" name="Content Placeholder 2"/>
          <p:cNvSpPr>
            <a:spLocks noGrp="1"/>
          </p:cNvSpPr>
          <p:nvPr>
            <p:ph idx="1"/>
          </p:nvPr>
        </p:nvSpPr>
        <p:spPr/>
        <p:txBody>
          <a:bodyPr/>
          <a:lstStyle/>
          <a:p>
            <a:r>
              <a:rPr lang="en-US" dirty="0" smtClean="0"/>
              <a:t>Holds </a:t>
            </a:r>
            <a:r>
              <a:rPr lang="en-US" dirty="0"/>
              <a:t>frequently and quickly needed data.</a:t>
            </a:r>
          </a:p>
          <a:p>
            <a:pPr lvl="1"/>
            <a:r>
              <a:rPr lang="en-US" dirty="0" smtClean="0"/>
              <a:t>Scratchpad </a:t>
            </a:r>
            <a:r>
              <a:rPr lang="en-US" dirty="0"/>
              <a:t>for currently executing program</a:t>
            </a:r>
            <a:r>
              <a:rPr lang="en-US" dirty="0" smtClean="0"/>
              <a:t>.</a:t>
            </a:r>
          </a:p>
          <a:p>
            <a:pPr lvl="1"/>
            <a:r>
              <a:rPr lang="en-US" dirty="0" smtClean="0"/>
              <a:t>Holds </a:t>
            </a:r>
            <a:r>
              <a:rPr lang="en-US" dirty="0"/>
              <a:t>intermediate results or data values, e.g., loop counters.</a:t>
            </a:r>
          </a:p>
          <a:p>
            <a:r>
              <a:rPr lang="en-US" dirty="0"/>
              <a:t>C</a:t>
            </a:r>
            <a:r>
              <a:rPr lang="en-US" dirty="0" smtClean="0"/>
              <a:t>an be accessed and modified by users.</a:t>
            </a:r>
            <a:endParaRPr lang="en-US" dirty="0"/>
          </a:p>
          <a:p>
            <a:r>
              <a:rPr lang="en-US" dirty="0" smtClean="0"/>
              <a:t>A typical CPU contains several dozen of them.</a:t>
            </a:r>
          </a:p>
        </p:txBody>
      </p:sp>
    </p:spTree>
    <p:extLst>
      <p:ext uri="{BB962C8B-B14F-4D97-AF65-F5344CB8AC3E}">
        <p14:creationId xmlns:p14="http://schemas.microsoft.com/office/powerpoint/2010/main" val="17106777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ChangeArrowheads="1"/>
          </p:cNvSpPr>
          <p:nvPr/>
        </p:nvSpPr>
        <p:spPr bwMode="auto">
          <a:xfrm>
            <a:off x="73025" y="533400"/>
            <a:ext cx="8994775" cy="1581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indent="457200"/>
            <a:r>
              <a:rPr lang="en-US" sz="1400"/>
              <a:t>0140   /   0020; 	#0000000000100000   ( 99)		test5 		or 	r0   r0</a:t>
            </a:r>
          </a:p>
          <a:p>
            <a:pPr indent="457200"/>
            <a:r>
              <a:rPr lang="en-US" sz="1400"/>
              <a:t>0141   /   C70F; 	#1100011100001111   (100) 				ble 	j1</a:t>
            </a:r>
          </a:p>
          <a:p>
            <a:pPr indent="457200"/>
            <a:r>
              <a:rPr lang="en-US" sz="1400"/>
              <a:t>0142   /   0434; 	#0000010000110100   (101) 				xor 	r4   r4</a:t>
            </a:r>
          </a:p>
          <a:p>
            <a:pPr indent="457200"/>
            <a:r>
              <a:rPr lang="en-US" sz="1400"/>
              <a:t>                                     #0000000101010001   (103) 				.orig 	0x0151</a:t>
            </a:r>
          </a:p>
          <a:p>
            <a:pPr indent="457200"/>
            <a:r>
              <a:rPr lang="en-US" sz="1400"/>
              <a:t>0151   /   0020; 	#0000000000100000   (104) 		j1		or 	r0   r0</a:t>
            </a:r>
          </a:p>
          <a:p>
            <a:pPr indent="457200"/>
            <a:r>
              <a:rPr lang="en-US" sz="1400"/>
              <a:t>0152   /   CC0F; 	#1100110000001111   (105) 				blt	j2</a:t>
            </a:r>
          </a:p>
          <a:p>
            <a:pPr indent="457200"/>
            <a:r>
              <a:rPr lang="en-US" sz="1400"/>
              <a:t>0153   /   0434; 	#0000010000110100   (106) 				xor 	r4   r4</a:t>
            </a:r>
          </a:p>
        </p:txBody>
      </p:sp>
      <p:sp>
        <p:nvSpPr>
          <p:cNvPr id="11267" name="Rectangle 5"/>
          <p:cNvSpPr>
            <a:spLocks noChangeArrowheads="1"/>
          </p:cNvSpPr>
          <p:nvPr/>
        </p:nvSpPr>
        <p:spPr bwMode="auto">
          <a:xfrm>
            <a:off x="304800" y="2193925"/>
            <a:ext cx="8458200" cy="106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en-US" sz="1600"/>
              <a:t>Note that the displacement for the </a:t>
            </a:r>
            <a:r>
              <a:rPr lang="en-US" sz="1600" i="1"/>
              <a:t>ble</a:t>
            </a:r>
            <a:r>
              <a:rPr lang="en-US" sz="1600"/>
              <a:t> at 0x141 is 0x0F (e.g. 0x142 + 0xF = 0x151), not 0x10! Defining the displacement in this manner makes the design of your program counter simpler since the pc has been incremented to 0x142 by the time you are ready to calculate the new branch address. </a:t>
            </a:r>
          </a:p>
        </p:txBody>
      </p:sp>
      <p:sp>
        <p:nvSpPr>
          <p:cNvPr id="11268" name="Rectangle 6"/>
          <p:cNvSpPr>
            <a:spLocks noChangeArrowheads="1"/>
          </p:cNvSpPr>
          <p:nvPr/>
        </p:nvSpPr>
        <p:spPr bwMode="auto">
          <a:xfrm>
            <a:off x="0" y="3270250"/>
            <a:ext cx="9067800" cy="328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en-US" sz="1400"/>
              <a:t>A complication is presented by the fact that the processor is pipelined. One must decide how to handle changes in program flow in general, as the change in program flow happens, in our case, in the second stage. Meanwhile, unless we design the control to do differently, the processor would continue to fetch and decode subsequent instructions that follow the branch or jump. Several possible solutions are:</a:t>
            </a:r>
          </a:p>
          <a:p>
            <a:r>
              <a:rPr lang="en-US" sz="1400" b="1"/>
              <a:t>1. Always follow a branch or jump instruction with a NOP, or with other instructions that should be executed anyway. This is done by the compiler in many RISC processors. This is the simplest solution from a hardware point of view. Often the branch delay slots can be filled with useful instructions.</a:t>
            </a:r>
          </a:p>
          <a:p>
            <a:r>
              <a:rPr lang="en-US" sz="1400"/>
              <a:t>2. Lock the first stages of the pipeline so that they do not continue to fetch and decode instructions following a jump or branch. This is equivalent to forcing NOPs in the hardware. This approach adds some complexity, while reducing code size somewhat, and reducing throughput somewhat.</a:t>
            </a:r>
          </a:p>
          <a:p>
            <a:r>
              <a:rPr lang="en-US" sz="1400"/>
              <a:t>3. For conditional branches, guess whether program flow will be changed or not, and continue fetching and decoding instructions. This requires a fast decode (to know whether the instruction is a conditional branch or jump), a separate arithmetic unit to calculate PC values, and the ability to squash instructions in the pipe if the guess was wrong (this is found out when the instruction gets to the second stage).</a:t>
            </a:r>
          </a:p>
          <a:p>
            <a:r>
              <a:rPr lang="en-US" sz="1400"/>
              <a:t>Option 1 is acceptable for the baseline machine.</a:t>
            </a:r>
          </a:p>
        </p:txBody>
      </p:sp>
    </p:spTree>
    <p:extLst>
      <p:ext uri="{BB962C8B-B14F-4D97-AF65-F5344CB8AC3E}">
        <p14:creationId xmlns:p14="http://schemas.microsoft.com/office/powerpoint/2010/main" val="20586965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t>Irv </a:t>
            </a:r>
            <a:r>
              <a:rPr lang="en-US" dirty="0" smtClean="0"/>
              <a:t>Englander, “The </a:t>
            </a:r>
            <a:r>
              <a:rPr lang="en-US" dirty="0"/>
              <a:t>Architecture of </a:t>
            </a:r>
            <a:r>
              <a:rPr lang="en-US" dirty="0" smtClean="0"/>
              <a:t>Computer Hardware </a:t>
            </a:r>
            <a:r>
              <a:rPr lang="en-US" dirty="0"/>
              <a:t>and Systems Software: </a:t>
            </a:r>
            <a:r>
              <a:rPr lang="en-US" dirty="0" smtClean="0"/>
              <a:t>An </a:t>
            </a:r>
            <a:r>
              <a:rPr lang="en-US" dirty="0"/>
              <a:t>Information Technology </a:t>
            </a:r>
            <a:r>
              <a:rPr lang="en-US" dirty="0" smtClean="0"/>
              <a:t>Approach”, John Wiley &amp; Sons, 3rd  Edition.</a:t>
            </a:r>
          </a:p>
          <a:p>
            <a:r>
              <a:rPr lang="en-US" dirty="0" smtClean="0"/>
              <a:t>Lecture notes of Sung </a:t>
            </a:r>
            <a:r>
              <a:rPr lang="en-US" dirty="0" err="1" smtClean="0"/>
              <a:t>Kyu</a:t>
            </a:r>
            <a:r>
              <a:rPr lang="en-US" dirty="0" smtClean="0"/>
              <a:t> Lim </a:t>
            </a:r>
            <a:r>
              <a:rPr lang="en-US" dirty="0"/>
              <a:t>from </a:t>
            </a:r>
            <a:r>
              <a:rPr lang="en-US" dirty="0" smtClean="0"/>
              <a:t>CS8803: Advanced </a:t>
            </a:r>
            <a:r>
              <a:rPr lang="en-US" dirty="0"/>
              <a:t>Digital Design </a:t>
            </a:r>
            <a:r>
              <a:rPr lang="en-US" dirty="0" smtClean="0"/>
              <a:t>for Embedded Hardware.</a:t>
            </a:r>
            <a:endParaRPr lang="en-US" dirty="0"/>
          </a:p>
        </p:txBody>
      </p:sp>
    </p:spTree>
    <p:extLst>
      <p:ext uri="{BB962C8B-B14F-4D97-AF65-F5344CB8AC3E}">
        <p14:creationId xmlns:p14="http://schemas.microsoft.com/office/powerpoint/2010/main" val="2794735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noFill/>
          <a:ln/>
        </p:spPr>
        <p:txBody>
          <a:bodyPr lIns="92075" tIns="46038" rIns="92075" bIns="46038"/>
          <a:lstStyle/>
          <a:p>
            <a:pPr eaLnBrk="0" hangingPunct="0"/>
            <a:r>
              <a:rPr lang="en-US" dirty="0" smtClean="0"/>
              <a:t>Special purpose registers</a:t>
            </a:r>
            <a:endParaRPr lang="en-US" dirty="0"/>
          </a:p>
        </p:txBody>
      </p:sp>
      <p:sp>
        <p:nvSpPr>
          <p:cNvPr id="48131" name="Rectangle 3"/>
          <p:cNvSpPr>
            <a:spLocks noGrp="1" noChangeArrowheads="1"/>
          </p:cNvSpPr>
          <p:nvPr>
            <p:ph type="body" idx="1"/>
          </p:nvPr>
        </p:nvSpPr>
        <p:spPr>
          <a:noFill/>
          <a:ln/>
        </p:spPr>
        <p:txBody>
          <a:bodyPr lIns="92075" tIns="46038" rIns="92075" bIns="46038"/>
          <a:lstStyle/>
          <a:p>
            <a:pPr eaLnBrk="0" hangingPunct="0">
              <a:lnSpc>
                <a:spcPct val="80000"/>
              </a:lnSpc>
            </a:pPr>
            <a:r>
              <a:rPr lang="en-US" sz="2800" i="1" dirty="0">
                <a:solidFill>
                  <a:srgbClr val="000080"/>
                </a:solidFill>
              </a:rPr>
              <a:t>Program Count </a:t>
            </a:r>
            <a:r>
              <a:rPr lang="en-US" sz="2800" i="1" dirty="0" smtClean="0">
                <a:solidFill>
                  <a:srgbClr val="000080"/>
                </a:solidFill>
              </a:rPr>
              <a:t>Register (PC)</a:t>
            </a:r>
          </a:p>
          <a:p>
            <a:pPr lvl="1">
              <a:lnSpc>
                <a:spcPct val="80000"/>
              </a:lnSpc>
            </a:pPr>
            <a:r>
              <a:rPr lang="en-US" sz="2400" dirty="0"/>
              <a:t> Address of next program </a:t>
            </a:r>
            <a:r>
              <a:rPr lang="en-US" sz="2400" dirty="0" smtClean="0"/>
              <a:t>instruction. Also </a:t>
            </a:r>
            <a:r>
              <a:rPr lang="en-US" sz="2400" dirty="0"/>
              <a:t>called instruction </a:t>
            </a:r>
            <a:r>
              <a:rPr lang="en-US" sz="2400" dirty="0" smtClean="0"/>
              <a:t>pointer.</a:t>
            </a:r>
          </a:p>
          <a:p>
            <a:pPr lvl="1">
              <a:lnSpc>
                <a:spcPct val="80000"/>
              </a:lnSpc>
            </a:pPr>
            <a:endParaRPr lang="en-US" sz="2400" dirty="0"/>
          </a:p>
          <a:p>
            <a:pPr eaLnBrk="0" hangingPunct="0">
              <a:lnSpc>
                <a:spcPct val="80000"/>
              </a:lnSpc>
            </a:pPr>
            <a:r>
              <a:rPr lang="en-US" sz="2800" i="1" dirty="0">
                <a:solidFill>
                  <a:srgbClr val="000080"/>
                </a:solidFill>
              </a:rPr>
              <a:t>Instruction Register (IR)</a:t>
            </a:r>
          </a:p>
          <a:p>
            <a:pPr lvl="1" eaLnBrk="0" hangingPunct="0">
              <a:lnSpc>
                <a:spcPct val="80000"/>
              </a:lnSpc>
            </a:pPr>
            <a:r>
              <a:rPr lang="en-US" sz="2400" dirty="0"/>
              <a:t>Stores instruction fetched from </a:t>
            </a:r>
            <a:r>
              <a:rPr lang="en-US" sz="2400" dirty="0" smtClean="0"/>
              <a:t>memory.</a:t>
            </a:r>
          </a:p>
          <a:p>
            <a:pPr lvl="1" eaLnBrk="0" hangingPunct="0">
              <a:lnSpc>
                <a:spcPct val="80000"/>
              </a:lnSpc>
            </a:pPr>
            <a:endParaRPr lang="en-US" sz="2400" dirty="0"/>
          </a:p>
          <a:p>
            <a:pPr eaLnBrk="0" hangingPunct="0">
              <a:lnSpc>
                <a:spcPct val="80000"/>
              </a:lnSpc>
            </a:pPr>
            <a:r>
              <a:rPr lang="en-US" sz="2800" i="1" dirty="0" smtClean="0">
                <a:solidFill>
                  <a:srgbClr val="000080"/>
                </a:solidFill>
              </a:rPr>
              <a:t>Status/Flag Register</a:t>
            </a:r>
            <a:endParaRPr lang="en-US" sz="2800" i="1" dirty="0">
              <a:solidFill>
                <a:srgbClr val="000080"/>
              </a:solidFill>
            </a:endParaRPr>
          </a:p>
          <a:p>
            <a:pPr lvl="1">
              <a:lnSpc>
                <a:spcPct val="80000"/>
              </a:lnSpc>
            </a:pPr>
            <a:r>
              <a:rPr lang="en-US" sz="2400" dirty="0"/>
              <a:t>Stores information about CPU status during program execution.</a:t>
            </a:r>
          </a:p>
          <a:p>
            <a:pPr lvl="1" eaLnBrk="0" hangingPunct="0">
              <a:lnSpc>
                <a:spcPct val="80000"/>
              </a:lnSpc>
            </a:pPr>
            <a:r>
              <a:rPr lang="en-US" sz="2400" i="1" dirty="0" smtClean="0">
                <a:solidFill>
                  <a:srgbClr val="000080"/>
                </a:solidFill>
              </a:rPr>
              <a:t>Flags</a:t>
            </a:r>
            <a:r>
              <a:rPr lang="en-US" sz="2400" dirty="0" smtClean="0"/>
              <a:t> </a:t>
            </a:r>
            <a:r>
              <a:rPr lang="en-US" sz="2400" dirty="0"/>
              <a:t>(one bit Boolean variable) to track </a:t>
            </a:r>
            <a:r>
              <a:rPr lang="en-US" sz="2400" dirty="0" smtClean="0"/>
              <a:t>conditions </a:t>
            </a:r>
            <a:r>
              <a:rPr lang="en-US" sz="2400" dirty="0"/>
              <a:t>like arithmetic carry and overflow, power failure, internal computer </a:t>
            </a:r>
            <a:r>
              <a:rPr lang="en-US" sz="2400" dirty="0" smtClean="0"/>
              <a:t>error, etc.</a:t>
            </a:r>
            <a:endParaRPr lang="en-US" sz="2400" dirty="0"/>
          </a:p>
          <a:p>
            <a:pPr lvl="1" eaLnBrk="0" hangingPunct="0">
              <a:lnSpc>
                <a:spcPct val="80000"/>
              </a:lnSpc>
            </a:pPr>
            <a:endParaRPr lang="en-US" sz="2400" i="1" dirty="0">
              <a:solidFill>
                <a:srgbClr val="000080"/>
              </a:solidFill>
            </a:endParaRPr>
          </a:p>
        </p:txBody>
      </p:sp>
    </p:spTree>
    <p:extLst>
      <p:ext uri="{BB962C8B-B14F-4D97-AF65-F5344CB8AC3E}">
        <p14:creationId xmlns:p14="http://schemas.microsoft.com/office/powerpoint/2010/main" val="19675511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noFill/>
          <a:ln/>
        </p:spPr>
        <p:txBody>
          <a:bodyPr lIns="92075" tIns="46038" rIns="92075" bIns="46038"/>
          <a:lstStyle/>
          <a:p>
            <a:pPr eaLnBrk="0" hangingPunct="0"/>
            <a:r>
              <a:rPr lang="en-US" dirty="0" smtClean="0"/>
              <a:t>Memory-related registers</a:t>
            </a:r>
            <a:endParaRPr lang="en-US" dirty="0"/>
          </a:p>
        </p:txBody>
      </p:sp>
      <p:sp>
        <p:nvSpPr>
          <p:cNvPr id="48131" name="Rectangle 3"/>
          <p:cNvSpPr>
            <a:spLocks noGrp="1" noChangeArrowheads="1"/>
          </p:cNvSpPr>
          <p:nvPr>
            <p:ph type="body" idx="1"/>
          </p:nvPr>
        </p:nvSpPr>
        <p:spPr>
          <a:noFill/>
          <a:ln/>
        </p:spPr>
        <p:txBody>
          <a:bodyPr lIns="92075" tIns="46038" rIns="92075" bIns="46038"/>
          <a:lstStyle/>
          <a:p>
            <a:pPr eaLnBrk="0" hangingPunct="0">
              <a:lnSpc>
                <a:spcPct val="80000"/>
              </a:lnSpc>
            </a:pPr>
            <a:r>
              <a:rPr lang="en-US" sz="2800" i="1" dirty="0" smtClean="0">
                <a:solidFill>
                  <a:srgbClr val="000080"/>
                </a:solidFill>
              </a:rPr>
              <a:t>Memory </a:t>
            </a:r>
            <a:r>
              <a:rPr lang="en-US" sz="2800" i="1" dirty="0">
                <a:solidFill>
                  <a:srgbClr val="000080"/>
                </a:solidFill>
              </a:rPr>
              <a:t>Address Register (MAR)</a:t>
            </a:r>
          </a:p>
          <a:p>
            <a:pPr marL="742950" lvl="2" indent="-342900">
              <a:lnSpc>
                <a:spcPct val="80000"/>
              </a:lnSpc>
            </a:pPr>
            <a:r>
              <a:rPr lang="en-US" dirty="0" smtClean="0"/>
              <a:t>Memory address of data to be accessed.</a:t>
            </a:r>
          </a:p>
          <a:p>
            <a:pPr marL="742950" lvl="2" indent="-342900">
              <a:lnSpc>
                <a:spcPct val="80000"/>
              </a:lnSpc>
            </a:pPr>
            <a:endParaRPr lang="en-US" dirty="0"/>
          </a:p>
          <a:p>
            <a:pPr eaLnBrk="0" hangingPunct="0">
              <a:lnSpc>
                <a:spcPct val="80000"/>
              </a:lnSpc>
            </a:pPr>
            <a:r>
              <a:rPr lang="en-US" sz="2800" i="1" dirty="0" smtClean="0">
                <a:solidFill>
                  <a:srgbClr val="000080"/>
                </a:solidFill>
              </a:rPr>
              <a:t>Memory </a:t>
            </a:r>
            <a:r>
              <a:rPr lang="en-US" sz="2800" i="1" dirty="0">
                <a:solidFill>
                  <a:srgbClr val="000080"/>
                </a:solidFill>
              </a:rPr>
              <a:t>Data Register (MDR) </a:t>
            </a:r>
          </a:p>
          <a:p>
            <a:pPr marL="800100" lvl="3" indent="-342900">
              <a:lnSpc>
                <a:spcPct val="80000"/>
              </a:lnSpc>
            </a:pPr>
            <a:r>
              <a:rPr lang="en-US" sz="2400" dirty="0" smtClean="0"/>
              <a:t>Stores data to </a:t>
            </a:r>
            <a:r>
              <a:rPr lang="en-US" sz="2400" dirty="0" smtClean="0"/>
              <a:t>b</a:t>
            </a:r>
            <a:r>
              <a:rPr lang="tr-TR" sz="2400" dirty="0" smtClean="0"/>
              <a:t>e</a:t>
            </a:r>
            <a:r>
              <a:rPr lang="en-US" sz="2400" dirty="0" smtClean="0"/>
              <a:t> </a:t>
            </a:r>
            <a:r>
              <a:rPr lang="en-US" sz="2400" dirty="0" smtClean="0"/>
              <a:t>written to/read from memory.</a:t>
            </a:r>
          </a:p>
          <a:p>
            <a:pPr marL="800100" lvl="3" indent="-342900">
              <a:lnSpc>
                <a:spcPct val="80000"/>
              </a:lnSpc>
            </a:pPr>
            <a:endParaRPr lang="en-US" sz="2400" dirty="0"/>
          </a:p>
          <a:p>
            <a:pPr eaLnBrk="0" hangingPunct="0">
              <a:lnSpc>
                <a:spcPct val="80000"/>
              </a:lnSpc>
            </a:pPr>
            <a:r>
              <a:rPr lang="en-US" sz="2800" i="1" dirty="0" smtClean="0">
                <a:solidFill>
                  <a:srgbClr val="000080"/>
                </a:solidFill>
              </a:rPr>
              <a:t>Stack Register</a:t>
            </a:r>
            <a:endParaRPr lang="en-US" sz="2800" i="1" dirty="0">
              <a:solidFill>
                <a:srgbClr val="000080"/>
              </a:solidFill>
            </a:endParaRPr>
          </a:p>
          <a:p>
            <a:pPr lvl="1" eaLnBrk="0" hangingPunct="0">
              <a:lnSpc>
                <a:spcPct val="80000"/>
              </a:lnSpc>
            </a:pPr>
            <a:r>
              <a:rPr lang="en-US" sz="2400" dirty="0" smtClean="0"/>
              <a:t>Stores pointer to a call stack (LIFO memory).</a:t>
            </a:r>
            <a:endParaRPr lang="en-US" sz="2400" dirty="0"/>
          </a:p>
        </p:txBody>
      </p:sp>
    </p:spTree>
    <p:extLst>
      <p:ext uri="{BB962C8B-B14F-4D97-AF65-F5344CB8AC3E}">
        <p14:creationId xmlns:p14="http://schemas.microsoft.com/office/powerpoint/2010/main" val="12304422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t>Register Operations</a:t>
            </a:r>
          </a:p>
        </p:txBody>
      </p:sp>
      <p:sp>
        <p:nvSpPr>
          <p:cNvPr id="192515" name="Rectangle 3"/>
          <p:cNvSpPr>
            <a:spLocks noGrp="1" noChangeArrowheads="1"/>
          </p:cNvSpPr>
          <p:nvPr>
            <p:ph type="body" idx="1"/>
          </p:nvPr>
        </p:nvSpPr>
        <p:spPr/>
        <p:txBody>
          <a:bodyPr/>
          <a:lstStyle/>
          <a:p>
            <a:r>
              <a:rPr lang="en-US" dirty="0"/>
              <a:t>Stores values from other locations (registers and memory</a:t>
            </a:r>
            <a:r>
              <a:rPr lang="en-US" dirty="0" smtClean="0"/>
              <a:t>).</a:t>
            </a:r>
            <a:endParaRPr lang="en-US" dirty="0"/>
          </a:p>
          <a:p>
            <a:r>
              <a:rPr lang="en-US" dirty="0"/>
              <a:t>Addition and </a:t>
            </a:r>
            <a:r>
              <a:rPr lang="en-US" dirty="0" smtClean="0"/>
              <a:t>subtraction.</a:t>
            </a:r>
            <a:endParaRPr lang="en-US" dirty="0"/>
          </a:p>
          <a:p>
            <a:r>
              <a:rPr lang="en-US" dirty="0"/>
              <a:t>Shift or rotate </a:t>
            </a:r>
            <a:r>
              <a:rPr lang="en-US" dirty="0" smtClean="0"/>
              <a:t>data.</a:t>
            </a:r>
            <a:endParaRPr lang="en-US" dirty="0"/>
          </a:p>
          <a:p>
            <a:r>
              <a:rPr lang="en-US" dirty="0"/>
              <a:t>Test contents for conditions such as zero or </a:t>
            </a:r>
            <a:r>
              <a:rPr lang="en-US" dirty="0" smtClean="0"/>
              <a:t>positive.</a:t>
            </a:r>
            <a:endParaRPr lang="en-US" dirty="0"/>
          </a:p>
        </p:txBody>
      </p:sp>
    </p:spTree>
    <p:extLst>
      <p:ext uri="{BB962C8B-B14F-4D97-AF65-F5344CB8AC3E}">
        <p14:creationId xmlns:p14="http://schemas.microsoft.com/office/powerpoint/2010/main" val="1474159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rgbClr val="000000"/>
          </a:solidFill>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3444</TotalTime>
  <Words>3135</Words>
  <Application>Microsoft Office PowerPoint</Application>
  <PresentationFormat>Ekran Gösterisi (4:3)</PresentationFormat>
  <Paragraphs>546</Paragraphs>
  <Slides>61</Slides>
  <Notes>38</Notes>
  <HiddenSlides>0</HiddenSlides>
  <MMClips>0</MMClips>
  <ScaleCrop>false</ScaleCrop>
  <HeadingPairs>
    <vt:vector size="6" baseType="variant">
      <vt:variant>
        <vt:lpstr>Kullanılan Yazı Tipleri</vt:lpstr>
      </vt:variant>
      <vt:variant>
        <vt:i4>9</vt:i4>
      </vt:variant>
      <vt:variant>
        <vt:lpstr>Tema</vt:lpstr>
      </vt:variant>
      <vt:variant>
        <vt:i4>1</vt:i4>
      </vt:variant>
      <vt:variant>
        <vt:lpstr>Slayt Başlıkları</vt:lpstr>
      </vt:variant>
      <vt:variant>
        <vt:i4>61</vt:i4>
      </vt:variant>
    </vt:vector>
  </HeadingPairs>
  <TitlesOfParts>
    <vt:vector size="71" baseType="lpstr">
      <vt:lpstr>ＭＳ Ｐゴシック</vt:lpstr>
      <vt:lpstr>Arial</vt:lpstr>
      <vt:lpstr>Book Antiqua</vt:lpstr>
      <vt:lpstr>Calibri</vt:lpstr>
      <vt:lpstr>Monotype Sorts</vt:lpstr>
      <vt:lpstr>Symbol</vt:lpstr>
      <vt:lpstr>Tahoma</vt:lpstr>
      <vt:lpstr>Times New Roman</vt:lpstr>
      <vt:lpstr>Wingdings</vt:lpstr>
      <vt:lpstr>Office Theme</vt:lpstr>
      <vt:lpstr>EE540 Advanced Digital Design</vt:lpstr>
      <vt:lpstr>Central Processing Unit (CPU)</vt:lpstr>
      <vt:lpstr>A Simple Processor</vt:lpstr>
      <vt:lpstr>Major Components of CPU</vt:lpstr>
      <vt:lpstr>Registers</vt:lpstr>
      <vt:lpstr>General purpose registers</vt:lpstr>
      <vt:lpstr>Special purpose registers</vt:lpstr>
      <vt:lpstr>Memory-related registers</vt:lpstr>
      <vt:lpstr>Register Operations</vt:lpstr>
      <vt:lpstr>Register Files</vt:lpstr>
      <vt:lpstr>How to implement register files?</vt:lpstr>
      <vt:lpstr>How to implement register files?</vt:lpstr>
      <vt:lpstr>How to implement register files?</vt:lpstr>
      <vt:lpstr>Operation of Memory</vt:lpstr>
      <vt:lpstr>Relationship between MAR,  MDR and Memory</vt:lpstr>
      <vt:lpstr>MAR-MDR Example</vt:lpstr>
      <vt:lpstr>Visual Analogy of Memory</vt:lpstr>
      <vt:lpstr>Individual Memory Cell</vt:lpstr>
      <vt:lpstr>Memory Capacity</vt:lpstr>
      <vt:lpstr>RAM: Random Access Memory</vt:lpstr>
      <vt:lpstr>ROM - Read Only Memory</vt:lpstr>
      <vt:lpstr>Instructions</vt:lpstr>
      <vt:lpstr>Instruction Elements</vt:lpstr>
      <vt:lpstr>Instruction Format</vt:lpstr>
      <vt:lpstr>Instruction Formats: CISC</vt:lpstr>
      <vt:lpstr>Instruction Formats: RISC</vt:lpstr>
      <vt:lpstr>Instruction Types</vt:lpstr>
      <vt:lpstr>More Instruction Types</vt:lpstr>
      <vt:lpstr>Register Shifts and Rotates</vt:lpstr>
      <vt:lpstr>Program Control Instructions</vt:lpstr>
      <vt:lpstr>PowerPoint Sunusu</vt:lpstr>
      <vt:lpstr>Stack Instructions</vt:lpstr>
      <vt:lpstr>Fixed Location Subroutine  Return Address Storage: Oops!</vt:lpstr>
      <vt:lpstr>Stack Subroutine Return Address Storage</vt:lpstr>
      <vt:lpstr>Multiple Data Instructions</vt:lpstr>
      <vt:lpstr>PowerPoint Sunusu</vt:lpstr>
      <vt:lpstr>Microcode</vt:lpstr>
      <vt:lpstr>Translating Code</vt:lpstr>
      <vt:lpstr>Translating Program in a High Level Language to Machine Opcodes</vt:lpstr>
      <vt:lpstr>Translating Opcode Instructions to Microcodes</vt:lpstr>
      <vt:lpstr>Fetch-Execute Cycle</vt:lpstr>
      <vt:lpstr>Fetch-Execute Cycle for Load</vt:lpstr>
      <vt:lpstr>Fetch-Execute Cycle for Store</vt:lpstr>
      <vt:lpstr>Fetch-Execute Cycle for Add (Accumulate)</vt:lpstr>
      <vt:lpstr>Other Fetch/Execute</vt:lpstr>
      <vt:lpstr>Control Signals</vt:lpstr>
      <vt:lpstr>Connecting Blocks: Bus</vt:lpstr>
      <vt:lpstr>Connecting Blocks: Bus</vt:lpstr>
      <vt:lpstr>Bus Characteristics</vt:lpstr>
      <vt:lpstr>Point-to-point vs. Multipoint</vt:lpstr>
      <vt:lpstr>Point-to-point vs. Multipoint</vt:lpstr>
      <vt:lpstr>Sample CPU and Instruction Set Architecture (ISA)</vt:lpstr>
      <vt:lpstr>PowerPoint Sunusu</vt:lpstr>
      <vt:lpstr>PowerPoint Sunusu</vt:lpstr>
      <vt:lpstr>PowerPoint Sunusu</vt:lpstr>
      <vt:lpstr>Program status register (PSR)</vt:lpstr>
      <vt:lpstr>PowerPoint Sunusu</vt:lpstr>
      <vt:lpstr>PowerPoint Sunusu</vt:lpstr>
      <vt:lpstr>PowerPoint Sunusu</vt:lpstr>
      <vt:lpstr>PowerPoint Sunusu</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Verilog Design Styles</dc:title>
  <dc:creator>baskaya</dc:creator>
  <cp:lastModifiedBy>tashtan</cp:lastModifiedBy>
  <cp:revision>195</cp:revision>
  <dcterms:created xsi:type="dcterms:W3CDTF">2012-03-14T12:30:57Z</dcterms:created>
  <dcterms:modified xsi:type="dcterms:W3CDTF">2017-12-10T20:43:16Z</dcterms:modified>
</cp:coreProperties>
</file>