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4"/>
  </p:notesMasterIdLst>
  <p:sldIdLst>
    <p:sldId id="387" r:id="rId2"/>
    <p:sldId id="486" r:id="rId3"/>
    <p:sldId id="485" r:id="rId4"/>
    <p:sldId id="389" r:id="rId5"/>
    <p:sldId id="411" r:id="rId6"/>
    <p:sldId id="406" r:id="rId7"/>
    <p:sldId id="404" r:id="rId8"/>
    <p:sldId id="405" r:id="rId9"/>
    <p:sldId id="407" r:id="rId10"/>
    <p:sldId id="410" r:id="rId11"/>
    <p:sldId id="409" r:id="rId12"/>
    <p:sldId id="413" r:id="rId13"/>
    <p:sldId id="484" r:id="rId14"/>
    <p:sldId id="416" r:id="rId15"/>
    <p:sldId id="417" r:id="rId16"/>
    <p:sldId id="419" r:id="rId17"/>
    <p:sldId id="420" r:id="rId18"/>
    <p:sldId id="422" r:id="rId19"/>
    <p:sldId id="421" r:id="rId20"/>
    <p:sldId id="423" r:id="rId21"/>
    <p:sldId id="424" r:id="rId22"/>
    <p:sldId id="427" r:id="rId23"/>
    <p:sldId id="428" r:id="rId24"/>
    <p:sldId id="429" r:id="rId25"/>
    <p:sldId id="430" r:id="rId26"/>
    <p:sldId id="431" r:id="rId27"/>
    <p:sldId id="432" r:id="rId28"/>
    <p:sldId id="433" r:id="rId29"/>
    <p:sldId id="434" r:id="rId30"/>
    <p:sldId id="435" r:id="rId31"/>
    <p:sldId id="436" r:id="rId32"/>
    <p:sldId id="437" r:id="rId33"/>
    <p:sldId id="439" r:id="rId34"/>
    <p:sldId id="438" r:id="rId35"/>
    <p:sldId id="440" r:id="rId36"/>
    <p:sldId id="441" r:id="rId37"/>
    <p:sldId id="442" r:id="rId38"/>
    <p:sldId id="447" r:id="rId39"/>
    <p:sldId id="448" r:id="rId40"/>
    <p:sldId id="449" r:id="rId41"/>
    <p:sldId id="450" r:id="rId42"/>
    <p:sldId id="451" r:id="rId43"/>
    <p:sldId id="452" r:id="rId44"/>
    <p:sldId id="453" r:id="rId45"/>
    <p:sldId id="454" r:id="rId46"/>
    <p:sldId id="455" r:id="rId47"/>
    <p:sldId id="456" r:id="rId48"/>
    <p:sldId id="457" r:id="rId49"/>
    <p:sldId id="458" r:id="rId50"/>
    <p:sldId id="459" r:id="rId51"/>
    <p:sldId id="460" r:id="rId52"/>
    <p:sldId id="463" r:id="rId53"/>
    <p:sldId id="464" r:id="rId54"/>
    <p:sldId id="465" r:id="rId55"/>
    <p:sldId id="466" r:id="rId56"/>
    <p:sldId id="467" r:id="rId57"/>
    <p:sldId id="468" r:id="rId58"/>
    <p:sldId id="469" r:id="rId59"/>
    <p:sldId id="470" r:id="rId60"/>
    <p:sldId id="471" r:id="rId61"/>
    <p:sldId id="472" r:id="rId62"/>
    <p:sldId id="474" r:id="rId63"/>
    <p:sldId id="473" r:id="rId64"/>
    <p:sldId id="475" r:id="rId65"/>
    <p:sldId id="476" r:id="rId66"/>
    <p:sldId id="477" r:id="rId67"/>
    <p:sldId id="478" r:id="rId68"/>
    <p:sldId id="479" r:id="rId69"/>
    <p:sldId id="480" r:id="rId70"/>
    <p:sldId id="481" r:id="rId71"/>
    <p:sldId id="482" r:id="rId72"/>
    <p:sldId id="41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7"/>
    <p:restoredTop sz="93921"/>
  </p:normalViewPr>
  <p:slideViewPr>
    <p:cSldViewPr snapToGrid="0" snapToObjects="1">
      <p:cViewPr varScale="1">
        <p:scale>
          <a:sx n="92" d="100"/>
          <a:sy n="92" d="100"/>
        </p:scale>
        <p:origin x="619" y="8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12/30/2022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tr-TR" dirty="0"/>
          </a:p>
        </p:txBody>
      </p:sp>
      <p:sp>
        <p:nvSpPr>
          <p:cNvPr id="4" name="Slide Number Placeholder 3"/>
          <p:cNvSpPr>
            <a:spLocks noGrp="1"/>
          </p:cNvSpPr>
          <p:nvPr>
            <p:ph type="sldNum" sz="quarter" idx="5"/>
          </p:nvPr>
        </p:nvSpPr>
        <p:spPr/>
        <p:txBody>
          <a:bodyPr/>
          <a:lstStyle/>
          <a:p>
            <a:fld id="{D1DFC2BF-AFBC-2D4F-9C77-81B715142B39}" type="slidenum">
              <a:rPr lang="en-US" smtClean="0"/>
              <a:t>2</a:t>
            </a:fld>
            <a:endParaRPr lang="en-US"/>
          </a:p>
        </p:txBody>
      </p:sp>
    </p:spTree>
    <p:extLst>
      <p:ext uri="{BB962C8B-B14F-4D97-AF65-F5344CB8AC3E}">
        <p14:creationId xmlns:p14="http://schemas.microsoft.com/office/powerpoint/2010/main" val="240906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4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13"/>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freesvg.org/recycling-sign-vector-drawing"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s://pypi.org/project/pymannkendall/"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4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ubmed.ncbi.nlm.nih.gov/"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hyperlink" Target="https://pubmed.ncbi.nlm.nih.gov/40364553/"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hyperlink" Target="https://pandas.pydata.org/docs/reference/api/pandas.DataFrame.plot.html" TargetMode="External"/><Relationship Id="rId3" Type="http://schemas.openxmlformats.org/officeDocument/2006/relationships/hyperlink" Target="https://www.kaggle.com/code/binitagiri/extract-data-from-pubmed-using-python" TargetMode="External"/><Relationship Id="rId7" Type="http://schemas.openxmlformats.org/officeDocument/2006/relationships/hyperlink" Target="https://biopythontutorial.readthedocs.io/en/latest/notebooks/09%20%20Accessing%20NCBIs%20Entrez%20databases.html#EFetch:-Downloading-full-records-from-Entrez" TargetMode="External"/><Relationship Id="rId12" Type="http://schemas.openxmlformats.org/officeDocument/2006/relationships/hyperlink" Target="https://www.reddit.com/r/ProgrammerHumor/comments/dbdflz/funny_data_science_motto/" TargetMode="External"/><Relationship Id="rId2" Type="http://schemas.openxmlformats.org/officeDocument/2006/relationships/hyperlink" Target="https://pubmed.ncbi.nlm.nih.gov/" TargetMode="External"/><Relationship Id="rId1" Type="http://schemas.openxmlformats.org/officeDocument/2006/relationships/slideLayout" Target="../slideLayouts/slideLayout3.xml"/><Relationship Id="rId6" Type="http://schemas.openxmlformats.org/officeDocument/2006/relationships/hyperlink" Target="https://github.com/biopython/biopython/issues/1867" TargetMode="External"/><Relationship Id="rId11" Type="http://schemas.openxmlformats.org/officeDocument/2006/relationships/hyperlink" Target="https://towardsdatascience.com/end-to-end-topic-modeling-in-python-latent-dirichlet-allocation-lda-35ce4ed6b3e0" TargetMode="External"/><Relationship Id="rId5" Type="http://schemas.openxmlformats.org/officeDocument/2006/relationships/hyperlink" Target="https://www.nlm.nih.gov/" TargetMode="External"/><Relationship Id="rId10" Type="http://schemas.openxmlformats.org/officeDocument/2006/relationships/hyperlink" Target="https://matplotlib.org/3.1.1/api/_as_gen/matplotlib.pyplot.barh.html" TargetMode="External"/><Relationship Id="rId4" Type="http://schemas.openxmlformats.org/officeDocument/2006/relationships/hyperlink" Target="https://www.ncbi.nlm.nih.gov/" TargetMode="External"/><Relationship Id="rId9" Type="http://schemas.openxmlformats.org/officeDocument/2006/relationships/hyperlink" Target="https://matplotlib.org/stable/api/cm_api.html" TargetMode="External"/></Relationships>
</file>

<file path=ppt/slides/_rels/slide71.xml.rels><?xml version="1.0" encoding="UTF-8" standalone="yes"?>
<Relationships xmlns="http://schemas.openxmlformats.org/package/2006/relationships"><Relationship Id="rId8" Type="http://schemas.openxmlformats.org/officeDocument/2006/relationships/hyperlink" Target="https://pypi.org/project/pymannkendall/" TargetMode="External"/><Relationship Id="rId13" Type="http://schemas.openxmlformats.org/officeDocument/2006/relationships/hyperlink" Target="https://spacy.io/usage/processing-pipelines" TargetMode="External"/><Relationship Id="rId3" Type="http://schemas.openxmlformats.org/officeDocument/2006/relationships/hyperlink" Target="https://youtu.be/TKjjlp5_r7o" TargetMode="External"/><Relationship Id="rId7" Type="http://schemas.openxmlformats.org/officeDocument/2006/relationships/hyperlink" Target="https://stackoverflow.com/questions/18974437/how-to-build-a-clean-word-cloud-using-pytagcloud-without-a-crowded-image-pytho" TargetMode="External"/><Relationship Id="rId12" Type="http://schemas.openxmlformats.org/officeDocument/2006/relationships/hyperlink" Target="https://devopedia.org/latent-dirichlet-allocation" TargetMode="External"/><Relationship Id="rId2" Type="http://schemas.openxmlformats.org/officeDocument/2006/relationships/hyperlink" Target="https://scikit-learn.org/stable/modules/generated/sklearn.decomposition.LatentDirichletAllocation.html" TargetMode="External"/><Relationship Id="rId1" Type="http://schemas.openxmlformats.org/officeDocument/2006/relationships/slideLayout" Target="../slideLayouts/slideLayout3.xml"/><Relationship Id="rId6" Type="http://schemas.openxmlformats.org/officeDocument/2006/relationships/hyperlink" Target="https://spacy.io/usage/visualizers" TargetMode="External"/><Relationship Id="rId11" Type="http://schemas.openxmlformats.org/officeDocument/2006/relationships/hyperlink" Target="https://www.dataquest.io/blog/r-api-tutorial/" TargetMode="External"/><Relationship Id="rId5" Type="http://schemas.openxmlformats.org/officeDocument/2006/relationships/hyperlink" Target="https://allenai.github.io/scispacy/" TargetMode="External"/><Relationship Id="rId10" Type="http://schemas.openxmlformats.org/officeDocument/2006/relationships/hyperlink" Target="https://leonlok.co.uk/blog/finding-similar-names-using-cosine-similarity/" TargetMode="External"/><Relationship Id="rId4" Type="http://schemas.openxmlformats.org/officeDocument/2006/relationships/hyperlink" Target="https://radimrehurek.com/gensim/models/coherencemodel.html" TargetMode="External"/><Relationship Id="rId9" Type="http://schemas.openxmlformats.org/officeDocument/2006/relationships/hyperlink" Target="https://github.com/allenai/scispacy/issues/141" TargetMode="Externa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tr-TR" dirty="0" err="1">
                <a:solidFill>
                  <a:srgbClr val="00FF00"/>
                </a:solidFill>
              </a:rPr>
              <a:t>BioMedical</a:t>
            </a:r>
            <a:r>
              <a:rPr lang="tr-TR" dirty="0">
                <a:solidFill>
                  <a:srgbClr val="00FF00"/>
                </a:solidFill>
              </a:rPr>
              <a:t> Data </a:t>
            </a:r>
            <a:r>
              <a:rPr lang="tr-TR" dirty="0" err="1">
                <a:solidFill>
                  <a:srgbClr val="00FF00"/>
                </a:solidFill>
              </a:rPr>
              <a:t>Mining</a:t>
            </a:r>
            <a:br>
              <a:rPr lang="tr-TR" b="0" dirty="0">
                <a:solidFill>
                  <a:srgbClr val="F8F8F2"/>
                </a:solidFill>
                <a:effectLst/>
                <a:latin typeface="Consolas" panose="020B0609020204030204" pitchFamily="49" charset="0"/>
              </a:rPr>
            </a:br>
            <a:endParaRPr lang="en-US" dirty="0"/>
          </a:p>
        </p:txBody>
      </p:sp>
      <p:sp>
        <p:nvSpPr>
          <p:cNvPr id="4" name="Subtitle 3"/>
          <p:cNvSpPr>
            <a:spLocks noGrp="1"/>
          </p:cNvSpPr>
          <p:nvPr>
            <p:ph type="subTitle" idx="1"/>
          </p:nvPr>
        </p:nvSpPr>
        <p:spPr/>
        <p:txBody>
          <a:bodyPr>
            <a:normAutofit fontScale="70000" lnSpcReduction="20000"/>
          </a:bodyPr>
          <a:lstStyle/>
          <a:p>
            <a:endParaRPr lang="en-US" dirty="0"/>
          </a:p>
          <a:p>
            <a:r>
              <a:rPr lang="en-US" dirty="0" err="1">
                <a:solidFill>
                  <a:schemeClr val="bg2"/>
                </a:solidFill>
              </a:rPr>
              <a:t>BBM467</a:t>
            </a:r>
            <a:r>
              <a:rPr lang="en-US" dirty="0">
                <a:solidFill>
                  <a:schemeClr val="bg2"/>
                </a:solidFill>
              </a:rPr>
              <a:t> Data Intensive Applications</a:t>
            </a:r>
          </a:p>
          <a:p>
            <a:endParaRPr lang="en-US" dirty="0">
              <a:solidFill>
                <a:schemeClr val="bg2"/>
              </a:solidFill>
            </a:endParaRPr>
          </a:p>
          <a:p>
            <a:r>
              <a:rPr lang="en-US" sz="3100" dirty="0">
                <a:solidFill>
                  <a:schemeClr val="bg2"/>
                </a:solidFill>
              </a:rPr>
              <a:t>Data Science Capstone Project</a:t>
            </a:r>
          </a:p>
          <a:p>
            <a:r>
              <a:rPr lang="tr-TR" sz="3100" dirty="0">
                <a:solidFill>
                  <a:schemeClr val="bg2"/>
                </a:solidFill>
              </a:rPr>
              <a:t>Orhan Aytekin</a:t>
            </a:r>
            <a:endParaRPr lang="en-US" sz="3100" dirty="0">
              <a:solidFill>
                <a:schemeClr val="bg2"/>
              </a:solidFill>
            </a:endParaRPr>
          </a:p>
        </p:txBody>
      </p:sp>
    </p:spTree>
    <p:extLst>
      <p:ext uri="{BB962C8B-B14F-4D97-AF65-F5344CB8AC3E}">
        <p14:creationId xmlns:p14="http://schemas.microsoft.com/office/powerpoint/2010/main" val="14702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10</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Understanding</a:t>
            </a:r>
            <a:endParaRPr lang="en-US" sz="2400" dirty="0">
              <a:solidFill>
                <a:srgbClr val="00FF00"/>
              </a:solidFill>
            </a:endParaRPr>
          </a:p>
        </p:txBody>
      </p:sp>
      <p:sp>
        <p:nvSpPr>
          <p:cNvPr id="2" name="TextBox 1">
            <a:extLst>
              <a:ext uri="{FF2B5EF4-FFF2-40B4-BE49-F238E27FC236}">
                <a16:creationId xmlns:a16="http://schemas.microsoft.com/office/drawing/2014/main" id="{258FF735-3332-AA97-7E2E-DA50D7786366}"/>
              </a:ext>
            </a:extLst>
          </p:cNvPr>
          <p:cNvSpPr txBox="1"/>
          <p:nvPr/>
        </p:nvSpPr>
        <p:spPr>
          <a:xfrm>
            <a:off x="920627" y="1327363"/>
            <a:ext cx="8897815" cy="369332"/>
          </a:xfrm>
          <a:prstGeom prst="rect">
            <a:avLst/>
          </a:prstGeom>
          <a:noFill/>
        </p:spPr>
        <p:txBody>
          <a:bodyPr wrap="square" rtlCol="0">
            <a:spAutoFit/>
          </a:bodyPr>
          <a:lstStyle/>
          <a:p>
            <a:r>
              <a:rPr lang="tr-TR" dirty="0" err="1">
                <a:solidFill>
                  <a:schemeClr val="bg1"/>
                </a:solidFill>
              </a:rPr>
              <a:t>For</a:t>
            </a:r>
            <a:r>
              <a:rPr lang="tr-TR" dirty="0">
                <a:solidFill>
                  <a:schemeClr val="bg1"/>
                </a:solidFill>
              </a:rPr>
              <a:t> </a:t>
            </a:r>
            <a:r>
              <a:rPr lang="tr-TR" dirty="0" err="1">
                <a:solidFill>
                  <a:schemeClr val="bg1"/>
                </a:solidFill>
              </a:rPr>
              <a:t>each</a:t>
            </a:r>
            <a:r>
              <a:rPr lang="tr-TR" dirty="0">
                <a:solidFill>
                  <a:schemeClr val="bg1"/>
                </a:solidFill>
              </a:rPr>
              <a:t> </a:t>
            </a:r>
            <a:r>
              <a:rPr lang="tr-TR" dirty="0" err="1">
                <a:solidFill>
                  <a:schemeClr val="bg1"/>
                </a:solidFill>
              </a:rPr>
              <a:t>article</a:t>
            </a:r>
            <a:r>
              <a:rPr lang="tr-TR" dirty="0">
                <a:solidFill>
                  <a:schemeClr val="bg1"/>
                </a:solidFill>
              </a:rPr>
              <a:t>, </a:t>
            </a:r>
            <a:r>
              <a:rPr lang="tr-TR" dirty="0" err="1">
                <a:solidFill>
                  <a:schemeClr val="bg1"/>
                </a:solidFill>
              </a:rPr>
              <a:t>we</a:t>
            </a:r>
            <a:r>
              <a:rPr lang="tr-TR" dirty="0">
                <a:solidFill>
                  <a:schemeClr val="bg1"/>
                </a:solidFill>
              </a:rPr>
              <a:t> </a:t>
            </a:r>
            <a:r>
              <a:rPr lang="tr-TR" dirty="0" err="1">
                <a:solidFill>
                  <a:schemeClr val="bg1"/>
                </a:solidFill>
              </a:rPr>
              <a:t>get</a:t>
            </a:r>
            <a:r>
              <a:rPr lang="tr-TR" dirty="0">
                <a:solidFill>
                  <a:schemeClr val="bg1"/>
                </a:solidFill>
              </a:rPr>
              <a:t> </a:t>
            </a:r>
            <a:r>
              <a:rPr lang="tr-TR" dirty="0" err="1">
                <a:solidFill>
                  <a:schemeClr val="bg1"/>
                </a:solidFill>
              </a:rPr>
              <a:t>dictionary</a:t>
            </a:r>
            <a:r>
              <a:rPr lang="tr-TR" dirty="0">
                <a:solidFill>
                  <a:schemeClr val="bg1"/>
                </a:solidFill>
              </a:rPr>
              <a:t> </a:t>
            </a:r>
            <a:r>
              <a:rPr lang="tr-TR" dirty="0" err="1">
                <a:solidFill>
                  <a:schemeClr val="bg1"/>
                </a:solidFill>
              </a:rPr>
              <a:t>objects</a:t>
            </a:r>
            <a:r>
              <a:rPr lang="tr-TR" dirty="0">
                <a:solidFill>
                  <a:schemeClr val="bg1"/>
                </a:solidFill>
              </a:rPr>
              <a:t> </a:t>
            </a:r>
            <a:r>
              <a:rPr lang="tr-TR" dirty="0" err="1">
                <a:solidFill>
                  <a:schemeClr val="bg1"/>
                </a:solidFill>
              </a:rPr>
              <a:t>that</a:t>
            </a:r>
            <a:r>
              <a:rPr lang="tr-TR" dirty="0">
                <a:solidFill>
                  <a:schemeClr val="bg1"/>
                </a:solidFill>
              </a:rPr>
              <a:t> </a:t>
            </a:r>
            <a:r>
              <a:rPr lang="tr-TR" dirty="0" err="1">
                <a:solidFill>
                  <a:schemeClr val="bg1"/>
                </a:solidFill>
              </a:rPr>
              <a:t>contains</a:t>
            </a:r>
            <a:r>
              <a:rPr lang="tr-TR" dirty="0">
                <a:solidFill>
                  <a:schemeClr val="bg1"/>
                </a:solidFill>
              </a:rPr>
              <a:t> </a:t>
            </a:r>
            <a:r>
              <a:rPr lang="tr-TR" dirty="0" err="1">
                <a:solidFill>
                  <a:schemeClr val="bg1"/>
                </a:solidFill>
              </a:rPr>
              <a:t>attributes</a:t>
            </a:r>
            <a:r>
              <a:rPr lang="tr-TR" dirty="0">
                <a:solidFill>
                  <a:schemeClr val="bg1"/>
                </a:solidFill>
              </a:rPr>
              <a:t> of </a:t>
            </a:r>
            <a:r>
              <a:rPr lang="tr-TR" dirty="0" err="1">
                <a:solidFill>
                  <a:schemeClr val="bg1"/>
                </a:solidFill>
              </a:rPr>
              <a:t>articles</a:t>
            </a:r>
            <a:r>
              <a:rPr lang="tr-TR" dirty="0">
                <a:solidFill>
                  <a:schemeClr val="bg1"/>
                </a:solidFill>
              </a:rPr>
              <a:t>.</a:t>
            </a:r>
          </a:p>
        </p:txBody>
      </p:sp>
      <p:sp>
        <p:nvSpPr>
          <p:cNvPr id="5" name="TextBox 4">
            <a:extLst>
              <a:ext uri="{FF2B5EF4-FFF2-40B4-BE49-F238E27FC236}">
                <a16:creationId xmlns:a16="http://schemas.microsoft.com/office/drawing/2014/main" id="{13AD5C96-092C-004C-0B3D-3FBCF21580A7}"/>
              </a:ext>
            </a:extLst>
          </p:cNvPr>
          <p:cNvSpPr txBox="1"/>
          <p:nvPr/>
        </p:nvSpPr>
        <p:spPr>
          <a:xfrm>
            <a:off x="920626" y="1849095"/>
            <a:ext cx="8897815" cy="369332"/>
          </a:xfrm>
          <a:prstGeom prst="rect">
            <a:avLst/>
          </a:prstGeom>
          <a:noFill/>
        </p:spPr>
        <p:txBody>
          <a:bodyPr wrap="square" rtlCol="0">
            <a:spAutoFit/>
          </a:bodyPr>
          <a:lstStyle/>
          <a:p>
            <a:r>
              <a:rPr lang="tr-TR" dirty="0" err="1">
                <a:solidFill>
                  <a:schemeClr val="bg1"/>
                </a:solidFill>
              </a:rPr>
              <a:t>Such</a:t>
            </a:r>
            <a:r>
              <a:rPr lang="tr-TR" dirty="0">
                <a:solidFill>
                  <a:schemeClr val="bg1"/>
                </a:solidFill>
              </a:rPr>
              <a:t> as </a:t>
            </a:r>
            <a:r>
              <a:rPr lang="tr-TR" dirty="0" err="1">
                <a:solidFill>
                  <a:schemeClr val="bg1"/>
                </a:solidFill>
              </a:rPr>
              <a:t>it’s</a:t>
            </a:r>
            <a:r>
              <a:rPr lang="tr-TR" dirty="0">
                <a:solidFill>
                  <a:schemeClr val="bg1"/>
                </a:solidFill>
              </a:rPr>
              <a:t> </a:t>
            </a:r>
            <a:r>
              <a:rPr lang="tr-TR" dirty="0" err="1">
                <a:solidFill>
                  <a:schemeClr val="bg1"/>
                </a:solidFill>
              </a:rPr>
              <a:t>ID</a:t>
            </a:r>
            <a:r>
              <a:rPr lang="tr-TR" dirty="0">
                <a:solidFill>
                  <a:schemeClr val="bg1"/>
                </a:solidFill>
              </a:rPr>
              <a:t>, </a:t>
            </a:r>
            <a:r>
              <a:rPr lang="tr-TR" dirty="0" err="1">
                <a:solidFill>
                  <a:schemeClr val="bg1"/>
                </a:solidFill>
              </a:rPr>
              <a:t>date</a:t>
            </a:r>
            <a:r>
              <a:rPr lang="tr-TR" dirty="0">
                <a:solidFill>
                  <a:schemeClr val="bg1"/>
                </a:solidFill>
              </a:rPr>
              <a:t> </a:t>
            </a:r>
            <a:r>
              <a:rPr lang="tr-TR" dirty="0" err="1">
                <a:solidFill>
                  <a:schemeClr val="bg1"/>
                </a:solidFill>
              </a:rPr>
              <a:t>it’s</a:t>
            </a:r>
            <a:r>
              <a:rPr lang="tr-TR" dirty="0">
                <a:solidFill>
                  <a:schemeClr val="bg1"/>
                </a:solidFill>
              </a:rPr>
              <a:t> </a:t>
            </a:r>
            <a:r>
              <a:rPr lang="tr-TR" dirty="0" err="1">
                <a:solidFill>
                  <a:schemeClr val="bg1"/>
                </a:solidFill>
              </a:rPr>
              <a:t>published</a:t>
            </a:r>
            <a:r>
              <a:rPr lang="tr-TR" dirty="0">
                <a:solidFill>
                  <a:schemeClr val="bg1"/>
                </a:solidFill>
              </a:rPr>
              <a:t>, </a:t>
            </a:r>
            <a:r>
              <a:rPr lang="tr-TR" dirty="0" err="1">
                <a:solidFill>
                  <a:schemeClr val="bg1"/>
                </a:solidFill>
              </a:rPr>
              <a:t>title</a:t>
            </a:r>
            <a:r>
              <a:rPr lang="tr-TR" dirty="0">
                <a:solidFill>
                  <a:schemeClr val="bg1"/>
                </a:solidFill>
              </a:rPr>
              <a:t>, </a:t>
            </a:r>
            <a:r>
              <a:rPr lang="tr-TR" dirty="0" err="1">
                <a:solidFill>
                  <a:schemeClr val="bg1"/>
                </a:solidFill>
              </a:rPr>
              <a:t>abstract</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so</a:t>
            </a:r>
            <a:r>
              <a:rPr lang="tr-TR" dirty="0">
                <a:solidFill>
                  <a:schemeClr val="bg1"/>
                </a:solidFill>
              </a:rPr>
              <a:t> on.</a:t>
            </a:r>
          </a:p>
        </p:txBody>
      </p:sp>
    </p:spTree>
    <p:extLst>
      <p:ext uri="{BB962C8B-B14F-4D97-AF65-F5344CB8AC3E}">
        <p14:creationId xmlns:p14="http://schemas.microsoft.com/office/powerpoint/2010/main" val="342205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11</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Understanding</a:t>
            </a:r>
            <a:endParaRPr lang="en-US" sz="2400" dirty="0">
              <a:solidFill>
                <a:srgbClr val="00FF00"/>
              </a:solidFill>
            </a:endParaRPr>
          </a:p>
        </p:txBody>
      </p:sp>
      <p:sp>
        <p:nvSpPr>
          <p:cNvPr id="2" name="TextBox 1">
            <a:extLst>
              <a:ext uri="{FF2B5EF4-FFF2-40B4-BE49-F238E27FC236}">
                <a16:creationId xmlns:a16="http://schemas.microsoft.com/office/drawing/2014/main" id="{258FF735-3332-AA97-7E2E-DA50D7786366}"/>
              </a:ext>
            </a:extLst>
          </p:cNvPr>
          <p:cNvSpPr txBox="1"/>
          <p:nvPr/>
        </p:nvSpPr>
        <p:spPr>
          <a:xfrm>
            <a:off x="920627" y="1327363"/>
            <a:ext cx="8897815" cy="369332"/>
          </a:xfrm>
          <a:prstGeom prst="rect">
            <a:avLst/>
          </a:prstGeom>
          <a:noFill/>
        </p:spPr>
        <p:txBody>
          <a:bodyPr wrap="square" rtlCol="0">
            <a:spAutoFit/>
          </a:bodyPr>
          <a:lstStyle/>
          <a:p>
            <a:r>
              <a:rPr lang="tr-TR" dirty="0" err="1">
                <a:solidFill>
                  <a:schemeClr val="bg1"/>
                </a:solidFill>
              </a:rPr>
              <a:t>For</a:t>
            </a:r>
            <a:r>
              <a:rPr lang="tr-TR" dirty="0">
                <a:solidFill>
                  <a:schemeClr val="bg1"/>
                </a:solidFill>
              </a:rPr>
              <a:t> </a:t>
            </a:r>
            <a:r>
              <a:rPr lang="tr-TR" dirty="0" err="1">
                <a:solidFill>
                  <a:schemeClr val="bg1"/>
                </a:solidFill>
              </a:rPr>
              <a:t>each</a:t>
            </a:r>
            <a:r>
              <a:rPr lang="tr-TR" dirty="0">
                <a:solidFill>
                  <a:schemeClr val="bg1"/>
                </a:solidFill>
              </a:rPr>
              <a:t> </a:t>
            </a:r>
            <a:r>
              <a:rPr lang="tr-TR" dirty="0" err="1">
                <a:solidFill>
                  <a:schemeClr val="bg1"/>
                </a:solidFill>
              </a:rPr>
              <a:t>article</a:t>
            </a:r>
            <a:r>
              <a:rPr lang="tr-TR" dirty="0">
                <a:solidFill>
                  <a:schemeClr val="bg1"/>
                </a:solidFill>
              </a:rPr>
              <a:t>, </a:t>
            </a:r>
            <a:r>
              <a:rPr lang="tr-TR" dirty="0" err="1">
                <a:solidFill>
                  <a:schemeClr val="bg1"/>
                </a:solidFill>
              </a:rPr>
              <a:t>we</a:t>
            </a:r>
            <a:r>
              <a:rPr lang="tr-TR" dirty="0">
                <a:solidFill>
                  <a:schemeClr val="bg1"/>
                </a:solidFill>
              </a:rPr>
              <a:t> </a:t>
            </a:r>
            <a:r>
              <a:rPr lang="tr-TR" dirty="0" err="1">
                <a:solidFill>
                  <a:schemeClr val="bg1"/>
                </a:solidFill>
              </a:rPr>
              <a:t>get</a:t>
            </a:r>
            <a:r>
              <a:rPr lang="tr-TR" dirty="0">
                <a:solidFill>
                  <a:schemeClr val="bg1"/>
                </a:solidFill>
              </a:rPr>
              <a:t> </a:t>
            </a:r>
            <a:r>
              <a:rPr lang="tr-TR" dirty="0" err="1">
                <a:solidFill>
                  <a:schemeClr val="bg1"/>
                </a:solidFill>
              </a:rPr>
              <a:t>dictionary</a:t>
            </a:r>
            <a:r>
              <a:rPr lang="tr-TR" dirty="0">
                <a:solidFill>
                  <a:schemeClr val="bg1"/>
                </a:solidFill>
              </a:rPr>
              <a:t> </a:t>
            </a:r>
            <a:r>
              <a:rPr lang="tr-TR" dirty="0" err="1">
                <a:solidFill>
                  <a:schemeClr val="bg1"/>
                </a:solidFill>
              </a:rPr>
              <a:t>objects</a:t>
            </a:r>
            <a:r>
              <a:rPr lang="tr-TR" dirty="0">
                <a:solidFill>
                  <a:schemeClr val="bg1"/>
                </a:solidFill>
              </a:rPr>
              <a:t> </a:t>
            </a:r>
            <a:r>
              <a:rPr lang="tr-TR" dirty="0" err="1">
                <a:solidFill>
                  <a:schemeClr val="bg1"/>
                </a:solidFill>
              </a:rPr>
              <a:t>that</a:t>
            </a:r>
            <a:r>
              <a:rPr lang="tr-TR" dirty="0">
                <a:solidFill>
                  <a:schemeClr val="bg1"/>
                </a:solidFill>
              </a:rPr>
              <a:t> </a:t>
            </a:r>
            <a:r>
              <a:rPr lang="tr-TR" dirty="0" err="1">
                <a:solidFill>
                  <a:schemeClr val="bg1"/>
                </a:solidFill>
              </a:rPr>
              <a:t>contains</a:t>
            </a:r>
            <a:r>
              <a:rPr lang="tr-TR" dirty="0">
                <a:solidFill>
                  <a:schemeClr val="bg1"/>
                </a:solidFill>
              </a:rPr>
              <a:t> </a:t>
            </a:r>
            <a:r>
              <a:rPr lang="tr-TR" dirty="0" err="1">
                <a:solidFill>
                  <a:schemeClr val="bg1"/>
                </a:solidFill>
              </a:rPr>
              <a:t>attributes</a:t>
            </a:r>
            <a:r>
              <a:rPr lang="tr-TR" dirty="0">
                <a:solidFill>
                  <a:schemeClr val="bg1"/>
                </a:solidFill>
              </a:rPr>
              <a:t> of </a:t>
            </a:r>
            <a:r>
              <a:rPr lang="tr-TR" dirty="0" err="1">
                <a:solidFill>
                  <a:schemeClr val="bg1"/>
                </a:solidFill>
              </a:rPr>
              <a:t>articles</a:t>
            </a:r>
            <a:r>
              <a:rPr lang="tr-TR" dirty="0">
                <a:solidFill>
                  <a:schemeClr val="bg1"/>
                </a:solidFill>
              </a:rPr>
              <a:t>.</a:t>
            </a:r>
          </a:p>
        </p:txBody>
      </p:sp>
      <p:sp>
        <p:nvSpPr>
          <p:cNvPr id="5" name="TextBox 4">
            <a:extLst>
              <a:ext uri="{FF2B5EF4-FFF2-40B4-BE49-F238E27FC236}">
                <a16:creationId xmlns:a16="http://schemas.microsoft.com/office/drawing/2014/main" id="{816E9635-8E25-CB00-4BC5-13EE553601D6}"/>
              </a:ext>
            </a:extLst>
          </p:cNvPr>
          <p:cNvSpPr txBox="1"/>
          <p:nvPr/>
        </p:nvSpPr>
        <p:spPr>
          <a:xfrm>
            <a:off x="920626" y="2424283"/>
            <a:ext cx="8897815" cy="3693319"/>
          </a:xfrm>
          <a:prstGeom prst="rect">
            <a:avLst/>
          </a:prstGeom>
          <a:noFill/>
        </p:spPr>
        <p:txBody>
          <a:bodyPr wrap="square" rtlCol="0">
            <a:spAutoFit/>
          </a:bodyPr>
          <a:lstStyle/>
          <a:p>
            <a:r>
              <a:rPr lang="tr-TR" dirty="0" err="1">
                <a:solidFill>
                  <a:schemeClr val="bg1"/>
                </a:solidFill>
              </a:rPr>
              <a:t>PMID</a:t>
            </a:r>
            <a:r>
              <a:rPr lang="tr-TR" dirty="0">
                <a:solidFill>
                  <a:schemeClr val="bg1"/>
                </a:solidFill>
              </a:rPr>
              <a:t>: 19942596</a:t>
            </a:r>
          </a:p>
          <a:p>
            <a:r>
              <a:rPr lang="tr-TR" dirty="0" err="1">
                <a:solidFill>
                  <a:schemeClr val="bg1"/>
                </a:solidFill>
              </a:rPr>
              <a:t>OWN</a:t>
            </a:r>
            <a:r>
              <a:rPr lang="tr-TR" dirty="0">
                <a:solidFill>
                  <a:schemeClr val="bg1"/>
                </a:solidFill>
              </a:rPr>
              <a:t>: </a:t>
            </a:r>
            <a:r>
              <a:rPr lang="tr-TR" dirty="0" err="1">
                <a:solidFill>
                  <a:schemeClr val="bg1"/>
                </a:solidFill>
              </a:rPr>
              <a:t>NLM</a:t>
            </a:r>
            <a:endParaRPr lang="tr-TR" dirty="0">
              <a:solidFill>
                <a:schemeClr val="bg1"/>
              </a:solidFill>
            </a:endParaRPr>
          </a:p>
          <a:p>
            <a:r>
              <a:rPr lang="tr-TR" dirty="0">
                <a:solidFill>
                  <a:schemeClr val="bg1"/>
                </a:solidFill>
              </a:rPr>
              <a:t>STAT: </a:t>
            </a:r>
            <a:r>
              <a:rPr lang="tr-TR" dirty="0" err="1">
                <a:solidFill>
                  <a:schemeClr val="bg1"/>
                </a:solidFill>
              </a:rPr>
              <a:t>MEDLINE</a:t>
            </a:r>
            <a:endParaRPr lang="tr-TR" dirty="0">
              <a:solidFill>
                <a:schemeClr val="bg1"/>
              </a:solidFill>
            </a:endParaRPr>
          </a:p>
          <a:p>
            <a:r>
              <a:rPr lang="tr-TR" dirty="0" err="1">
                <a:solidFill>
                  <a:schemeClr val="bg1"/>
                </a:solidFill>
              </a:rPr>
              <a:t>DCOM</a:t>
            </a:r>
            <a:r>
              <a:rPr lang="tr-TR" dirty="0">
                <a:solidFill>
                  <a:schemeClr val="bg1"/>
                </a:solidFill>
              </a:rPr>
              <a:t>: 20100520</a:t>
            </a:r>
          </a:p>
          <a:p>
            <a:r>
              <a:rPr lang="tr-TR" dirty="0" err="1">
                <a:solidFill>
                  <a:schemeClr val="bg1"/>
                </a:solidFill>
              </a:rPr>
              <a:t>LR</a:t>
            </a:r>
            <a:r>
              <a:rPr lang="tr-TR" dirty="0">
                <a:solidFill>
                  <a:schemeClr val="bg1"/>
                </a:solidFill>
              </a:rPr>
              <a:t>: 20211020</a:t>
            </a:r>
          </a:p>
          <a:p>
            <a:r>
              <a:rPr lang="tr-TR" dirty="0">
                <a:solidFill>
                  <a:schemeClr val="bg1"/>
                </a:solidFill>
              </a:rPr>
              <a:t>IS: 1464-3804 (Electronic) 0267-8357 (</a:t>
            </a:r>
            <a:r>
              <a:rPr lang="tr-TR" dirty="0" err="1">
                <a:solidFill>
                  <a:schemeClr val="bg1"/>
                </a:solidFill>
              </a:rPr>
              <a:t>Print</a:t>
            </a:r>
            <a:r>
              <a:rPr lang="tr-TR" dirty="0">
                <a:solidFill>
                  <a:schemeClr val="bg1"/>
                </a:solidFill>
              </a:rPr>
              <a:t>) 0267-8357 (</a:t>
            </a:r>
            <a:r>
              <a:rPr lang="tr-TR" dirty="0" err="1">
                <a:solidFill>
                  <a:schemeClr val="bg1"/>
                </a:solidFill>
              </a:rPr>
              <a:t>Linking</a:t>
            </a:r>
            <a:r>
              <a:rPr lang="tr-TR" dirty="0">
                <a:solidFill>
                  <a:schemeClr val="bg1"/>
                </a:solidFill>
              </a:rPr>
              <a:t>)</a:t>
            </a:r>
          </a:p>
          <a:p>
            <a:r>
              <a:rPr lang="tr-TR" dirty="0">
                <a:solidFill>
                  <a:schemeClr val="bg1"/>
                </a:solidFill>
              </a:rPr>
              <a:t>VI: 25</a:t>
            </a:r>
          </a:p>
          <a:p>
            <a:r>
              <a:rPr lang="tr-TR" dirty="0">
                <a:solidFill>
                  <a:schemeClr val="bg1"/>
                </a:solidFill>
              </a:rPr>
              <a:t>IP: 2</a:t>
            </a:r>
          </a:p>
          <a:p>
            <a:r>
              <a:rPr lang="tr-TR" dirty="0">
                <a:solidFill>
                  <a:schemeClr val="bg1"/>
                </a:solidFill>
              </a:rPr>
              <a:t>DP: 2010 Mar</a:t>
            </a:r>
          </a:p>
          <a:p>
            <a:r>
              <a:rPr lang="tr-TR" dirty="0" err="1">
                <a:solidFill>
                  <a:schemeClr val="bg1"/>
                </a:solidFill>
              </a:rPr>
              <a:t>TI</a:t>
            </a:r>
            <a:r>
              <a:rPr lang="tr-TR" dirty="0">
                <a:solidFill>
                  <a:schemeClr val="bg1"/>
                </a:solidFill>
              </a:rPr>
              <a:t>: </a:t>
            </a:r>
            <a:r>
              <a:rPr lang="tr-TR" dirty="0" err="1">
                <a:solidFill>
                  <a:schemeClr val="bg1"/>
                </a:solidFill>
              </a:rPr>
              <a:t>Newly</a:t>
            </a:r>
            <a:r>
              <a:rPr lang="tr-TR" dirty="0">
                <a:solidFill>
                  <a:schemeClr val="bg1"/>
                </a:solidFill>
              </a:rPr>
              <a:t> </a:t>
            </a:r>
            <a:r>
              <a:rPr lang="tr-TR" dirty="0" err="1">
                <a:solidFill>
                  <a:schemeClr val="bg1"/>
                </a:solidFill>
              </a:rPr>
              <a:t>identified</a:t>
            </a:r>
            <a:r>
              <a:rPr lang="tr-TR" dirty="0">
                <a:solidFill>
                  <a:schemeClr val="bg1"/>
                </a:solidFill>
              </a:rPr>
              <a:t> </a:t>
            </a:r>
            <a:r>
              <a:rPr lang="tr-TR" dirty="0" err="1">
                <a:solidFill>
                  <a:schemeClr val="bg1"/>
                </a:solidFill>
              </a:rPr>
              <a:t>CHO</a:t>
            </a:r>
            <a:r>
              <a:rPr lang="tr-TR" dirty="0">
                <a:solidFill>
                  <a:schemeClr val="bg1"/>
                </a:solidFill>
              </a:rPr>
              <a:t> </a:t>
            </a:r>
            <a:r>
              <a:rPr lang="tr-TR" dirty="0" err="1">
                <a:solidFill>
                  <a:schemeClr val="bg1"/>
                </a:solidFill>
              </a:rPr>
              <a:t>ERCC3</a:t>
            </a:r>
            <a:r>
              <a:rPr lang="tr-TR" dirty="0">
                <a:solidFill>
                  <a:schemeClr val="bg1"/>
                </a:solidFill>
              </a:rPr>
              <a:t>/</a:t>
            </a:r>
            <a:r>
              <a:rPr lang="tr-TR" dirty="0" err="1">
                <a:solidFill>
                  <a:schemeClr val="bg1"/>
                </a:solidFill>
              </a:rPr>
              <a:t>XPB</a:t>
            </a:r>
            <a:r>
              <a:rPr lang="tr-TR" dirty="0">
                <a:solidFill>
                  <a:schemeClr val="bg1"/>
                </a:solidFill>
              </a:rPr>
              <a:t> </a:t>
            </a:r>
            <a:r>
              <a:rPr lang="tr-TR" dirty="0" err="1">
                <a:solidFill>
                  <a:schemeClr val="bg1"/>
                </a:solidFill>
              </a:rPr>
              <a:t>mutations</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phenotype</a:t>
            </a:r>
            <a:r>
              <a:rPr lang="tr-TR" dirty="0">
                <a:solidFill>
                  <a:schemeClr val="bg1"/>
                </a:solidFill>
              </a:rPr>
              <a:t> </a:t>
            </a:r>
            <a:r>
              <a:rPr lang="tr-TR" dirty="0" err="1">
                <a:solidFill>
                  <a:schemeClr val="bg1"/>
                </a:solidFill>
              </a:rPr>
              <a:t>characterization</a:t>
            </a:r>
            <a:r>
              <a:rPr lang="tr-TR" dirty="0">
                <a:solidFill>
                  <a:schemeClr val="bg1"/>
                </a:solidFill>
              </a:rPr>
              <a:t>.</a:t>
            </a:r>
          </a:p>
          <a:p>
            <a:r>
              <a:rPr lang="tr-TR" dirty="0" err="1">
                <a:solidFill>
                  <a:schemeClr val="bg1"/>
                </a:solidFill>
              </a:rPr>
              <a:t>PG</a:t>
            </a:r>
            <a:r>
              <a:rPr lang="tr-TR" dirty="0">
                <a:solidFill>
                  <a:schemeClr val="bg1"/>
                </a:solidFill>
              </a:rPr>
              <a:t>: 179-85</a:t>
            </a:r>
          </a:p>
          <a:p>
            <a:r>
              <a:rPr lang="tr-TR" dirty="0" err="1">
                <a:solidFill>
                  <a:schemeClr val="bg1"/>
                </a:solidFill>
              </a:rPr>
              <a:t>LID</a:t>
            </a:r>
            <a:r>
              <a:rPr lang="tr-TR" dirty="0">
                <a:solidFill>
                  <a:schemeClr val="bg1"/>
                </a:solidFill>
              </a:rPr>
              <a:t>: 10.1093/</a:t>
            </a:r>
            <a:r>
              <a:rPr lang="tr-TR" dirty="0" err="1">
                <a:solidFill>
                  <a:schemeClr val="bg1"/>
                </a:solidFill>
              </a:rPr>
              <a:t>mutage</a:t>
            </a:r>
            <a:r>
              <a:rPr lang="tr-TR" dirty="0">
                <a:solidFill>
                  <a:schemeClr val="bg1"/>
                </a:solidFill>
              </a:rPr>
              <a:t>/</a:t>
            </a:r>
            <a:r>
              <a:rPr lang="tr-TR" dirty="0" err="1">
                <a:solidFill>
                  <a:schemeClr val="bg1"/>
                </a:solidFill>
              </a:rPr>
              <a:t>gep059</a:t>
            </a:r>
            <a:r>
              <a:rPr lang="tr-TR" dirty="0">
                <a:solidFill>
                  <a:schemeClr val="bg1"/>
                </a:solidFill>
              </a:rPr>
              <a:t> [</a:t>
            </a:r>
            <a:r>
              <a:rPr lang="tr-TR" dirty="0" err="1">
                <a:solidFill>
                  <a:schemeClr val="bg1"/>
                </a:solidFill>
              </a:rPr>
              <a:t>doi</a:t>
            </a:r>
            <a:r>
              <a:rPr lang="tr-TR" dirty="0">
                <a:solidFill>
                  <a:schemeClr val="bg1"/>
                </a:solidFill>
              </a:rPr>
              <a:t>]</a:t>
            </a:r>
          </a:p>
          <a:p>
            <a:r>
              <a:rPr lang="tr-TR" dirty="0">
                <a:solidFill>
                  <a:schemeClr val="bg1"/>
                </a:solidFill>
              </a:rPr>
              <a:t>AB: </a:t>
            </a:r>
            <a:r>
              <a:rPr lang="tr-TR" dirty="0" err="1">
                <a:solidFill>
                  <a:schemeClr val="bg1"/>
                </a:solidFill>
              </a:rPr>
              <a:t>Nucleotide</a:t>
            </a:r>
            <a:r>
              <a:rPr lang="tr-TR" dirty="0">
                <a:solidFill>
                  <a:schemeClr val="bg1"/>
                </a:solidFill>
              </a:rPr>
              <a:t> </a:t>
            </a:r>
            <a:r>
              <a:rPr lang="tr-TR" dirty="0" err="1">
                <a:solidFill>
                  <a:schemeClr val="bg1"/>
                </a:solidFill>
              </a:rPr>
              <a:t>excision</a:t>
            </a:r>
            <a:r>
              <a:rPr lang="tr-TR" dirty="0">
                <a:solidFill>
                  <a:schemeClr val="bg1"/>
                </a:solidFill>
              </a:rPr>
              <a:t> </a:t>
            </a:r>
            <a:r>
              <a:rPr lang="tr-TR" dirty="0" err="1">
                <a:solidFill>
                  <a:schemeClr val="bg1"/>
                </a:solidFill>
              </a:rPr>
              <a:t>repair</a:t>
            </a:r>
            <a:r>
              <a:rPr lang="tr-TR" dirty="0">
                <a:solidFill>
                  <a:schemeClr val="bg1"/>
                </a:solidFill>
              </a:rPr>
              <a:t> (</a:t>
            </a:r>
            <a:r>
              <a:rPr lang="tr-TR" dirty="0" err="1">
                <a:solidFill>
                  <a:schemeClr val="bg1"/>
                </a:solidFill>
              </a:rPr>
              <a:t>NER</a:t>
            </a:r>
            <a:r>
              <a:rPr lang="tr-TR" dirty="0">
                <a:solidFill>
                  <a:schemeClr val="bg1"/>
                </a:solidFill>
              </a:rPr>
              <a:t>) is a </a:t>
            </a:r>
            <a:r>
              <a:rPr lang="tr-TR" dirty="0" err="1">
                <a:solidFill>
                  <a:schemeClr val="bg1"/>
                </a:solidFill>
              </a:rPr>
              <a:t>complex</a:t>
            </a:r>
            <a:r>
              <a:rPr lang="tr-TR" dirty="0">
                <a:solidFill>
                  <a:schemeClr val="bg1"/>
                </a:solidFill>
              </a:rPr>
              <a:t> </a:t>
            </a:r>
            <a:r>
              <a:rPr lang="tr-TR" dirty="0" err="1">
                <a:solidFill>
                  <a:schemeClr val="bg1"/>
                </a:solidFill>
              </a:rPr>
              <a:t>multistage</a:t>
            </a:r>
            <a:r>
              <a:rPr lang="tr-TR" dirty="0">
                <a:solidFill>
                  <a:schemeClr val="bg1"/>
                </a:solidFill>
              </a:rPr>
              <a:t> </a:t>
            </a:r>
            <a:r>
              <a:rPr lang="tr-TR" dirty="0" err="1">
                <a:solidFill>
                  <a:schemeClr val="bg1"/>
                </a:solidFill>
              </a:rPr>
              <a:t>process</a:t>
            </a:r>
            <a:r>
              <a:rPr lang="tr-TR" dirty="0">
                <a:solidFill>
                  <a:schemeClr val="bg1"/>
                </a:solidFill>
              </a:rPr>
              <a:t> </a:t>
            </a:r>
            <a:r>
              <a:rPr lang="tr-TR" dirty="0" err="1">
                <a:solidFill>
                  <a:schemeClr val="bg1"/>
                </a:solidFill>
              </a:rPr>
              <a:t>involving</a:t>
            </a:r>
            <a:r>
              <a:rPr lang="tr-TR" dirty="0">
                <a:solidFill>
                  <a:schemeClr val="bg1"/>
                </a:solidFill>
              </a:rPr>
              <a:t>…</a:t>
            </a:r>
          </a:p>
        </p:txBody>
      </p:sp>
      <p:sp>
        <p:nvSpPr>
          <p:cNvPr id="6" name="TextBox 5">
            <a:extLst>
              <a:ext uri="{FF2B5EF4-FFF2-40B4-BE49-F238E27FC236}">
                <a16:creationId xmlns:a16="http://schemas.microsoft.com/office/drawing/2014/main" id="{97EEE2DC-10E4-F6F9-B280-7DAC4641DEF4}"/>
              </a:ext>
            </a:extLst>
          </p:cNvPr>
          <p:cNvSpPr txBox="1"/>
          <p:nvPr/>
        </p:nvSpPr>
        <p:spPr>
          <a:xfrm>
            <a:off x="920626" y="1849095"/>
            <a:ext cx="8897815" cy="369332"/>
          </a:xfrm>
          <a:prstGeom prst="rect">
            <a:avLst/>
          </a:prstGeom>
          <a:noFill/>
        </p:spPr>
        <p:txBody>
          <a:bodyPr wrap="square" rtlCol="0">
            <a:spAutoFit/>
          </a:bodyPr>
          <a:lstStyle/>
          <a:p>
            <a:r>
              <a:rPr lang="tr-TR" dirty="0" err="1">
                <a:solidFill>
                  <a:schemeClr val="bg1"/>
                </a:solidFill>
              </a:rPr>
              <a:t>Such</a:t>
            </a:r>
            <a:r>
              <a:rPr lang="tr-TR" dirty="0">
                <a:solidFill>
                  <a:schemeClr val="bg1"/>
                </a:solidFill>
              </a:rPr>
              <a:t> as </a:t>
            </a:r>
            <a:r>
              <a:rPr lang="tr-TR" dirty="0" err="1">
                <a:solidFill>
                  <a:schemeClr val="bg1"/>
                </a:solidFill>
              </a:rPr>
              <a:t>it’s</a:t>
            </a:r>
            <a:r>
              <a:rPr lang="tr-TR" dirty="0">
                <a:solidFill>
                  <a:schemeClr val="bg1"/>
                </a:solidFill>
              </a:rPr>
              <a:t> </a:t>
            </a:r>
            <a:r>
              <a:rPr lang="tr-TR" dirty="0" err="1">
                <a:solidFill>
                  <a:schemeClr val="bg1"/>
                </a:solidFill>
              </a:rPr>
              <a:t>ID</a:t>
            </a:r>
            <a:r>
              <a:rPr lang="tr-TR" dirty="0">
                <a:solidFill>
                  <a:schemeClr val="bg1"/>
                </a:solidFill>
              </a:rPr>
              <a:t>, </a:t>
            </a:r>
            <a:r>
              <a:rPr lang="tr-TR" dirty="0" err="1">
                <a:solidFill>
                  <a:schemeClr val="bg1"/>
                </a:solidFill>
              </a:rPr>
              <a:t>date</a:t>
            </a:r>
            <a:r>
              <a:rPr lang="tr-TR" dirty="0">
                <a:solidFill>
                  <a:schemeClr val="bg1"/>
                </a:solidFill>
              </a:rPr>
              <a:t> </a:t>
            </a:r>
            <a:r>
              <a:rPr lang="tr-TR" dirty="0" err="1">
                <a:solidFill>
                  <a:schemeClr val="bg1"/>
                </a:solidFill>
              </a:rPr>
              <a:t>it’s</a:t>
            </a:r>
            <a:r>
              <a:rPr lang="tr-TR" dirty="0">
                <a:solidFill>
                  <a:schemeClr val="bg1"/>
                </a:solidFill>
              </a:rPr>
              <a:t> </a:t>
            </a:r>
            <a:r>
              <a:rPr lang="tr-TR" dirty="0" err="1">
                <a:solidFill>
                  <a:schemeClr val="bg1"/>
                </a:solidFill>
              </a:rPr>
              <a:t>published</a:t>
            </a:r>
            <a:r>
              <a:rPr lang="tr-TR" dirty="0">
                <a:solidFill>
                  <a:schemeClr val="bg1"/>
                </a:solidFill>
              </a:rPr>
              <a:t>, </a:t>
            </a:r>
            <a:r>
              <a:rPr lang="tr-TR" dirty="0" err="1">
                <a:solidFill>
                  <a:schemeClr val="bg1"/>
                </a:solidFill>
              </a:rPr>
              <a:t>title</a:t>
            </a:r>
            <a:r>
              <a:rPr lang="tr-TR" dirty="0">
                <a:solidFill>
                  <a:schemeClr val="bg1"/>
                </a:solidFill>
              </a:rPr>
              <a:t>, </a:t>
            </a:r>
            <a:r>
              <a:rPr lang="tr-TR" dirty="0" err="1">
                <a:solidFill>
                  <a:schemeClr val="bg1"/>
                </a:solidFill>
              </a:rPr>
              <a:t>abstract</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so</a:t>
            </a:r>
            <a:r>
              <a:rPr lang="tr-TR" dirty="0">
                <a:solidFill>
                  <a:schemeClr val="bg1"/>
                </a:solidFill>
              </a:rPr>
              <a:t> on.</a:t>
            </a:r>
          </a:p>
        </p:txBody>
      </p:sp>
    </p:spTree>
    <p:extLst>
      <p:ext uri="{BB962C8B-B14F-4D97-AF65-F5344CB8AC3E}">
        <p14:creationId xmlns:p14="http://schemas.microsoft.com/office/powerpoint/2010/main" val="411926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12</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283370"/>
            <a:ext cx="10515600" cy="1021648"/>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tr-TR" dirty="0">
                <a:solidFill>
                  <a:srgbClr val="00FF00"/>
                </a:solidFill>
              </a:rPr>
              <a:t>Data </a:t>
            </a:r>
            <a:r>
              <a:rPr lang="tr-TR" dirty="0" err="1">
                <a:solidFill>
                  <a:srgbClr val="00FF00"/>
                </a:solidFill>
              </a:rPr>
              <a:t>Preparation</a:t>
            </a:r>
            <a:endParaRPr lang="tr-TR" dirty="0">
              <a:solidFill>
                <a:srgbClr val="00FF00"/>
              </a:solidFill>
            </a:endParaRPr>
          </a:p>
        </p:txBody>
      </p:sp>
      <p:pic>
        <p:nvPicPr>
          <p:cNvPr id="7" name="Picture 6" descr="Getting a data using API.">
            <a:extLst>
              <a:ext uri="{FF2B5EF4-FFF2-40B4-BE49-F238E27FC236}">
                <a16:creationId xmlns:a16="http://schemas.microsoft.com/office/drawing/2014/main" id="{2019688C-7D9C-FBCA-245B-F389C01C6122}"/>
              </a:ext>
            </a:extLst>
          </p:cNvPr>
          <p:cNvPicPr>
            <a:picLocks noChangeAspect="1"/>
          </p:cNvPicPr>
          <p:nvPr/>
        </p:nvPicPr>
        <p:blipFill>
          <a:blip r:embed="rId2"/>
          <a:stretch>
            <a:fillRect/>
          </a:stretch>
        </p:blipFill>
        <p:spPr>
          <a:xfrm>
            <a:off x="3583144" y="2596845"/>
            <a:ext cx="5190565" cy="2408969"/>
          </a:xfrm>
          <a:prstGeom prst="rect">
            <a:avLst/>
          </a:prstGeom>
        </p:spPr>
      </p:pic>
      <p:sp>
        <p:nvSpPr>
          <p:cNvPr id="13" name="TextBox 12">
            <a:extLst>
              <a:ext uri="{FF2B5EF4-FFF2-40B4-BE49-F238E27FC236}">
                <a16:creationId xmlns:a16="http://schemas.microsoft.com/office/drawing/2014/main" id="{FE324488-4389-B343-E04F-366E5B940E48}"/>
              </a:ext>
            </a:extLst>
          </p:cNvPr>
          <p:cNvSpPr txBox="1"/>
          <p:nvPr/>
        </p:nvSpPr>
        <p:spPr>
          <a:xfrm>
            <a:off x="3583144" y="1600406"/>
            <a:ext cx="5190565" cy="369332"/>
          </a:xfrm>
          <a:prstGeom prst="rect">
            <a:avLst/>
          </a:prstGeom>
          <a:noFill/>
        </p:spPr>
        <p:txBody>
          <a:bodyPr wrap="square" rtlCol="0">
            <a:spAutoFit/>
          </a:bodyPr>
          <a:lstStyle/>
          <a:p>
            <a:r>
              <a:rPr lang="tr-TR" dirty="0" err="1">
                <a:solidFill>
                  <a:schemeClr val="bg1"/>
                </a:solidFill>
              </a:rPr>
              <a:t>Getting</a:t>
            </a:r>
            <a:r>
              <a:rPr lang="tr-TR" dirty="0">
                <a:solidFill>
                  <a:schemeClr val="bg1"/>
                </a:solidFill>
              </a:rPr>
              <a:t> a data </a:t>
            </a:r>
            <a:r>
              <a:rPr lang="tr-TR" dirty="0" err="1">
                <a:solidFill>
                  <a:schemeClr val="bg1"/>
                </a:solidFill>
              </a:rPr>
              <a:t>using</a:t>
            </a:r>
            <a:r>
              <a:rPr lang="tr-TR" dirty="0">
                <a:solidFill>
                  <a:schemeClr val="bg1"/>
                </a:solidFill>
              </a:rPr>
              <a:t> an API </a:t>
            </a:r>
            <a:r>
              <a:rPr lang="tr-TR" dirty="0" err="1">
                <a:solidFill>
                  <a:schemeClr val="bg1"/>
                </a:solidFill>
              </a:rPr>
              <a:t>consists</a:t>
            </a:r>
            <a:r>
              <a:rPr lang="tr-TR" dirty="0">
                <a:solidFill>
                  <a:schemeClr val="bg1"/>
                </a:solidFill>
              </a:rPr>
              <a:t> of </a:t>
            </a:r>
            <a:r>
              <a:rPr lang="tr-TR" dirty="0" err="1">
                <a:solidFill>
                  <a:schemeClr val="bg1"/>
                </a:solidFill>
              </a:rPr>
              <a:t>these</a:t>
            </a:r>
            <a:r>
              <a:rPr lang="tr-TR" dirty="0">
                <a:solidFill>
                  <a:schemeClr val="bg1"/>
                </a:solidFill>
              </a:rPr>
              <a:t> 2 </a:t>
            </a:r>
            <a:r>
              <a:rPr lang="tr-TR" dirty="0" err="1">
                <a:solidFill>
                  <a:schemeClr val="bg1"/>
                </a:solidFill>
              </a:rPr>
              <a:t>steps</a:t>
            </a:r>
            <a:r>
              <a:rPr lang="tr-TR" dirty="0">
                <a:solidFill>
                  <a:schemeClr val="bg1"/>
                </a:solidFill>
              </a:rPr>
              <a:t>:</a:t>
            </a:r>
            <a:endParaRPr lang="tr-TR" dirty="0"/>
          </a:p>
        </p:txBody>
      </p:sp>
    </p:spTree>
    <p:extLst>
      <p:ext uri="{BB962C8B-B14F-4D97-AF65-F5344CB8AC3E}">
        <p14:creationId xmlns:p14="http://schemas.microsoft.com/office/powerpoint/2010/main" val="42842707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310E4FD-729F-AFE4-6265-CF008EA98DFD}"/>
              </a:ext>
            </a:extLst>
          </p:cNvPr>
          <p:cNvSpPr txBox="1"/>
          <p:nvPr/>
        </p:nvSpPr>
        <p:spPr>
          <a:xfrm>
            <a:off x="918795" y="1296254"/>
            <a:ext cx="7306408" cy="369332"/>
          </a:xfrm>
          <a:prstGeom prst="rect">
            <a:avLst/>
          </a:prstGeom>
          <a:noFill/>
        </p:spPr>
        <p:txBody>
          <a:bodyPr wrap="square" rtlCol="0">
            <a:spAutoFit/>
          </a:bodyPr>
          <a:lstStyle/>
          <a:p>
            <a:r>
              <a:rPr lang="tr-TR" dirty="0" err="1">
                <a:solidFill>
                  <a:schemeClr val="bg1"/>
                </a:solidFill>
              </a:rPr>
              <a:t>Entrez</a:t>
            </a:r>
            <a:r>
              <a:rPr lang="tr-TR" dirty="0">
                <a:solidFill>
                  <a:schemeClr val="bg1"/>
                </a:solidFill>
              </a:rPr>
              <a:t> </a:t>
            </a:r>
            <a:r>
              <a:rPr lang="tr-TR" dirty="0" err="1">
                <a:solidFill>
                  <a:schemeClr val="bg1"/>
                </a:solidFill>
              </a:rPr>
              <a:t>requires</a:t>
            </a:r>
            <a:r>
              <a:rPr lang="tr-TR" dirty="0">
                <a:solidFill>
                  <a:schemeClr val="bg1"/>
                </a:solidFill>
              </a:rPr>
              <a:t>, 2 </a:t>
            </a:r>
            <a:r>
              <a:rPr lang="tr-TR" dirty="0" err="1">
                <a:solidFill>
                  <a:schemeClr val="bg1"/>
                </a:solidFill>
              </a:rPr>
              <a:t>cycle</a:t>
            </a:r>
            <a:r>
              <a:rPr lang="tr-TR" dirty="0">
                <a:solidFill>
                  <a:schemeClr val="bg1"/>
                </a:solidFill>
              </a:rPr>
              <a:t> of API </a:t>
            </a:r>
            <a:r>
              <a:rPr lang="tr-TR" dirty="0" err="1">
                <a:solidFill>
                  <a:schemeClr val="bg1"/>
                </a:solidFill>
              </a:rPr>
              <a:t>calls</a:t>
            </a:r>
            <a:r>
              <a:rPr lang="tr-TR" dirty="0">
                <a:solidFill>
                  <a:schemeClr val="bg1"/>
                </a:solidFill>
              </a:rPr>
              <a:t>:</a:t>
            </a:r>
          </a:p>
        </p:txBody>
      </p:sp>
      <p:pic>
        <p:nvPicPr>
          <p:cNvPr id="8" name="Picture 7">
            <a:extLst>
              <a:ext uri="{FF2B5EF4-FFF2-40B4-BE49-F238E27FC236}">
                <a16:creationId xmlns:a16="http://schemas.microsoft.com/office/drawing/2014/main" id="{4917B283-D81C-30DB-847D-3B50C5B149C6}"/>
              </a:ext>
              <a:ext uri="{C183D7F6-B498-43B3-948B-1728B52AA6E4}">
                <adec:decorative xmlns:adec="http://schemas.microsoft.com/office/drawing/2017/decorative" val="1"/>
              </a:ext>
            </a:extLst>
          </p:cNvPr>
          <p:cNvPicPr>
            <a:picLocks noChangeAspect="1"/>
          </p:cNvPicPr>
          <p:nvPr/>
        </p:nvPicPr>
        <p:blipFill>
          <a:blip r:embed="rId2">
            <a:alphaModFix amt="78000"/>
            <a:extLst>
              <a:ext uri="{837473B0-CC2E-450A-ABE3-18F120FF3D39}">
                <a1611:picAttrSrcUrl xmlns:a1611="http://schemas.microsoft.com/office/drawing/2016/11/main" r:id="rId3"/>
              </a:ext>
            </a:extLst>
          </a:blip>
          <a:stretch>
            <a:fillRect/>
          </a:stretch>
        </p:blipFill>
        <p:spPr>
          <a:xfrm>
            <a:off x="10761784" y="315179"/>
            <a:ext cx="981075" cy="981075"/>
          </a:xfrm>
          <a:prstGeom prst="rect">
            <a:avLst/>
          </a:prstGeom>
          <a:effectLst>
            <a:innerShdw blurRad="63500" dist="50800" dir="10800000">
              <a:prstClr val="black">
                <a:alpha val="50000"/>
              </a:prstClr>
            </a:innerShdw>
          </a:effectLst>
        </p:spPr>
      </p:pic>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13</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endParaRPr lang="en-US" sz="2400" dirty="0">
              <a:solidFill>
                <a:srgbClr val="00FF00"/>
              </a:solidFill>
            </a:endParaRPr>
          </a:p>
        </p:txBody>
      </p:sp>
      <p:sp>
        <p:nvSpPr>
          <p:cNvPr id="2" name="TextBox 1">
            <a:extLst>
              <a:ext uri="{FF2B5EF4-FFF2-40B4-BE49-F238E27FC236}">
                <a16:creationId xmlns:a16="http://schemas.microsoft.com/office/drawing/2014/main" id="{F99933F8-0F3F-4D2E-44FB-3D70CE6D23E7}"/>
              </a:ext>
            </a:extLst>
          </p:cNvPr>
          <p:cNvSpPr txBox="1"/>
          <p:nvPr/>
        </p:nvSpPr>
        <p:spPr>
          <a:xfrm>
            <a:off x="1165164" y="1696437"/>
            <a:ext cx="7306408" cy="369332"/>
          </a:xfrm>
          <a:prstGeom prst="rect">
            <a:avLst/>
          </a:prstGeom>
          <a:noFill/>
        </p:spPr>
        <p:txBody>
          <a:bodyPr wrap="square" rtlCol="0">
            <a:spAutoFit/>
          </a:bodyPr>
          <a:lstStyle/>
          <a:p>
            <a:r>
              <a:rPr lang="tr-TR" dirty="0">
                <a:solidFill>
                  <a:schemeClr val="bg1"/>
                </a:solidFill>
              </a:rPr>
              <a:t>First is </a:t>
            </a:r>
            <a:r>
              <a:rPr lang="tr-TR" dirty="0" err="1">
                <a:solidFill>
                  <a:schemeClr val="bg1"/>
                </a:solidFill>
              </a:rPr>
              <a:t>for</a:t>
            </a:r>
            <a:r>
              <a:rPr lang="tr-TR" dirty="0">
                <a:solidFill>
                  <a:schemeClr val="bg1"/>
                </a:solidFill>
              </a:rPr>
              <a:t> </a:t>
            </a:r>
            <a:r>
              <a:rPr lang="tr-TR" dirty="0" err="1">
                <a:solidFill>
                  <a:schemeClr val="bg1"/>
                </a:solidFill>
              </a:rPr>
              <a:t>searching</a:t>
            </a:r>
            <a:r>
              <a:rPr lang="tr-TR" dirty="0">
                <a:solidFill>
                  <a:schemeClr val="bg1"/>
                </a:solidFill>
              </a:rPr>
              <a:t> </a:t>
            </a:r>
            <a:r>
              <a:rPr lang="tr-TR" dirty="0" err="1">
                <a:solidFill>
                  <a:schemeClr val="bg1"/>
                </a:solidFill>
              </a:rPr>
              <a:t>articles</a:t>
            </a:r>
            <a:r>
              <a:rPr lang="tr-TR" dirty="0">
                <a:solidFill>
                  <a:schemeClr val="bg1"/>
                </a:solidFill>
              </a:rPr>
              <a:t> </a:t>
            </a:r>
            <a:r>
              <a:rPr lang="tr-TR" dirty="0" err="1">
                <a:solidFill>
                  <a:schemeClr val="bg1"/>
                </a:solidFill>
              </a:rPr>
              <a:t>that</a:t>
            </a:r>
            <a:r>
              <a:rPr lang="tr-TR" dirty="0">
                <a:solidFill>
                  <a:schemeClr val="bg1"/>
                </a:solidFill>
              </a:rPr>
              <a:t> </a:t>
            </a:r>
            <a:r>
              <a:rPr lang="tr-TR" dirty="0" err="1">
                <a:solidFill>
                  <a:schemeClr val="bg1"/>
                </a:solidFill>
              </a:rPr>
              <a:t>match</a:t>
            </a:r>
            <a:r>
              <a:rPr lang="tr-TR" dirty="0">
                <a:solidFill>
                  <a:schemeClr val="bg1"/>
                </a:solidFill>
              </a:rPr>
              <a:t> </a:t>
            </a:r>
            <a:r>
              <a:rPr lang="tr-TR" dirty="0" err="1">
                <a:solidFill>
                  <a:schemeClr val="bg1"/>
                </a:solidFill>
              </a:rPr>
              <a:t>with</a:t>
            </a:r>
            <a:r>
              <a:rPr lang="tr-TR" dirty="0">
                <a:solidFill>
                  <a:schemeClr val="bg1"/>
                </a:solidFill>
              </a:rPr>
              <a:t> a </a:t>
            </a:r>
            <a:r>
              <a:rPr lang="tr-TR" dirty="0" err="1">
                <a:solidFill>
                  <a:schemeClr val="bg1"/>
                </a:solidFill>
              </a:rPr>
              <a:t>query</a:t>
            </a:r>
            <a:r>
              <a:rPr lang="tr-TR" dirty="0">
                <a:solidFill>
                  <a:schemeClr val="bg1"/>
                </a:solidFill>
              </a:rPr>
              <a:t>.</a:t>
            </a:r>
          </a:p>
        </p:txBody>
      </p:sp>
      <p:sp>
        <p:nvSpPr>
          <p:cNvPr id="5" name="TextBox 4">
            <a:extLst>
              <a:ext uri="{FF2B5EF4-FFF2-40B4-BE49-F238E27FC236}">
                <a16:creationId xmlns:a16="http://schemas.microsoft.com/office/drawing/2014/main" id="{8902399A-6998-B505-7A89-6E43F5BC9DED}"/>
              </a:ext>
            </a:extLst>
          </p:cNvPr>
          <p:cNvSpPr txBox="1"/>
          <p:nvPr/>
        </p:nvSpPr>
        <p:spPr>
          <a:xfrm>
            <a:off x="1165164" y="2065769"/>
            <a:ext cx="7306408" cy="369332"/>
          </a:xfrm>
          <a:prstGeom prst="rect">
            <a:avLst/>
          </a:prstGeom>
          <a:noFill/>
        </p:spPr>
        <p:txBody>
          <a:bodyPr wrap="square" rtlCol="0">
            <a:spAutoFit/>
          </a:bodyPr>
          <a:lstStyle/>
          <a:p>
            <a:r>
              <a:rPr lang="tr-TR" dirty="0">
                <a:solidFill>
                  <a:schemeClr val="bg1"/>
                </a:solidFill>
              </a:rPr>
              <a:t>Second is </a:t>
            </a:r>
            <a:r>
              <a:rPr lang="tr-TR" dirty="0" err="1">
                <a:solidFill>
                  <a:schemeClr val="bg1"/>
                </a:solidFill>
              </a:rPr>
              <a:t>for</a:t>
            </a:r>
            <a:r>
              <a:rPr lang="tr-TR" dirty="0">
                <a:solidFill>
                  <a:schemeClr val="bg1"/>
                </a:solidFill>
              </a:rPr>
              <a:t> </a:t>
            </a:r>
            <a:r>
              <a:rPr lang="tr-TR" dirty="0" err="1">
                <a:solidFill>
                  <a:schemeClr val="bg1"/>
                </a:solidFill>
              </a:rPr>
              <a:t>fetching</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articles</a:t>
            </a:r>
            <a:r>
              <a:rPr lang="tr-TR" dirty="0">
                <a:solidFill>
                  <a:schemeClr val="bg1"/>
                </a:solidFill>
              </a:rPr>
              <a:t> </a:t>
            </a:r>
            <a:r>
              <a:rPr lang="tr-TR" dirty="0" err="1">
                <a:solidFill>
                  <a:schemeClr val="bg1"/>
                </a:solidFill>
              </a:rPr>
              <a:t>with</a:t>
            </a:r>
            <a:r>
              <a:rPr lang="tr-TR" dirty="0">
                <a:solidFill>
                  <a:schemeClr val="bg1"/>
                </a:solidFill>
              </a:rPr>
              <a:t> </a:t>
            </a:r>
            <a:r>
              <a:rPr lang="tr-TR" dirty="0" err="1">
                <a:solidFill>
                  <a:schemeClr val="bg1"/>
                </a:solidFill>
              </a:rPr>
              <a:t>those</a:t>
            </a:r>
            <a:r>
              <a:rPr lang="tr-TR" dirty="0">
                <a:solidFill>
                  <a:schemeClr val="bg1"/>
                </a:solidFill>
              </a:rPr>
              <a:t> </a:t>
            </a:r>
            <a:r>
              <a:rPr lang="tr-TR" dirty="0" err="1">
                <a:solidFill>
                  <a:schemeClr val="bg1"/>
                </a:solidFill>
              </a:rPr>
              <a:t>id’s</a:t>
            </a:r>
            <a:r>
              <a:rPr lang="tr-TR" dirty="0">
                <a:solidFill>
                  <a:schemeClr val="bg1"/>
                </a:solidFill>
              </a:rPr>
              <a:t>.</a:t>
            </a:r>
          </a:p>
        </p:txBody>
      </p:sp>
    </p:spTree>
    <p:extLst>
      <p:ext uri="{BB962C8B-B14F-4D97-AF65-F5344CB8AC3E}">
        <p14:creationId xmlns:p14="http://schemas.microsoft.com/office/powerpoint/2010/main" val="1946427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14</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endParaRPr lang="en-US" sz="2400" dirty="0">
              <a:solidFill>
                <a:srgbClr val="00FF00"/>
              </a:solidFill>
            </a:endParaRPr>
          </a:p>
        </p:txBody>
      </p:sp>
      <p:sp>
        <p:nvSpPr>
          <p:cNvPr id="10" name="TextBox 9">
            <a:extLst>
              <a:ext uri="{FF2B5EF4-FFF2-40B4-BE49-F238E27FC236}">
                <a16:creationId xmlns:a16="http://schemas.microsoft.com/office/drawing/2014/main" id="{6310E4FD-729F-AFE4-6265-CF008EA98DFD}"/>
              </a:ext>
            </a:extLst>
          </p:cNvPr>
          <p:cNvSpPr txBox="1"/>
          <p:nvPr/>
        </p:nvSpPr>
        <p:spPr>
          <a:xfrm>
            <a:off x="920627" y="1325879"/>
            <a:ext cx="7306408" cy="369332"/>
          </a:xfrm>
          <a:prstGeom prst="rect">
            <a:avLst/>
          </a:prstGeom>
          <a:noFill/>
        </p:spPr>
        <p:txBody>
          <a:bodyPr wrap="square" rtlCol="0">
            <a:spAutoFit/>
          </a:bodyPr>
          <a:lstStyle/>
          <a:p>
            <a:r>
              <a:rPr lang="tr-TR" dirty="0" err="1">
                <a:solidFill>
                  <a:srgbClr val="C00000"/>
                </a:solidFill>
              </a:rPr>
              <a:t>Entrez</a:t>
            </a:r>
            <a:r>
              <a:rPr lang="tr-TR" dirty="0">
                <a:solidFill>
                  <a:srgbClr val="C00000"/>
                </a:solidFill>
              </a:rPr>
              <a:t> E-</a:t>
            </a:r>
            <a:r>
              <a:rPr lang="tr-TR" dirty="0" err="1">
                <a:solidFill>
                  <a:srgbClr val="C00000"/>
                </a:solidFill>
              </a:rPr>
              <a:t>search</a:t>
            </a:r>
            <a:endParaRPr lang="tr-TR" dirty="0">
              <a:solidFill>
                <a:srgbClr val="C00000"/>
              </a:solidFill>
            </a:endParaRPr>
          </a:p>
        </p:txBody>
      </p:sp>
      <p:sp>
        <p:nvSpPr>
          <p:cNvPr id="6" name="TextBox 5">
            <a:extLst>
              <a:ext uri="{FF2B5EF4-FFF2-40B4-BE49-F238E27FC236}">
                <a16:creationId xmlns:a16="http://schemas.microsoft.com/office/drawing/2014/main" id="{7CAD9519-0E76-637B-310B-EE44C5591DF0}"/>
              </a:ext>
            </a:extLst>
          </p:cNvPr>
          <p:cNvSpPr txBox="1"/>
          <p:nvPr/>
        </p:nvSpPr>
        <p:spPr>
          <a:xfrm>
            <a:off x="920626" y="2184198"/>
            <a:ext cx="9287243" cy="369332"/>
          </a:xfrm>
          <a:prstGeom prst="rect">
            <a:avLst/>
          </a:prstGeom>
          <a:noFill/>
        </p:spPr>
        <p:txBody>
          <a:bodyPr wrap="square">
            <a:spAutoFit/>
          </a:bodyPr>
          <a:lstStyle/>
          <a:p>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Entrez.esearch</a:t>
            </a:r>
            <a:r>
              <a:rPr lang="tr-TR" b="0" dirty="0">
                <a:solidFill>
                  <a:srgbClr val="F8F8F2"/>
                </a:solidFill>
                <a:effectLst/>
                <a:latin typeface="Consolas" panose="020B0609020204030204" pitchFamily="49" charset="0"/>
              </a:rPr>
              <a:t>(</a:t>
            </a:r>
            <a:r>
              <a:rPr lang="tr-TR" b="0" dirty="0" err="1">
                <a:solidFill>
                  <a:srgbClr val="FFB86C"/>
                </a:solidFill>
                <a:effectLst/>
                <a:latin typeface="Consolas" panose="020B0609020204030204" pitchFamily="49" charset="0"/>
              </a:rPr>
              <a:t>db</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pubmed</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term</a:t>
            </a:r>
            <a:r>
              <a:rPr lang="tr-TR" b="0" dirty="0">
                <a:solidFill>
                  <a:srgbClr val="FF79C6"/>
                </a:solidFill>
                <a:effectLst/>
                <a:latin typeface="Consolas" panose="020B0609020204030204" pitchFamily="49" charset="0"/>
              </a:rPr>
              <a:t>=</a:t>
            </a:r>
            <a:r>
              <a:rPr lang="tr-TR" b="0" dirty="0" err="1">
                <a:solidFill>
                  <a:srgbClr val="F8F8F2"/>
                </a:solidFill>
                <a:effectLst/>
                <a:latin typeface="Consolas" panose="020B0609020204030204" pitchFamily="49" charset="0"/>
              </a:rPr>
              <a:t>query</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retmin</a:t>
            </a:r>
            <a:r>
              <a:rPr lang="tr-TR" b="0" dirty="0">
                <a:solidFill>
                  <a:srgbClr val="FF79C6"/>
                </a:solidFill>
                <a:effectLst/>
                <a:latin typeface="Consolas" panose="020B0609020204030204" pitchFamily="49" charset="0"/>
              </a:rPr>
              <a:t>=</a:t>
            </a:r>
            <a:r>
              <a:rPr lang="tr-TR" b="0" dirty="0" err="1">
                <a:solidFill>
                  <a:srgbClr val="FFB86C"/>
                </a:solidFill>
                <a:effectLst/>
                <a:latin typeface="Consolas" panose="020B0609020204030204" pitchFamily="49" charset="0"/>
              </a:rPr>
              <a:t>0</a:t>
            </a:r>
            <a:r>
              <a:rPr lang="tr-TR" b="0" dirty="0" err="1">
                <a:solidFill>
                  <a:srgbClr val="F8F8F2"/>
                </a:solidFill>
                <a:effectLst/>
                <a:latin typeface="Consolas" panose="020B0609020204030204" pitchFamily="49" charset="0"/>
              </a:rPr>
              <a:t>,</a:t>
            </a:r>
            <a:r>
              <a:rPr lang="tr-TR" b="0" dirty="0" err="1">
                <a:solidFill>
                  <a:srgbClr val="FFB86C"/>
                </a:solidFill>
                <a:effectLst/>
                <a:latin typeface="Consolas" panose="020B0609020204030204" pitchFamily="49" charset="0"/>
              </a:rPr>
              <a:t>retmax</a:t>
            </a:r>
            <a:r>
              <a:rPr lang="tr-TR" b="0" dirty="0">
                <a:solidFill>
                  <a:srgbClr val="FF79C6"/>
                </a:solidFill>
                <a:effectLst/>
                <a:latin typeface="Consolas" panose="020B0609020204030204" pitchFamily="49" charset="0"/>
              </a:rPr>
              <a:t>=</a:t>
            </a:r>
            <a:r>
              <a:rPr lang="tr-TR" b="0" dirty="0">
                <a:solidFill>
                  <a:srgbClr val="FFB86C"/>
                </a:solidFill>
                <a:effectLst/>
                <a:latin typeface="Consolas" panose="020B0609020204030204" pitchFamily="49" charset="0"/>
              </a:rPr>
              <a:t>10_000</a:t>
            </a:r>
            <a:r>
              <a:rPr lang="tr-TR"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7B5E6F5-7C90-DA6D-762F-6749E8255B3E}"/>
              </a:ext>
            </a:extLst>
          </p:cNvPr>
          <p:cNvSpPr txBox="1"/>
          <p:nvPr/>
        </p:nvSpPr>
        <p:spPr>
          <a:xfrm>
            <a:off x="1852978" y="3042517"/>
            <a:ext cx="8935183" cy="646331"/>
          </a:xfrm>
          <a:prstGeom prst="rect">
            <a:avLst/>
          </a:prstGeom>
          <a:noFill/>
        </p:spPr>
        <p:txBody>
          <a:bodyPr wrap="square">
            <a:spAutoFit/>
          </a:bodyPr>
          <a:lstStyle/>
          <a:p>
            <a:r>
              <a:rPr lang="en-US" b="0" dirty="0">
                <a:solidFill>
                  <a:srgbClr val="F1FA8C"/>
                </a:solidFill>
                <a:effectLst/>
                <a:latin typeface="Consolas" panose="020B0609020204030204" pitchFamily="49" charset="0"/>
              </a:rPr>
              <a:t>Searches </a:t>
            </a:r>
            <a:r>
              <a:rPr lang="en-US" b="0" dirty="0" err="1">
                <a:solidFill>
                  <a:srgbClr val="F1FA8C"/>
                </a:solidFill>
                <a:effectLst/>
                <a:latin typeface="Consolas" panose="020B0609020204030204" pitchFamily="49" charset="0"/>
              </a:rPr>
              <a:t>pubmed</a:t>
            </a:r>
            <a:r>
              <a:rPr lang="en-US" b="0" dirty="0">
                <a:solidFill>
                  <a:srgbClr val="F1FA8C"/>
                </a:solidFill>
                <a:effectLst/>
                <a:latin typeface="Consolas" panose="020B0609020204030204" pitchFamily="49" charset="0"/>
              </a:rPr>
              <a:t> for a given query and returns a </a:t>
            </a:r>
            <a:r>
              <a:rPr lang="en-US" b="0" dirty="0" err="1">
                <a:solidFill>
                  <a:srgbClr val="F1FA8C"/>
                </a:solidFill>
                <a:effectLst/>
                <a:latin typeface="Consolas" panose="020B0609020204030204" pitchFamily="49" charset="0"/>
              </a:rPr>
              <a:t>id_list</a:t>
            </a:r>
            <a:r>
              <a:rPr lang="en-US" b="0" dirty="0">
                <a:solidFill>
                  <a:srgbClr val="F1FA8C"/>
                </a:solidFill>
                <a:effectLst/>
                <a:latin typeface="Consolas" panose="020B0609020204030204" pitchFamily="49" charset="0"/>
              </a:rPr>
              <a:t> of articles</a:t>
            </a:r>
            <a:endParaRPr lang="en-US" b="0" dirty="0">
              <a:solidFill>
                <a:srgbClr val="F8F8F2"/>
              </a:solidFill>
              <a:effectLst/>
              <a:latin typeface="Consolas" panose="020B0609020204030204" pitchFamily="49" charset="0"/>
            </a:endParaRPr>
          </a:p>
          <a:p>
            <a:r>
              <a:rPr lang="tr-TR" b="0" dirty="0" err="1">
                <a:solidFill>
                  <a:srgbClr val="F1FA8C"/>
                </a:solidFill>
                <a:effectLst/>
                <a:latin typeface="Consolas" panose="020B0609020204030204" pitchFamily="49" charset="0"/>
              </a:rPr>
              <a:t>retmax</a:t>
            </a:r>
            <a:r>
              <a:rPr lang="tr-TR" b="0" dirty="0">
                <a:solidFill>
                  <a:srgbClr val="F1FA8C"/>
                </a:solidFill>
                <a:effectLst/>
                <a:latin typeface="Consolas" panose="020B0609020204030204" pitchFamily="49" charset="0"/>
              </a:rPr>
              <a:t> </a:t>
            </a:r>
            <a:r>
              <a:rPr lang="en-US" b="0" dirty="0">
                <a:solidFill>
                  <a:srgbClr val="F1FA8C"/>
                </a:solidFill>
                <a:effectLst/>
                <a:latin typeface="Consolas" panose="020B0609020204030204" pitchFamily="49" charset="0"/>
              </a:rPr>
              <a:t>variable controls the count of returned articles</a:t>
            </a:r>
            <a:endParaRPr lang="en-US"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55643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15</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endParaRPr lang="en-US" sz="2400" dirty="0">
              <a:solidFill>
                <a:srgbClr val="00FF00"/>
              </a:solidFill>
            </a:endParaRPr>
          </a:p>
        </p:txBody>
      </p:sp>
      <p:sp>
        <p:nvSpPr>
          <p:cNvPr id="10" name="TextBox 9">
            <a:extLst>
              <a:ext uri="{FF2B5EF4-FFF2-40B4-BE49-F238E27FC236}">
                <a16:creationId xmlns:a16="http://schemas.microsoft.com/office/drawing/2014/main" id="{6310E4FD-729F-AFE4-6265-CF008EA98DFD}"/>
              </a:ext>
            </a:extLst>
          </p:cNvPr>
          <p:cNvSpPr txBox="1"/>
          <p:nvPr/>
        </p:nvSpPr>
        <p:spPr>
          <a:xfrm>
            <a:off x="920627" y="1325879"/>
            <a:ext cx="7306408" cy="369332"/>
          </a:xfrm>
          <a:prstGeom prst="rect">
            <a:avLst/>
          </a:prstGeom>
          <a:noFill/>
        </p:spPr>
        <p:txBody>
          <a:bodyPr wrap="square" rtlCol="0">
            <a:spAutoFit/>
          </a:bodyPr>
          <a:lstStyle/>
          <a:p>
            <a:r>
              <a:rPr lang="tr-TR" dirty="0" err="1">
                <a:solidFill>
                  <a:srgbClr val="C00000"/>
                </a:solidFill>
              </a:rPr>
              <a:t>Entrez</a:t>
            </a:r>
            <a:r>
              <a:rPr lang="tr-TR" dirty="0">
                <a:solidFill>
                  <a:srgbClr val="C00000"/>
                </a:solidFill>
              </a:rPr>
              <a:t> E-</a:t>
            </a:r>
            <a:r>
              <a:rPr lang="tr-TR" dirty="0" err="1">
                <a:solidFill>
                  <a:srgbClr val="C00000"/>
                </a:solidFill>
              </a:rPr>
              <a:t>fetch</a:t>
            </a:r>
            <a:endParaRPr lang="tr-TR" dirty="0">
              <a:solidFill>
                <a:srgbClr val="C00000"/>
              </a:solidFill>
            </a:endParaRPr>
          </a:p>
        </p:txBody>
      </p:sp>
      <p:sp>
        <p:nvSpPr>
          <p:cNvPr id="5" name="TextBox 4">
            <a:extLst>
              <a:ext uri="{FF2B5EF4-FFF2-40B4-BE49-F238E27FC236}">
                <a16:creationId xmlns:a16="http://schemas.microsoft.com/office/drawing/2014/main" id="{589BF8BF-F574-7664-D116-B05C4AA69B41}"/>
              </a:ext>
            </a:extLst>
          </p:cNvPr>
          <p:cNvSpPr txBox="1"/>
          <p:nvPr/>
        </p:nvSpPr>
        <p:spPr>
          <a:xfrm>
            <a:off x="1835394" y="2182097"/>
            <a:ext cx="8917598" cy="369332"/>
          </a:xfrm>
          <a:prstGeom prst="rect">
            <a:avLst/>
          </a:prstGeom>
          <a:noFill/>
        </p:spPr>
        <p:txBody>
          <a:bodyPr wrap="square">
            <a:spAutoFit/>
          </a:bodyPr>
          <a:lstStyle/>
          <a:p>
            <a:r>
              <a:rPr lang="tr-TR" b="0" dirty="0" err="1">
                <a:solidFill>
                  <a:srgbClr val="F8F8F2"/>
                </a:solidFill>
                <a:effectLst/>
                <a:latin typeface="Consolas" panose="020B0609020204030204" pitchFamily="49" charset="0"/>
              </a:rPr>
              <a:t>Entrez.efetch</a:t>
            </a:r>
            <a:r>
              <a:rPr lang="tr-TR" b="0" dirty="0">
                <a:solidFill>
                  <a:srgbClr val="F8F8F2"/>
                </a:solidFill>
                <a:effectLst/>
                <a:latin typeface="Consolas" panose="020B0609020204030204" pitchFamily="49" charset="0"/>
              </a:rPr>
              <a:t>(</a:t>
            </a:r>
            <a:r>
              <a:rPr lang="tr-TR" b="0" dirty="0" err="1">
                <a:solidFill>
                  <a:srgbClr val="FFB86C"/>
                </a:solidFill>
                <a:effectLst/>
                <a:latin typeface="Consolas" panose="020B0609020204030204" pitchFamily="49" charset="0"/>
              </a:rPr>
              <a:t>db</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pubmed</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a:t>
            </a:r>
            <a:r>
              <a:rPr lang="tr-TR" b="0" dirty="0">
                <a:solidFill>
                  <a:srgbClr val="FFB86C"/>
                </a:solidFill>
                <a:effectLst/>
                <a:latin typeface="Consolas" panose="020B0609020204030204" pitchFamily="49" charset="0"/>
              </a:rPr>
              <a:t>id</a:t>
            </a:r>
            <a:r>
              <a:rPr lang="tr-TR" b="0" dirty="0">
                <a:solidFill>
                  <a:srgbClr val="FF79C6"/>
                </a:solidFill>
                <a:effectLst/>
                <a:latin typeface="Consolas" panose="020B0609020204030204" pitchFamily="49" charset="0"/>
              </a:rPr>
              <a:t>=</a:t>
            </a:r>
            <a:r>
              <a:rPr lang="tr-TR" b="0" dirty="0" err="1">
                <a:solidFill>
                  <a:srgbClr val="F8F8F2"/>
                </a:solidFill>
                <a:effectLst/>
                <a:latin typeface="Consolas" panose="020B0609020204030204" pitchFamily="49" charset="0"/>
              </a:rPr>
              <a:t>pmid</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rettype</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Medline</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retmode</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text</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4A5FBB32-97C2-7DEE-843A-4341CC1E679F}"/>
              </a:ext>
            </a:extLst>
          </p:cNvPr>
          <p:cNvSpPr txBox="1"/>
          <p:nvPr/>
        </p:nvSpPr>
        <p:spPr>
          <a:xfrm>
            <a:off x="1835394" y="3038287"/>
            <a:ext cx="6895368" cy="646331"/>
          </a:xfrm>
          <a:prstGeom prst="rect">
            <a:avLst/>
          </a:prstGeom>
          <a:noFill/>
        </p:spPr>
        <p:txBody>
          <a:bodyPr wrap="square">
            <a:spAutoFit/>
          </a:bodyPr>
          <a:lstStyle/>
          <a:p>
            <a:r>
              <a:rPr lang="tr-TR" dirty="0">
                <a:solidFill>
                  <a:srgbClr val="F1FA8C"/>
                </a:solidFill>
                <a:latin typeface="Consolas" panose="020B0609020204030204" pitchFamily="49" charset="0"/>
              </a:rPr>
              <a:t>R</a:t>
            </a:r>
            <a:r>
              <a:rPr lang="en-US" b="0" dirty="0">
                <a:solidFill>
                  <a:srgbClr val="F1FA8C"/>
                </a:solidFill>
                <a:effectLst/>
                <a:latin typeface="Consolas" panose="020B0609020204030204" pitchFamily="49" charset="0"/>
              </a:rPr>
              <a:t>et</a:t>
            </a:r>
            <a:r>
              <a:rPr lang="tr-TR" b="0" dirty="0" err="1">
                <a:solidFill>
                  <a:srgbClr val="F1FA8C"/>
                </a:solidFill>
                <a:effectLst/>
                <a:latin typeface="Consolas" panose="020B0609020204030204" pitchFamily="49" charset="0"/>
              </a:rPr>
              <a:t>urns</a:t>
            </a:r>
            <a:r>
              <a:rPr lang="tr-TR" b="0" dirty="0">
                <a:solidFill>
                  <a:srgbClr val="F1FA8C"/>
                </a:solidFill>
                <a:effectLst/>
                <a:latin typeface="Consolas" panose="020B0609020204030204" pitchFamily="49" charset="0"/>
              </a:rPr>
              <a:t> </a:t>
            </a:r>
            <a:r>
              <a:rPr lang="en-US" b="0" dirty="0">
                <a:solidFill>
                  <a:srgbClr val="F1FA8C"/>
                </a:solidFill>
                <a:effectLst/>
                <a:latin typeface="Consolas" panose="020B0609020204030204" pitchFamily="49" charset="0"/>
              </a:rPr>
              <a:t>the articles based on the </a:t>
            </a:r>
            <a:r>
              <a:rPr lang="en-US" b="0" dirty="0" err="1">
                <a:solidFill>
                  <a:srgbClr val="F1FA8C"/>
                </a:solidFill>
                <a:effectLst/>
                <a:latin typeface="Consolas" panose="020B0609020204030204" pitchFamily="49" charset="0"/>
              </a:rPr>
              <a:t>pmid</a:t>
            </a:r>
            <a:r>
              <a:rPr lang="tr-TR" b="0" dirty="0">
                <a:solidFill>
                  <a:srgbClr val="F1FA8C"/>
                </a:solidFill>
                <a:effectLst/>
                <a:latin typeface="Consolas" panose="020B0609020204030204" pitchFamily="49" charset="0"/>
              </a:rPr>
              <a:t> (</a:t>
            </a:r>
            <a:r>
              <a:rPr lang="tr-TR" b="0" dirty="0" err="1">
                <a:solidFill>
                  <a:srgbClr val="F1FA8C"/>
                </a:solidFill>
                <a:effectLst/>
                <a:latin typeface="Consolas" panose="020B0609020204030204" pitchFamily="49" charset="0"/>
              </a:rPr>
              <a:t>Article</a:t>
            </a:r>
            <a:r>
              <a:rPr lang="tr-TR" b="0" dirty="0">
                <a:solidFill>
                  <a:srgbClr val="F1FA8C"/>
                </a:solidFill>
                <a:effectLst/>
                <a:latin typeface="Consolas" panose="020B0609020204030204" pitchFamily="49" charset="0"/>
              </a:rPr>
              <a:t> </a:t>
            </a:r>
            <a:r>
              <a:rPr lang="tr-TR" b="0" dirty="0" err="1">
                <a:solidFill>
                  <a:srgbClr val="F1FA8C"/>
                </a:solidFill>
                <a:effectLst/>
                <a:latin typeface="Consolas" panose="020B0609020204030204" pitchFamily="49" charset="0"/>
              </a:rPr>
              <a:t>ID</a:t>
            </a:r>
            <a:r>
              <a:rPr lang="tr-TR" b="0" dirty="0">
                <a:solidFill>
                  <a:srgbClr val="F1FA8C"/>
                </a:solidFill>
                <a:effectLst/>
                <a:latin typeface="Consolas" panose="020B0609020204030204" pitchFamily="49" charset="0"/>
              </a:rPr>
              <a:t>)</a:t>
            </a:r>
          </a:p>
          <a:p>
            <a:r>
              <a:rPr lang="tr-TR" dirty="0" err="1">
                <a:solidFill>
                  <a:srgbClr val="F1FA8C"/>
                </a:solidFill>
                <a:latin typeface="Consolas" panose="020B0609020204030204" pitchFamily="49" charset="0"/>
              </a:rPr>
              <a:t>It</a:t>
            </a:r>
            <a:r>
              <a:rPr lang="tr-TR" dirty="0">
                <a:solidFill>
                  <a:srgbClr val="F1FA8C"/>
                </a:solidFill>
                <a:latin typeface="Consolas" panose="020B0609020204030204" pitchFamily="49" charset="0"/>
              </a:rPr>
              <a:t> can </a:t>
            </a:r>
            <a:r>
              <a:rPr lang="tr-TR" dirty="0" err="1">
                <a:solidFill>
                  <a:srgbClr val="F1FA8C"/>
                </a:solidFill>
                <a:latin typeface="Consolas" panose="020B0609020204030204" pitchFamily="49" charset="0"/>
              </a:rPr>
              <a:t>either</a:t>
            </a:r>
            <a:r>
              <a:rPr lang="tr-TR" dirty="0">
                <a:solidFill>
                  <a:srgbClr val="F1FA8C"/>
                </a:solidFill>
                <a:latin typeface="Consolas" panose="020B0609020204030204" pitchFamily="49" charset="0"/>
              </a:rPr>
              <a:t> be a </a:t>
            </a:r>
            <a:r>
              <a:rPr lang="tr-TR" dirty="0" err="1">
                <a:solidFill>
                  <a:srgbClr val="F1FA8C"/>
                </a:solidFill>
                <a:latin typeface="Consolas" panose="020B0609020204030204" pitchFamily="49" charset="0"/>
              </a:rPr>
              <a:t>list</a:t>
            </a:r>
            <a:r>
              <a:rPr lang="tr-TR" dirty="0">
                <a:solidFill>
                  <a:srgbClr val="F1FA8C"/>
                </a:solidFill>
                <a:latin typeface="Consolas" panose="020B0609020204030204" pitchFamily="49" charset="0"/>
              </a:rPr>
              <a:t> of </a:t>
            </a:r>
            <a:r>
              <a:rPr lang="tr-TR" dirty="0" err="1">
                <a:solidFill>
                  <a:srgbClr val="F1FA8C"/>
                </a:solidFill>
                <a:latin typeface="Consolas" panose="020B0609020204030204" pitchFamily="49" charset="0"/>
              </a:rPr>
              <a:t>ID’s</a:t>
            </a:r>
            <a:r>
              <a:rPr lang="tr-TR" dirty="0">
                <a:solidFill>
                  <a:srgbClr val="F1FA8C"/>
                </a:solidFill>
                <a:latin typeface="Consolas" panose="020B0609020204030204" pitchFamily="49" charset="0"/>
              </a:rPr>
              <a:t> </a:t>
            </a:r>
            <a:r>
              <a:rPr lang="tr-TR" dirty="0" err="1">
                <a:solidFill>
                  <a:srgbClr val="F1FA8C"/>
                </a:solidFill>
                <a:latin typeface="Consolas" panose="020B0609020204030204" pitchFamily="49" charset="0"/>
              </a:rPr>
              <a:t>or</a:t>
            </a:r>
            <a:r>
              <a:rPr lang="tr-TR" dirty="0">
                <a:solidFill>
                  <a:srgbClr val="F1FA8C"/>
                </a:solidFill>
                <a:latin typeface="Consolas" panose="020B0609020204030204" pitchFamily="49" charset="0"/>
              </a:rPr>
              <a:t> a </a:t>
            </a:r>
            <a:r>
              <a:rPr lang="tr-TR" dirty="0" err="1">
                <a:solidFill>
                  <a:srgbClr val="F1FA8C"/>
                </a:solidFill>
                <a:latin typeface="Consolas" panose="020B0609020204030204" pitchFamily="49" charset="0"/>
              </a:rPr>
              <a:t>single</a:t>
            </a:r>
            <a:r>
              <a:rPr lang="tr-TR" dirty="0">
                <a:solidFill>
                  <a:srgbClr val="F1FA8C"/>
                </a:solidFill>
                <a:latin typeface="Consolas" panose="020B0609020204030204" pitchFamily="49" charset="0"/>
              </a:rPr>
              <a:t> id.</a:t>
            </a:r>
            <a:r>
              <a:rPr lang="en-US" b="0" dirty="0">
                <a:solidFill>
                  <a:srgbClr val="F1FA8C"/>
                </a:solidFill>
                <a:effectLst/>
                <a:latin typeface="Consolas" panose="020B0609020204030204" pitchFamily="49" charset="0"/>
              </a:rPr>
              <a:t> </a:t>
            </a:r>
            <a:endParaRPr lang="en-US"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89517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16</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endParaRPr lang="en-US" sz="2400" dirty="0">
              <a:solidFill>
                <a:srgbClr val="00FF00"/>
              </a:solidFill>
            </a:endParaRPr>
          </a:p>
        </p:txBody>
      </p:sp>
      <p:sp>
        <p:nvSpPr>
          <p:cNvPr id="11" name="TextBox 10">
            <a:extLst>
              <a:ext uri="{FF2B5EF4-FFF2-40B4-BE49-F238E27FC236}">
                <a16:creationId xmlns:a16="http://schemas.microsoft.com/office/drawing/2014/main" id="{2D65EDC4-D2B4-F3C4-1E75-1653F05A27E5}"/>
              </a:ext>
            </a:extLst>
          </p:cNvPr>
          <p:cNvSpPr txBox="1"/>
          <p:nvPr/>
        </p:nvSpPr>
        <p:spPr>
          <a:xfrm>
            <a:off x="920627" y="2265881"/>
            <a:ext cx="11095892" cy="2585323"/>
          </a:xfrm>
          <a:prstGeom prst="rect">
            <a:avLst/>
          </a:prstGeom>
          <a:noFill/>
        </p:spPr>
        <p:txBody>
          <a:bodyPr wrap="square">
            <a:spAutoFit/>
          </a:bodyPr>
          <a:lstStyle/>
          <a:p>
            <a:r>
              <a:rPr lang="en-US" b="0" dirty="0">
                <a:solidFill>
                  <a:srgbClr val="F1FA8C"/>
                </a:solidFill>
                <a:effectLst/>
                <a:latin typeface="Consolas" panose="020B0609020204030204" pitchFamily="49" charset="0"/>
              </a:rPr>
              <a:t>"The role of microRNAs in cancer development and progression"</a:t>
            </a:r>
            <a:endParaRPr lang="en-US" b="0" dirty="0">
              <a:solidFill>
                <a:srgbClr val="F8F8F2"/>
              </a:solidFill>
              <a:effectLst/>
              <a:latin typeface="Consolas" panose="020B0609020204030204" pitchFamily="49" charset="0"/>
            </a:endParaRPr>
          </a:p>
          <a:p>
            <a:r>
              <a:rPr lang="en-US" b="0" dirty="0">
                <a:solidFill>
                  <a:srgbClr val="F1FA8C"/>
                </a:solidFill>
                <a:effectLst/>
                <a:latin typeface="Consolas" panose="020B0609020204030204" pitchFamily="49" charset="0"/>
              </a:rPr>
              <a:t>"The use of CRISPR/</a:t>
            </a:r>
            <a:r>
              <a:rPr lang="en-US" b="0" dirty="0" err="1">
                <a:solidFill>
                  <a:srgbClr val="F1FA8C"/>
                </a:solidFill>
                <a:effectLst/>
                <a:latin typeface="Consolas" panose="020B0609020204030204" pitchFamily="49" charset="0"/>
              </a:rPr>
              <a:t>Cas9</a:t>
            </a:r>
            <a:r>
              <a:rPr lang="en-US" b="0" dirty="0">
                <a:solidFill>
                  <a:srgbClr val="F1FA8C"/>
                </a:solidFill>
                <a:effectLst/>
                <a:latin typeface="Consolas" panose="020B0609020204030204" pitchFamily="49" charset="0"/>
              </a:rPr>
              <a:t> for gene editing in biomedical research</a:t>
            </a:r>
            <a:r>
              <a:rPr lang="tr-TR" b="0" dirty="0">
                <a:solidFill>
                  <a:srgbClr val="F1FA8C"/>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rgbClr val="F1FA8C"/>
                </a:solidFill>
                <a:effectLst/>
                <a:latin typeface="Consolas" panose="020B0609020204030204" pitchFamily="49" charset="0"/>
              </a:rPr>
              <a:t>"Base excision repair (BER)"</a:t>
            </a:r>
            <a:endParaRPr lang="tr-TR" b="0" dirty="0">
              <a:solidFill>
                <a:srgbClr val="F8F8F2"/>
              </a:solidFill>
              <a:effectLst/>
              <a:latin typeface="Consolas" panose="020B0609020204030204" pitchFamily="49" charset="0"/>
            </a:endParaRPr>
          </a:p>
          <a:p>
            <a:r>
              <a:rPr lang="en-US" b="0" dirty="0">
                <a:solidFill>
                  <a:srgbClr val="F1FA8C"/>
                </a:solidFill>
                <a:effectLst/>
                <a:latin typeface="Consolas" panose="020B0609020204030204" pitchFamily="49" charset="0"/>
              </a:rPr>
              <a:t>"Nucleotide excision repair (</a:t>
            </a:r>
            <a:r>
              <a:rPr lang="en-US" b="0" dirty="0" err="1">
                <a:solidFill>
                  <a:srgbClr val="F1FA8C"/>
                </a:solidFill>
                <a:effectLst/>
                <a:latin typeface="Consolas" panose="020B0609020204030204" pitchFamily="49" charset="0"/>
              </a:rPr>
              <a:t>NER</a:t>
            </a:r>
            <a:r>
              <a:rPr lang="en-US" b="0" dirty="0">
                <a:solidFill>
                  <a:srgbClr val="F1FA8C"/>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rgbClr val="F1FA8C"/>
                </a:solidFill>
                <a:effectLst/>
                <a:latin typeface="Consolas" panose="020B0609020204030204" pitchFamily="49" charset="0"/>
              </a:rPr>
              <a:t>"Non-homologous end joining (</a:t>
            </a:r>
            <a:r>
              <a:rPr lang="en-US" b="0" dirty="0" err="1">
                <a:solidFill>
                  <a:srgbClr val="F1FA8C"/>
                </a:solidFill>
                <a:effectLst/>
                <a:latin typeface="Consolas" panose="020B0609020204030204" pitchFamily="49" charset="0"/>
              </a:rPr>
              <a:t>NHEJ</a:t>
            </a:r>
            <a:r>
              <a:rPr lang="en-US" b="0" dirty="0">
                <a:solidFill>
                  <a:srgbClr val="F1FA8C"/>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rgbClr val="F1FA8C"/>
                </a:solidFill>
                <a:effectLst/>
                <a:latin typeface="Consolas" panose="020B0609020204030204" pitchFamily="49" charset="0"/>
              </a:rPr>
              <a:t>"Mismatch Repair (MMR)"</a:t>
            </a:r>
            <a:endParaRPr lang="en-US" b="0" dirty="0">
              <a:solidFill>
                <a:srgbClr val="F8F8F2"/>
              </a:solidFill>
              <a:effectLst/>
              <a:latin typeface="Consolas" panose="020B0609020204030204" pitchFamily="49" charset="0"/>
            </a:endParaRPr>
          </a:p>
          <a:p>
            <a:r>
              <a:rPr lang="en-US" b="0" dirty="0">
                <a:solidFill>
                  <a:srgbClr val="F1FA8C"/>
                </a:solidFill>
                <a:effectLst/>
                <a:latin typeface="Consolas" panose="020B0609020204030204" pitchFamily="49" charset="0"/>
              </a:rPr>
              <a:t>"Homologous recombination repair (HRR)"</a:t>
            </a:r>
            <a:endParaRPr lang="en-US" b="0" dirty="0">
              <a:solidFill>
                <a:srgbClr val="F8F8F2"/>
              </a:solidFill>
              <a:effectLst/>
              <a:latin typeface="Consolas" panose="020B0609020204030204" pitchFamily="49" charset="0"/>
            </a:endParaRPr>
          </a:p>
          <a:p>
            <a:r>
              <a:rPr lang="en-US" b="0" dirty="0">
                <a:solidFill>
                  <a:srgbClr val="F1FA8C"/>
                </a:solidFill>
                <a:effectLst/>
                <a:latin typeface="Consolas" panose="020B0609020204030204" pitchFamily="49" charset="0"/>
              </a:rPr>
              <a:t>"The development of nanotechnology-based therapies for cancer"</a:t>
            </a:r>
            <a:endParaRPr lang="en-US" b="0" dirty="0">
              <a:solidFill>
                <a:srgbClr val="F8F8F2"/>
              </a:solidFill>
              <a:effectLst/>
              <a:latin typeface="Consolas" panose="020B0609020204030204" pitchFamily="49" charset="0"/>
            </a:endParaRPr>
          </a:p>
          <a:p>
            <a:r>
              <a:rPr lang="en-US" b="0" dirty="0">
                <a:solidFill>
                  <a:srgbClr val="F1FA8C"/>
                </a:solidFill>
                <a:effectLst/>
                <a:latin typeface="Consolas" panose="020B0609020204030204" pitchFamily="49" charset="0"/>
              </a:rPr>
              <a:t>"The use of machine learning algorithms in medical diagnosis and treatment</a:t>
            </a:r>
            <a:r>
              <a:rPr lang="tr-TR" b="0" dirty="0">
                <a:solidFill>
                  <a:srgbClr val="F1FA8C"/>
                </a:solidFill>
                <a:effectLst/>
                <a:latin typeface="Consolas" panose="020B0609020204030204" pitchFamily="49" charset="0"/>
              </a:rPr>
              <a:t> </a:t>
            </a:r>
            <a:r>
              <a:rPr lang="en-US" b="0" dirty="0">
                <a:solidFill>
                  <a:srgbClr val="F1FA8C"/>
                </a:solidFill>
                <a:effectLst/>
                <a:latin typeface="Consolas" panose="020B0609020204030204" pitchFamily="49" charset="0"/>
              </a:rPr>
              <a:t>planning"</a:t>
            </a:r>
            <a:endParaRPr lang="en-US"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CAFD4E9D-FCAE-8667-9910-E77D3029E85F}"/>
              </a:ext>
            </a:extLst>
          </p:cNvPr>
          <p:cNvSpPr txBox="1"/>
          <p:nvPr/>
        </p:nvSpPr>
        <p:spPr>
          <a:xfrm>
            <a:off x="920627" y="1348720"/>
            <a:ext cx="7627374" cy="369332"/>
          </a:xfrm>
          <a:prstGeom prst="rect">
            <a:avLst/>
          </a:prstGeom>
          <a:noFill/>
        </p:spPr>
        <p:txBody>
          <a:bodyPr wrap="square" rtlCol="0">
            <a:spAutoFit/>
          </a:bodyPr>
          <a:lstStyle/>
          <a:p>
            <a:r>
              <a:rPr lang="tr-TR" dirty="0" err="1">
                <a:solidFill>
                  <a:schemeClr val="bg1"/>
                </a:solidFill>
              </a:rPr>
              <a:t>Search</a:t>
            </a:r>
            <a:r>
              <a:rPr lang="tr-TR" dirty="0">
                <a:solidFill>
                  <a:schemeClr val="bg1"/>
                </a:solidFill>
              </a:rPr>
              <a:t> </a:t>
            </a:r>
            <a:r>
              <a:rPr lang="tr-TR" dirty="0" err="1">
                <a:solidFill>
                  <a:schemeClr val="bg1"/>
                </a:solidFill>
              </a:rPr>
              <a:t>queries</a:t>
            </a:r>
            <a:r>
              <a:rPr lang="tr-TR" dirty="0">
                <a:solidFill>
                  <a:schemeClr val="bg1"/>
                </a:solidFill>
              </a:rPr>
              <a:t> </a:t>
            </a:r>
            <a:r>
              <a:rPr lang="tr-TR" dirty="0" err="1">
                <a:solidFill>
                  <a:schemeClr val="bg1"/>
                </a:solidFill>
              </a:rPr>
              <a:t>for</a:t>
            </a:r>
            <a:r>
              <a:rPr lang="tr-TR" dirty="0">
                <a:solidFill>
                  <a:schemeClr val="bg1"/>
                </a:solidFill>
              </a:rPr>
              <a:t> </a:t>
            </a:r>
            <a:r>
              <a:rPr lang="tr-TR" dirty="0" err="1">
                <a:solidFill>
                  <a:schemeClr val="bg1"/>
                </a:solidFill>
              </a:rPr>
              <a:t>getting</a:t>
            </a:r>
            <a:r>
              <a:rPr lang="tr-TR" dirty="0">
                <a:solidFill>
                  <a:schemeClr val="bg1"/>
                </a:solidFill>
              </a:rPr>
              <a:t> </a:t>
            </a:r>
            <a:r>
              <a:rPr lang="tr-TR" dirty="0" err="1">
                <a:solidFill>
                  <a:schemeClr val="bg1"/>
                </a:solidFill>
              </a:rPr>
              <a:t>specific</a:t>
            </a:r>
            <a:r>
              <a:rPr lang="tr-TR" dirty="0">
                <a:solidFill>
                  <a:schemeClr val="bg1"/>
                </a:solidFill>
              </a:rPr>
              <a:t> </a:t>
            </a:r>
            <a:r>
              <a:rPr lang="tr-TR" dirty="0" err="1">
                <a:solidFill>
                  <a:schemeClr val="bg1"/>
                </a:solidFill>
              </a:rPr>
              <a:t>articles</a:t>
            </a:r>
            <a:r>
              <a:rPr lang="tr-TR" dirty="0">
                <a:solidFill>
                  <a:schemeClr val="bg1"/>
                </a:solidFill>
              </a:rPr>
              <a:t>.</a:t>
            </a:r>
          </a:p>
        </p:txBody>
      </p:sp>
    </p:spTree>
    <p:extLst>
      <p:ext uri="{BB962C8B-B14F-4D97-AF65-F5344CB8AC3E}">
        <p14:creationId xmlns:p14="http://schemas.microsoft.com/office/powerpoint/2010/main" val="312120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nodeType="after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0" dur="500"/>
                                        <p:tgtEl>
                                          <p:spTgt spid="11">
                                            <p:txEl>
                                              <p:pRg st="1" end="1"/>
                                            </p:txEl>
                                          </p:spTgt>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4" dur="500"/>
                                        <p:tgtEl>
                                          <p:spTgt spid="11">
                                            <p:txEl>
                                              <p:pRg st="2" end="2"/>
                                            </p:txEl>
                                          </p:spTgt>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18" dur="500"/>
                                        <p:tgtEl>
                                          <p:spTgt spid="11">
                                            <p:txEl>
                                              <p:pRg st="3" end="3"/>
                                            </p:txEl>
                                          </p:spTgt>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2" dur="500"/>
                                        <p:tgtEl>
                                          <p:spTgt spid="11">
                                            <p:txEl>
                                              <p:pRg st="4" end="4"/>
                                            </p:txEl>
                                          </p:spTgt>
                                        </p:tgtEl>
                                      </p:cBhvr>
                                    </p:animEffect>
                                  </p:childTnLst>
                                </p:cTn>
                              </p:par>
                            </p:childTnLst>
                          </p:cTn>
                        </p:par>
                        <p:par>
                          <p:cTn id="23" fill="hold">
                            <p:stCondLst>
                              <p:cond delay="2000"/>
                            </p:stCondLst>
                            <p:childTnLst>
                              <p:par>
                                <p:cTn id="24" presetID="14" presetClass="entr" presetSubtype="10" fill="hold" nodeType="after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26" dur="500"/>
                                        <p:tgtEl>
                                          <p:spTgt spid="11">
                                            <p:txEl>
                                              <p:pRg st="5" end="5"/>
                                            </p:txEl>
                                          </p:spTgt>
                                        </p:tgtEl>
                                      </p:cBhvr>
                                    </p:animEffect>
                                  </p:childTnLst>
                                </p:cTn>
                              </p:par>
                            </p:childTnLst>
                          </p:cTn>
                        </p:par>
                        <p:par>
                          <p:cTn id="27" fill="hold">
                            <p:stCondLst>
                              <p:cond delay="2500"/>
                            </p:stCondLst>
                            <p:childTnLst>
                              <p:par>
                                <p:cTn id="28" presetID="14" presetClass="entr" presetSubtype="10" fill="hold" nodeType="after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randombar(horizontal)">
                                      <p:cBhvr>
                                        <p:cTn id="30" dur="500"/>
                                        <p:tgtEl>
                                          <p:spTgt spid="11">
                                            <p:txEl>
                                              <p:pRg st="6" end="6"/>
                                            </p:txEl>
                                          </p:spTgt>
                                        </p:tgtEl>
                                      </p:cBhvr>
                                    </p:animEffect>
                                  </p:childTnLst>
                                </p:cTn>
                              </p:par>
                            </p:childTnLst>
                          </p:cTn>
                        </p:par>
                        <p:par>
                          <p:cTn id="31" fill="hold">
                            <p:stCondLst>
                              <p:cond delay="3000"/>
                            </p:stCondLst>
                            <p:childTnLst>
                              <p:par>
                                <p:cTn id="32" presetID="14" presetClass="entr" presetSubtype="10" fill="hold" nodeType="afterEffect">
                                  <p:stCondLst>
                                    <p:cond delay="0"/>
                                  </p:stCondLst>
                                  <p:childTnLst>
                                    <p:set>
                                      <p:cBhvr>
                                        <p:cTn id="33" dur="1" fill="hold">
                                          <p:stCondLst>
                                            <p:cond delay="0"/>
                                          </p:stCondLst>
                                        </p:cTn>
                                        <p:tgtEl>
                                          <p:spTgt spid="11">
                                            <p:txEl>
                                              <p:pRg st="7" end="7"/>
                                            </p:txEl>
                                          </p:spTgt>
                                        </p:tgtEl>
                                        <p:attrNameLst>
                                          <p:attrName>style.visibility</p:attrName>
                                        </p:attrNameLst>
                                      </p:cBhvr>
                                      <p:to>
                                        <p:strVal val="visible"/>
                                      </p:to>
                                    </p:set>
                                    <p:animEffect transition="in" filter="randombar(horizontal)">
                                      <p:cBhvr>
                                        <p:cTn id="34" dur="500"/>
                                        <p:tgtEl>
                                          <p:spTgt spid="11">
                                            <p:txEl>
                                              <p:pRg st="7" end="7"/>
                                            </p:txEl>
                                          </p:spTgt>
                                        </p:tgtEl>
                                      </p:cBhvr>
                                    </p:animEffect>
                                  </p:childTnLst>
                                </p:cTn>
                              </p:par>
                            </p:childTnLst>
                          </p:cTn>
                        </p:par>
                        <p:par>
                          <p:cTn id="35" fill="hold">
                            <p:stCondLst>
                              <p:cond delay="3500"/>
                            </p:stCondLst>
                            <p:childTnLst>
                              <p:par>
                                <p:cTn id="36" presetID="14" presetClass="entr" presetSubtype="10" fill="hold" nodeType="afterEffect">
                                  <p:stCondLst>
                                    <p:cond delay="0"/>
                                  </p:stCondLst>
                                  <p:childTnLst>
                                    <p:set>
                                      <p:cBhvr>
                                        <p:cTn id="37"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38"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17</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endParaRPr lang="en-US" sz="2400" dirty="0">
              <a:solidFill>
                <a:srgbClr val="00FF00"/>
              </a:solidFill>
            </a:endParaRPr>
          </a:p>
        </p:txBody>
      </p:sp>
      <p:sp>
        <p:nvSpPr>
          <p:cNvPr id="5" name="TextBox 4">
            <a:extLst>
              <a:ext uri="{FF2B5EF4-FFF2-40B4-BE49-F238E27FC236}">
                <a16:creationId xmlns:a16="http://schemas.microsoft.com/office/drawing/2014/main" id="{4F1E64B9-F6B1-6401-46FC-9B50C6DC7C1A}"/>
              </a:ext>
            </a:extLst>
          </p:cNvPr>
          <p:cNvSpPr txBox="1"/>
          <p:nvPr/>
        </p:nvSpPr>
        <p:spPr>
          <a:xfrm>
            <a:off x="920627" y="2015258"/>
            <a:ext cx="10641258" cy="3693319"/>
          </a:xfrm>
          <a:prstGeom prst="rect">
            <a:avLst/>
          </a:prstGeom>
          <a:noFill/>
        </p:spPr>
        <p:txBody>
          <a:bodyPr wrap="square">
            <a:spAutoFit/>
          </a:bodyPr>
          <a:lstStyle/>
          <a:p>
            <a:r>
              <a:rPr lang="en-US" b="0" i="0" dirty="0">
                <a:solidFill>
                  <a:srgbClr val="F8F8F2"/>
                </a:solidFill>
                <a:effectLst/>
                <a:latin typeface="Consolas" panose="020B0609020204030204" pitchFamily="49" charset="0"/>
              </a:rPr>
              <a:t>There are 5031 articles for the query The role of microRNAs in cancer development and progression. </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There are 1070 articles for the query The use of CRISPR/</a:t>
            </a:r>
            <a:r>
              <a:rPr lang="en-US" b="0" i="0" dirty="0" err="1">
                <a:solidFill>
                  <a:srgbClr val="F8F8F2"/>
                </a:solidFill>
                <a:effectLst/>
                <a:latin typeface="Consolas" panose="020B0609020204030204" pitchFamily="49" charset="0"/>
              </a:rPr>
              <a:t>Cas9</a:t>
            </a:r>
            <a:r>
              <a:rPr lang="en-US" b="0" i="0" dirty="0">
                <a:solidFill>
                  <a:srgbClr val="F8F8F2"/>
                </a:solidFill>
                <a:effectLst/>
                <a:latin typeface="Consolas" panose="020B0609020204030204" pitchFamily="49" charset="0"/>
              </a:rPr>
              <a:t> for gene editing in biomedical research.</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There are 2599 articles for the query Base excision repair (BER). </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There are 2928 articles for the query Nucleotide excision repair (</a:t>
            </a:r>
            <a:r>
              <a:rPr lang="en-US" b="0" i="0" dirty="0" err="1">
                <a:solidFill>
                  <a:srgbClr val="F8F8F2"/>
                </a:solidFill>
                <a:effectLst/>
                <a:latin typeface="Consolas" panose="020B0609020204030204" pitchFamily="49" charset="0"/>
              </a:rPr>
              <a:t>NER</a:t>
            </a:r>
            <a:r>
              <a:rPr lang="en-US" b="0" i="0" dirty="0">
                <a:solidFill>
                  <a:srgbClr val="F8F8F2"/>
                </a:solidFill>
                <a:effectLst/>
                <a:latin typeface="Consolas" panose="020B0609020204030204" pitchFamily="49" charset="0"/>
              </a:rPr>
              <a:t>). </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There are 6055 articles for the query Non-homologous end joining (</a:t>
            </a:r>
            <a:r>
              <a:rPr lang="en-US" b="0" i="0" dirty="0" err="1">
                <a:solidFill>
                  <a:srgbClr val="F8F8F2"/>
                </a:solidFill>
                <a:effectLst/>
                <a:latin typeface="Consolas" panose="020B0609020204030204" pitchFamily="49" charset="0"/>
              </a:rPr>
              <a:t>NHEJ</a:t>
            </a:r>
            <a:r>
              <a:rPr lang="en-US" b="0" i="0" dirty="0">
                <a:solidFill>
                  <a:srgbClr val="F8F8F2"/>
                </a:solidFill>
                <a:effectLst/>
                <a:latin typeface="Consolas" panose="020B0609020204030204" pitchFamily="49" charset="0"/>
              </a:rPr>
              <a:t>). </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There are 4828 articles for the query Mismatch Repair (MMR). </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There are 556 articles for the query Homologous recombination repair (HRR). </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There are 339 articles for the query The development of nanotechnology-based therapies for cancer. </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There are 515 articles for the query The use of machine learning algorithms in medical diagnosis and treatment planning. </a:t>
            </a:r>
            <a:endParaRPr lang="tr-TR" b="0" i="0" dirty="0">
              <a:solidFill>
                <a:srgbClr val="F8F8F2"/>
              </a:solidFill>
              <a:effectLst/>
              <a:latin typeface="Consolas" panose="020B0609020204030204" pitchFamily="49" charset="0"/>
            </a:endParaRPr>
          </a:p>
        </p:txBody>
      </p:sp>
      <p:sp>
        <p:nvSpPr>
          <p:cNvPr id="6" name="TextBox 5">
            <a:extLst>
              <a:ext uri="{FF2B5EF4-FFF2-40B4-BE49-F238E27FC236}">
                <a16:creationId xmlns:a16="http://schemas.microsoft.com/office/drawing/2014/main" id="{784B576A-DB0C-1CB4-FCEE-DCDF06965D42}"/>
              </a:ext>
            </a:extLst>
          </p:cNvPr>
          <p:cNvSpPr txBox="1"/>
          <p:nvPr/>
        </p:nvSpPr>
        <p:spPr>
          <a:xfrm>
            <a:off x="920627" y="1241409"/>
            <a:ext cx="9339996" cy="369332"/>
          </a:xfrm>
          <a:prstGeom prst="rect">
            <a:avLst/>
          </a:prstGeom>
          <a:noFill/>
        </p:spPr>
        <p:txBody>
          <a:bodyPr wrap="square" rtlCol="0">
            <a:spAutoFit/>
          </a:bodyPr>
          <a:lstStyle/>
          <a:p>
            <a:r>
              <a:rPr lang="tr-TR" dirty="0" err="1">
                <a:solidFill>
                  <a:schemeClr val="bg1"/>
                </a:solidFill>
              </a:rPr>
              <a:t>These</a:t>
            </a:r>
            <a:r>
              <a:rPr lang="tr-TR" dirty="0">
                <a:solidFill>
                  <a:schemeClr val="bg1"/>
                </a:solidFill>
              </a:rPr>
              <a:t> </a:t>
            </a:r>
            <a:r>
              <a:rPr lang="tr-TR" dirty="0" err="1">
                <a:solidFill>
                  <a:schemeClr val="bg1"/>
                </a:solidFill>
              </a:rPr>
              <a:t>are</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count</a:t>
            </a:r>
            <a:r>
              <a:rPr lang="tr-TR" dirty="0">
                <a:solidFill>
                  <a:schemeClr val="bg1"/>
                </a:solidFill>
              </a:rPr>
              <a:t> of </a:t>
            </a:r>
            <a:r>
              <a:rPr lang="tr-TR" dirty="0" err="1">
                <a:solidFill>
                  <a:schemeClr val="bg1"/>
                </a:solidFill>
              </a:rPr>
              <a:t>returned</a:t>
            </a:r>
            <a:r>
              <a:rPr lang="tr-TR" dirty="0">
                <a:solidFill>
                  <a:schemeClr val="bg1"/>
                </a:solidFill>
              </a:rPr>
              <a:t> </a:t>
            </a:r>
            <a:r>
              <a:rPr lang="tr-TR" dirty="0" err="1">
                <a:solidFill>
                  <a:schemeClr val="bg1"/>
                </a:solidFill>
              </a:rPr>
              <a:t>articles</a:t>
            </a:r>
            <a:r>
              <a:rPr lang="tr-TR" dirty="0">
                <a:solidFill>
                  <a:schemeClr val="bg1"/>
                </a:solidFill>
              </a:rPr>
              <a:t> </a:t>
            </a:r>
            <a:r>
              <a:rPr lang="tr-TR" dirty="0" err="1">
                <a:solidFill>
                  <a:schemeClr val="bg1"/>
                </a:solidFill>
              </a:rPr>
              <a:t>from</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search</a:t>
            </a:r>
            <a:r>
              <a:rPr lang="tr-TR" dirty="0">
                <a:solidFill>
                  <a:schemeClr val="bg1"/>
                </a:solidFill>
              </a:rPr>
              <a:t> </a:t>
            </a:r>
            <a:r>
              <a:rPr lang="tr-TR" dirty="0" err="1">
                <a:solidFill>
                  <a:schemeClr val="bg1"/>
                </a:solidFill>
              </a:rPr>
              <a:t>query</a:t>
            </a:r>
            <a:r>
              <a:rPr lang="tr-TR" dirty="0">
                <a:solidFill>
                  <a:schemeClr val="bg1"/>
                </a:solidFill>
              </a:rPr>
              <a:t>.</a:t>
            </a:r>
          </a:p>
        </p:txBody>
      </p:sp>
    </p:spTree>
    <p:extLst>
      <p:ext uri="{BB962C8B-B14F-4D97-AF65-F5344CB8AC3E}">
        <p14:creationId xmlns:p14="http://schemas.microsoft.com/office/powerpoint/2010/main" val="138678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5">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5">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5">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5">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5">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5">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endParaRPr lang="en-US" sz="2400" dirty="0">
              <a:solidFill>
                <a:srgbClr val="00FF00"/>
              </a:solidFill>
            </a:endParaRPr>
          </a:p>
        </p:txBody>
      </p:sp>
      <p:sp>
        <p:nvSpPr>
          <p:cNvPr id="2" name="TextBox 1">
            <a:extLst>
              <a:ext uri="{FF2B5EF4-FFF2-40B4-BE49-F238E27FC236}">
                <a16:creationId xmlns:a16="http://schemas.microsoft.com/office/drawing/2014/main" id="{0AA97AA6-83C0-BF4D-78AC-ED22AC4EEF1C}"/>
              </a:ext>
            </a:extLst>
          </p:cNvPr>
          <p:cNvSpPr txBox="1"/>
          <p:nvPr/>
        </p:nvSpPr>
        <p:spPr>
          <a:xfrm>
            <a:off x="920627" y="1160584"/>
            <a:ext cx="7766173" cy="646331"/>
          </a:xfrm>
          <a:prstGeom prst="rect">
            <a:avLst/>
          </a:prstGeom>
          <a:noFill/>
        </p:spPr>
        <p:txBody>
          <a:bodyPr wrap="square" rtlCol="0">
            <a:spAutoFit/>
          </a:bodyPr>
          <a:lstStyle/>
          <a:p>
            <a:r>
              <a:rPr lang="tr-TR" dirty="0">
                <a:solidFill>
                  <a:schemeClr val="bg1"/>
                </a:solidFill>
              </a:rPr>
              <a:t>Since </a:t>
            </a:r>
            <a:r>
              <a:rPr lang="tr-TR" dirty="0" err="1">
                <a:solidFill>
                  <a:schemeClr val="bg1"/>
                </a:solidFill>
              </a:rPr>
              <a:t>some</a:t>
            </a:r>
            <a:r>
              <a:rPr lang="tr-TR" dirty="0">
                <a:solidFill>
                  <a:schemeClr val="bg1"/>
                </a:solidFill>
              </a:rPr>
              <a:t> of </a:t>
            </a:r>
            <a:r>
              <a:rPr lang="tr-TR" dirty="0" err="1">
                <a:solidFill>
                  <a:schemeClr val="bg1"/>
                </a:solidFill>
              </a:rPr>
              <a:t>the</a:t>
            </a:r>
            <a:r>
              <a:rPr lang="tr-TR" dirty="0">
                <a:solidFill>
                  <a:schemeClr val="bg1"/>
                </a:solidFill>
              </a:rPr>
              <a:t> </a:t>
            </a:r>
            <a:r>
              <a:rPr lang="tr-TR" dirty="0" err="1">
                <a:solidFill>
                  <a:schemeClr val="bg1"/>
                </a:solidFill>
              </a:rPr>
              <a:t>articles</a:t>
            </a:r>
            <a:r>
              <a:rPr lang="tr-TR" dirty="0">
                <a:solidFill>
                  <a:schemeClr val="bg1"/>
                </a:solidFill>
              </a:rPr>
              <a:t>, </a:t>
            </a:r>
            <a:r>
              <a:rPr lang="tr-TR" dirty="0" err="1">
                <a:solidFill>
                  <a:schemeClr val="bg1"/>
                </a:solidFill>
              </a:rPr>
              <a:t>for</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given</a:t>
            </a:r>
            <a:r>
              <a:rPr lang="tr-TR" dirty="0">
                <a:solidFill>
                  <a:schemeClr val="bg1"/>
                </a:solidFill>
              </a:rPr>
              <a:t> </a:t>
            </a:r>
            <a:r>
              <a:rPr lang="tr-TR" dirty="0" err="1">
                <a:solidFill>
                  <a:schemeClr val="bg1"/>
                </a:solidFill>
              </a:rPr>
              <a:t>queries</a:t>
            </a:r>
            <a:r>
              <a:rPr lang="tr-TR" dirty="0">
                <a:solidFill>
                  <a:schemeClr val="bg1"/>
                </a:solidFill>
              </a:rPr>
              <a:t> </a:t>
            </a:r>
            <a:r>
              <a:rPr lang="tr-TR" dirty="0" err="1">
                <a:solidFill>
                  <a:schemeClr val="bg1"/>
                </a:solidFill>
              </a:rPr>
              <a:t>may</a:t>
            </a:r>
            <a:r>
              <a:rPr lang="tr-TR" dirty="0">
                <a:solidFill>
                  <a:schemeClr val="bg1"/>
                </a:solidFill>
              </a:rPr>
              <a:t> </a:t>
            </a:r>
            <a:r>
              <a:rPr lang="tr-TR" dirty="0" err="1">
                <a:solidFill>
                  <a:schemeClr val="bg1"/>
                </a:solidFill>
              </a:rPr>
              <a:t>collide</a:t>
            </a:r>
            <a:r>
              <a:rPr lang="tr-TR" dirty="0">
                <a:solidFill>
                  <a:schemeClr val="bg1"/>
                </a:solidFill>
              </a:rPr>
              <a:t>, </a:t>
            </a:r>
            <a:r>
              <a:rPr lang="tr-TR" dirty="0" err="1">
                <a:solidFill>
                  <a:schemeClr val="bg1"/>
                </a:solidFill>
              </a:rPr>
              <a:t>we</a:t>
            </a:r>
            <a:r>
              <a:rPr lang="tr-TR" dirty="0">
                <a:solidFill>
                  <a:schemeClr val="bg1"/>
                </a:solidFill>
              </a:rPr>
              <a:t> </a:t>
            </a:r>
            <a:r>
              <a:rPr lang="tr-TR" dirty="0" err="1">
                <a:solidFill>
                  <a:schemeClr val="bg1"/>
                </a:solidFill>
              </a:rPr>
              <a:t>need</a:t>
            </a:r>
            <a:r>
              <a:rPr lang="tr-TR" dirty="0">
                <a:solidFill>
                  <a:schemeClr val="bg1"/>
                </a:solidFill>
              </a:rPr>
              <a:t> </a:t>
            </a:r>
            <a:r>
              <a:rPr lang="tr-TR" dirty="0" err="1">
                <a:solidFill>
                  <a:schemeClr val="bg1"/>
                </a:solidFill>
              </a:rPr>
              <a:t>to</a:t>
            </a:r>
            <a:r>
              <a:rPr lang="tr-TR" dirty="0">
                <a:solidFill>
                  <a:schemeClr val="bg1"/>
                </a:solidFill>
              </a:rPr>
              <a:t> </a:t>
            </a:r>
            <a:r>
              <a:rPr lang="tr-TR" dirty="0" err="1">
                <a:solidFill>
                  <a:schemeClr val="bg1"/>
                </a:solidFill>
              </a:rPr>
              <a:t>remove</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duplicates</a:t>
            </a:r>
            <a:r>
              <a:rPr lang="tr-TR" dirty="0">
                <a:solidFill>
                  <a:schemeClr val="bg1"/>
                </a:solidFill>
              </a:rPr>
              <a:t>.</a:t>
            </a:r>
          </a:p>
        </p:txBody>
      </p:sp>
      <p:sp>
        <p:nvSpPr>
          <p:cNvPr id="7" name="TextBox 6">
            <a:extLst>
              <a:ext uri="{FF2B5EF4-FFF2-40B4-BE49-F238E27FC236}">
                <a16:creationId xmlns:a16="http://schemas.microsoft.com/office/drawing/2014/main" id="{3713E44D-F745-4BE8-AD57-501BAEAF18B9}"/>
              </a:ext>
            </a:extLst>
          </p:cNvPr>
          <p:cNvSpPr txBox="1"/>
          <p:nvPr/>
        </p:nvSpPr>
        <p:spPr>
          <a:xfrm>
            <a:off x="920626" y="2130607"/>
            <a:ext cx="7766173" cy="369332"/>
          </a:xfrm>
          <a:prstGeom prst="rect">
            <a:avLst/>
          </a:prstGeom>
          <a:noFill/>
        </p:spPr>
        <p:txBody>
          <a:bodyPr wrap="square" rtlCol="0">
            <a:spAutoFit/>
          </a:bodyPr>
          <a:lstStyle/>
          <a:p>
            <a:r>
              <a:rPr lang="tr-TR" dirty="0" err="1">
                <a:solidFill>
                  <a:schemeClr val="bg1"/>
                </a:solidFill>
              </a:rPr>
              <a:t>After</a:t>
            </a:r>
            <a:r>
              <a:rPr lang="tr-TR" dirty="0">
                <a:solidFill>
                  <a:schemeClr val="bg1"/>
                </a:solidFill>
              </a:rPr>
              <a:t> </a:t>
            </a:r>
            <a:r>
              <a:rPr lang="tr-TR" dirty="0" err="1">
                <a:solidFill>
                  <a:schemeClr val="bg1"/>
                </a:solidFill>
              </a:rPr>
              <a:t>deleting</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duplicates</a:t>
            </a:r>
            <a:r>
              <a:rPr lang="tr-TR" dirty="0">
                <a:solidFill>
                  <a:schemeClr val="bg1"/>
                </a:solidFill>
              </a:rPr>
              <a:t>:</a:t>
            </a:r>
          </a:p>
        </p:txBody>
      </p:sp>
      <p:sp>
        <p:nvSpPr>
          <p:cNvPr id="4" name="TextBox 3">
            <a:extLst>
              <a:ext uri="{FF2B5EF4-FFF2-40B4-BE49-F238E27FC236}">
                <a16:creationId xmlns:a16="http://schemas.microsoft.com/office/drawing/2014/main" id="{E8D1BA37-80E6-B7D4-647A-19F2739DD299}"/>
              </a:ext>
            </a:extLst>
          </p:cNvPr>
          <p:cNvSpPr txBox="1"/>
          <p:nvPr/>
        </p:nvSpPr>
        <p:spPr>
          <a:xfrm>
            <a:off x="3048733" y="2915964"/>
            <a:ext cx="6097464" cy="369332"/>
          </a:xfrm>
          <a:prstGeom prst="rect">
            <a:avLst/>
          </a:prstGeom>
          <a:noFill/>
        </p:spPr>
        <p:txBody>
          <a:bodyPr wrap="square">
            <a:spAutoFit/>
          </a:bodyPr>
          <a:lstStyle/>
          <a:p>
            <a:r>
              <a:rPr lang="en-US" b="0" i="0" dirty="0">
                <a:solidFill>
                  <a:srgbClr val="C00000"/>
                </a:solidFill>
                <a:effectLst/>
                <a:latin typeface="Consolas" panose="020B0609020204030204" pitchFamily="49" charset="0"/>
              </a:rPr>
              <a:t>Total distinct record count: 22887.</a:t>
            </a:r>
            <a:endParaRPr lang="tr-TR" dirty="0">
              <a:solidFill>
                <a:srgbClr val="C00000"/>
              </a:solidFill>
            </a:endParaRPr>
          </a:p>
        </p:txBody>
      </p:sp>
    </p:spTree>
    <p:extLst>
      <p:ext uri="{BB962C8B-B14F-4D97-AF65-F5344CB8AC3E}">
        <p14:creationId xmlns:p14="http://schemas.microsoft.com/office/powerpoint/2010/main" val="33725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endParaRPr lang="en-US" sz="2400" dirty="0">
              <a:solidFill>
                <a:srgbClr val="00FF00"/>
              </a:solidFill>
            </a:endParaRPr>
          </a:p>
        </p:txBody>
      </p:sp>
      <p:sp>
        <p:nvSpPr>
          <p:cNvPr id="14" name="TextBox 13">
            <a:extLst>
              <a:ext uri="{FF2B5EF4-FFF2-40B4-BE49-F238E27FC236}">
                <a16:creationId xmlns:a16="http://schemas.microsoft.com/office/drawing/2014/main" id="{92B935B7-91E5-A409-535B-2EC95F56243F}"/>
              </a:ext>
            </a:extLst>
          </p:cNvPr>
          <p:cNvSpPr txBox="1"/>
          <p:nvPr/>
        </p:nvSpPr>
        <p:spPr>
          <a:xfrm>
            <a:off x="920627" y="4271024"/>
            <a:ext cx="9234122" cy="923330"/>
          </a:xfrm>
          <a:prstGeom prst="rect">
            <a:avLst/>
          </a:prstGeom>
          <a:noFill/>
        </p:spPr>
        <p:txBody>
          <a:bodyPr wrap="square">
            <a:spAutoFit/>
          </a:bodyPr>
          <a:lstStyle/>
          <a:p>
            <a:r>
              <a:rPr lang="en-US" b="0" dirty="0">
                <a:solidFill>
                  <a:srgbClr val="6272A4"/>
                </a:solidFill>
                <a:effectLst/>
                <a:latin typeface="Consolas" panose="020B0609020204030204" pitchFamily="49" charset="0"/>
              </a:rPr>
              <a:t>Date of Publication "DP", </a:t>
            </a:r>
            <a:endParaRPr lang="tr-TR" b="0" dirty="0">
              <a:solidFill>
                <a:srgbClr val="6272A4"/>
              </a:solidFill>
              <a:effectLst/>
              <a:latin typeface="Consolas" panose="020B0609020204030204" pitchFamily="49" charset="0"/>
            </a:endParaRPr>
          </a:p>
          <a:p>
            <a:r>
              <a:rPr lang="en-US" b="0" dirty="0">
                <a:solidFill>
                  <a:srgbClr val="6272A4"/>
                </a:solidFill>
                <a:effectLst/>
                <a:latin typeface="Consolas" panose="020B0609020204030204" pitchFamily="49" charset="0"/>
              </a:rPr>
              <a:t>Abstract for "AB", </a:t>
            </a:r>
            <a:endParaRPr lang="tr-TR" b="0" dirty="0">
              <a:solidFill>
                <a:srgbClr val="6272A4"/>
              </a:solidFill>
              <a:effectLst/>
              <a:latin typeface="Consolas" panose="020B0609020204030204" pitchFamily="49" charset="0"/>
            </a:endParaRPr>
          </a:p>
          <a:p>
            <a:r>
              <a:rPr lang="en-US" b="0" dirty="0">
                <a:solidFill>
                  <a:srgbClr val="6272A4"/>
                </a:solidFill>
                <a:effectLst/>
                <a:latin typeface="Consolas" panose="020B0609020204030204" pitchFamily="49" charset="0"/>
              </a:rPr>
              <a:t>and "TI" for title</a:t>
            </a:r>
            <a:endParaRPr lang="en-US" b="0" dirty="0">
              <a:solidFill>
                <a:srgbClr val="F8F8F2"/>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C569E165-EFCF-CF72-C9F9-0518408C59A6}"/>
              </a:ext>
            </a:extLst>
          </p:cNvPr>
          <p:cNvSpPr txBox="1"/>
          <p:nvPr/>
        </p:nvSpPr>
        <p:spPr>
          <a:xfrm>
            <a:off x="920627" y="1294315"/>
            <a:ext cx="8276127" cy="1754326"/>
          </a:xfrm>
          <a:prstGeom prst="rect">
            <a:avLst/>
          </a:prstGeom>
          <a:noFill/>
        </p:spPr>
        <p:txBody>
          <a:bodyPr wrap="square" rtlCol="0">
            <a:spAutoFit/>
          </a:bodyPr>
          <a:lstStyle/>
          <a:p>
            <a:r>
              <a:rPr lang="tr-TR" dirty="0" err="1">
                <a:solidFill>
                  <a:schemeClr val="bg1"/>
                </a:solidFill>
              </a:rPr>
              <a:t>After</a:t>
            </a:r>
            <a:r>
              <a:rPr lang="tr-TR" dirty="0">
                <a:solidFill>
                  <a:schemeClr val="bg1"/>
                </a:solidFill>
              </a:rPr>
              <a:t> </a:t>
            </a:r>
            <a:r>
              <a:rPr lang="tr-TR" dirty="0" err="1">
                <a:solidFill>
                  <a:schemeClr val="bg1"/>
                </a:solidFill>
              </a:rPr>
              <a:t>removing</a:t>
            </a:r>
            <a:r>
              <a:rPr lang="tr-TR" dirty="0">
                <a:solidFill>
                  <a:schemeClr val="bg1"/>
                </a:solidFill>
              </a:rPr>
              <a:t> </a:t>
            </a:r>
            <a:r>
              <a:rPr lang="tr-TR" dirty="0" err="1">
                <a:solidFill>
                  <a:schemeClr val="bg1"/>
                </a:solidFill>
              </a:rPr>
              <a:t>duplicates</a:t>
            </a:r>
            <a:r>
              <a:rPr lang="tr-TR" dirty="0">
                <a:solidFill>
                  <a:schemeClr val="bg1"/>
                </a:solidFill>
              </a:rPr>
              <a:t>, </a:t>
            </a:r>
            <a:r>
              <a:rPr lang="tr-TR" dirty="0" err="1">
                <a:solidFill>
                  <a:schemeClr val="bg1"/>
                </a:solidFill>
              </a:rPr>
              <a:t>the</a:t>
            </a:r>
            <a:r>
              <a:rPr lang="tr-TR" dirty="0">
                <a:solidFill>
                  <a:schemeClr val="bg1"/>
                </a:solidFill>
              </a:rPr>
              <a:t> data is </a:t>
            </a:r>
            <a:r>
              <a:rPr lang="tr-TR" dirty="0" err="1">
                <a:solidFill>
                  <a:schemeClr val="bg1"/>
                </a:solidFill>
              </a:rPr>
              <a:t>almost</a:t>
            </a:r>
            <a:r>
              <a:rPr lang="tr-TR" dirty="0">
                <a:solidFill>
                  <a:schemeClr val="bg1"/>
                </a:solidFill>
              </a:rPr>
              <a:t> </a:t>
            </a:r>
            <a:r>
              <a:rPr lang="tr-TR" dirty="0" err="1">
                <a:solidFill>
                  <a:schemeClr val="bg1"/>
                </a:solidFill>
              </a:rPr>
              <a:t>clean</a:t>
            </a:r>
            <a:r>
              <a:rPr lang="tr-TR" dirty="0">
                <a:solidFill>
                  <a:schemeClr val="bg1"/>
                </a:solidFill>
              </a:rPr>
              <a:t>. </a:t>
            </a:r>
          </a:p>
          <a:p>
            <a:endParaRPr lang="tr-TR" dirty="0">
              <a:solidFill>
                <a:schemeClr val="bg1"/>
              </a:solidFill>
            </a:endParaRPr>
          </a:p>
          <a:p>
            <a:r>
              <a:rPr lang="tr-TR" dirty="0">
                <a:solidFill>
                  <a:schemeClr val="bg1"/>
                </a:solidFill>
              </a:rPr>
              <a:t>But </a:t>
            </a:r>
            <a:r>
              <a:rPr lang="tr-TR" dirty="0" err="1">
                <a:solidFill>
                  <a:schemeClr val="bg1"/>
                </a:solidFill>
              </a:rPr>
              <a:t>we</a:t>
            </a:r>
            <a:r>
              <a:rPr lang="tr-TR" dirty="0">
                <a:solidFill>
                  <a:schemeClr val="bg1"/>
                </a:solidFill>
              </a:rPr>
              <a:t> </a:t>
            </a:r>
            <a:r>
              <a:rPr lang="tr-TR" dirty="0" err="1">
                <a:solidFill>
                  <a:schemeClr val="bg1"/>
                </a:solidFill>
              </a:rPr>
              <a:t>also</a:t>
            </a:r>
            <a:r>
              <a:rPr lang="tr-TR" dirty="0">
                <a:solidFill>
                  <a:schemeClr val="bg1"/>
                </a:solidFill>
              </a:rPr>
              <a:t> </a:t>
            </a:r>
            <a:r>
              <a:rPr lang="tr-TR" dirty="0" err="1">
                <a:solidFill>
                  <a:schemeClr val="bg1"/>
                </a:solidFill>
              </a:rPr>
              <a:t>need</a:t>
            </a:r>
            <a:r>
              <a:rPr lang="tr-TR" dirty="0">
                <a:solidFill>
                  <a:schemeClr val="bg1"/>
                </a:solidFill>
              </a:rPr>
              <a:t> </a:t>
            </a:r>
            <a:r>
              <a:rPr lang="tr-TR" dirty="0" err="1">
                <a:solidFill>
                  <a:schemeClr val="bg1"/>
                </a:solidFill>
              </a:rPr>
              <a:t>to</a:t>
            </a:r>
            <a:r>
              <a:rPr lang="tr-TR" dirty="0">
                <a:solidFill>
                  <a:schemeClr val="bg1"/>
                </a:solidFill>
              </a:rPr>
              <a:t> </a:t>
            </a:r>
            <a:r>
              <a:rPr lang="tr-TR" dirty="0" err="1">
                <a:solidFill>
                  <a:schemeClr val="bg1"/>
                </a:solidFill>
              </a:rPr>
              <a:t>discard</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null</a:t>
            </a:r>
            <a:r>
              <a:rPr lang="tr-TR" dirty="0">
                <a:solidFill>
                  <a:schemeClr val="bg1"/>
                </a:solidFill>
              </a:rPr>
              <a:t> </a:t>
            </a:r>
            <a:r>
              <a:rPr lang="tr-TR" dirty="0" err="1">
                <a:solidFill>
                  <a:schemeClr val="bg1"/>
                </a:solidFill>
              </a:rPr>
              <a:t>values</a:t>
            </a:r>
            <a:r>
              <a:rPr lang="tr-TR" dirty="0">
                <a:solidFill>
                  <a:schemeClr val="bg1"/>
                </a:solidFill>
              </a:rPr>
              <a:t>.</a:t>
            </a:r>
          </a:p>
          <a:p>
            <a:endParaRPr lang="tr-TR" dirty="0">
              <a:solidFill>
                <a:schemeClr val="bg1"/>
              </a:solidFill>
            </a:endParaRPr>
          </a:p>
          <a:p>
            <a:r>
              <a:rPr lang="tr-TR" dirty="0">
                <a:solidFill>
                  <a:schemeClr val="bg1"/>
                </a:solidFill>
              </a:rPr>
              <a:t>Since I </a:t>
            </a:r>
            <a:r>
              <a:rPr lang="tr-TR" dirty="0" err="1">
                <a:solidFill>
                  <a:schemeClr val="bg1"/>
                </a:solidFill>
              </a:rPr>
              <a:t>will</a:t>
            </a:r>
            <a:r>
              <a:rPr lang="tr-TR" dirty="0">
                <a:solidFill>
                  <a:schemeClr val="bg1"/>
                </a:solidFill>
              </a:rPr>
              <a:t> </a:t>
            </a:r>
            <a:r>
              <a:rPr lang="tr-TR" dirty="0" err="1">
                <a:solidFill>
                  <a:schemeClr val="bg1"/>
                </a:solidFill>
              </a:rPr>
              <a:t>only</a:t>
            </a:r>
            <a:r>
              <a:rPr lang="tr-TR" dirty="0">
                <a:solidFill>
                  <a:schemeClr val="bg1"/>
                </a:solidFill>
              </a:rPr>
              <a:t> </a:t>
            </a:r>
            <a:r>
              <a:rPr lang="tr-TR" dirty="0" err="1">
                <a:solidFill>
                  <a:schemeClr val="bg1"/>
                </a:solidFill>
              </a:rPr>
              <a:t>use</a:t>
            </a:r>
            <a:r>
              <a:rPr lang="tr-TR" dirty="0">
                <a:solidFill>
                  <a:schemeClr val="bg1"/>
                </a:solidFill>
              </a:rPr>
              <a:t> </a:t>
            </a:r>
            <a:r>
              <a:rPr lang="tr-TR" dirty="0" err="1">
                <a:solidFill>
                  <a:schemeClr val="bg1"/>
                </a:solidFill>
              </a:rPr>
              <a:t>id’s</a:t>
            </a:r>
            <a:r>
              <a:rPr lang="tr-TR" dirty="0">
                <a:solidFill>
                  <a:schemeClr val="bg1"/>
                </a:solidFill>
              </a:rPr>
              <a:t>, </a:t>
            </a:r>
            <a:r>
              <a:rPr lang="tr-TR" dirty="0" err="1">
                <a:solidFill>
                  <a:schemeClr val="bg1"/>
                </a:solidFill>
              </a:rPr>
              <a:t>date</a:t>
            </a:r>
            <a:r>
              <a:rPr lang="tr-TR" dirty="0">
                <a:solidFill>
                  <a:schemeClr val="bg1"/>
                </a:solidFill>
              </a:rPr>
              <a:t> of </a:t>
            </a:r>
            <a:r>
              <a:rPr lang="tr-TR" dirty="0" err="1">
                <a:solidFill>
                  <a:schemeClr val="bg1"/>
                </a:solidFill>
              </a:rPr>
              <a:t>publication</a:t>
            </a:r>
            <a:r>
              <a:rPr lang="tr-TR" dirty="0">
                <a:solidFill>
                  <a:schemeClr val="bg1"/>
                </a:solidFill>
              </a:rPr>
              <a:t>, </a:t>
            </a:r>
            <a:r>
              <a:rPr lang="tr-TR" dirty="0" err="1">
                <a:solidFill>
                  <a:schemeClr val="bg1"/>
                </a:solidFill>
              </a:rPr>
              <a:t>titles</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abstracts</a:t>
            </a:r>
            <a:r>
              <a:rPr lang="tr-TR" dirty="0">
                <a:solidFill>
                  <a:schemeClr val="bg1"/>
                </a:solidFill>
              </a:rPr>
              <a:t> of </a:t>
            </a:r>
            <a:r>
              <a:rPr lang="tr-TR" dirty="0" err="1">
                <a:solidFill>
                  <a:schemeClr val="bg1"/>
                </a:solidFill>
              </a:rPr>
              <a:t>each</a:t>
            </a:r>
            <a:r>
              <a:rPr lang="tr-TR" dirty="0">
                <a:solidFill>
                  <a:schemeClr val="bg1"/>
                </a:solidFill>
              </a:rPr>
              <a:t> </a:t>
            </a:r>
            <a:r>
              <a:rPr lang="tr-TR" dirty="0" err="1">
                <a:solidFill>
                  <a:schemeClr val="bg1"/>
                </a:solidFill>
              </a:rPr>
              <a:t>article</a:t>
            </a:r>
            <a:r>
              <a:rPr lang="tr-TR" dirty="0">
                <a:solidFill>
                  <a:schemeClr val="bg1"/>
                </a:solidFill>
              </a:rPr>
              <a:t>, </a:t>
            </a:r>
          </a:p>
          <a:p>
            <a:r>
              <a:rPr lang="tr-TR" dirty="0">
                <a:solidFill>
                  <a:schemeClr val="bg1"/>
                </a:solidFill>
              </a:rPr>
              <a:t>it </a:t>
            </a:r>
            <a:r>
              <a:rPr lang="tr-TR" dirty="0" err="1">
                <a:solidFill>
                  <a:schemeClr val="bg1"/>
                </a:solidFill>
              </a:rPr>
              <a:t>will</a:t>
            </a:r>
            <a:r>
              <a:rPr lang="tr-TR" dirty="0">
                <a:solidFill>
                  <a:schemeClr val="bg1"/>
                </a:solidFill>
              </a:rPr>
              <a:t> </a:t>
            </a:r>
            <a:r>
              <a:rPr lang="tr-TR" dirty="0" err="1">
                <a:solidFill>
                  <a:schemeClr val="bg1"/>
                </a:solidFill>
              </a:rPr>
              <a:t>suffice</a:t>
            </a:r>
            <a:r>
              <a:rPr lang="tr-TR" dirty="0">
                <a:solidFill>
                  <a:schemeClr val="bg1"/>
                </a:solidFill>
              </a:rPr>
              <a:t> </a:t>
            </a:r>
            <a:r>
              <a:rPr lang="tr-TR" dirty="0" err="1">
                <a:solidFill>
                  <a:schemeClr val="bg1"/>
                </a:solidFill>
              </a:rPr>
              <a:t>to</a:t>
            </a:r>
            <a:r>
              <a:rPr lang="tr-TR" dirty="0">
                <a:solidFill>
                  <a:schemeClr val="bg1"/>
                </a:solidFill>
              </a:rPr>
              <a:t> </a:t>
            </a:r>
            <a:r>
              <a:rPr lang="tr-TR" dirty="0" err="1">
                <a:solidFill>
                  <a:schemeClr val="bg1"/>
                </a:solidFill>
              </a:rPr>
              <a:t>check</a:t>
            </a:r>
            <a:r>
              <a:rPr lang="tr-TR" dirty="0">
                <a:solidFill>
                  <a:schemeClr val="bg1"/>
                </a:solidFill>
              </a:rPr>
              <a:t> </a:t>
            </a:r>
            <a:r>
              <a:rPr lang="tr-TR" dirty="0" err="1">
                <a:solidFill>
                  <a:schemeClr val="bg1"/>
                </a:solidFill>
              </a:rPr>
              <a:t>only</a:t>
            </a:r>
            <a:r>
              <a:rPr lang="tr-TR" dirty="0">
                <a:solidFill>
                  <a:schemeClr val="bg1"/>
                </a:solidFill>
              </a:rPr>
              <a:t> </a:t>
            </a:r>
            <a:r>
              <a:rPr lang="tr-TR" dirty="0" err="1">
                <a:solidFill>
                  <a:schemeClr val="bg1"/>
                </a:solidFill>
              </a:rPr>
              <a:t>these</a:t>
            </a:r>
            <a:r>
              <a:rPr lang="tr-TR" dirty="0">
                <a:solidFill>
                  <a:schemeClr val="bg1"/>
                </a:solidFill>
              </a:rPr>
              <a:t> </a:t>
            </a:r>
            <a:r>
              <a:rPr lang="tr-TR" dirty="0" err="1">
                <a:solidFill>
                  <a:schemeClr val="bg1"/>
                </a:solidFill>
              </a:rPr>
              <a:t>values</a:t>
            </a:r>
            <a:r>
              <a:rPr lang="tr-TR" dirty="0">
                <a:solidFill>
                  <a:schemeClr val="bg1"/>
                </a:solidFill>
              </a:rPr>
              <a:t>.</a:t>
            </a:r>
          </a:p>
        </p:txBody>
      </p:sp>
      <p:sp>
        <p:nvSpPr>
          <p:cNvPr id="16" name="TextBox 15">
            <a:extLst>
              <a:ext uri="{FF2B5EF4-FFF2-40B4-BE49-F238E27FC236}">
                <a16:creationId xmlns:a16="http://schemas.microsoft.com/office/drawing/2014/main" id="{9E62548F-230B-FDE5-1E45-1D1ED17BC68E}"/>
              </a:ext>
            </a:extLst>
          </p:cNvPr>
          <p:cNvSpPr txBox="1"/>
          <p:nvPr/>
        </p:nvSpPr>
        <p:spPr>
          <a:xfrm>
            <a:off x="920627" y="3429000"/>
            <a:ext cx="9234122" cy="646331"/>
          </a:xfrm>
          <a:prstGeom prst="rect">
            <a:avLst/>
          </a:prstGeom>
          <a:noFill/>
        </p:spPr>
        <p:txBody>
          <a:bodyPr wrap="square">
            <a:spAutoFit/>
          </a:bodyPr>
          <a:lstStyle/>
          <a:p>
            <a:r>
              <a:rPr lang="tr-TR" b="0" dirty="0" err="1">
                <a:solidFill>
                  <a:srgbClr val="6272A4"/>
                </a:solidFill>
                <a:effectLst/>
                <a:latin typeface="Consolas" panose="020B0609020204030204" pitchFamily="49" charset="0"/>
              </a:rPr>
              <a:t>For</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each</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article</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we</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have</a:t>
            </a:r>
            <a:r>
              <a:rPr lang="tr-TR" b="0" dirty="0">
                <a:solidFill>
                  <a:srgbClr val="6272A4"/>
                </a:solidFill>
                <a:effectLst/>
                <a:latin typeface="Consolas" panose="020B0609020204030204" pitchFamily="49" charset="0"/>
              </a:rPr>
              <a:t> a </a:t>
            </a:r>
            <a:r>
              <a:rPr lang="tr-TR" b="0" dirty="0" err="1">
                <a:solidFill>
                  <a:srgbClr val="6272A4"/>
                </a:solidFill>
                <a:effectLst/>
                <a:latin typeface="Consolas" panose="020B0609020204030204" pitchFamily="49" charset="0"/>
              </a:rPr>
              <a:t>dictionary</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that</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contains</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that</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article’s</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attributes</a:t>
            </a:r>
            <a:r>
              <a:rPr lang="tr-TR" b="0" dirty="0">
                <a:solidFill>
                  <a:srgbClr val="6272A4"/>
                </a:solidFill>
                <a:effectLst/>
                <a:latin typeface="Consolas" panose="020B0609020204030204" pitchFamily="49" charset="0"/>
              </a:rPr>
              <a:t>. </a:t>
            </a:r>
            <a:r>
              <a:rPr lang="tr-TR" dirty="0" err="1">
                <a:solidFill>
                  <a:srgbClr val="6272A4"/>
                </a:solidFill>
                <a:latin typeface="Consolas" panose="020B0609020204030204" pitchFamily="49" charset="0"/>
              </a:rPr>
              <a:t>A</a:t>
            </a:r>
            <a:r>
              <a:rPr lang="tr-TR" b="0" dirty="0" err="1">
                <a:solidFill>
                  <a:srgbClr val="6272A4"/>
                </a:solidFill>
                <a:effectLst/>
                <a:latin typeface="Consolas" panose="020B0609020204030204" pitchFamily="49" charset="0"/>
              </a:rPr>
              <a:t>ttributes</a:t>
            </a:r>
            <a:r>
              <a:rPr lang="tr-TR" b="0" dirty="0">
                <a:solidFill>
                  <a:srgbClr val="6272A4"/>
                </a:solidFill>
                <a:effectLst/>
                <a:latin typeface="Consolas" panose="020B0609020204030204" pitchFamily="49" charset="0"/>
              </a:rPr>
              <a:t> I </a:t>
            </a:r>
            <a:r>
              <a:rPr lang="tr-TR" b="0" dirty="0" err="1">
                <a:solidFill>
                  <a:srgbClr val="6272A4"/>
                </a:solidFill>
                <a:effectLst/>
                <a:latin typeface="Consolas" panose="020B0609020204030204" pitchFamily="49" charset="0"/>
              </a:rPr>
              <a:t>will</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use</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are</a:t>
            </a:r>
            <a:r>
              <a:rPr lang="tr-TR" b="0" dirty="0">
                <a:solidFill>
                  <a:srgbClr val="6272A4"/>
                </a:solidFill>
                <a:effectLst/>
                <a:latin typeface="Consolas" panose="020B0609020204030204" pitchFamily="49" charset="0"/>
              </a:rPr>
              <a:t>: </a:t>
            </a:r>
            <a:endParaRPr lang="en-US"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8751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0627" y="283370"/>
            <a:ext cx="10515600" cy="1021648"/>
          </a:xfrm>
        </p:spPr>
        <p:txBody>
          <a:bodyPr/>
          <a:lstStyle/>
          <a:p>
            <a:pPr algn="ctr"/>
            <a:r>
              <a:rPr lang="en-US" dirty="0">
                <a:solidFill>
                  <a:srgbClr val="00FF00"/>
                </a:solidFill>
              </a:rPr>
              <a:t>Problem</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a:t>
            </a:fld>
            <a:endParaRPr lang="en-US" dirty="0"/>
          </a:p>
        </p:txBody>
      </p:sp>
      <p:sp>
        <p:nvSpPr>
          <p:cNvPr id="5" name="TextBox 4">
            <a:extLst>
              <a:ext uri="{FF2B5EF4-FFF2-40B4-BE49-F238E27FC236}">
                <a16:creationId xmlns:a16="http://schemas.microsoft.com/office/drawing/2014/main" id="{7BF6B3EF-14C3-B943-0CE6-485FD2BE5786}"/>
              </a:ext>
            </a:extLst>
          </p:cNvPr>
          <p:cNvSpPr txBox="1"/>
          <p:nvPr/>
        </p:nvSpPr>
        <p:spPr>
          <a:xfrm>
            <a:off x="3129735" y="2031810"/>
            <a:ext cx="6097384" cy="1477328"/>
          </a:xfrm>
          <a:prstGeom prst="rect">
            <a:avLst/>
          </a:prstGeom>
          <a:noFill/>
        </p:spPr>
        <p:txBody>
          <a:bodyPr wrap="square">
            <a:spAutoFit/>
          </a:bodyPr>
          <a:lstStyle/>
          <a:p>
            <a:r>
              <a:rPr lang="en-US" b="0" dirty="0">
                <a:solidFill>
                  <a:srgbClr val="F8F8F2"/>
                </a:solidFill>
                <a:effectLst/>
                <a:latin typeface="Consolas" panose="020B0609020204030204" pitchFamily="49" charset="0"/>
              </a:rPr>
              <a:t>The ultimate goal of biomedical data mining in healthcare applications is to seek for hidden trends, patterns from the voluminous data, and it is broadly utilized to predict various diseases in the medical industry.</a:t>
            </a:r>
          </a:p>
        </p:txBody>
      </p:sp>
    </p:spTree>
    <p:extLst>
      <p:ext uri="{BB962C8B-B14F-4D97-AF65-F5344CB8AC3E}">
        <p14:creationId xmlns:p14="http://schemas.microsoft.com/office/powerpoint/2010/main" val="3411896149"/>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endParaRPr lang="en-US" sz="2400" dirty="0">
              <a:solidFill>
                <a:srgbClr val="00FF00"/>
              </a:solidFill>
            </a:endParaRPr>
          </a:p>
        </p:txBody>
      </p:sp>
      <p:pic>
        <p:nvPicPr>
          <p:cNvPr id="2" name="Picture 1">
            <a:extLst>
              <a:ext uri="{FF2B5EF4-FFF2-40B4-BE49-F238E27FC236}">
                <a16:creationId xmlns:a16="http://schemas.microsoft.com/office/drawing/2014/main" id="{8E34B216-BAAC-FA34-E57B-4811FC122C65}"/>
              </a:ext>
            </a:extLst>
          </p:cNvPr>
          <p:cNvPicPr>
            <a:picLocks noChangeAspect="1"/>
          </p:cNvPicPr>
          <p:nvPr/>
        </p:nvPicPr>
        <p:blipFill>
          <a:blip r:embed="rId2"/>
          <a:stretch>
            <a:fillRect/>
          </a:stretch>
        </p:blipFill>
        <p:spPr>
          <a:xfrm>
            <a:off x="1956810" y="2787289"/>
            <a:ext cx="8278380" cy="2981741"/>
          </a:xfrm>
          <a:prstGeom prst="rect">
            <a:avLst/>
          </a:prstGeom>
        </p:spPr>
      </p:pic>
      <p:sp>
        <p:nvSpPr>
          <p:cNvPr id="4" name="TextBox 3">
            <a:extLst>
              <a:ext uri="{FF2B5EF4-FFF2-40B4-BE49-F238E27FC236}">
                <a16:creationId xmlns:a16="http://schemas.microsoft.com/office/drawing/2014/main" id="{8A18A257-D1AF-D004-BF18-66F46FB29072}"/>
              </a:ext>
            </a:extLst>
          </p:cNvPr>
          <p:cNvSpPr txBox="1"/>
          <p:nvPr/>
        </p:nvSpPr>
        <p:spPr>
          <a:xfrm>
            <a:off x="1956810" y="1211926"/>
            <a:ext cx="8278380" cy="1200329"/>
          </a:xfrm>
          <a:prstGeom prst="rect">
            <a:avLst/>
          </a:prstGeom>
          <a:noFill/>
        </p:spPr>
        <p:txBody>
          <a:bodyPr wrap="square" rtlCol="0">
            <a:spAutoFit/>
          </a:bodyPr>
          <a:lstStyle/>
          <a:p>
            <a:r>
              <a:rPr lang="tr-TR" dirty="0" err="1">
                <a:solidFill>
                  <a:schemeClr val="bg1"/>
                </a:solidFill>
              </a:rPr>
              <a:t>After</a:t>
            </a:r>
            <a:r>
              <a:rPr lang="tr-TR" dirty="0">
                <a:solidFill>
                  <a:schemeClr val="bg1"/>
                </a:solidFill>
              </a:rPr>
              <a:t> </a:t>
            </a:r>
            <a:r>
              <a:rPr lang="tr-TR" dirty="0" err="1">
                <a:solidFill>
                  <a:schemeClr val="bg1"/>
                </a:solidFill>
              </a:rPr>
              <a:t>dropping</a:t>
            </a:r>
            <a:r>
              <a:rPr lang="tr-TR" dirty="0">
                <a:solidFill>
                  <a:schemeClr val="bg1"/>
                </a:solidFill>
              </a:rPr>
              <a:t> </a:t>
            </a:r>
            <a:r>
              <a:rPr lang="tr-TR" dirty="0" err="1">
                <a:solidFill>
                  <a:schemeClr val="bg1"/>
                </a:solidFill>
              </a:rPr>
              <a:t>null</a:t>
            </a:r>
            <a:r>
              <a:rPr lang="tr-TR" dirty="0">
                <a:solidFill>
                  <a:schemeClr val="bg1"/>
                </a:solidFill>
              </a:rPr>
              <a:t> </a:t>
            </a:r>
            <a:r>
              <a:rPr lang="tr-TR" dirty="0" err="1">
                <a:solidFill>
                  <a:schemeClr val="bg1"/>
                </a:solidFill>
              </a:rPr>
              <a:t>values</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putting</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article’s</a:t>
            </a:r>
            <a:r>
              <a:rPr lang="tr-TR" dirty="0">
                <a:solidFill>
                  <a:schemeClr val="bg1"/>
                </a:solidFill>
              </a:rPr>
              <a:t> id, </a:t>
            </a:r>
            <a:r>
              <a:rPr lang="tr-TR" dirty="0" err="1">
                <a:solidFill>
                  <a:schemeClr val="bg1"/>
                </a:solidFill>
              </a:rPr>
              <a:t>date</a:t>
            </a:r>
            <a:r>
              <a:rPr lang="tr-TR" dirty="0">
                <a:solidFill>
                  <a:schemeClr val="bg1"/>
                </a:solidFill>
              </a:rPr>
              <a:t>, </a:t>
            </a:r>
            <a:r>
              <a:rPr lang="tr-TR" dirty="0" err="1">
                <a:solidFill>
                  <a:schemeClr val="bg1"/>
                </a:solidFill>
              </a:rPr>
              <a:t>title</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abstracts</a:t>
            </a:r>
            <a:r>
              <a:rPr lang="tr-TR" dirty="0">
                <a:solidFill>
                  <a:schemeClr val="bg1"/>
                </a:solidFill>
              </a:rPr>
              <a:t> </a:t>
            </a:r>
            <a:r>
              <a:rPr lang="tr-TR" dirty="0" err="1">
                <a:solidFill>
                  <a:schemeClr val="bg1"/>
                </a:solidFill>
              </a:rPr>
              <a:t>into</a:t>
            </a:r>
            <a:r>
              <a:rPr lang="tr-TR" dirty="0">
                <a:solidFill>
                  <a:schemeClr val="bg1"/>
                </a:solidFill>
              </a:rPr>
              <a:t> a </a:t>
            </a:r>
            <a:r>
              <a:rPr lang="tr-TR" dirty="0" err="1">
                <a:solidFill>
                  <a:schemeClr val="bg1"/>
                </a:solidFill>
              </a:rPr>
              <a:t>dataframe</a:t>
            </a:r>
            <a:r>
              <a:rPr lang="tr-TR" dirty="0">
                <a:solidFill>
                  <a:schemeClr val="bg1"/>
                </a:solidFill>
              </a:rPr>
              <a:t> it </a:t>
            </a:r>
            <a:r>
              <a:rPr lang="tr-TR" dirty="0" err="1">
                <a:solidFill>
                  <a:schemeClr val="bg1"/>
                </a:solidFill>
              </a:rPr>
              <a:t>looks</a:t>
            </a:r>
            <a:r>
              <a:rPr lang="tr-TR" dirty="0">
                <a:solidFill>
                  <a:schemeClr val="bg1"/>
                </a:solidFill>
              </a:rPr>
              <a:t> </a:t>
            </a:r>
            <a:r>
              <a:rPr lang="tr-TR" dirty="0" err="1">
                <a:solidFill>
                  <a:schemeClr val="bg1"/>
                </a:solidFill>
              </a:rPr>
              <a:t>like</a:t>
            </a:r>
            <a:r>
              <a:rPr lang="tr-TR" dirty="0">
                <a:solidFill>
                  <a:schemeClr val="bg1"/>
                </a:solidFill>
              </a:rPr>
              <a:t> </a:t>
            </a:r>
            <a:r>
              <a:rPr lang="tr-TR" dirty="0" err="1">
                <a:solidFill>
                  <a:schemeClr val="bg1"/>
                </a:solidFill>
              </a:rPr>
              <a:t>this</a:t>
            </a:r>
            <a:r>
              <a:rPr lang="tr-TR" dirty="0">
                <a:solidFill>
                  <a:schemeClr val="bg1"/>
                </a:solidFill>
              </a:rPr>
              <a:t>.</a:t>
            </a:r>
          </a:p>
          <a:p>
            <a:endParaRPr lang="tr-TR" dirty="0">
              <a:solidFill>
                <a:schemeClr val="bg1"/>
              </a:solidFill>
            </a:endParaRPr>
          </a:p>
          <a:p>
            <a:r>
              <a:rPr lang="tr-TR" dirty="0">
                <a:solidFill>
                  <a:schemeClr val="bg1"/>
                </a:solidFill>
              </a:rPr>
              <a:t>PS: </a:t>
            </a:r>
            <a:r>
              <a:rPr lang="tr-TR" dirty="0" err="1">
                <a:solidFill>
                  <a:schemeClr val="bg1"/>
                </a:solidFill>
              </a:rPr>
              <a:t>Date</a:t>
            </a:r>
            <a:r>
              <a:rPr lang="tr-TR" dirty="0">
                <a:solidFill>
                  <a:schemeClr val="bg1"/>
                </a:solidFill>
              </a:rPr>
              <a:t> of Publishing </a:t>
            </a:r>
            <a:r>
              <a:rPr lang="tr-TR" dirty="0" err="1">
                <a:solidFill>
                  <a:schemeClr val="bg1"/>
                </a:solidFill>
              </a:rPr>
              <a:t>was</a:t>
            </a:r>
            <a:r>
              <a:rPr lang="tr-TR" dirty="0">
                <a:solidFill>
                  <a:schemeClr val="bg1"/>
                </a:solidFill>
              </a:rPr>
              <a:t> a </a:t>
            </a:r>
            <a:r>
              <a:rPr lang="tr-TR" dirty="0" err="1">
                <a:solidFill>
                  <a:schemeClr val="bg1"/>
                </a:solidFill>
              </a:rPr>
              <a:t>timestamp</a:t>
            </a:r>
            <a:r>
              <a:rPr lang="tr-TR" dirty="0">
                <a:solidFill>
                  <a:schemeClr val="bg1"/>
                </a:solidFill>
              </a:rPr>
              <a:t>, I </a:t>
            </a:r>
            <a:r>
              <a:rPr lang="tr-TR" dirty="0" err="1">
                <a:solidFill>
                  <a:schemeClr val="bg1"/>
                </a:solidFill>
              </a:rPr>
              <a:t>only</a:t>
            </a:r>
            <a:r>
              <a:rPr lang="tr-TR" dirty="0">
                <a:solidFill>
                  <a:schemeClr val="bg1"/>
                </a:solidFill>
              </a:rPr>
              <a:t> </a:t>
            </a:r>
            <a:r>
              <a:rPr lang="tr-TR" dirty="0" err="1">
                <a:solidFill>
                  <a:schemeClr val="bg1"/>
                </a:solidFill>
              </a:rPr>
              <a:t>get</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year</a:t>
            </a:r>
            <a:r>
              <a:rPr lang="tr-TR" dirty="0">
                <a:solidFill>
                  <a:schemeClr val="bg1"/>
                </a:solidFill>
              </a:rPr>
              <a:t>.</a:t>
            </a:r>
          </a:p>
        </p:txBody>
      </p:sp>
    </p:spTree>
    <p:extLst>
      <p:ext uri="{BB962C8B-B14F-4D97-AF65-F5344CB8AC3E}">
        <p14:creationId xmlns:p14="http://schemas.microsoft.com/office/powerpoint/2010/main" val="81383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6" y="347905"/>
            <a:ext cx="3443556" cy="488987"/>
          </a:xfrm>
          <a:prstGeom prst="rect">
            <a:avLst/>
          </a:prstGeom>
        </p:spPr>
        <p:txBody>
          <a:bodyPr vert="horz" lIns="91440" tIns="45720" rIns="91440" bIns="45720" rtlCol="0" anchor="b">
            <a:normAutofit fontScale="70000" lnSpcReduction="200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r>
              <a:rPr lang="tr-TR" sz="2400" dirty="0">
                <a:solidFill>
                  <a:srgbClr val="00FF00"/>
                </a:solidFill>
              </a:rPr>
              <a:t> – </a:t>
            </a:r>
            <a:r>
              <a:rPr lang="tr-TR" sz="2400" dirty="0" err="1">
                <a:solidFill>
                  <a:srgbClr val="00FF00"/>
                </a:solidFill>
              </a:rPr>
              <a:t>Insights</a:t>
            </a:r>
            <a:r>
              <a:rPr lang="tr-TR" sz="2400" dirty="0">
                <a:solidFill>
                  <a:srgbClr val="00FF00"/>
                </a:solidFill>
              </a:rPr>
              <a:t> </a:t>
            </a:r>
            <a:r>
              <a:rPr lang="tr-TR" sz="2400" dirty="0" err="1">
                <a:solidFill>
                  <a:srgbClr val="00FF00"/>
                </a:solidFill>
              </a:rPr>
              <a:t>from</a:t>
            </a:r>
            <a:r>
              <a:rPr lang="tr-TR" sz="2400" dirty="0">
                <a:solidFill>
                  <a:srgbClr val="00FF00"/>
                </a:solidFill>
              </a:rPr>
              <a:t> Data</a:t>
            </a:r>
            <a:endParaRPr lang="en-US" sz="2400" dirty="0">
              <a:solidFill>
                <a:srgbClr val="00FF00"/>
              </a:solidFill>
            </a:endParaRPr>
          </a:p>
        </p:txBody>
      </p:sp>
      <p:sp>
        <p:nvSpPr>
          <p:cNvPr id="6" name="TextBox 5">
            <a:extLst>
              <a:ext uri="{FF2B5EF4-FFF2-40B4-BE49-F238E27FC236}">
                <a16:creationId xmlns:a16="http://schemas.microsoft.com/office/drawing/2014/main" id="{C4A947CD-9661-F29B-EE31-C89CF9F7F920}"/>
              </a:ext>
            </a:extLst>
          </p:cNvPr>
          <p:cNvSpPr txBox="1"/>
          <p:nvPr/>
        </p:nvSpPr>
        <p:spPr>
          <a:xfrm>
            <a:off x="920626" y="966627"/>
            <a:ext cx="9237527" cy="923330"/>
          </a:xfrm>
          <a:prstGeom prst="rect">
            <a:avLst/>
          </a:prstGeom>
          <a:noFill/>
        </p:spPr>
        <p:txBody>
          <a:bodyPr wrap="square">
            <a:spAutoFit/>
          </a:bodyPr>
          <a:lstStyle/>
          <a:p>
            <a:r>
              <a:rPr lang="en-US" b="0" dirty="0">
                <a:solidFill>
                  <a:srgbClr val="F8F8F2"/>
                </a:solidFill>
                <a:effectLst/>
                <a:latin typeface="Consolas" panose="020B0609020204030204" pitchFamily="49" charset="0"/>
              </a:rPr>
              <a:t>After concatenating each article's abstract and title and creating </a:t>
            </a:r>
            <a:r>
              <a:rPr lang="tr-TR" dirty="0">
                <a:solidFill>
                  <a:srgbClr val="F8F8F2"/>
                </a:solidFill>
                <a:latin typeface="Consolas" panose="020B0609020204030204" pitchFamily="49" charset="0"/>
              </a:rPr>
              <a:t>an </a:t>
            </a:r>
            <a:r>
              <a:rPr lang="tr-TR" dirty="0" err="1">
                <a:solidFill>
                  <a:srgbClr val="F8F8F2"/>
                </a:solidFill>
                <a:latin typeface="Consolas" panose="020B0609020204030204" pitchFamily="49" charset="0"/>
              </a:rPr>
              <a:t>another</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dataframe</a:t>
            </a:r>
            <a:r>
              <a:rPr lang="en-US" b="0" dirty="0">
                <a:solidFill>
                  <a:srgbClr val="F8F8F2"/>
                </a:solidFill>
                <a:effectLst/>
                <a:latin typeface="Consolas" panose="020B0609020204030204" pitchFamily="49" charset="0"/>
              </a:rPr>
              <a:t> using id and word count values, I have plotted a bar plot using the </a:t>
            </a:r>
            <a:r>
              <a:rPr lang="en-US" b="0" dirty="0" err="1">
                <a:solidFill>
                  <a:srgbClr val="F8F8F2"/>
                </a:solidFill>
                <a:effectLst/>
                <a:latin typeface="Consolas" panose="020B0609020204030204" pitchFamily="49" charset="0"/>
              </a:rPr>
              <a:t>dataframe</a:t>
            </a:r>
            <a:r>
              <a:rPr lang="en-US" b="0" dirty="0">
                <a:solidFill>
                  <a:srgbClr val="F8F8F2"/>
                </a:solidFill>
                <a:effectLst/>
                <a:latin typeface="Consolas" panose="020B0609020204030204" pitchFamily="49" charset="0"/>
              </a:rPr>
              <a:t> object.</a:t>
            </a:r>
          </a:p>
        </p:txBody>
      </p:sp>
      <p:pic>
        <p:nvPicPr>
          <p:cNvPr id="8" name="Picture 7" descr="Documents Word Count&#10;">
            <a:extLst>
              <a:ext uri="{FF2B5EF4-FFF2-40B4-BE49-F238E27FC236}">
                <a16:creationId xmlns:a16="http://schemas.microsoft.com/office/drawing/2014/main" id="{202B26B6-229A-2E3D-5326-1817235E5EE6}"/>
              </a:ext>
            </a:extLst>
          </p:cNvPr>
          <p:cNvPicPr>
            <a:picLocks noChangeAspect="1"/>
          </p:cNvPicPr>
          <p:nvPr/>
        </p:nvPicPr>
        <p:blipFill>
          <a:blip r:embed="rId2"/>
          <a:stretch>
            <a:fillRect/>
          </a:stretch>
        </p:blipFill>
        <p:spPr>
          <a:xfrm>
            <a:off x="3444234" y="2003892"/>
            <a:ext cx="5303531" cy="4160528"/>
          </a:xfrm>
          <a:prstGeom prst="rect">
            <a:avLst/>
          </a:prstGeom>
        </p:spPr>
      </p:pic>
    </p:spTree>
    <p:extLst>
      <p:ext uri="{BB962C8B-B14F-4D97-AF65-F5344CB8AC3E}">
        <p14:creationId xmlns:p14="http://schemas.microsoft.com/office/powerpoint/2010/main" val="289999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Number of Publications Per Year&#10;">
            <a:extLst>
              <a:ext uri="{FF2B5EF4-FFF2-40B4-BE49-F238E27FC236}">
                <a16:creationId xmlns:a16="http://schemas.microsoft.com/office/drawing/2014/main" id="{995D18A1-412E-7D62-6083-82719FEE3A82}"/>
              </a:ext>
            </a:extLst>
          </p:cNvPr>
          <p:cNvPicPr>
            <a:picLocks noChangeAspect="1"/>
          </p:cNvPicPr>
          <p:nvPr/>
        </p:nvPicPr>
        <p:blipFill rotWithShape="1">
          <a:blip r:embed="rId2"/>
          <a:srcRect r="-1" b="4882"/>
          <a:stretch/>
        </p:blipFill>
        <p:spPr>
          <a:xfrm>
            <a:off x="73003" y="242397"/>
            <a:ext cx="4919982" cy="6308032"/>
          </a:xfrm>
          <a:prstGeom prst="rect">
            <a:avLst/>
          </a:prstGeom>
        </p:spPr>
      </p:pic>
      <p:sp>
        <p:nvSpPr>
          <p:cNvPr id="3" name="Title 1">
            <a:extLst>
              <a:ext uri="{FF2B5EF4-FFF2-40B4-BE49-F238E27FC236}">
                <a16:creationId xmlns:a16="http://schemas.microsoft.com/office/drawing/2014/main" id="{5949B235-34DA-04FD-64A6-8C24062AF11E}"/>
              </a:ext>
            </a:extLst>
          </p:cNvPr>
          <p:cNvSpPr txBox="1">
            <a:spLocks/>
          </p:cNvSpPr>
          <p:nvPr/>
        </p:nvSpPr>
        <p:spPr>
          <a:xfrm>
            <a:off x="8675441" y="242397"/>
            <a:ext cx="3443556" cy="488987"/>
          </a:xfrm>
          <a:prstGeom prst="rect">
            <a:avLst/>
          </a:prstGeom>
        </p:spPr>
        <p:txBody>
          <a:bodyPr vert="horz" lIns="91440" tIns="45720" rIns="91440" bIns="45720" rtlCol="0" anchor="b">
            <a:normAutofit fontScale="70000" lnSpcReduction="200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Preparation</a:t>
            </a:r>
            <a:r>
              <a:rPr lang="tr-TR" sz="2400" dirty="0">
                <a:solidFill>
                  <a:srgbClr val="00FF00"/>
                </a:solidFill>
              </a:rPr>
              <a:t> – </a:t>
            </a:r>
            <a:r>
              <a:rPr lang="tr-TR" sz="2400" dirty="0" err="1">
                <a:solidFill>
                  <a:srgbClr val="00FF00"/>
                </a:solidFill>
              </a:rPr>
              <a:t>Insights</a:t>
            </a:r>
            <a:r>
              <a:rPr lang="tr-TR" sz="2400" dirty="0">
                <a:solidFill>
                  <a:srgbClr val="00FF00"/>
                </a:solidFill>
              </a:rPr>
              <a:t> </a:t>
            </a:r>
            <a:r>
              <a:rPr lang="tr-TR" sz="2400" dirty="0" err="1">
                <a:solidFill>
                  <a:srgbClr val="00FF00"/>
                </a:solidFill>
              </a:rPr>
              <a:t>from</a:t>
            </a:r>
            <a:r>
              <a:rPr lang="tr-TR" sz="2400" dirty="0">
                <a:solidFill>
                  <a:srgbClr val="00FF00"/>
                </a:solidFill>
              </a:rPr>
              <a:t> Data</a:t>
            </a:r>
            <a:endParaRPr lang="en-US" sz="2400" dirty="0">
              <a:solidFill>
                <a:srgbClr val="00FF00"/>
              </a:solidFill>
            </a:endParaRPr>
          </a:p>
        </p:txBody>
      </p:sp>
      <p:sp>
        <p:nvSpPr>
          <p:cNvPr id="5" name="TextBox 4">
            <a:extLst>
              <a:ext uri="{FF2B5EF4-FFF2-40B4-BE49-F238E27FC236}">
                <a16:creationId xmlns:a16="http://schemas.microsoft.com/office/drawing/2014/main" id="{F5FFB398-4546-F888-B5AB-5D58BA3E32D8}"/>
              </a:ext>
            </a:extLst>
          </p:cNvPr>
          <p:cNvSpPr txBox="1"/>
          <p:nvPr/>
        </p:nvSpPr>
        <p:spPr>
          <a:xfrm>
            <a:off x="5818909" y="1046230"/>
            <a:ext cx="6226553" cy="1200329"/>
          </a:xfrm>
          <a:prstGeom prst="rect">
            <a:avLst/>
          </a:prstGeom>
          <a:noFill/>
        </p:spPr>
        <p:txBody>
          <a:bodyPr wrap="square" rtlCol="0">
            <a:spAutoFit/>
          </a:bodyPr>
          <a:lstStyle/>
          <a:p>
            <a:pPr algn="r"/>
            <a:r>
              <a:rPr lang="tr-TR" dirty="0" err="1">
                <a:solidFill>
                  <a:schemeClr val="bg1"/>
                </a:solidFill>
              </a:rPr>
              <a:t>We</a:t>
            </a:r>
            <a:r>
              <a:rPr lang="tr-TR" dirty="0">
                <a:solidFill>
                  <a:schemeClr val="bg1"/>
                </a:solidFill>
              </a:rPr>
              <a:t> can </a:t>
            </a:r>
            <a:r>
              <a:rPr lang="tr-TR" dirty="0" err="1">
                <a:solidFill>
                  <a:schemeClr val="bg1"/>
                </a:solidFill>
              </a:rPr>
              <a:t>clearly</a:t>
            </a:r>
            <a:r>
              <a:rPr lang="tr-TR" dirty="0">
                <a:solidFill>
                  <a:schemeClr val="bg1"/>
                </a:solidFill>
              </a:rPr>
              <a:t> </a:t>
            </a:r>
            <a:r>
              <a:rPr lang="tr-TR" dirty="0" err="1">
                <a:solidFill>
                  <a:schemeClr val="bg1"/>
                </a:solidFill>
              </a:rPr>
              <a:t>see</a:t>
            </a:r>
            <a:r>
              <a:rPr lang="tr-TR" dirty="0">
                <a:solidFill>
                  <a:schemeClr val="bg1"/>
                </a:solidFill>
              </a:rPr>
              <a:t> </a:t>
            </a:r>
            <a:r>
              <a:rPr lang="tr-TR" dirty="0" err="1">
                <a:solidFill>
                  <a:schemeClr val="bg1"/>
                </a:solidFill>
              </a:rPr>
              <a:t>from</a:t>
            </a:r>
            <a:r>
              <a:rPr lang="tr-TR" dirty="0">
                <a:solidFill>
                  <a:schemeClr val="bg1"/>
                </a:solidFill>
              </a:rPr>
              <a:t> </a:t>
            </a:r>
            <a:r>
              <a:rPr lang="tr-TR" dirty="0" err="1">
                <a:solidFill>
                  <a:schemeClr val="bg1"/>
                </a:solidFill>
              </a:rPr>
              <a:t>this</a:t>
            </a:r>
            <a:r>
              <a:rPr lang="tr-TR" dirty="0">
                <a:solidFill>
                  <a:schemeClr val="bg1"/>
                </a:solidFill>
              </a:rPr>
              <a:t> horizontal bar </a:t>
            </a:r>
            <a:r>
              <a:rPr lang="tr-TR" dirty="0" err="1">
                <a:solidFill>
                  <a:schemeClr val="bg1"/>
                </a:solidFill>
              </a:rPr>
              <a:t>plot</a:t>
            </a:r>
            <a:r>
              <a:rPr lang="tr-TR" dirty="0">
                <a:solidFill>
                  <a:schemeClr val="bg1"/>
                </a:solidFill>
              </a:rPr>
              <a:t> </a:t>
            </a:r>
            <a:r>
              <a:rPr lang="tr-TR" dirty="0" err="1">
                <a:solidFill>
                  <a:schemeClr val="bg1"/>
                </a:solidFill>
              </a:rPr>
              <a:t>that</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number</a:t>
            </a:r>
            <a:r>
              <a:rPr lang="tr-TR" dirty="0">
                <a:solidFill>
                  <a:schemeClr val="bg1"/>
                </a:solidFill>
              </a:rPr>
              <a:t> of </a:t>
            </a:r>
            <a:r>
              <a:rPr lang="tr-TR" dirty="0" err="1">
                <a:solidFill>
                  <a:schemeClr val="bg1"/>
                </a:solidFill>
              </a:rPr>
              <a:t>publications</a:t>
            </a:r>
            <a:r>
              <a:rPr lang="tr-TR" dirty="0">
                <a:solidFill>
                  <a:schemeClr val="bg1"/>
                </a:solidFill>
              </a:rPr>
              <a:t> </a:t>
            </a:r>
            <a:r>
              <a:rPr lang="tr-TR" dirty="0" err="1">
                <a:solidFill>
                  <a:schemeClr val="bg1"/>
                </a:solidFill>
              </a:rPr>
              <a:t>per</a:t>
            </a:r>
            <a:r>
              <a:rPr lang="tr-TR" dirty="0">
                <a:solidFill>
                  <a:schemeClr val="bg1"/>
                </a:solidFill>
              </a:rPr>
              <a:t> </a:t>
            </a:r>
            <a:r>
              <a:rPr lang="tr-TR" dirty="0" err="1">
                <a:solidFill>
                  <a:schemeClr val="bg1"/>
                </a:solidFill>
              </a:rPr>
              <a:t>year</a:t>
            </a:r>
            <a:r>
              <a:rPr lang="tr-TR" dirty="0">
                <a:solidFill>
                  <a:schemeClr val="bg1"/>
                </a:solidFill>
              </a:rPr>
              <a:t> has </a:t>
            </a:r>
            <a:r>
              <a:rPr lang="tr-TR" dirty="0" err="1">
                <a:solidFill>
                  <a:schemeClr val="bg1"/>
                </a:solidFill>
              </a:rPr>
              <a:t>increased</a:t>
            </a:r>
            <a:r>
              <a:rPr lang="tr-TR" dirty="0">
                <a:solidFill>
                  <a:schemeClr val="bg1"/>
                </a:solidFill>
              </a:rPr>
              <a:t> </a:t>
            </a:r>
            <a:r>
              <a:rPr lang="tr-TR" dirty="0" err="1">
                <a:solidFill>
                  <a:schemeClr val="bg1"/>
                </a:solidFill>
              </a:rPr>
              <a:t>through</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years</a:t>
            </a:r>
            <a:r>
              <a:rPr lang="tr-TR" dirty="0">
                <a:solidFill>
                  <a:schemeClr val="bg1"/>
                </a:solidFill>
              </a:rPr>
              <a:t>.</a:t>
            </a:r>
          </a:p>
          <a:p>
            <a:pPr algn="r"/>
            <a:endParaRPr lang="tr-TR" dirty="0">
              <a:solidFill>
                <a:schemeClr val="bg1"/>
              </a:solidFill>
            </a:endParaRPr>
          </a:p>
          <a:p>
            <a:pPr algn="r"/>
            <a:r>
              <a:rPr lang="tr-TR" dirty="0" err="1">
                <a:solidFill>
                  <a:schemeClr val="bg1"/>
                </a:solidFill>
              </a:rPr>
              <a:t>And</a:t>
            </a:r>
            <a:r>
              <a:rPr lang="tr-TR" dirty="0">
                <a:solidFill>
                  <a:schemeClr val="bg1"/>
                </a:solidFill>
              </a:rPr>
              <a:t> </a:t>
            </a:r>
            <a:r>
              <a:rPr lang="tr-TR" dirty="0" err="1">
                <a:solidFill>
                  <a:schemeClr val="bg1"/>
                </a:solidFill>
              </a:rPr>
              <a:t>there</a:t>
            </a:r>
            <a:r>
              <a:rPr lang="tr-TR" dirty="0">
                <a:solidFill>
                  <a:schemeClr val="bg1"/>
                </a:solidFill>
              </a:rPr>
              <a:t> is </a:t>
            </a:r>
            <a:r>
              <a:rPr lang="tr-TR" dirty="0" err="1">
                <a:solidFill>
                  <a:schemeClr val="bg1"/>
                </a:solidFill>
              </a:rPr>
              <a:t>hardly</a:t>
            </a:r>
            <a:r>
              <a:rPr lang="tr-TR" dirty="0">
                <a:solidFill>
                  <a:schemeClr val="bg1"/>
                </a:solidFill>
              </a:rPr>
              <a:t> </a:t>
            </a:r>
            <a:r>
              <a:rPr lang="tr-TR" dirty="0" err="1">
                <a:solidFill>
                  <a:schemeClr val="bg1"/>
                </a:solidFill>
              </a:rPr>
              <a:t>any</a:t>
            </a:r>
            <a:r>
              <a:rPr lang="tr-TR" dirty="0">
                <a:solidFill>
                  <a:schemeClr val="bg1"/>
                </a:solidFill>
              </a:rPr>
              <a:t> </a:t>
            </a:r>
            <a:r>
              <a:rPr lang="tr-TR" dirty="0" err="1">
                <a:solidFill>
                  <a:schemeClr val="bg1"/>
                </a:solidFill>
              </a:rPr>
              <a:t>publications</a:t>
            </a:r>
            <a:r>
              <a:rPr lang="tr-TR" dirty="0">
                <a:solidFill>
                  <a:schemeClr val="bg1"/>
                </a:solidFill>
              </a:rPr>
              <a:t> </a:t>
            </a:r>
            <a:r>
              <a:rPr lang="tr-TR" dirty="0" err="1">
                <a:solidFill>
                  <a:schemeClr val="bg1"/>
                </a:solidFill>
              </a:rPr>
              <a:t>before</a:t>
            </a:r>
            <a:r>
              <a:rPr lang="tr-TR" dirty="0">
                <a:solidFill>
                  <a:schemeClr val="bg1"/>
                </a:solidFill>
              </a:rPr>
              <a:t> 1992.</a:t>
            </a:r>
          </a:p>
        </p:txBody>
      </p:sp>
    </p:spTree>
    <p:extLst>
      <p:ext uri="{BB962C8B-B14F-4D97-AF65-F5344CB8AC3E}">
        <p14:creationId xmlns:p14="http://schemas.microsoft.com/office/powerpoint/2010/main" val="3351119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23</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283370"/>
            <a:ext cx="10515600" cy="1021648"/>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tr-TR" dirty="0" err="1">
                <a:solidFill>
                  <a:srgbClr val="00FF00"/>
                </a:solidFill>
              </a:rPr>
              <a:t>Modelling</a:t>
            </a:r>
            <a:endParaRPr lang="tr-TR" dirty="0">
              <a:solidFill>
                <a:srgbClr val="00FF00"/>
              </a:solidFill>
            </a:endParaRPr>
          </a:p>
        </p:txBody>
      </p:sp>
      <p:sp>
        <p:nvSpPr>
          <p:cNvPr id="8" name="TextBox 7">
            <a:extLst>
              <a:ext uri="{FF2B5EF4-FFF2-40B4-BE49-F238E27FC236}">
                <a16:creationId xmlns:a16="http://schemas.microsoft.com/office/drawing/2014/main" id="{858E25F6-7E96-37C3-0A4C-239E4DBC051B}"/>
              </a:ext>
            </a:extLst>
          </p:cNvPr>
          <p:cNvSpPr txBox="1"/>
          <p:nvPr/>
        </p:nvSpPr>
        <p:spPr>
          <a:xfrm>
            <a:off x="706582" y="1554781"/>
            <a:ext cx="11064240" cy="3416320"/>
          </a:xfrm>
          <a:prstGeom prst="rect">
            <a:avLst/>
          </a:prstGeom>
          <a:noFill/>
        </p:spPr>
        <p:txBody>
          <a:bodyPr wrap="square">
            <a:spAutoFit/>
          </a:bodyPr>
          <a:lstStyle/>
          <a:p>
            <a:r>
              <a:rPr lang="tr-TR" b="0" dirty="0" err="1">
                <a:solidFill>
                  <a:srgbClr val="F8F8F2"/>
                </a:solidFill>
                <a:effectLst/>
                <a:latin typeface="Consolas" panose="020B0609020204030204" pitchFamily="49" charset="0"/>
              </a:rPr>
              <a:t>There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are</a:t>
            </a:r>
            <a:r>
              <a:rPr lang="tr-TR" b="0" dirty="0">
                <a:solidFill>
                  <a:srgbClr val="F8F8F2"/>
                </a:solidFill>
                <a:effectLst/>
                <a:latin typeface="Consolas" panose="020B0609020204030204" pitchFamily="49" charset="0"/>
              </a:rPr>
              <a:t> 2 </a:t>
            </a:r>
            <a:r>
              <a:rPr lang="tr-TR" b="0" dirty="0" err="1">
                <a:solidFill>
                  <a:srgbClr val="F8F8F2"/>
                </a:solidFill>
                <a:effectLst/>
                <a:latin typeface="Consolas" panose="020B0609020204030204" pitchFamily="49" charset="0"/>
              </a:rPr>
              <a:t>types</a:t>
            </a:r>
            <a:r>
              <a:rPr lang="tr-TR" b="0" dirty="0">
                <a:solidFill>
                  <a:srgbClr val="F8F8F2"/>
                </a:solidFill>
                <a:effectLst/>
                <a:latin typeface="Consolas" panose="020B0609020204030204" pitchFamily="49" charset="0"/>
              </a:rPr>
              <a:t> of </a:t>
            </a:r>
            <a:r>
              <a:rPr lang="tr-TR" b="0" dirty="0" err="1">
                <a:solidFill>
                  <a:srgbClr val="F8F8F2"/>
                </a:solidFill>
                <a:effectLst/>
                <a:latin typeface="Consolas" panose="020B0609020204030204" pitchFamily="49" charset="0"/>
              </a:rPr>
              <a:t>models</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that</a:t>
            </a:r>
            <a:r>
              <a:rPr lang="tr-TR" b="0" dirty="0">
                <a:solidFill>
                  <a:srgbClr val="F8F8F2"/>
                </a:solidFill>
                <a:effectLst/>
                <a:latin typeface="Consolas" panose="020B0609020204030204" pitchFamily="49" charset="0"/>
              </a:rPr>
              <a:t> is </a:t>
            </a:r>
            <a:r>
              <a:rPr lang="tr-TR" b="0" dirty="0" err="1">
                <a:solidFill>
                  <a:srgbClr val="F8F8F2"/>
                </a:solidFill>
                <a:effectLst/>
                <a:latin typeface="Consolas" panose="020B0609020204030204" pitchFamily="49" charset="0"/>
              </a:rPr>
              <a:t>being</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used</a:t>
            </a:r>
            <a:r>
              <a:rPr lang="tr-TR" b="0" dirty="0">
                <a:solidFill>
                  <a:srgbClr val="F8F8F2"/>
                </a:solidFill>
                <a:effectLst/>
                <a:latin typeface="Consolas" panose="020B0609020204030204" pitchFamily="49" charset="0"/>
              </a:rPr>
              <a:t> in </a:t>
            </a:r>
            <a:r>
              <a:rPr lang="tr-TR" b="0" dirty="0" err="1">
                <a:solidFill>
                  <a:srgbClr val="F8F8F2"/>
                </a:solidFill>
                <a:effectLst/>
                <a:latin typeface="Consolas" panose="020B0609020204030204" pitchFamily="49" charset="0"/>
              </a:rPr>
              <a:t>this</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project</a:t>
            </a:r>
            <a:r>
              <a:rPr lang="tr-TR" b="0" dirty="0">
                <a:solidFill>
                  <a:srgbClr val="F8F8F2"/>
                </a:solidFill>
                <a:effectLst/>
                <a:latin typeface="Consolas" panose="020B0609020204030204" pitchFamily="49" charset="0"/>
              </a:rPr>
              <a:t>:</a:t>
            </a:r>
          </a:p>
          <a:p>
            <a:endParaRPr lang="tr-TR" b="0" dirty="0">
              <a:solidFill>
                <a:srgbClr val="F8F8F2"/>
              </a:solidFill>
              <a:effectLst/>
              <a:latin typeface="Consolas" panose="020B0609020204030204" pitchFamily="49" charset="0"/>
            </a:endParaRPr>
          </a:p>
          <a:p>
            <a:r>
              <a:rPr lang="tr-TR" dirty="0">
                <a:solidFill>
                  <a:srgbClr val="F8F8F2"/>
                </a:solidFill>
                <a:latin typeface="Consolas" panose="020B0609020204030204" pitchFamily="49" charset="0"/>
              </a:rPr>
              <a:t>	</a:t>
            </a:r>
            <a:r>
              <a:rPr lang="tr-TR" b="0" dirty="0">
                <a:solidFill>
                  <a:srgbClr val="F8F8F2"/>
                </a:solidFill>
                <a:effectLst/>
                <a:latin typeface="Consolas" panose="020B0609020204030204" pitchFamily="49" charset="0"/>
              </a:rPr>
              <a:t>Latent </a:t>
            </a:r>
            <a:r>
              <a:rPr lang="tr-TR" b="0" dirty="0" err="1">
                <a:solidFill>
                  <a:srgbClr val="F8F8F2"/>
                </a:solidFill>
                <a:effectLst/>
                <a:latin typeface="Consolas" panose="020B0609020204030204" pitchFamily="49" charset="0"/>
              </a:rPr>
              <a:t>Dirichlet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Allocation</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LDA</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Models</a:t>
            </a:r>
            <a:r>
              <a:rPr lang="tr-TR" b="0" dirty="0">
                <a:solidFill>
                  <a:srgbClr val="F8F8F2"/>
                </a:solidFill>
                <a:effectLst/>
                <a:latin typeface="Consolas" panose="020B0609020204030204" pitchFamily="49" charset="0"/>
              </a:rPr>
              <a:t>:</a:t>
            </a:r>
          </a:p>
          <a:p>
            <a:r>
              <a:rPr lang="tr-TR" dirty="0">
                <a:solidFill>
                  <a:srgbClr val="F8F8F2"/>
                </a:solidFill>
                <a:latin typeface="Consolas" panose="020B0609020204030204" pitchFamily="49" charset="0"/>
              </a:rPr>
              <a:t>		</a:t>
            </a:r>
            <a:r>
              <a:rPr lang="tr-TR" b="0" dirty="0" err="1">
                <a:solidFill>
                  <a:srgbClr val="F8F8F2"/>
                </a:solidFill>
                <a:effectLst/>
                <a:latin typeface="Consolas" panose="020B0609020204030204" pitchFamily="49" charset="0"/>
              </a:rPr>
              <a:t>LatentDirichletAllocation</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from</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sklearn.decomposition</a:t>
            </a:r>
            <a:endParaRPr lang="tr-TR" b="0" dirty="0">
              <a:solidFill>
                <a:srgbClr val="F8F8F2"/>
              </a:solidFill>
              <a:effectLst/>
              <a:latin typeface="Consolas" panose="020B0609020204030204" pitchFamily="49" charset="0"/>
            </a:endParaRPr>
          </a:p>
          <a:p>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LdaModel</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from</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gensim.models</a:t>
            </a:r>
            <a:r>
              <a:rPr lang="tr-TR" b="0" dirty="0">
                <a:solidFill>
                  <a:srgbClr val="F8F8F2"/>
                </a:solidFill>
                <a:effectLst/>
                <a:latin typeface="Consolas" panose="020B0609020204030204" pitchFamily="49" charset="0"/>
              </a:rPr>
              <a:t> </a:t>
            </a:r>
          </a:p>
          <a:p>
            <a:endParaRPr lang="tr-TR" b="0" dirty="0">
              <a:solidFill>
                <a:srgbClr val="F8F8F2"/>
              </a:solidFill>
              <a:effectLst/>
              <a:latin typeface="Consolas" panose="020B0609020204030204" pitchFamily="49" charset="0"/>
            </a:endParaRPr>
          </a:p>
          <a:p>
            <a:r>
              <a:rPr lang="tr-TR" dirty="0">
                <a:solidFill>
                  <a:srgbClr val="F8F8F2"/>
                </a:solidFill>
                <a:latin typeface="Consolas" panose="020B0609020204030204" pitchFamily="49" charset="0"/>
              </a:rPr>
              <a:t>	</a:t>
            </a:r>
            <a:r>
              <a:rPr lang="tr-TR" b="0" dirty="0" err="1">
                <a:solidFill>
                  <a:srgbClr val="F8F8F2"/>
                </a:solidFill>
                <a:effectLst/>
                <a:latin typeface="Consolas" panose="020B0609020204030204" pitchFamily="49" charset="0"/>
              </a:rPr>
              <a:t>Named</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Entity</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Recognition</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NER</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Models</a:t>
            </a:r>
            <a:r>
              <a:rPr lang="tr-TR" b="0" dirty="0">
                <a:solidFill>
                  <a:srgbClr val="F8F8F2"/>
                </a:solidFill>
                <a:effectLst/>
                <a:latin typeface="Consolas" panose="020B0609020204030204" pitchFamily="49" charset="0"/>
              </a:rPr>
              <a:t>:</a:t>
            </a:r>
          </a:p>
          <a:p>
            <a:r>
              <a:rPr lang="tr-TR" dirty="0">
                <a:solidFill>
                  <a:srgbClr val="F8F8F2"/>
                </a:solidFill>
                <a:latin typeface="Consolas" panose="020B0609020204030204" pitchFamily="49" charset="0"/>
              </a:rPr>
              <a:t>		</a:t>
            </a:r>
            <a:r>
              <a:rPr lang="tr-TR" b="0" dirty="0">
                <a:solidFill>
                  <a:srgbClr val="F8F8F2"/>
                </a:solidFill>
                <a:effectLst/>
                <a:latin typeface="Consolas" panose="020B0609020204030204" pitchFamily="49" charset="0"/>
              </a:rPr>
              <a:t>I </a:t>
            </a:r>
            <a:r>
              <a:rPr lang="tr-TR" b="0" dirty="0" err="1">
                <a:solidFill>
                  <a:srgbClr val="F8F8F2"/>
                </a:solidFill>
                <a:effectLst/>
                <a:latin typeface="Consolas" panose="020B0609020204030204" pitchFamily="49" charset="0"/>
              </a:rPr>
              <a:t>have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used</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couple</a:t>
            </a:r>
            <a:r>
              <a:rPr lang="tr-TR" b="0" dirty="0">
                <a:solidFill>
                  <a:srgbClr val="F8F8F2"/>
                </a:solidFill>
                <a:effectLst/>
                <a:latin typeface="Consolas" panose="020B0609020204030204" pitchFamily="49" charset="0"/>
              </a:rPr>
              <a:t> of </a:t>
            </a:r>
            <a:r>
              <a:rPr lang="tr-TR" b="0" dirty="0" err="1">
                <a:solidFill>
                  <a:srgbClr val="F8F8F2"/>
                </a:solidFill>
                <a:effectLst/>
                <a:latin typeface="Consolas" panose="020B0609020204030204" pitchFamily="49" charset="0"/>
              </a:rPr>
              <a:t>pre-trained</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models</a:t>
            </a:r>
            <a:r>
              <a:rPr lang="tr-TR" b="0" dirty="0">
                <a:solidFill>
                  <a:srgbClr val="F8F8F2"/>
                </a:solidFill>
                <a:effectLst/>
                <a:latin typeface="Consolas" panose="020B0609020204030204" pitchFamily="49" charset="0"/>
              </a:rPr>
              <a:t> of </a:t>
            </a:r>
            <a:r>
              <a:rPr lang="tr-TR" b="0" dirty="0" err="1">
                <a:solidFill>
                  <a:srgbClr val="F8F8F2"/>
                </a:solidFill>
                <a:effectLst/>
                <a:latin typeface="Consolas" panose="020B0609020204030204" pitchFamily="49" charset="0"/>
              </a:rPr>
              <a:t>scispacy</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library</a:t>
            </a:r>
            <a:r>
              <a:rPr lang="tr-TR" b="0" dirty="0">
                <a:solidFill>
                  <a:srgbClr val="F8F8F2"/>
                </a:solidFill>
                <a:effectLst/>
                <a:latin typeface="Consolas" panose="020B0609020204030204" pitchFamily="49" charset="0"/>
              </a:rPr>
              <a:t>,</a:t>
            </a:r>
            <a:r>
              <a:rPr lang="tr-TR" dirty="0">
                <a:solidFill>
                  <a:srgbClr val="F8F8F2"/>
                </a:solidFill>
                <a:latin typeface="Consolas" panose="020B0609020204030204" pitchFamily="49" charset="0"/>
              </a:rPr>
              <a:t>	</a:t>
            </a:r>
          </a:p>
          <a:p>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there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are</a:t>
            </a:r>
            <a:r>
              <a:rPr lang="tr-TR" b="0" dirty="0">
                <a:solidFill>
                  <a:srgbClr val="F8F8F2"/>
                </a:solidFill>
                <a:effectLst/>
                <a:latin typeface="Consolas" panose="020B0609020204030204" pitchFamily="49" charset="0"/>
              </a:rPr>
              <a:t> 3 in </a:t>
            </a:r>
            <a:r>
              <a:rPr lang="tr-TR" b="0" dirty="0" err="1">
                <a:solidFill>
                  <a:srgbClr val="F8F8F2"/>
                </a:solidFill>
                <a:effectLst/>
                <a:latin typeface="Consolas" panose="020B0609020204030204" pitchFamily="49" charset="0"/>
              </a:rPr>
              <a:t>this</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project</a:t>
            </a:r>
            <a:r>
              <a:rPr lang="tr-TR" b="0" dirty="0">
                <a:solidFill>
                  <a:srgbClr val="F8F8F2"/>
                </a:solidFill>
                <a:effectLst/>
                <a:latin typeface="Consolas" panose="020B0609020204030204" pitchFamily="49" charset="0"/>
              </a:rPr>
              <a:t>; </a:t>
            </a:r>
          </a:p>
          <a:p>
            <a:r>
              <a:rPr lang="tr-TR" dirty="0">
                <a:solidFill>
                  <a:srgbClr val="F8F8F2"/>
                </a:solidFill>
                <a:latin typeface="Consolas" panose="020B0609020204030204" pitchFamily="49" charset="0"/>
              </a:rPr>
              <a:t>		</a:t>
            </a:r>
            <a:r>
              <a:rPr lang="tr-TR" b="0" dirty="0" err="1">
                <a:solidFill>
                  <a:srgbClr val="C00000"/>
                </a:solidFill>
                <a:effectLst/>
                <a:latin typeface="Consolas" panose="020B0609020204030204" pitchFamily="49" charset="0"/>
              </a:rPr>
              <a:t>en_ner_bionlp13cg_md</a:t>
            </a:r>
            <a:r>
              <a:rPr lang="tr-TR" b="0" dirty="0">
                <a:solidFill>
                  <a:srgbClr val="C00000"/>
                </a:solidFill>
                <a:effectLst/>
                <a:latin typeface="Consolas" panose="020B0609020204030204" pitchFamily="49" charset="0"/>
              </a:rPr>
              <a:t> </a:t>
            </a:r>
            <a:r>
              <a:rPr lang="tr-TR" b="0" dirty="0" err="1">
                <a:solidFill>
                  <a:srgbClr val="F8F8F2"/>
                </a:solidFill>
                <a:effectLst/>
                <a:latin typeface="Consolas" panose="020B0609020204030204" pitchFamily="49" charset="0"/>
              </a:rPr>
              <a:t>and</a:t>
            </a:r>
            <a:r>
              <a:rPr lang="tr-TR" b="0" dirty="0">
                <a:solidFill>
                  <a:srgbClr val="F8F8F2"/>
                </a:solidFill>
                <a:effectLst/>
                <a:latin typeface="Consolas" panose="020B0609020204030204" pitchFamily="49" charset="0"/>
              </a:rPr>
              <a:t> </a:t>
            </a:r>
            <a:r>
              <a:rPr lang="tr-TR" b="0" dirty="0" err="1">
                <a:solidFill>
                  <a:srgbClr val="C00000"/>
                </a:solidFill>
                <a:effectLst/>
                <a:latin typeface="Consolas" panose="020B0609020204030204" pitchFamily="49" charset="0"/>
              </a:rPr>
              <a:t>en_ner_bc5cdr_md</a:t>
            </a:r>
            <a:r>
              <a:rPr lang="tr-TR" b="0" dirty="0">
                <a:solidFill>
                  <a:srgbClr val="C00000"/>
                </a:solidFill>
                <a:effectLst/>
                <a:latin typeface="Consolas" panose="020B0609020204030204" pitchFamily="49" charset="0"/>
              </a:rPr>
              <a:t> </a:t>
            </a:r>
            <a:r>
              <a:rPr lang="tr-TR" b="0" dirty="0" err="1">
                <a:solidFill>
                  <a:srgbClr val="F8F8F2"/>
                </a:solidFill>
                <a:effectLst/>
                <a:latin typeface="Consolas" panose="020B0609020204030204" pitchFamily="49" charset="0"/>
              </a:rPr>
              <a:t>are</a:t>
            </a:r>
            <a:r>
              <a:rPr lang="tr-TR" dirty="0">
                <a:solidFill>
                  <a:srgbClr val="F8F8F2"/>
                </a:solidFill>
                <a:latin typeface="Consolas" panose="020B0609020204030204" pitchFamily="49" charset="0"/>
              </a:rPr>
              <a:t> </a:t>
            </a:r>
            <a:r>
              <a:rPr lang="tr-TR" b="0" dirty="0" err="1">
                <a:solidFill>
                  <a:srgbClr val="F8F8F2"/>
                </a:solidFill>
                <a:effectLst/>
                <a:latin typeface="Consolas" panose="020B0609020204030204" pitchFamily="49" charset="0"/>
              </a:rPr>
              <a:t>biomedical</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entity</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recognition</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models</a:t>
            </a:r>
            <a:r>
              <a:rPr lang="tr-TR" b="0" dirty="0">
                <a:solidFill>
                  <a:srgbClr val="F8F8F2"/>
                </a:solidFill>
                <a:effectLst/>
                <a:latin typeface="Consolas" panose="020B0609020204030204" pitchFamily="49" charset="0"/>
              </a:rPr>
              <a:t> </a:t>
            </a:r>
          </a:p>
          <a:p>
            <a:r>
              <a:rPr lang="tr-TR" dirty="0">
                <a:solidFill>
                  <a:srgbClr val="F8F8F2"/>
                </a:solidFill>
                <a:latin typeface="Consolas" panose="020B0609020204030204" pitchFamily="49" charset="0"/>
              </a:rPr>
              <a:t>		</a:t>
            </a:r>
            <a:r>
              <a:rPr lang="tr-TR" b="0" dirty="0" err="1">
                <a:solidFill>
                  <a:srgbClr val="F8F8F2"/>
                </a:solidFill>
                <a:effectLst/>
                <a:latin typeface="Consolas" panose="020B0609020204030204" pitchFamily="49" charset="0"/>
              </a:rPr>
              <a:t>and</a:t>
            </a:r>
            <a:r>
              <a:rPr lang="tr-TR" b="0" dirty="0">
                <a:solidFill>
                  <a:srgbClr val="F8F8F2"/>
                </a:solidFill>
                <a:effectLst/>
                <a:latin typeface="Consolas" panose="020B0609020204030204" pitchFamily="49" charset="0"/>
              </a:rPr>
              <a:t> at </a:t>
            </a:r>
            <a:r>
              <a:rPr lang="tr-TR" b="0" dirty="0" err="1">
                <a:solidFill>
                  <a:srgbClr val="F8F8F2"/>
                </a:solidFill>
                <a:effectLst/>
                <a:latin typeface="Consolas" panose="020B0609020204030204" pitchFamily="49" charset="0"/>
              </a:rPr>
              <a:t>last</a:t>
            </a:r>
            <a:r>
              <a:rPr lang="tr-TR" b="0" dirty="0">
                <a:solidFill>
                  <a:srgbClr val="F8F8F2"/>
                </a:solidFill>
                <a:effectLst/>
                <a:latin typeface="Consolas" panose="020B0609020204030204" pitchFamily="49" charset="0"/>
              </a:rPr>
              <a:t> English </a:t>
            </a:r>
            <a:r>
              <a:rPr lang="tr-TR" b="0" dirty="0" err="1">
                <a:solidFill>
                  <a:srgbClr val="F8F8F2"/>
                </a:solidFill>
                <a:effectLst/>
                <a:latin typeface="Consolas" panose="020B0609020204030204" pitchFamily="49" charset="0"/>
              </a:rPr>
              <a:t>language</a:t>
            </a:r>
            <a:r>
              <a:rPr lang="tr-TR" dirty="0">
                <a:solidFill>
                  <a:srgbClr val="F8F8F2"/>
                </a:solidFill>
                <a:latin typeface="Consolas" panose="020B0609020204030204" pitchFamily="49" charset="0"/>
              </a:rPr>
              <a:t> </a:t>
            </a:r>
            <a:r>
              <a:rPr lang="tr-TR" b="0" dirty="0">
                <a:solidFill>
                  <a:srgbClr val="F8F8F2"/>
                </a:solidFill>
                <a:effectLst/>
                <a:latin typeface="Consolas" panose="020B0609020204030204" pitchFamily="49" charset="0"/>
              </a:rPr>
              <a:t>model </a:t>
            </a:r>
            <a:r>
              <a:rPr lang="tr-TR" b="0" dirty="0" err="1">
                <a:solidFill>
                  <a:srgbClr val="C00000"/>
                </a:solidFill>
                <a:effectLst/>
                <a:latin typeface="Consolas" panose="020B0609020204030204" pitchFamily="49" charset="0"/>
              </a:rPr>
              <a:t>en_core_web_sm</a:t>
            </a:r>
            <a:r>
              <a:rPr lang="tr-TR"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8820944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500"/>
                                        <p:tgtEl>
                                          <p:spTgt spid="8">
                                            <p:txEl>
                                              <p:pRg st="6" end="6"/>
                                            </p:txEl>
                                          </p:spTgt>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8">
                                            <p:txEl>
                                              <p:pRg st="8" end="8"/>
                                            </p:txEl>
                                          </p:spTgt>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fontScale="925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Modelling</a:t>
            </a:r>
            <a:r>
              <a:rPr lang="tr-TR" sz="2400" dirty="0">
                <a:solidFill>
                  <a:srgbClr val="00FF00"/>
                </a:solidFill>
              </a:rPr>
              <a:t> – </a:t>
            </a:r>
            <a:r>
              <a:rPr lang="tr-TR" sz="2400" dirty="0" err="1">
                <a:solidFill>
                  <a:srgbClr val="00FF00"/>
                </a:solidFill>
              </a:rPr>
              <a:t>LDA</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pic>
        <p:nvPicPr>
          <p:cNvPr id="3076" name="Picture 4" descr="Graphical representation of LDA with annotations. Source: Hong 2018.">
            <a:extLst>
              <a:ext uri="{FF2B5EF4-FFF2-40B4-BE49-F238E27FC236}">
                <a16:creationId xmlns:a16="http://schemas.microsoft.com/office/drawing/2014/main" id="{16346356-FD19-39C0-B329-E19F749A7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647825"/>
            <a:ext cx="66675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637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fontScale="925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Modelling</a:t>
            </a:r>
            <a:r>
              <a:rPr lang="tr-TR" sz="2400" dirty="0">
                <a:solidFill>
                  <a:srgbClr val="00FF00"/>
                </a:solidFill>
              </a:rPr>
              <a:t> – </a:t>
            </a:r>
            <a:r>
              <a:rPr lang="tr-TR" sz="2400" dirty="0" err="1">
                <a:solidFill>
                  <a:srgbClr val="00FF00"/>
                </a:solidFill>
              </a:rPr>
              <a:t>LDA</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sp>
        <p:nvSpPr>
          <p:cNvPr id="2" name="TextBox 1">
            <a:extLst>
              <a:ext uri="{FF2B5EF4-FFF2-40B4-BE49-F238E27FC236}">
                <a16:creationId xmlns:a16="http://schemas.microsoft.com/office/drawing/2014/main" id="{AFF5B2A3-A93B-089E-C66B-399C71E9AE4C}"/>
              </a:ext>
            </a:extLst>
          </p:cNvPr>
          <p:cNvSpPr txBox="1"/>
          <p:nvPr/>
        </p:nvSpPr>
        <p:spPr>
          <a:xfrm>
            <a:off x="920626" y="1134208"/>
            <a:ext cx="5612058" cy="369332"/>
          </a:xfrm>
          <a:prstGeom prst="rect">
            <a:avLst/>
          </a:prstGeom>
          <a:noFill/>
        </p:spPr>
        <p:txBody>
          <a:bodyPr wrap="square" rtlCol="0">
            <a:spAutoFit/>
          </a:bodyPr>
          <a:lstStyle/>
          <a:p>
            <a:r>
              <a:rPr lang="tr-TR" dirty="0" err="1">
                <a:solidFill>
                  <a:srgbClr val="C00000"/>
                </a:solidFill>
              </a:rPr>
              <a:t>Finding</a:t>
            </a:r>
            <a:r>
              <a:rPr lang="tr-TR" dirty="0">
                <a:solidFill>
                  <a:srgbClr val="C00000"/>
                </a:solidFill>
              </a:rPr>
              <a:t> Optimal </a:t>
            </a:r>
            <a:r>
              <a:rPr lang="tr-TR" dirty="0" err="1">
                <a:solidFill>
                  <a:srgbClr val="C00000"/>
                </a:solidFill>
              </a:rPr>
              <a:t>Number</a:t>
            </a:r>
            <a:r>
              <a:rPr lang="tr-TR" dirty="0">
                <a:solidFill>
                  <a:srgbClr val="C00000"/>
                </a:solidFill>
              </a:rPr>
              <a:t> of </a:t>
            </a:r>
            <a:r>
              <a:rPr lang="tr-TR" dirty="0" err="1">
                <a:solidFill>
                  <a:srgbClr val="C00000"/>
                </a:solidFill>
              </a:rPr>
              <a:t>Topics</a:t>
            </a:r>
            <a:endParaRPr lang="tr-TR" dirty="0">
              <a:solidFill>
                <a:srgbClr val="C00000"/>
              </a:solidFill>
            </a:endParaRPr>
          </a:p>
        </p:txBody>
      </p:sp>
      <p:sp>
        <p:nvSpPr>
          <p:cNvPr id="8" name="TextBox 7">
            <a:extLst>
              <a:ext uri="{FF2B5EF4-FFF2-40B4-BE49-F238E27FC236}">
                <a16:creationId xmlns:a16="http://schemas.microsoft.com/office/drawing/2014/main" id="{DC2CCBC3-02DE-5478-9EA9-3FC2A04FB106}"/>
              </a:ext>
            </a:extLst>
          </p:cNvPr>
          <p:cNvSpPr txBox="1"/>
          <p:nvPr/>
        </p:nvSpPr>
        <p:spPr>
          <a:xfrm>
            <a:off x="920627" y="1800856"/>
            <a:ext cx="9788404" cy="1477328"/>
          </a:xfrm>
          <a:prstGeom prst="rect">
            <a:avLst/>
          </a:prstGeom>
          <a:noFill/>
        </p:spPr>
        <p:txBody>
          <a:bodyPr wrap="square" rtlCol="0">
            <a:spAutoFit/>
          </a:bodyPr>
          <a:lstStyle/>
          <a:p>
            <a:r>
              <a:rPr lang="en-US" b="0" dirty="0">
                <a:solidFill>
                  <a:srgbClr val="F8F8F2"/>
                </a:solidFill>
                <a:effectLst/>
                <a:latin typeface="Consolas" panose="020B0609020204030204" pitchFamily="49" charset="0"/>
              </a:rPr>
              <a:t>I've used the </a:t>
            </a:r>
            <a:r>
              <a:rPr lang="en-US" b="0" dirty="0" err="1">
                <a:solidFill>
                  <a:srgbClr val="F8F8F2"/>
                </a:solidFill>
                <a:effectLst/>
                <a:latin typeface="Consolas" panose="020B0609020204030204" pitchFamily="49" charset="0"/>
              </a:rPr>
              <a:t>Gensims’s</a:t>
            </a:r>
            <a:r>
              <a:rPr lang="en-US" b="0" dirty="0">
                <a:solidFill>
                  <a:srgbClr val="F8F8F2"/>
                </a:solidFill>
                <a:effectLst/>
                <a:latin typeface="Consolas" panose="020B0609020204030204" pitchFamily="49" charset="0"/>
              </a:rPr>
              <a:t> topic coherence pipeline </a:t>
            </a:r>
            <a:r>
              <a:rPr lang="en-US" b="0" dirty="0" err="1">
                <a:solidFill>
                  <a:srgbClr val="C00000"/>
                </a:solidFill>
                <a:effectLst/>
                <a:latin typeface="Consolas" panose="020B0609020204030204" pitchFamily="49" charset="0"/>
              </a:rPr>
              <a:t>coherencemodel</a:t>
            </a:r>
            <a:endParaRPr lang="en-US" b="0" dirty="0">
              <a:solidFill>
                <a:srgbClr val="C00000"/>
              </a:solidFill>
              <a:effectLst/>
              <a:latin typeface="Consolas" panose="020B0609020204030204" pitchFamily="49" charset="0"/>
            </a:endParaRPr>
          </a:p>
          <a:p>
            <a:r>
              <a:rPr lang="en-US" b="0" dirty="0">
                <a:solidFill>
                  <a:srgbClr val="F8F8F2"/>
                </a:solidFill>
                <a:effectLst/>
                <a:latin typeface="Consolas" panose="020B0609020204030204" pitchFamily="49" charset="0"/>
              </a:rPr>
              <a:t>to find the optimal number of topics based on the cv metric.</a:t>
            </a:r>
          </a:p>
          <a:p>
            <a:r>
              <a:rPr lang="en-US" b="0" dirty="0">
                <a:solidFill>
                  <a:srgbClr val="F8F8F2"/>
                </a:solidFill>
                <a:effectLst/>
                <a:latin typeface="Consolas" panose="020B0609020204030204" pitchFamily="49" charset="0"/>
              </a:rPr>
              <a:t>    </a:t>
            </a:r>
          </a:p>
          <a:p>
            <a:r>
              <a:rPr lang="en-US" b="0" dirty="0">
                <a:solidFill>
                  <a:srgbClr val="F8F8F2"/>
                </a:solidFill>
                <a:effectLst/>
                <a:latin typeface="Consolas" panose="020B0609020204030204" pitchFamily="49" charset="0"/>
              </a:rPr>
              <a:t>To do this, I've used </a:t>
            </a:r>
            <a:r>
              <a:rPr lang="en-US" b="0" dirty="0" err="1">
                <a:solidFill>
                  <a:srgbClr val="C00000"/>
                </a:solidFill>
                <a:effectLst/>
                <a:latin typeface="Consolas" panose="020B0609020204030204" pitchFamily="49" charset="0"/>
              </a:rPr>
              <a:t>LdaModel</a:t>
            </a:r>
            <a:r>
              <a:rPr lang="en-US" b="0" dirty="0">
                <a:solidFill>
                  <a:srgbClr val="F8F8F2"/>
                </a:solidFill>
                <a:effectLst/>
                <a:latin typeface="Consolas" panose="020B0609020204030204" pitchFamily="49" charset="0"/>
              </a:rPr>
              <a:t> and </a:t>
            </a:r>
            <a:r>
              <a:rPr lang="en-US" b="0" dirty="0" err="1">
                <a:solidFill>
                  <a:srgbClr val="C00000"/>
                </a:solidFill>
                <a:effectLst/>
                <a:latin typeface="Consolas" panose="020B0609020204030204" pitchFamily="49" charset="0"/>
              </a:rPr>
              <a:t>CoherenceModel</a:t>
            </a:r>
            <a:r>
              <a:rPr lang="en-US" b="0" dirty="0">
                <a:solidFill>
                  <a:srgbClr val="F8F8F2"/>
                </a:solidFill>
                <a:effectLst/>
                <a:latin typeface="Consolas" panose="020B0609020204030204" pitchFamily="49" charset="0"/>
              </a:rPr>
              <a:t> from </a:t>
            </a:r>
            <a:r>
              <a:rPr lang="en-US" b="0" dirty="0" err="1">
                <a:solidFill>
                  <a:srgbClr val="C00000"/>
                </a:solidFill>
                <a:effectLst/>
                <a:latin typeface="Consolas" panose="020B0609020204030204" pitchFamily="49" charset="0"/>
              </a:rPr>
              <a:t>gensim.models</a:t>
            </a:r>
            <a:r>
              <a:rPr lang="en-US" b="0" dirty="0">
                <a:solidFill>
                  <a:srgbClr val="F8F8F2"/>
                </a:solidFill>
                <a:effectLst/>
                <a:latin typeface="Consolas" panose="020B0609020204030204" pitchFamily="49" charset="0"/>
              </a:rPr>
              <a:t>.</a:t>
            </a:r>
          </a:p>
          <a:p>
            <a:endParaRPr lang="tr-TR" dirty="0"/>
          </a:p>
        </p:txBody>
      </p:sp>
    </p:spTree>
    <p:extLst>
      <p:ext uri="{BB962C8B-B14F-4D97-AF65-F5344CB8AC3E}">
        <p14:creationId xmlns:p14="http://schemas.microsoft.com/office/powerpoint/2010/main" val="7383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fontScale="925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Modelling</a:t>
            </a:r>
            <a:r>
              <a:rPr lang="tr-TR" sz="2400" dirty="0">
                <a:solidFill>
                  <a:srgbClr val="00FF00"/>
                </a:solidFill>
              </a:rPr>
              <a:t> – </a:t>
            </a:r>
            <a:r>
              <a:rPr lang="tr-TR" sz="2400" dirty="0" err="1">
                <a:solidFill>
                  <a:srgbClr val="00FF00"/>
                </a:solidFill>
              </a:rPr>
              <a:t>LDA</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sp>
        <p:nvSpPr>
          <p:cNvPr id="4" name="Rectangle 2">
            <a:extLst>
              <a:ext uri="{FF2B5EF4-FFF2-40B4-BE49-F238E27FC236}">
                <a16:creationId xmlns:a16="http://schemas.microsoft.com/office/drawing/2014/main" id="{5A9DB7FD-63CA-5888-D6E5-EB04B67F9BFA}"/>
              </a:ext>
            </a:extLst>
          </p:cNvPr>
          <p:cNvSpPr>
            <a:spLocks noChangeArrowheads="1"/>
          </p:cNvSpPr>
          <p:nvPr/>
        </p:nvSpPr>
        <p:spPr bwMode="auto">
          <a:xfrm>
            <a:off x="920623" y="2381953"/>
            <a:ext cx="10491789" cy="2585323"/>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b="0" i="0" u="none" strike="noStrike" cap="none" normalizeH="0" baseline="0" dirty="0">
                <a:ln>
                  <a:noFill/>
                </a:ln>
                <a:solidFill>
                  <a:schemeClr val="bg1"/>
                </a:solidFill>
                <a:effectLst/>
              </a:rPr>
            </a:br>
            <a:r>
              <a:rPr kumimoji="0" lang="tr-TR" altLang="tr-TR" b="0" i="0" u="none" strike="noStrike" cap="none" normalizeH="0" baseline="0" dirty="0">
                <a:ln>
                  <a:noFill/>
                </a:ln>
                <a:solidFill>
                  <a:schemeClr val="bg1"/>
                </a:solidFill>
                <a:effectLst/>
              </a:rPr>
              <a:t>	</a:t>
            </a:r>
            <a:r>
              <a:rPr kumimoji="0" lang="tr-TR" altLang="tr-TR" b="0" i="0" u="none" strike="noStrike" cap="none" normalizeH="0" baseline="0" dirty="0">
                <a:ln>
                  <a:noFill/>
                </a:ln>
                <a:solidFill>
                  <a:schemeClr val="bg1"/>
                </a:solidFill>
                <a:effectLst/>
                <a:latin typeface="Helvetica Neue"/>
              </a:rPr>
              <a:t>First it </a:t>
            </a:r>
            <a:r>
              <a:rPr kumimoji="0" lang="tr-TR" altLang="tr-TR" b="0" i="0" u="none" strike="noStrike" cap="none" normalizeH="0" baseline="0" dirty="0" err="1">
                <a:ln>
                  <a:noFill/>
                </a:ln>
                <a:solidFill>
                  <a:schemeClr val="bg1"/>
                </a:solidFill>
                <a:effectLst/>
                <a:latin typeface="Helvetica Neue"/>
              </a:rPr>
              <a:t>takes</a:t>
            </a:r>
            <a:r>
              <a:rPr kumimoji="0" lang="tr-TR" altLang="tr-TR" b="0" i="0" u="none" strike="noStrike" cap="none" normalizeH="0" baseline="0" dirty="0">
                <a:ln>
                  <a:noFill/>
                </a:ln>
                <a:solidFill>
                  <a:schemeClr val="bg1"/>
                </a:solidFill>
                <a:effectLst/>
                <a:latin typeface="Helvetica Neue"/>
              </a:rPr>
              <a:t> a </a:t>
            </a:r>
            <a:r>
              <a:rPr kumimoji="0" lang="tr-TR" altLang="tr-TR" b="0" i="0" u="none" strike="noStrike" cap="none" normalizeH="0" baseline="0" dirty="0" err="1">
                <a:ln>
                  <a:noFill/>
                </a:ln>
                <a:solidFill>
                  <a:schemeClr val="bg1"/>
                </a:solidFill>
                <a:effectLst/>
                <a:latin typeface="Helvetica Neue"/>
              </a:rPr>
              <a:t>Bag</a:t>
            </a:r>
            <a:r>
              <a:rPr kumimoji="0" lang="tr-TR" altLang="tr-TR" b="0" i="0" u="none" strike="noStrike" cap="none" normalizeH="0" baseline="0" dirty="0">
                <a:ln>
                  <a:noFill/>
                </a:ln>
                <a:solidFill>
                  <a:schemeClr val="bg1"/>
                </a:solidFill>
                <a:effectLst/>
                <a:latin typeface="Helvetica Neue"/>
              </a:rPr>
              <a:t>-of-</a:t>
            </a:r>
            <a:r>
              <a:rPr kumimoji="0" lang="tr-TR" altLang="tr-TR" b="0" i="0" u="none" strike="noStrike" cap="none" normalizeH="0" baseline="0" dirty="0" err="1">
                <a:ln>
                  <a:noFill/>
                </a:ln>
                <a:solidFill>
                  <a:schemeClr val="bg1"/>
                </a:solidFill>
                <a:effectLst/>
                <a:latin typeface="Helvetica Neue"/>
              </a:rPr>
              <a:t>Words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BoW</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representation</a:t>
            </a:r>
            <a:r>
              <a:rPr kumimoji="0" lang="tr-TR" altLang="tr-TR" b="0" i="0" u="none" strike="noStrike" cap="none" normalizeH="0" baseline="0" dirty="0">
                <a:ln>
                  <a:noFill/>
                </a:ln>
                <a:solidFill>
                  <a:schemeClr val="bg1"/>
                </a:solidFill>
                <a:effectLst/>
                <a:latin typeface="Helvetica Neue"/>
              </a:rPr>
              <a:t> of </a:t>
            </a:r>
            <a:r>
              <a:rPr kumimoji="0" lang="tr-TR" altLang="tr-TR" b="0" i="0" u="none" strike="noStrike" cap="none" normalizeH="0" baseline="0" dirty="0" err="1">
                <a:ln>
                  <a:noFill/>
                </a:ln>
                <a:solidFill>
                  <a:schemeClr val="bg1"/>
                </a:solidFill>
                <a:effectLst/>
                <a:latin typeface="Helvetica Neue"/>
              </a:rPr>
              <a:t>corpus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Document-term</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matrix</a:t>
            </a:r>
            <a:r>
              <a:rPr kumimoji="0" lang="tr-TR" altLang="tr-TR" b="0" i="0" u="none" strike="noStrike" cap="none" normalizeH="0" baseline="0" dirty="0">
                <a:ln>
                  <a:noFill/>
                </a:ln>
                <a:solidFill>
                  <a:schemeClr val="bg1"/>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b="0" i="0" u="none" strike="noStrike" cap="none" normalizeH="0" baseline="0" dirty="0">
                <a:ln>
                  <a:noFill/>
                </a:ln>
                <a:solidFill>
                  <a:schemeClr val="bg1"/>
                </a:solidFill>
                <a:effectLst/>
              </a:rPr>
            </a:br>
            <a:r>
              <a:rPr kumimoji="0" lang="tr-TR" altLang="tr-TR" b="0" i="0" u="none" strike="noStrike" cap="none" normalizeH="0" baseline="0" dirty="0">
                <a:ln>
                  <a:noFill/>
                </a:ln>
                <a:solidFill>
                  <a:schemeClr val="bg1"/>
                </a:solidFill>
                <a:effectLst/>
              </a:rPr>
              <a:t>	</a:t>
            </a:r>
            <a:r>
              <a:rPr kumimoji="0" lang="tr-TR" altLang="tr-TR" b="0" i="0" u="none" strike="noStrike" cap="none" normalizeH="0" baseline="0" dirty="0" err="1">
                <a:ln>
                  <a:noFill/>
                </a:ln>
                <a:solidFill>
                  <a:schemeClr val="bg1"/>
                </a:solidFill>
                <a:effectLst/>
                <a:latin typeface="Helvetica Neue"/>
              </a:rPr>
              <a:t>Then</a:t>
            </a:r>
            <a:r>
              <a:rPr kumimoji="0" lang="tr-TR" altLang="tr-TR" b="0" i="0" u="none" strike="noStrike" cap="none" normalizeH="0" baseline="0" dirty="0">
                <a:ln>
                  <a:noFill/>
                </a:ln>
                <a:solidFill>
                  <a:schemeClr val="bg1"/>
                </a:solidFill>
                <a:effectLst/>
                <a:latin typeface="Helvetica Neue"/>
              </a:rPr>
              <a:t> it </a:t>
            </a:r>
            <a:r>
              <a:rPr kumimoji="0" lang="tr-TR" altLang="tr-TR" b="0" i="0" u="none" strike="noStrike" cap="none" normalizeH="0" baseline="0" dirty="0" err="1">
                <a:ln>
                  <a:noFill/>
                </a:ln>
                <a:solidFill>
                  <a:schemeClr val="bg1"/>
                </a:solidFill>
                <a:effectLst/>
                <a:latin typeface="Helvetica Neue"/>
              </a:rPr>
              <a:t>takes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rgbClr val="FFFF00"/>
                </a:solidFill>
                <a:effectLst/>
                <a:latin typeface="Helvetica Neue"/>
              </a:rPr>
              <a:t>num_topics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which</a:t>
            </a:r>
            <a:r>
              <a:rPr kumimoji="0" lang="tr-TR" altLang="tr-TR" b="0" i="0" u="none" strike="noStrike" cap="none" normalizeH="0" baseline="0" dirty="0">
                <a:ln>
                  <a:noFill/>
                </a:ln>
                <a:solidFill>
                  <a:schemeClr val="bg1"/>
                </a:solidFill>
                <a:effectLst/>
                <a:latin typeface="Helvetica Neue"/>
              </a:rPr>
              <a:t> is </a:t>
            </a:r>
            <a:r>
              <a:rPr kumimoji="0" lang="tr-TR" altLang="tr-TR" b="0" i="0" u="none" strike="noStrike" cap="none" normalizeH="0" baseline="0" dirty="0" err="1">
                <a:ln>
                  <a:noFill/>
                </a:ln>
                <a:solidFill>
                  <a:schemeClr val="bg1"/>
                </a:solidFill>
                <a:effectLst/>
                <a:latin typeface="Helvetica Neue"/>
              </a:rPr>
              <a:t>number</a:t>
            </a:r>
            <a:r>
              <a:rPr kumimoji="0" lang="tr-TR" altLang="tr-TR" b="0" i="0" u="none" strike="noStrike" cap="none" normalizeH="0" baseline="0" dirty="0">
                <a:ln>
                  <a:noFill/>
                </a:ln>
                <a:solidFill>
                  <a:schemeClr val="bg1"/>
                </a:solidFill>
                <a:effectLst/>
                <a:latin typeface="Helvetica Neue"/>
              </a:rPr>
              <a:t> of </a:t>
            </a:r>
            <a:r>
              <a:rPr kumimoji="0" lang="tr-TR" altLang="tr-TR" b="0" i="0" u="none" strike="noStrike" cap="none" normalizeH="0" baseline="0" dirty="0" err="1">
                <a:ln>
                  <a:noFill/>
                </a:ln>
                <a:solidFill>
                  <a:schemeClr val="bg1"/>
                </a:solidFill>
                <a:effectLst/>
                <a:latin typeface="Helvetica Neue"/>
              </a:rPr>
              <a:t>topics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for</a:t>
            </a:r>
            <a:r>
              <a:rPr kumimoji="0" lang="tr-TR" altLang="tr-TR" b="0" i="0" u="none" strike="noStrike" cap="none" normalizeH="0" baseline="0" dirty="0">
                <a:ln>
                  <a:noFill/>
                </a:ln>
                <a:solidFill>
                  <a:schemeClr val="bg1"/>
                </a:solidFill>
                <a:effectLst/>
                <a:latin typeface="Helvetica Neue"/>
              </a:rPr>
              <a:t> model </a:t>
            </a:r>
            <a:r>
              <a:rPr kumimoji="0" lang="tr-TR" altLang="tr-TR" b="0" i="0" u="none" strike="noStrike" cap="none" normalizeH="0" baseline="0" dirty="0" err="1">
                <a:ln>
                  <a:noFill/>
                </a:ln>
                <a:solidFill>
                  <a:schemeClr val="bg1"/>
                </a:solidFill>
                <a:effectLst/>
                <a:latin typeface="Helvetica Neue"/>
              </a:rPr>
              <a:t>to</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divide</a:t>
            </a:r>
            <a:r>
              <a:rPr kumimoji="0" lang="tr-TR" altLang="tr-TR" b="0" i="0" u="none" strike="noStrike" cap="none" normalizeH="0" baseline="0" dirty="0">
                <a:ln>
                  <a:noFill/>
                </a:ln>
                <a:solidFill>
                  <a:schemeClr val="bg1"/>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b="0" i="0" u="none" strike="noStrike" cap="none" normalizeH="0" baseline="0" dirty="0">
                <a:ln>
                  <a:noFill/>
                </a:ln>
                <a:solidFill>
                  <a:schemeClr val="bg1"/>
                </a:solidFill>
                <a:effectLst/>
              </a:rPr>
            </a:br>
            <a:r>
              <a:rPr kumimoji="0" lang="tr-TR" altLang="tr-TR" b="0" i="0" u="none" strike="noStrike" cap="none" normalizeH="0" baseline="0" dirty="0">
                <a:ln>
                  <a:noFill/>
                </a:ln>
                <a:solidFill>
                  <a:schemeClr val="bg1"/>
                </a:solidFill>
                <a:effectLst/>
              </a:rPr>
              <a:t>	</a:t>
            </a:r>
            <a:r>
              <a:rPr kumimoji="0" lang="tr-TR" altLang="tr-TR" b="0" i="0" u="none" strike="noStrike" cap="none" normalizeH="0" baseline="0" dirty="0" err="1">
                <a:ln>
                  <a:noFill/>
                </a:ln>
                <a:solidFill>
                  <a:srgbClr val="FFFF00"/>
                </a:solidFill>
                <a:effectLst/>
                <a:latin typeface="Helvetica Neue"/>
              </a:rPr>
              <a:t>id2word</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parameter</a:t>
            </a:r>
            <a:r>
              <a:rPr kumimoji="0" lang="tr-TR" altLang="tr-TR" b="0" i="0" u="none" strike="noStrike" cap="none" normalizeH="0" baseline="0" dirty="0">
                <a:ln>
                  <a:noFill/>
                </a:ln>
                <a:solidFill>
                  <a:schemeClr val="bg1"/>
                </a:solidFill>
                <a:effectLst/>
                <a:latin typeface="Helvetica Neue"/>
              </a:rPr>
              <a:t> is </a:t>
            </a:r>
            <a:r>
              <a:rPr kumimoji="0" lang="tr-TR" altLang="tr-TR" b="0" i="0" u="none" strike="noStrike" cap="none" normalizeH="0" baseline="0" dirty="0" err="1">
                <a:ln>
                  <a:noFill/>
                </a:ln>
                <a:solidFill>
                  <a:schemeClr val="bg1"/>
                </a:solidFill>
                <a:effectLst/>
                <a:latin typeface="Helvetica Neue"/>
              </a:rPr>
              <a:t>used</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for</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mapping</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from</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word</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IDs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to</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words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It</a:t>
            </a:r>
            <a:r>
              <a:rPr kumimoji="0" lang="tr-TR" altLang="tr-TR" b="0" i="0" u="none" strike="noStrike" cap="none" normalizeH="0" baseline="0" dirty="0">
                <a:ln>
                  <a:noFill/>
                </a:ln>
                <a:solidFill>
                  <a:schemeClr val="bg1"/>
                </a:solidFill>
                <a:effectLst/>
                <a:latin typeface="Helvetica Neue"/>
              </a:rPr>
              <a:t> is </a:t>
            </a:r>
            <a:r>
              <a:rPr kumimoji="0" lang="tr-TR" altLang="tr-TR" b="0" i="0" u="none" strike="noStrike" cap="none" normalizeH="0" baseline="0" dirty="0" err="1">
                <a:ln>
                  <a:noFill/>
                </a:ln>
                <a:solidFill>
                  <a:schemeClr val="bg1"/>
                </a:solidFill>
                <a:effectLst/>
                <a:latin typeface="Helvetica Neue"/>
              </a:rPr>
              <a:t>used</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to</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determine</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the</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vocabulary</a:t>
            </a:r>
            <a:r>
              <a:rPr kumimoji="0" lang="tr-TR" altLang="tr-TR" b="0" i="0" u="none" strike="noStrike" cap="none" normalizeH="0" baseline="0" dirty="0">
                <a:ln>
                  <a:noFill/>
                </a:ln>
                <a:solidFill>
                  <a:schemeClr val="bg1"/>
                </a:solidFill>
                <a:effectLst/>
                <a:latin typeface="Helvetica Neue"/>
              </a:rPr>
              <a:t> size, as </a:t>
            </a:r>
            <a:r>
              <a:rPr kumimoji="0" lang="tr-TR" altLang="tr-TR" b="0" i="0" u="none" strike="noStrike" cap="none" normalizeH="0" baseline="0" dirty="0" err="1">
                <a:ln>
                  <a:noFill/>
                </a:ln>
                <a:solidFill>
                  <a:schemeClr val="bg1"/>
                </a:solidFill>
                <a:effectLst/>
                <a:latin typeface="Helvetica Neue"/>
              </a:rPr>
              <a:t>well</a:t>
            </a:r>
            <a:r>
              <a:rPr kumimoji="0" lang="tr-TR" altLang="tr-TR" b="0" i="0" u="none" strike="noStrike" cap="none" normalizeH="0" baseline="0" dirty="0">
                <a:ln>
                  <a:noFill/>
                </a:ln>
                <a:solidFill>
                  <a:schemeClr val="bg1"/>
                </a:solidFill>
                <a:effectLst/>
                <a:latin typeface="Helvetica Neue"/>
              </a:rPr>
              <a:t> as </a:t>
            </a:r>
            <a:r>
              <a:rPr kumimoji="0" lang="tr-TR" altLang="tr-TR" b="0" i="0" u="none" strike="noStrike" cap="none" normalizeH="0" baseline="0" dirty="0" err="1">
                <a:ln>
                  <a:noFill/>
                </a:ln>
                <a:solidFill>
                  <a:schemeClr val="bg1"/>
                </a:solidFill>
                <a:effectLst/>
                <a:latin typeface="Helvetica Neue"/>
              </a:rPr>
              <a:t>for</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debugging</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and</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topic</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printing</a:t>
            </a:r>
            <a:r>
              <a:rPr kumimoji="0" lang="tr-TR" altLang="tr-TR" b="0" i="0" u="none" strike="noStrike" cap="none" normalizeH="0" baseline="0" dirty="0">
                <a:ln>
                  <a:noFill/>
                </a:ln>
                <a:solidFill>
                  <a:schemeClr val="bg1"/>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b="0" i="0" u="none" strike="noStrike" cap="none" normalizeH="0" baseline="0" dirty="0">
                <a:ln>
                  <a:noFill/>
                </a:ln>
                <a:solidFill>
                  <a:schemeClr val="bg1"/>
                </a:solidFill>
                <a:effectLst/>
              </a:rPr>
            </a:br>
            <a:r>
              <a:rPr kumimoji="0" lang="tr-TR" altLang="tr-TR" b="0" i="0" u="none" strike="noStrike" cap="none" normalizeH="0" baseline="0" dirty="0">
                <a:ln>
                  <a:noFill/>
                </a:ln>
                <a:solidFill>
                  <a:schemeClr val="bg1"/>
                </a:solidFill>
                <a:effectLst/>
              </a:rPr>
              <a:t>	</a:t>
            </a:r>
            <a:r>
              <a:rPr kumimoji="0" lang="tr-TR" altLang="tr-TR" b="0" i="0" u="none" strike="noStrike" cap="none" normalizeH="0" baseline="0" dirty="0" err="1">
                <a:ln>
                  <a:noFill/>
                </a:ln>
                <a:solidFill>
                  <a:schemeClr val="bg1"/>
                </a:solidFill>
                <a:effectLst/>
                <a:latin typeface="Helvetica Neue"/>
              </a:rPr>
              <a:t>Last</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parameter</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rgbClr val="FFFF00"/>
                </a:solidFill>
                <a:effectLst/>
                <a:latin typeface="Helvetica Neue"/>
              </a:rPr>
              <a:t>passes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determines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the</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number</a:t>
            </a:r>
            <a:r>
              <a:rPr kumimoji="0" lang="tr-TR" altLang="tr-TR" b="0" i="0" u="none" strike="noStrike" cap="none" normalizeH="0" baseline="0" dirty="0">
                <a:ln>
                  <a:noFill/>
                </a:ln>
                <a:solidFill>
                  <a:schemeClr val="bg1"/>
                </a:solidFill>
                <a:effectLst/>
                <a:latin typeface="Helvetica Neue"/>
              </a:rPr>
              <a:t> of </a:t>
            </a:r>
            <a:r>
              <a:rPr kumimoji="0" lang="tr-TR" altLang="tr-TR" b="0" i="0" u="none" strike="noStrike" cap="none" normalizeH="0" baseline="0" dirty="0" err="1">
                <a:ln>
                  <a:noFill/>
                </a:ln>
                <a:solidFill>
                  <a:schemeClr val="bg1"/>
                </a:solidFill>
                <a:effectLst/>
                <a:latin typeface="Helvetica Neue"/>
              </a:rPr>
              <a:t>passes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through</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the</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corpus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during</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training</a:t>
            </a:r>
            <a:r>
              <a:rPr kumimoji="0" lang="tr-TR" altLang="tr-TR" b="0" i="0" u="none" strike="noStrike" cap="none" normalizeH="0" baseline="0" dirty="0">
                <a:ln>
                  <a:noFill/>
                </a:ln>
                <a:solidFill>
                  <a:schemeClr val="bg1"/>
                </a:solidFill>
                <a:effectLst/>
                <a:latin typeface="Helvetica Neue"/>
              </a:rPr>
              <a:t>.</a:t>
            </a:r>
            <a:r>
              <a:rPr kumimoji="0" lang="tr-TR" altLang="tr-TR" b="0" i="0" u="none" strike="noStrike" cap="none" normalizeH="0" baseline="0" dirty="0">
                <a:ln>
                  <a:noFill/>
                </a:ln>
                <a:solidFill>
                  <a:schemeClr val="bg1"/>
                </a:solidFill>
                <a:effectLst/>
              </a:rPr>
              <a:t> </a:t>
            </a:r>
            <a:endParaRPr kumimoji="0" lang="tr-TR" altLang="tr-TR" b="0" i="0" u="none" strike="noStrike" cap="none" normalizeH="0" baseline="0" dirty="0">
              <a:ln>
                <a:noFill/>
              </a:ln>
              <a:solidFill>
                <a:schemeClr val="bg1"/>
              </a:solidFill>
              <a:effectLst/>
              <a:latin typeface="Arial" panose="020B0604020202020204" pitchFamily="34" charset="0"/>
            </a:endParaRPr>
          </a:p>
        </p:txBody>
      </p:sp>
      <p:sp>
        <p:nvSpPr>
          <p:cNvPr id="5" name="TextBox 4">
            <a:extLst>
              <a:ext uri="{FF2B5EF4-FFF2-40B4-BE49-F238E27FC236}">
                <a16:creationId xmlns:a16="http://schemas.microsoft.com/office/drawing/2014/main" id="{D379E522-AF45-370F-9826-E350CCE8247A}"/>
              </a:ext>
            </a:extLst>
          </p:cNvPr>
          <p:cNvSpPr txBox="1"/>
          <p:nvPr/>
        </p:nvSpPr>
        <p:spPr>
          <a:xfrm>
            <a:off x="920624" y="1874120"/>
            <a:ext cx="9605642" cy="923330"/>
          </a:xfrm>
          <a:prstGeom prst="rect">
            <a:avLst/>
          </a:prstGeom>
          <a:noFill/>
        </p:spPr>
        <p:txBody>
          <a:bodyPr wrap="square" rtlCol="0">
            <a:spAutoFit/>
          </a:bodyPr>
          <a:lstStyle/>
          <a:p>
            <a:r>
              <a:rPr kumimoji="0" lang="tr-TR" altLang="tr-TR" b="0" i="0" u="none" strike="noStrike" cap="none" normalizeH="0" baseline="0" dirty="0" err="1">
                <a:ln>
                  <a:noFill/>
                </a:ln>
                <a:solidFill>
                  <a:srgbClr val="C00000"/>
                </a:solidFill>
                <a:effectLst/>
                <a:latin typeface="Helvetica Neue"/>
              </a:rPr>
              <a:t>LdaModel</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class</a:t>
            </a:r>
            <a:r>
              <a:rPr kumimoji="0" lang="tr-TR" altLang="tr-TR" b="0" i="0" u="none" strike="noStrike" cap="none" normalizeH="0" baseline="0" dirty="0">
                <a:ln>
                  <a:noFill/>
                </a:ln>
                <a:solidFill>
                  <a:schemeClr val="bg1"/>
                </a:solidFill>
                <a:effectLst/>
                <a:latin typeface="Helvetica Neue"/>
              </a:rPr>
              <a:t> in </a:t>
            </a:r>
            <a:r>
              <a:rPr kumimoji="0" lang="tr-TR" altLang="tr-TR" b="0" i="0" u="none" strike="noStrike" cap="none" normalizeH="0" baseline="0" dirty="0" err="1">
                <a:ln>
                  <a:noFill/>
                </a:ln>
                <a:solidFill>
                  <a:srgbClr val="C00000"/>
                </a:solidFill>
                <a:effectLst/>
                <a:latin typeface="Helvetica Neue"/>
              </a:rPr>
              <a:t>gensim.models</a:t>
            </a:r>
            <a:r>
              <a:rPr kumimoji="0" lang="tr-TR" altLang="tr-TR" b="0" i="0" u="none" strike="noStrike" cap="none" normalizeH="0" baseline="0" dirty="0">
                <a:ln>
                  <a:noFill/>
                </a:ln>
                <a:solidFill>
                  <a:srgbClr val="C00000"/>
                </a:solidFill>
                <a:effectLst/>
                <a:latin typeface="Helvetica Neue"/>
              </a:rPr>
              <a:t> </a:t>
            </a:r>
            <a:r>
              <a:rPr kumimoji="0" lang="tr-TR" altLang="tr-TR" b="0" i="0" u="none" strike="noStrike" cap="none" normalizeH="0" baseline="0" dirty="0" err="1">
                <a:ln>
                  <a:noFill/>
                </a:ln>
                <a:solidFill>
                  <a:schemeClr val="bg1"/>
                </a:solidFill>
                <a:effectLst/>
                <a:latin typeface="Helvetica Neue"/>
              </a:rPr>
              <a:t>library</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takes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many</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optional</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and</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required</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arguments</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these</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are</a:t>
            </a:r>
            <a:r>
              <a:rPr kumimoji="0" lang="tr-TR" altLang="tr-TR" b="0" i="0" u="none" strike="noStrike" cap="none" normalizeH="0" baseline="0" dirty="0">
                <a:ln>
                  <a:noFill/>
                </a:ln>
                <a:solidFill>
                  <a:schemeClr val="bg1"/>
                </a:solidFill>
                <a:effectLst/>
                <a:latin typeface="Helvetica Neue"/>
              </a:rPr>
              <a:t> </a:t>
            </a:r>
            <a:r>
              <a:rPr kumimoji="0" lang="tr-TR" altLang="tr-TR" b="0" i="0" u="none" strike="noStrike" cap="none" normalizeH="0" baseline="0" dirty="0" err="1">
                <a:ln>
                  <a:noFill/>
                </a:ln>
                <a:solidFill>
                  <a:schemeClr val="bg1"/>
                </a:solidFill>
                <a:effectLst/>
                <a:latin typeface="Helvetica Neue"/>
              </a:rPr>
              <a:t>used</a:t>
            </a:r>
            <a:r>
              <a:rPr kumimoji="0" lang="tr-TR" altLang="tr-TR" b="0" i="0" u="none" strike="noStrike" cap="none" normalizeH="0" baseline="0" dirty="0">
                <a:ln>
                  <a:noFill/>
                </a:ln>
                <a:solidFill>
                  <a:schemeClr val="bg1"/>
                </a:solidFill>
                <a:effectLst/>
                <a:latin typeface="Helvetica Neue"/>
              </a:rPr>
              <a:t>:</a:t>
            </a:r>
          </a:p>
          <a:p>
            <a:endParaRPr lang="tr-TR" dirty="0"/>
          </a:p>
        </p:txBody>
      </p:sp>
      <p:sp>
        <p:nvSpPr>
          <p:cNvPr id="6" name="TextBox 5">
            <a:extLst>
              <a:ext uri="{FF2B5EF4-FFF2-40B4-BE49-F238E27FC236}">
                <a16:creationId xmlns:a16="http://schemas.microsoft.com/office/drawing/2014/main" id="{D9876A70-A4D6-4C95-807E-6AF568380D71}"/>
              </a:ext>
            </a:extLst>
          </p:cNvPr>
          <p:cNvSpPr txBox="1"/>
          <p:nvPr/>
        </p:nvSpPr>
        <p:spPr>
          <a:xfrm>
            <a:off x="920626" y="1134208"/>
            <a:ext cx="5612058" cy="369332"/>
          </a:xfrm>
          <a:prstGeom prst="rect">
            <a:avLst/>
          </a:prstGeom>
          <a:noFill/>
        </p:spPr>
        <p:txBody>
          <a:bodyPr wrap="square" rtlCol="0">
            <a:spAutoFit/>
          </a:bodyPr>
          <a:lstStyle/>
          <a:p>
            <a:r>
              <a:rPr lang="tr-TR" dirty="0" err="1">
                <a:solidFill>
                  <a:srgbClr val="C00000"/>
                </a:solidFill>
              </a:rPr>
              <a:t>Finding</a:t>
            </a:r>
            <a:r>
              <a:rPr lang="tr-TR" dirty="0">
                <a:solidFill>
                  <a:srgbClr val="C00000"/>
                </a:solidFill>
              </a:rPr>
              <a:t> Optimal </a:t>
            </a:r>
            <a:r>
              <a:rPr lang="tr-TR" dirty="0" err="1">
                <a:solidFill>
                  <a:srgbClr val="C00000"/>
                </a:solidFill>
              </a:rPr>
              <a:t>Number</a:t>
            </a:r>
            <a:r>
              <a:rPr lang="tr-TR" dirty="0">
                <a:solidFill>
                  <a:srgbClr val="C00000"/>
                </a:solidFill>
              </a:rPr>
              <a:t> of </a:t>
            </a:r>
            <a:r>
              <a:rPr lang="tr-TR" dirty="0" err="1">
                <a:solidFill>
                  <a:srgbClr val="C00000"/>
                </a:solidFill>
              </a:rPr>
              <a:t>Topics</a:t>
            </a:r>
            <a:endParaRPr lang="tr-TR" dirty="0">
              <a:solidFill>
                <a:srgbClr val="C00000"/>
              </a:solidFill>
            </a:endParaRPr>
          </a:p>
        </p:txBody>
      </p:sp>
    </p:spTree>
    <p:extLst>
      <p:ext uri="{BB962C8B-B14F-4D97-AF65-F5344CB8AC3E}">
        <p14:creationId xmlns:p14="http://schemas.microsoft.com/office/powerpoint/2010/main" val="275761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500"/>
                                        <p:tgtEl>
                                          <p:spTgt spid="4">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fontScale="925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Modelling</a:t>
            </a:r>
            <a:r>
              <a:rPr lang="tr-TR" sz="2400" dirty="0">
                <a:solidFill>
                  <a:srgbClr val="00FF00"/>
                </a:solidFill>
              </a:rPr>
              <a:t> – </a:t>
            </a:r>
            <a:r>
              <a:rPr lang="tr-TR" sz="2400" dirty="0" err="1">
                <a:solidFill>
                  <a:srgbClr val="00FF00"/>
                </a:solidFill>
              </a:rPr>
              <a:t>LDA</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sp>
        <p:nvSpPr>
          <p:cNvPr id="4" name="TextBox 3">
            <a:extLst>
              <a:ext uri="{FF2B5EF4-FFF2-40B4-BE49-F238E27FC236}">
                <a16:creationId xmlns:a16="http://schemas.microsoft.com/office/drawing/2014/main" id="{B54BCB63-BE02-D2E0-5175-BDC835B5D6CC}"/>
              </a:ext>
            </a:extLst>
          </p:cNvPr>
          <p:cNvSpPr txBox="1"/>
          <p:nvPr/>
        </p:nvSpPr>
        <p:spPr>
          <a:xfrm>
            <a:off x="920626" y="1134208"/>
            <a:ext cx="10905027" cy="369332"/>
          </a:xfrm>
          <a:prstGeom prst="rect">
            <a:avLst/>
          </a:prstGeom>
          <a:noFill/>
        </p:spPr>
        <p:txBody>
          <a:bodyPr wrap="square" rtlCol="0">
            <a:spAutoFit/>
          </a:bodyPr>
          <a:lstStyle/>
          <a:p>
            <a:pPr algn="ctr"/>
            <a:r>
              <a:rPr lang="tr-TR" dirty="0" err="1">
                <a:solidFill>
                  <a:srgbClr val="C00000"/>
                </a:solidFill>
              </a:rPr>
              <a:t>Finding</a:t>
            </a:r>
            <a:r>
              <a:rPr lang="tr-TR" dirty="0">
                <a:solidFill>
                  <a:srgbClr val="C00000"/>
                </a:solidFill>
              </a:rPr>
              <a:t> Optimal </a:t>
            </a:r>
            <a:r>
              <a:rPr lang="tr-TR" dirty="0" err="1">
                <a:solidFill>
                  <a:srgbClr val="C00000"/>
                </a:solidFill>
              </a:rPr>
              <a:t>Number</a:t>
            </a:r>
            <a:r>
              <a:rPr lang="tr-TR" dirty="0">
                <a:solidFill>
                  <a:srgbClr val="C00000"/>
                </a:solidFill>
              </a:rPr>
              <a:t> of </a:t>
            </a:r>
            <a:r>
              <a:rPr lang="tr-TR" dirty="0" err="1">
                <a:solidFill>
                  <a:srgbClr val="C00000"/>
                </a:solidFill>
              </a:rPr>
              <a:t>Topics</a:t>
            </a:r>
            <a:r>
              <a:rPr lang="tr-TR" dirty="0">
                <a:solidFill>
                  <a:srgbClr val="C00000"/>
                </a:solidFill>
              </a:rPr>
              <a:t> </a:t>
            </a:r>
          </a:p>
        </p:txBody>
      </p:sp>
      <p:pic>
        <p:nvPicPr>
          <p:cNvPr id="6" name="Picture 5" descr="Chart, line chart&#10;&#10;Description automatically generated">
            <a:extLst>
              <a:ext uri="{FF2B5EF4-FFF2-40B4-BE49-F238E27FC236}">
                <a16:creationId xmlns:a16="http://schemas.microsoft.com/office/drawing/2014/main" id="{C8DE90CB-FF39-819D-308C-A57D0F154106}"/>
              </a:ext>
            </a:extLst>
          </p:cNvPr>
          <p:cNvPicPr>
            <a:picLocks noChangeAspect="1"/>
          </p:cNvPicPr>
          <p:nvPr/>
        </p:nvPicPr>
        <p:blipFill>
          <a:blip r:embed="rId2"/>
          <a:stretch>
            <a:fillRect/>
          </a:stretch>
        </p:blipFill>
        <p:spPr>
          <a:xfrm>
            <a:off x="3805423" y="1800856"/>
            <a:ext cx="5266954" cy="4160528"/>
          </a:xfrm>
          <a:prstGeom prst="rect">
            <a:avLst/>
          </a:prstGeom>
        </p:spPr>
      </p:pic>
    </p:spTree>
    <p:extLst>
      <p:ext uri="{BB962C8B-B14F-4D97-AF65-F5344CB8AC3E}">
        <p14:creationId xmlns:p14="http://schemas.microsoft.com/office/powerpoint/2010/main" val="195586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fontScale="925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Modelling</a:t>
            </a:r>
            <a:r>
              <a:rPr lang="tr-TR" sz="2400" dirty="0">
                <a:solidFill>
                  <a:srgbClr val="00FF00"/>
                </a:solidFill>
              </a:rPr>
              <a:t> – </a:t>
            </a:r>
            <a:r>
              <a:rPr lang="tr-TR" sz="2400" dirty="0" err="1">
                <a:solidFill>
                  <a:srgbClr val="00FF00"/>
                </a:solidFill>
              </a:rPr>
              <a:t>LDA</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sp>
        <p:nvSpPr>
          <p:cNvPr id="2" name="TextBox 1">
            <a:extLst>
              <a:ext uri="{FF2B5EF4-FFF2-40B4-BE49-F238E27FC236}">
                <a16:creationId xmlns:a16="http://schemas.microsoft.com/office/drawing/2014/main" id="{9F986A62-ED45-3B90-FF91-B43276398807}"/>
              </a:ext>
            </a:extLst>
          </p:cNvPr>
          <p:cNvSpPr txBox="1"/>
          <p:nvPr/>
        </p:nvSpPr>
        <p:spPr>
          <a:xfrm>
            <a:off x="920627" y="1260123"/>
            <a:ext cx="6356838" cy="646331"/>
          </a:xfrm>
          <a:prstGeom prst="rect">
            <a:avLst/>
          </a:prstGeom>
          <a:noFill/>
        </p:spPr>
        <p:txBody>
          <a:bodyPr wrap="square" rtlCol="0">
            <a:spAutoFit/>
          </a:bodyPr>
          <a:lstStyle/>
          <a:p>
            <a:r>
              <a:rPr lang="tr-TR" dirty="0" err="1">
                <a:solidFill>
                  <a:schemeClr val="bg1"/>
                </a:solidFill>
              </a:rPr>
              <a:t>Now</a:t>
            </a:r>
            <a:r>
              <a:rPr lang="tr-TR" dirty="0">
                <a:solidFill>
                  <a:schemeClr val="bg1"/>
                </a:solidFill>
              </a:rPr>
              <a:t> </a:t>
            </a:r>
            <a:r>
              <a:rPr lang="tr-TR" dirty="0" err="1">
                <a:solidFill>
                  <a:schemeClr val="bg1"/>
                </a:solidFill>
              </a:rPr>
              <a:t>that</a:t>
            </a:r>
            <a:r>
              <a:rPr lang="tr-TR" dirty="0">
                <a:solidFill>
                  <a:schemeClr val="bg1"/>
                </a:solidFill>
              </a:rPr>
              <a:t> I </a:t>
            </a:r>
            <a:r>
              <a:rPr lang="tr-TR" dirty="0" err="1">
                <a:solidFill>
                  <a:schemeClr val="bg1"/>
                </a:solidFill>
              </a:rPr>
              <a:t>have</a:t>
            </a:r>
            <a:r>
              <a:rPr lang="tr-TR" dirty="0">
                <a:solidFill>
                  <a:schemeClr val="bg1"/>
                </a:solidFill>
              </a:rPr>
              <a:t> </a:t>
            </a:r>
            <a:r>
              <a:rPr lang="tr-TR" dirty="0" err="1">
                <a:solidFill>
                  <a:schemeClr val="bg1"/>
                </a:solidFill>
              </a:rPr>
              <a:t>found</a:t>
            </a:r>
            <a:r>
              <a:rPr lang="tr-TR" dirty="0">
                <a:solidFill>
                  <a:schemeClr val="bg1"/>
                </a:solidFill>
              </a:rPr>
              <a:t> </a:t>
            </a:r>
            <a:r>
              <a:rPr lang="tr-TR" dirty="0">
                <a:solidFill>
                  <a:srgbClr val="C00000"/>
                </a:solidFill>
              </a:rPr>
              <a:t>optimal</a:t>
            </a:r>
            <a:r>
              <a:rPr lang="tr-TR" dirty="0">
                <a:solidFill>
                  <a:schemeClr val="bg1"/>
                </a:solidFill>
              </a:rPr>
              <a:t> </a:t>
            </a:r>
            <a:r>
              <a:rPr lang="tr-TR" dirty="0" err="1">
                <a:solidFill>
                  <a:srgbClr val="C00000"/>
                </a:solidFill>
              </a:rPr>
              <a:t>number</a:t>
            </a:r>
            <a:r>
              <a:rPr lang="tr-TR" dirty="0">
                <a:solidFill>
                  <a:srgbClr val="C00000"/>
                </a:solidFill>
              </a:rPr>
              <a:t> of </a:t>
            </a:r>
            <a:r>
              <a:rPr lang="tr-TR" dirty="0" err="1">
                <a:solidFill>
                  <a:srgbClr val="C00000"/>
                </a:solidFill>
              </a:rPr>
              <a:t>topics</a:t>
            </a:r>
            <a:r>
              <a:rPr lang="tr-TR" dirty="0">
                <a:solidFill>
                  <a:srgbClr val="C00000"/>
                </a:solidFill>
              </a:rPr>
              <a:t>  </a:t>
            </a:r>
            <a:r>
              <a:rPr lang="tr-TR" dirty="0" err="1">
                <a:solidFill>
                  <a:schemeClr val="bg1"/>
                </a:solidFill>
              </a:rPr>
              <a:t>to</a:t>
            </a:r>
            <a:r>
              <a:rPr lang="tr-TR" dirty="0">
                <a:solidFill>
                  <a:schemeClr val="bg1"/>
                </a:solidFill>
              </a:rPr>
              <a:t> be </a:t>
            </a:r>
            <a:r>
              <a:rPr lang="tr-TR" dirty="0">
                <a:solidFill>
                  <a:srgbClr val="C00000"/>
                </a:solidFill>
              </a:rPr>
              <a:t>15</a:t>
            </a:r>
          </a:p>
          <a:p>
            <a:r>
              <a:rPr lang="tr-TR" dirty="0">
                <a:solidFill>
                  <a:schemeClr val="bg1"/>
                </a:solidFill>
              </a:rPr>
              <a:t>I can </a:t>
            </a:r>
            <a:r>
              <a:rPr lang="tr-TR" dirty="0" err="1">
                <a:solidFill>
                  <a:schemeClr val="bg1"/>
                </a:solidFill>
              </a:rPr>
              <a:t>create</a:t>
            </a:r>
            <a:r>
              <a:rPr lang="tr-TR" dirty="0">
                <a:solidFill>
                  <a:schemeClr val="bg1"/>
                </a:solidFill>
              </a:rPr>
              <a:t> </a:t>
            </a:r>
            <a:r>
              <a:rPr lang="tr-TR" dirty="0" err="1">
                <a:solidFill>
                  <a:schemeClr val="bg1"/>
                </a:solidFill>
              </a:rPr>
              <a:t>the</a:t>
            </a:r>
            <a:r>
              <a:rPr lang="tr-TR" dirty="0">
                <a:solidFill>
                  <a:schemeClr val="bg1"/>
                </a:solidFill>
              </a:rPr>
              <a:t> optimal </a:t>
            </a:r>
            <a:r>
              <a:rPr lang="tr-TR" dirty="0" err="1">
                <a:solidFill>
                  <a:schemeClr val="bg1"/>
                </a:solidFill>
              </a:rPr>
              <a:t>LDA</a:t>
            </a:r>
            <a:r>
              <a:rPr lang="tr-TR" dirty="0">
                <a:solidFill>
                  <a:schemeClr val="bg1"/>
                </a:solidFill>
              </a:rPr>
              <a:t> </a:t>
            </a:r>
            <a:r>
              <a:rPr lang="tr-TR" dirty="0" err="1">
                <a:solidFill>
                  <a:schemeClr val="bg1"/>
                </a:solidFill>
              </a:rPr>
              <a:t>Models</a:t>
            </a:r>
            <a:r>
              <a:rPr lang="tr-TR" dirty="0">
                <a:solidFill>
                  <a:schemeClr val="bg1"/>
                </a:solidFill>
              </a:rPr>
              <a:t>.</a:t>
            </a:r>
          </a:p>
        </p:txBody>
      </p:sp>
    </p:spTree>
    <p:extLst>
      <p:ext uri="{BB962C8B-B14F-4D97-AF65-F5344CB8AC3E}">
        <p14:creationId xmlns:p14="http://schemas.microsoft.com/office/powerpoint/2010/main" val="268990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fontScale="925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Modelling</a:t>
            </a:r>
            <a:r>
              <a:rPr lang="tr-TR" sz="2400" dirty="0">
                <a:solidFill>
                  <a:srgbClr val="00FF00"/>
                </a:solidFill>
              </a:rPr>
              <a:t> – </a:t>
            </a:r>
            <a:r>
              <a:rPr lang="tr-TR" sz="2400" dirty="0" err="1">
                <a:solidFill>
                  <a:srgbClr val="00FF00"/>
                </a:solidFill>
              </a:rPr>
              <a:t>LDA</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sp>
        <p:nvSpPr>
          <p:cNvPr id="7" name="TextBox 6">
            <a:extLst>
              <a:ext uri="{FF2B5EF4-FFF2-40B4-BE49-F238E27FC236}">
                <a16:creationId xmlns:a16="http://schemas.microsoft.com/office/drawing/2014/main" id="{203DDA63-7368-4626-A573-00324028AB26}"/>
              </a:ext>
            </a:extLst>
          </p:cNvPr>
          <p:cNvSpPr txBox="1"/>
          <p:nvPr/>
        </p:nvSpPr>
        <p:spPr>
          <a:xfrm>
            <a:off x="920626" y="2329409"/>
            <a:ext cx="9770819" cy="3416320"/>
          </a:xfrm>
          <a:prstGeom prst="rect">
            <a:avLst/>
          </a:prstGeom>
          <a:noFill/>
        </p:spPr>
        <p:txBody>
          <a:bodyPr wrap="square">
            <a:spAutoFit/>
          </a:bodyPr>
          <a:lstStyle/>
          <a:p>
            <a:r>
              <a:rPr lang="en-US" b="0" dirty="0" err="1">
                <a:solidFill>
                  <a:srgbClr val="C00000"/>
                </a:solidFill>
                <a:effectLst/>
                <a:latin typeface="Consolas" panose="020B0609020204030204" pitchFamily="49" charset="0"/>
              </a:rPr>
              <a:t>LatentDirichletAllocation</a:t>
            </a:r>
            <a:r>
              <a:rPr lang="en-US" b="0" dirty="0">
                <a:solidFill>
                  <a:srgbClr val="F8F8F2"/>
                </a:solidFill>
                <a:effectLst/>
                <a:latin typeface="Consolas" panose="020B0609020204030204" pitchFamily="49" charset="0"/>
              </a:rPr>
              <a:t> class in </a:t>
            </a:r>
            <a:r>
              <a:rPr lang="en-US" b="0" dirty="0" err="1">
                <a:solidFill>
                  <a:srgbClr val="C00000"/>
                </a:solidFill>
                <a:effectLst/>
                <a:latin typeface="Consolas" panose="020B0609020204030204" pitchFamily="49" charset="0"/>
              </a:rPr>
              <a:t>sklearn.decomposition</a:t>
            </a:r>
            <a:r>
              <a:rPr lang="en-US" b="0" dirty="0">
                <a:solidFill>
                  <a:srgbClr val="F8F8F2"/>
                </a:solidFill>
                <a:effectLst/>
                <a:latin typeface="Consolas" panose="020B0609020204030204" pitchFamily="49" charset="0"/>
              </a:rPr>
              <a:t> library takes many (optional and required) arguments these are used:</a:t>
            </a:r>
            <a:endParaRPr lang="tr-TR"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a:p>
            <a:r>
              <a:rPr lang="tr-TR" dirty="0">
                <a:solidFill>
                  <a:srgbClr val="F8F8F2"/>
                </a:solidFill>
                <a:latin typeface="Consolas" panose="020B0609020204030204" pitchFamily="49" charset="0"/>
              </a:rPr>
              <a:t>	</a:t>
            </a:r>
            <a:r>
              <a:rPr lang="en-US" b="0" dirty="0">
                <a:solidFill>
                  <a:srgbClr val="F8F8F2"/>
                </a:solidFill>
                <a:effectLst/>
                <a:latin typeface="Consolas" panose="020B0609020204030204" pitchFamily="49" charset="0"/>
              </a:rPr>
              <a:t>It takes </a:t>
            </a:r>
            <a:r>
              <a:rPr lang="en-US" b="0" dirty="0" err="1">
                <a:solidFill>
                  <a:srgbClr val="FFFF00"/>
                </a:solidFill>
                <a:effectLst/>
                <a:latin typeface="Consolas" panose="020B0609020204030204" pitchFamily="49" charset="0"/>
              </a:rPr>
              <a:t>n_components</a:t>
            </a:r>
            <a:r>
              <a:rPr lang="en-US" b="0" dirty="0">
                <a:solidFill>
                  <a:srgbClr val="F8F8F2"/>
                </a:solidFill>
                <a:effectLst/>
                <a:latin typeface="Consolas" panose="020B0609020204030204" pitchFamily="49" charset="0"/>
              </a:rPr>
              <a:t>, which is basically number of topics.</a:t>
            </a:r>
            <a:endParaRPr lang="tr-TR"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And </a:t>
            </a:r>
            <a:r>
              <a:rPr lang="en-US" b="0" dirty="0" err="1">
                <a:solidFill>
                  <a:srgbClr val="FFFF00"/>
                </a:solidFill>
                <a:effectLst/>
                <a:latin typeface="Consolas" panose="020B0609020204030204" pitchFamily="49" charset="0"/>
              </a:rPr>
              <a:t>random_state</a:t>
            </a:r>
            <a:r>
              <a:rPr lang="en-US" b="0" dirty="0">
                <a:solidFill>
                  <a:srgbClr val="FFFF00"/>
                </a:solidFill>
                <a:effectLst/>
                <a:latin typeface="Consolas" panose="020B0609020204030204" pitchFamily="49" charset="0"/>
              </a:rPr>
              <a:t> </a:t>
            </a:r>
            <a:r>
              <a:rPr lang="en-US" b="0" dirty="0">
                <a:solidFill>
                  <a:srgbClr val="F8F8F2"/>
                </a:solidFill>
                <a:effectLst/>
                <a:latin typeface="Consolas" panose="020B0609020204030204" pitchFamily="49" charset="0"/>
              </a:rPr>
              <a:t>attribute that controls the random number generator.</a:t>
            </a:r>
            <a:endParaRPr lang="tr-TR"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p>
          <a:p>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We can then use </a:t>
            </a:r>
            <a:r>
              <a:rPr lang="en-US" b="0" dirty="0" err="1">
                <a:solidFill>
                  <a:srgbClr val="C00000"/>
                </a:solidFill>
                <a:effectLst/>
                <a:latin typeface="Consolas" panose="020B0609020204030204" pitchFamily="49" charset="0"/>
              </a:rPr>
              <a:t>lda.fit</a:t>
            </a:r>
            <a:r>
              <a:rPr lang="tr-TR" b="0" dirty="0">
                <a:solidFill>
                  <a:srgbClr val="C00000"/>
                </a:solidFill>
                <a:effectLst/>
                <a:latin typeface="Consolas" panose="020B0609020204030204" pitchFamily="49" charset="0"/>
              </a:rPr>
              <a:t>(X)</a:t>
            </a:r>
            <a:r>
              <a:rPr lang="en-US" b="0" dirty="0">
                <a:solidFill>
                  <a:srgbClr val="F8F8F2"/>
                </a:solidFill>
                <a:effectLst/>
                <a:latin typeface="Consolas" panose="020B0609020204030204" pitchFamily="49" charset="0"/>
              </a:rPr>
              <a:t> to learn model for the data X with </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variational Bayes method.</a:t>
            </a:r>
            <a:endParaRPr lang="tr-TR"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a:p>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Or we can use </a:t>
            </a:r>
            <a:r>
              <a:rPr lang="en-US" b="0" dirty="0" err="1">
                <a:solidFill>
                  <a:srgbClr val="C00000"/>
                </a:solidFill>
                <a:effectLst/>
                <a:latin typeface="Consolas" panose="020B0609020204030204" pitchFamily="49" charset="0"/>
              </a:rPr>
              <a:t>lda.transform</a:t>
            </a:r>
            <a:r>
              <a:rPr lang="en-US" b="0" dirty="0">
                <a:solidFill>
                  <a:srgbClr val="C00000"/>
                </a:solidFill>
                <a:effectLst/>
                <a:latin typeface="Consolas" panose="020B0609020204030204" pitchFamily="49" charset="0"/>
              </a:rPr>
              <a:t> </a:t>
            </a:r>
            <a:r>
              <a:rPr lang="en-US" b="0" dirty="0">
                <a:solidFill>
                  <a:schemeClr val="bg1"/>
                </a:solidFill>
                <a:effectLst/>
                <a:latin typeface="Consolas" panose="020B0609020204030204" pitchFamily="49" charset="0"/>
              </a:rPr>
              <a:t>or</a:t>
            </a:r>
            <a:r>
              <a:rPr lang="en-US" b="0" dirty="0">
                <a:solidFill>
                  <a:srgbClr val="C00000"/>
                </a:solidFill>
                <a:effectLst/>
                <a:latin typeface="Consolas" panose="020B0609020204030204" pitchFamily="49" charset="0"/>
              </a:rPr>
              <a:t> </a:t>
            </a:r>
            <a:r>
              <a:rPr lang="en-US" b="0" dirty="0" err="1">
                <a:solidFill>
                  <a:srgbClr val="C00000"/>
                </a:solidFill>
                <a:effectLst/>
                <a:latin typeface="Consolas" panose="020B0609020204030204" pitchFamily="49" charset="0"/>
              </a:rPr>
              <a:t>lda.fit_transform</a:t>
            </a:r>
            <a:r>
              <a:rPr lang="en-US" b="0" dirty="0">
                <a:solidFill>
                  <a:srgbClr val="C00000"/>
                </a:solidFill>
                <a:effectLst/>
                <a:latin typeface="Consolas" panose="020B0609020204030204" pitchFamily="49" charset="0"/>
              </a:rPr>
              <a:t> </a:t>
            </a:r>
            <a:r>
              <a:rPr lang="en-US" b="0" dirty="0">
                <a:solidFill>
                  <a:srgbClr val="F8F8F2"/>
                </a:solidFill>
                <a:effectLst/>
                <a:latin typeface="Consolas" panose="020B0609020204030204" pitchFamily="49" charset="0"/>
              </a:rPr>
              <a:t>methods to transform </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the data.</a:t>
            </a:r>
          </a:p>
        </p:txBody>
      </p:sp>
      <p:pic>
        <p:nvPicPr>
          <p:cNvPr id="5" name="Picture 4">
            <a:extLst>
              <a:ext uri="{FF2B5EF4-FFF2-40B4-BE49-F238E27FC236}">
                <a16:creationId xmlns:a16="http://schemas.microsoft.com/office/drawing/2014/main" id="{23DDD1A6-0D76-93A1-26D0-94C0ACD0C048}"/>
              </a:ext>
            </a:extLst>
          </p:cNvPr>
          <p:cNvPicPr>
            <a:picLocks noChangeAspect="1"/>
          </p:cNvPicPr>
          <p:nvPr/>
        </p:nvPicPr>
        <p:blipFill>
          <a:blip r:embed="rId2"/>
          <a:stretch>
            <a:fillRect/>
          </a:stretch>
        </p:blipFill>
        <p:spPr>
          <a:xfrm>
            <a:off x="3295847" y="1340229"/>
            <a:ext cx="5020376" cy="485843"/>
          </a:xfrm>
          <a:prstGeom prst="rect">
            <a:avLst/>
          </a:prstGeom>
        </p:spPr>
      </p:pic>
    </p:spTree>
    <p:extLst>
      <p:ext uri="{BB962C8B-B14F-4D97-AF65-F5344CB8AC3E}">
        <p14:creationId xmlns:p14="http://schemas.microsoft.com/office/powerpoint/2010/main" val="339271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2" dur="500"/>
                                        <p:tgtEl>
                                          <p:spTgt spid="7">
                                            <p:txEl>
                                              <p:pRg st="2" end="2"/>
                                            </p:txEl>
                                          </p:spTgt>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6" dur="500"/>
                                        <p:tgtEl>
                                          <p:spTgt spid="7">
                                            <p:txEl>
                                              <p:pRg st="4" end="4"/>
                                            </p:txEl>
                                          </p:spTgt>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0" dur="500"/>
                                        <p:tgtEl>
                                          <p:spTgt spid="7">
                                            <p:txEl>
                                              <p:pRg st="5" end="5"/>
                                            </p:txEl>
                                          </p:spTgt>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4" dur="500"/>
                                        <p:tgtEl>
                                          <p:spTgt spid="7">
                                            <p:txEl>
                                              <p:pRg st="6" end="6"/>
                                            </p:txEl>
                                          </p:spTgt>
                                        </p:tgtEl>
                                      </p:cBhvr>
                                    </p:animEffect>
                                  </p:childTnLst>
                                </p:cTn>
                              </p:par>
                            </p:childTnLst>
                          </p:cTn>
                        </p:par>
                        <p:par>
                          <p:cTn id="25" fill="hold">
                            <p:stCondLst>
                              <p:cond delay="2000"/>
                            </p:stCondLst>
                            <p:childTnLst>
                              <p:par>
                                <p:cTn id="26" presetID="14" presetClass="entr" presetSubtype="10" fill="hold" nodeType="after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randombar(horizontal)">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3</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Problem</a:t>
            </a:r>
            <a:endParaRPr lang="en-US" sz="2400" dirty="0">
              <a:solidFill>
                <a:srgbClr val="00FF00"/>
              </a:solidFill>
            </a:endParaRPr>
          </a:p>
        </p:txBody>
      </p:sp>
      <p:sp>
        <p:nvSpPr>
          <p:cNvPr id="2" name="Text Placeholder 5">
            <a:extLst>
              <a:ext uri="{FF2B5EF4-FFF2-40B4-BE49-F238E27FC236}">
                <a16:creationId xmlns:a16="http://schemas.microsoft.com/office/drawing/2014/main" id="{20184A84-042E-E35B-7B24-5E3BABFD95D6}"/>
              </a:ext>
            </a:extLst>
          </p:cNvPr>
          <p:cNvSpPr txBox="1">
            <a:spLocks noGrp="1"/>
          </p:cNvSpPr>
          <p:nvPr>
            <p:ph type="body" idx="1"/>
          </p:nvPr>
        </p:nvSpPr>
        <p:spPr>
          <a:xfrm>
            <a:off x="920750" y="1757193"/>
            <a:ext cx="10515600" cy="757130"/>
          </a:xfrm>
          <a:prstGeom prst="rect">
            <a:avLst/>
          </a:prstGeom>
          <a:noFill/>
        </p:spPr>
        <p:txBody>
          <a:bodyPr wrap="square">
            <a:spAutoFit/>
          </a:bodyPr>
          <a:lstStyle/>
          <a:p>
            <a:r>
              <a:rPr lang="tr-TR" b="0" dirty="0">
                <a:solidFill>
                  <a:srgbClr val="C00000"/>
                </a:solidFill>
                <a:effectLst/>
                <a:latin typeface="Consolas" panose="020B0609020204030204" pitchFamily="49" charset="0"/>
              </a:rPr>
              <a:t>1-) </a:t>
            </a:r>
            <a:r>
              <a:rPr lang="en-US" b="0" dirty="0">
                <a:solidFill>
                  <a:srgbClr val="F8F8F2"/>
                </a:solidFill>
                <a:effectLst/>
                <a:latin typeface="Consolas" panose="020B0609020204030204" pitchFamily="49" charset="0"/>
              </a:rPr>
              <a:t>Unsupervised machine learning for discovering themes and topics from unstructured biomedical texts.</a:t>
            </a:r>
          </a:p>
        </p:txBody>
      </p:sp>
      <p:sp>
        <p:nvSpPr>
          <p:cNvPr id="5" name="Text Placeholder 5">
            <a:extLst>
              <a:ext uri="{FF2B5EF4-FFF2-40B4-BE49-F238E27FC236}">
                <a16:creationId xmlns:a16="http://schemas.microsoft.com/office/drawing/2014/main" id="{C2603937-D00A-4725-CDE6-C9DFBD15C535}"/>
              </a:ext>
            </a:extLst>
          </p:cNvPr>
          <p:cNvSpPr txBox="1">
            <a:spLocks/>
          </p:cNvSpPr>
          <p:nvPr/>
        </p:nvSpPr>
        <p:spPr>
          <a:xfrm>
            <a:off x="920627" y="2823577"/>
            <a:ext cx="10515600" cy="757130"/>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tr-TR" dirty="0">
                <a:solidFill>
                  <a:srgbClr val="C00000"/>
                </a:solidFill>
                <a:latin typeface="Consolas" panose="020B0609020204030204" pitchFamily="49" charset="0"/>
              </a:rPr>
              <a:t>2</a:t>
            </a:r>
            <a:r>
              <a:rPr lang="tr-TR" b="0" dirty="0">
                <a:solidFill>
                  <a:srgbClr val="C00000"/>
                </a:solidFill>
                <a:effectLst/>
                <a:latin typeface="Consolas" panose="020B0609020204030204" pitchFamily="49" charset="0"/>
              </a:rPr>
              <a:t>-) </a:t>
            </a:r>
            <a:r>
              <a:rPr lang="en-US" b="0" dirty="0">
                <a:solidFill>
                  <a:srgbClr val="F8F8F2"/>
                </a:solidFill>
                <a:effectLst/>
                <a:latin typeface="Consolas" panose="020B0609020204030204" pitchFamily="49" charset="0"/>
              </a:rPr>
              <a:t>How to analyze and visualize the evolving research trends in unstructured text</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data over time?  </a:t>
            </a:r>
          </a:p>
        </p:txBody>
      </p:sp>
      <p:sp>
        <p:nvSpPr>
          <p:cNvPr id="6" name="Text Placeholder 5">
            <a:extLst>
              <a:ext uri="{FF2B5EF4-FFF2-40B4-BE49-F238E27FC236}">
                <a16:creationId xmlns:a16="http://schemas.microsoft.com/office/drawing/2014/main" id="{B6A75BFF-1134-5A2B-0243-35838A6741E6}"/>
              </a:ext>
            </a:extLst>
          </p:cNvPr>
          <p:cNvSpPr txBox="1">
            <a:spLocks/>
          </p:cNvSpPr>
          <p:nvPr/>
        </p:nvSpPr>
        <p:spPr>
          <a:xfrm>
            <a:off x="920750" y="3894447"/>
            <a:ext cx="10515600" cy="757130"/>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tr-TR" b="0" dirty="0">
                <a:solidFill>
                  <a:srgbClr val="C00000"/>
                </a:solidFill>
                <a:effectLst/>
                <a:latin typeface="Consolas" panose="020B0609020204030204" pitchFamily="49" charset="0"/>
              </a:rPr>
              <a:t>3-) </a:t>
            </a:r>
            <a:r>
              <a:rPr lang="en-US" b="0" dirty="0">
                <a:solidFill>
                  <a:srgbClr val="F8F8F2"/>
                </a:solidFill>
                <a:effectLst/>
                <a:latin typeface="Consolas" panose="020B0609020204030204" pitchFamily="49" charset="0"/>
              </a:rPr>
              <a:t>Text-mining methods for discovering relationship between biological entities.</a:t>
            </a:r>
          </a:p>
        </p:txBody>
      </p:sp>
    </p:spTree>
    <p:extLst>
      <p:ext uri="{BB962C8B-B14F-4D97-AF65-F5344CB8AC3E}">
        <p14:creationId xmlns:p14="http://schemas.microsoft.com/office/powerpoint/2010/main" val="3689067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fontScale="925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Modelling</a:t>
            </a:r>
            <a:r>
              <a:rPr lang="tr-TR" sz="2400" dirty="0">
                <a:solidFill>
                  <a:srgbClr val="00FF00"/>
                </a:solidFill>
              </a:rPr>
              <a:t> – </a:t>
            </a:r>
            <a:r>
              <a:rPr lang="tr-TR" sz="2400" dirty="0" err="1">
                <a:solidFill>
                  <a:srgbClr val="00FF00"/>
                </a:solidFill>
              </a:rPr>
              <a:t>NER</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sp>
        <p:nvSpPr>
          <p:cNvPr id="4" name="TextBox 3">
            <a:extLst>
              <a:ext uri="{FF2B5EF4-FFF2-40B4-BE49-F238E27FC236}">
                <a16:creationId xmlns:a16="http://schemas.microsoft.com/office/drawing/2014/main" id="{18FD66B0-A9D9-6E9D-57E1-AF389828A47C}"/>
              </a:ext>
            </a:extLst>
          </p:cNvPr>
          <p:cNvSpPr txBox="1"/>
          <p:nvPr/>
        </p:nvSpPr>
        <p:spPr>
          <a:xfrm>
            <a:off x="920626" y="1342853"/>
            <a:ext cx="9603765" cy="1754326"/>
          </a:xfrm>
          <a:prstGeom prst="rect">
            <a:avLst/>
          </a:prstGeom>
          <a:noFill/>
        </p:spPr>
        <p:txBody>
          <a:bodyPr wrap="square">
            <a:spAutoFit/>
          </a:bodyPr>
          <a:lstStyle/>
          <a:p>
            <a:r>
              <a:rPr lang="en-US" b="0" dirty="0">
                <a:solidFill>
                  <a:srgbClr val="F8F8F2"/>
                </a:solidFill>
                <a:effectLst/>
                <a:latin typeface="Consolas" panose="020B0609020204030204" pitchFamily="49" charset="0"/>
              </a:rPr>
              <a:t>For entity relationship models I have used the pre-trained models from </a:t>
            </a:r>
            <a:r>
              <a:rPr lang="en-US" b="0" dirty="0" err="1">
                <a:solidFill>
                  <a:srgbClr val="C00000"/>
                </a:solidFill>
                <a:effectLst/>
                <a:latin typeface="Consolas" panose="020B0609020204030204" pitchFamily="49" charset="0"/>
              </a:rPr>
              <a:t>scispacy</a:t>
            </a:r>
            <a:r>
              <a:rPr lang="en-US" b="0" dirty="0">
                <a:solidFill>
                  <a:srgbClr val="F8F8F2"/>
                </a:solidFill>
                <a:effectLst/>
                <a:latin typeface="Consolas" panose="020B0609020204030204" pitchFamily="49" charset="0"/>
              </a:rPr>
              <a:t> since this library</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already has </a:t>
            </a:r>
            <a:r>
              <a:rPr lang="en-US" b="0" dirty="0" err="1">
                <a:solidFill>
                  <a:srgbClr val="F8F8F2"/>
                </a:solidFill>
                <a:effectLst/>
                <a:latin typeface="Consolas" panose="020B0609020204030204" pitchFamily="49" charset="0"/>
              </a:rPr>
              <a:t>NER</a:t>
            </a:r>
            <a:r>
              <a:rPr lang="en-US" b="0" dirty="0">
                <a:solidFill>
                  <a:srgbClr val="F8F8F2"/>
                </a:solidFill>
                <a:effectLst/>
                <a:latin typeface="Consolas" panose="020B0609020204030204" pitchFamily="49" charset="0"/>
              </a:rPr>
              <a:t> models for specific entity recognition tasks. </a:t>
            </a:r>
            <a:endParaRPr lang="tr-TR"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Such as </a:t>
            </a:r>
            <a:r>
              <a:rPr lang="en-US" b="0" dirty="0" err="1">
                <a:solidFill>
                  <a:srgbClr val="C00000"/>
                </a:solidFill>
                <a:effectLst/>
                <a:latin typeface="Consolas" panose="020B0609020204030204" pitchFamily="49" charset="0"/>
              </a:rPr>
              <a:t>en_ner_bionlp13cg_md</a:t>
            </a:r>
            <a:r>
              <a:rPr lang="en-US" b="0" dirty="0">
                <a:solidFill>
                  <a:srgbClr val="C00000"/>
                </a:solidFill>
                <a:effectLst/>
                <a:latin typeface="Consolas" panose="020B0609020204030204" pitchFamily="49" charset="0"/>
              </a:rPr>
              <a:t> </a:t>
            </a:r>
            <a:r>
              <a:rPr lang="en-US" b="0" dirty="0">
                <a:solidFill>
                  <a:srgbClr val="F8F8F2"/>
                </a:solidFill>
                <a:effectLst/>
                <a:latin typeface="Consolas" panose="020B0609020204030204" pitchFamily="49" charset="0"/>
              </a:rPr>
              <a:t>and </a:t>
            </a:r>
            <a:r>
              <a:rPr lang="en-US" b="0" dirty="0" err="1">
                <a:solidFill>
                  <a:srgbClr val="C00000"/>
                </a:solidFill>
                <a:effectLst/>
                <a:latin typeface="Consolas" panose="020B0609020204030204" pitchFamily="49" charset="0"/>
              </a:rPr>
              <a:t>en_ner_bc5cdr_md</a:t>
            </a:r>
            <a:endParaRPr lang="en-US" b="0" dirty="0">
              <a:solidFill>
                <a:srgbClr val="F8F8F2"/>
              </a:solidFill>
              <a:effectLst/>
              <a:latin typeface="Consolas" panose="020B0609020204030204" pitchFamily="49" charset="0"/>
            </a:endParaRPr>
          </a:p>
          <a:p>
            <a:r>
              <a:rPr lang="tr-TR" dirty="0">
                <a:solidFill>
                  <a:srgbClr val="F8F8F2"/>
                </a:solidFill>
                <a:latin typeface="Consolas" panose="020B0609020204030204" pitchFamily="49" charset="0"/>
              </a:rPr>
              <a:t>a</a:t>
            </a:r>
            <a:r>
              <a:rPr lang="en-US" b="0" dirty="0" err="1">
                <a:solidFill>
                  <a:srgbClr val="F8F8F2"/>
                </a:solidFill>
                <a:effectLst/>
                <a:latin typeface="Consolas" panose="020B0609020204030204" pitchFamily="49" charset="0"/>
              </a:rPr>
              <a:t>nd</a:t>
            </a:r>
            <a:r>
              <a:rPr lang="en-US" b="0" dirty="0">
                <a:solidFill>
                  <a:srgbClr val="F8F8F2"/>
                </a:solidFill>
                <a:effectLst/>
                <a:latin typeface="Consolas" panose="020B0609020204030204" pitchFamily="49" charset="0"/>
              </a:rPr>
              <a:t> from </a:t>
            </a:r>
            <a:r>
              <a:rPr lang="en-US" b="0" dirty="0">
                <a:solidFill>
                  <a:srgbClr val="C00000"/>
                </a:solidFill>
                <a:effectLst/>
                <a:latin typeface="Consolas" panose="020B0609020204030204" pitchFamily="49" charset="0"/>
              </a:rPr>
              <a:t>spacy</a:t>
            </a:r>
            <a:r>
              <a:rPr lang="en-US" b="0" dirty="0">
                <a:solidFill>
                  <a:srgbClr val="F8F8F2"/>
                </a:solidFill>
                <a:effectLst/>
                <a:latin typeface="Consolas" panose="020B0609020204030204" pitchFamily="49" charset="0"/>
              </a:rPr>
              <a:t> I used the English language model </a:t>
            </a:r>
            <a:r>
              <a:rPr lang="en-US" b="0" dirty="0" err="1">
                <a:solidFill>
                  <a:srgbClr val="C00000"/>
                </a:solidFill>
                <a:effectLst/>
                <a:latin typeface="Consolas" panose="020B0609020204030204" pitchFamily="49" charset="0"/>
              </a:rPr>
              <a:t>en_core_web_sm</a:t>
            </a:r>
            <a:r>
              <a:rPr lang="tr-TR" b="0" dirty="0">
                <a:solidFill>
                  <a:srgbClr val="C00000"/>
                </a:solidFill>
                <a:effectLst/>
                <a:latin typeface="Consolas" panose="020B0609020204030204" pitchFamily="49" charset="0"/>
              </a:rPr>
              <a:t>.</a:t>
            </a:r>
          </a:p>
          <a:p>
            <a:r>
              <a:rPr lang="en-US"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en_core_web_sm</a:t>
            </a:r>
            <a:r>
              <a:rPr lang="tr-TR" b="0" dirty="0">
                <a:solidFill>
                  <a:srgbClr val="F8F8F2"/>
                </a:solidFill>
                <a:effectLst/>
                <a:latin typeface="Consolas" panose="020B0609020204030204" pitchFamily="49" charset="0"/>
              </a:rPr>
              <a:t> mode</a:t>
            </a:r>
            <a:r>
              <a:rPr lang="tr-TR" dirty="0">
                <a:solidFill>
                  <a:srgbClr val="F8F8F2"/>
                </a:solidFill>
                <a:latin typeface="Consolas" panose="020B0609020204030204" pitchFamily="49" charset="0"/>
              </a:rPr>
              <a:t>l is not</a:t>
            </a:r>
            <a:r>
              <a:rPr lang="en-US" b="0" dirty="0">
                <a:solidFill>
                  <a:srgbClr val="F8F8F2"/>
                </a:solidFill>
                <a:effectLst/>
                <a:latin typeface="Consolas" panose="020B0609020204030204" pitchFamily="49" charset="0"/>
              </a:rPr>
              <a:t> about biomedical texts.).</a:t>
            </a:r>
          </a:p>
        </p:txBody>
      </p:sp>
    </p:spTree>
    <p:extLst>
      <p:ext uri="{BB962C8B-B14F-4D97-AF65-F5344CB8AC3E}">
        <p14:creationId xmlns:p14="http://schemas.microsoft.com/office/powerpoint/2010/main" val="288213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fontScale="925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Modelling</a:t>
            </a:r>
            <a:r>
              <a:rPr lang="tr-TR" sz="2400" dirty="0">
                <a:solidFill>
                  <a:srgbClr val="00FF00"/>
                </a:solidFill>
              </a:rPr>
              <a:t> – </a:t>
            </a:r>
            <a:r>
              <a:rPr lang="tr-TR" sz="2400" dirty="0" err="1">
                <a:solidFill>
                  <a:srgbClr val="00FF00"/>
                </a:solidFill>
              </a:rPr>
              <a:t>NER</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sp>
        <p:nvSpPr>
          <p:cNvPr id="4" name="TextBox 3">
            <a:extLst>
              <a:ext uri="{FF2B5EF4-FFF2-40B4-BE49-F238E27FC236}">
                <a16:creationId xmlns:a16="http://schemas.microsoft.com/office/drawing/2014/main" id="{18FD66B0-A9D9-6E9D-57E1-AF389828A47C}"/>
              </a:ext>
            </a:extLst>
          </p:cNvPr>
          <p:cNvSpPr txBox="1"/>
          <p:nvPr/>
        </p:nvSpPr>
        <p:spPr>
          <a:xfrm>
            <a:off x="924655" y="1176734"/>
            <a:ext cx="9603765" cy="369332"/>
          </a:xfrm>
          <a:prstGeom prst="rect">
            <a:avLst/>
          </a:prstGeom>
          <a:noFill/>
        </p:spPr>
        <p:txBody>
          <a:bodyPr wrap="square">
            <a:spAutoFit/>
          </a:bodyPr>
          <a:lstStyle/>
          <a:p>
            <a:r>
              <a:rPr lang="tr-TR" b="0" dirty="0" err="1">
                <a:solidFill>
                  <a:srgbClr val="F8F8F2"/>
                </a:solidFill>
                <a:effectLst/>
                <a:latin typeface="Consolas" panose="020B0609020204030204" pitchFamily="49" charset="0"/>
              </a:rPr>
              <a:t>Example</a:t>
            </a:r>
            <a:r>
              <a:rPr lang="tr-TR" b="0" dirty="0">
                <a:solidFill>
                  <a:srgbClr val="F8F8F2"/>
                </a:solidFill>
                <a:effectLst/>
                <a:latin typeface="Consolas" panose="020B0609020204030204" pitchFamily="49" charset="0"/>
              </a:rPr>
              <a:t> of </a:t>
            </a:r>
            <a:r>
              <a:rPr lang="tr-TR" b="0" dirty="0" err="1">
                <a:solidFill>
                  <a:srgbClr val="F8F8F2"/>
                </a:solidFill>
                <a:effectLst/>
                <a:latin typeface="Consolas" panose="020B0609020204030204" pitchFamily="49" charset="0"/>
              </a:rPr>
              <a:t>loading</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the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models</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from</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spacy</a:t>
            </a:r>
            <a:r>
              <a:rPr lang="tr-TR" b="0" dirty="0">
                <a:solidFill>
                  <a:srgbClr val="F8F8F2"/>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p:txBody>
      </p:sp>
      <p:sp>
        <p:nvSpPr>
          <p:cNvPr id="2" name="TextBox 1">
            <a:extLst>
              <a:ext uri="{FF2B5EF4-FFF2-40B4-BE49-F238E27FC236}">
                <a16:creationId xmlns:a16="http://schemas.microsoft.com/office/drawing/2014/main" id="{49835709-502B-6AFD-D1A4-68C7216930D2}"/>
              </a:ext>
            </a:extLst>
          </p:cNvPr>
          <p:cNvSpPr txBox="1"/>
          <p:nvPr/>
        </p:nvSpPr>
        <p:spPr>
          <a:xfrm>
            <a:off x="920627" y="1885908"/>
            <a:ext cx="6818522" cy="3139321"/>
          </a:xfrm>
          <a:prstGeom prst="rect">
            <a:avLst/>
          </a:prstGeom>
          <a:noFill/>
        </p:spPr>
        <p:txBody>
          <a:bodyPr wrap="square">
            <a:spAutoFit/>
          </a:bodyPr>
          <a:lstStyle/>
          <a:p>
            <a:r>
              <a:rPr lang="tr-TR" b="0" dirty="0" err="1">
                <a:solidFill>
                  <a:srgbClr val="FF79C6"/>
                </a:solidFill>
                <a:effectLst/>
                <a:latin typeface="Consolas" panose="020B0609020204030204" pitchFamily="49" charset="0"/>
              </a:rPr>
              <a:t>import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scispacy</a:t>
            </a:r>
            <a:endParaRPr lang="tr-TR" b="0" dirty="0">
              <a:solidFill>
                <a:srgbClr val="F8F8F2"/>
              </a:solidFill>
              <a:effectLst/>
              <a:latin typeface="Consolas" panose="020B0609020204030204" pitchFamily="49" charset="0"/>
            </a:endParaRPr>
          </a:p>
          <a:p>
            <a:r>
              <a:rPr lang="tr-TR" b="0" dirty="0" err="1">
                <a:solidFill>
                  <a:srgbClr val="FF79C6"/>
                </a:solidFill>
                <a:effectLst/>
                <a:latin typeface="Consolas" panose="020B0609020204030204" pitchFamily="49" charset="0"/>
              </a:rPr>
              <a:t>import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spacy</a:t>
            </a:r>
            <a:endParaRPr lang="tr-TR" b="0" dirty="0">
              <a:solidFill>
                <a:srgbClr val="F8F8F2"/>
              </a:solidFill>
              <a:effectLst/>
              <a:latin typeface="Consolas" panose="020B0609020204030204" pitchFamily="49" charset="0"/>
            </a:endParaRPr>
          </a:p>
          <a:p>
            <a:br>
              <a:rPr lang="tr-TR" b="0" dirty="0">
                <a:solidFill>
                  <a:srgbClr val="F8F8F2"/>
                </a:solidFill>
                <a:effectLst/>
                <a:latin typeface="Consolas" panose="020B0609020204030204" pitchFamily="49" charset="0"/>
              </a:rPr>
            </a:b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Load</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the</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en_ner_bionlp13cg_md</a:t>
            </a:r>
            <a:r>
              <a:rPr lang="tr-TR" b="0" dirty="0">
                <a:solidFill>
                  <a:srgbClr val="6272A4"/>
                </a:solidFill>
                <a:effectLst/>
                <a:latin typeface="Consolas" panose="020B0609020204030204" pitchFamily="49" charset="0"/>
              </a:rPr>
              <a:t> model</a:t>
            </a:r>
            <a:endParaRPr lang="tr-TR" b="0" dirty="0">
              <a:solidFill>
                <a:srgbClr val="F8F8F2"/>
              </a:solidFill>
              <a:effectLst/>
              <a:latin typeface="Consolas" panose="020B0609020204030204" pitchFamily="49" charset="0"/>
            </a:endParaRPr>
          </a:p>
          <a:p>
            <a:r>
              <a:rPr lang="tr-TR" b="0" dirty="0" err="1">
                <a:solidFill>
                  <a:srgbClr val="F8F8F2"/>
                </a:solidFill>
                <a:effectLst/>
                <a:latin typeface="Consolas" panose="020B0609020204030204" pitchFamily="49" charset="0"/>
              </a:rPr>
              <a:t>nlp_bionlp13cg</a:t>
            </a:r>
            <a:r>
              <a:rPr lang="tr-TR" b="0" dirty="0">
                <a:solidFill>
                  <a:srgbClr val="F8F8F2"/>
                </a:solidFill>
                <a:effectLst/>
                <a:latin typeface="Consolas" panose="020B0609020204030204" pitchFamily="49" charset="0"/>
              </a:rPr>
              <a:t> </a:t>
            </a:r>
            <a:r>
              <a:rPr lang="tr-TR" b="0" dirty="0">
                <a:solidFill>
                  <a:srgbClr val="FF79C6"/>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spacy.load</a:t>
            </a:r>
            <a:r>
              <a:rPr lang="tr-TR" b="0" dirty="0">
                <a:solidFill>
                  <a:srgbClr val="F8F8F2"/>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en_ner_bionlp13cg_md</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a:t>
            </a:r>
          </a:p>
          <a:p>
            <a:br>
              <a:rPr lang="tr-TR" b="0" dirty="0">
                <a:solidFill>
                  <a:srgbClr val="F8F8F2"/>
                </a:solidFill>
                <a:effectLst/>
                <a:latin typeface="Consolas" panose="020B0609020204030204" pitchFamily="49" charset="0"/>
              </a:rPr>
            </a:b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Load</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the</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en_ner_bc5cdr_md</a:t>
            </a:r>
            <a:r>
              <a:rPr lang="tr-TR" b="0" dirty="0">
                <a:solidFill>
                  <a:srgbClr val="6272A4"/>
                </a:solidFill>
                <a:effectLst/>
                <a:latin typeface="Consolas" panose="020B0609020204030204" pitchFamily="49" charset="0"/>
              </a:rPr>
              <a:t> model</a:t>
            </a:r>
            <a:endParaRPr lang="tr-TR" b="0" dirty="0">
              <a:solidFill>
                <a:srgbClr val="F8F8F2"/>
              </a:solidFill>
              <a:effectLst/>
              <a:latin typeface="Consolas" panose="020B0609020204030204" pitchFamily="49" charset="0"/>
            </a:endParaRPr>
          </a:p>
          <a:p>
            <a:r>
              <a:rPr lang="tr-TR" b="0" dirty="0" err="1">
                <a:solidFill>
                  <a:srgbClr val="F8F8F2"/>
                </a:solidFill>
                <a:effectLst/>
                <a:latin typeface="Consolas" panose="020B0609020204030204" pitchFamily="49" charset="0"/>
              </a:rPr>
              <a:t>nlp_bc5cdr</a:t>
            </a:r>
            <a:r>
              <a:rPr lang="tr-TR" b="0" dirty="0">
                <a:solidFill>
                  <a:srgbClr val="F8F8F2"/>
                </a:solidFill>
                <a:effectLst/>
                <a:latin typeface="Consolas" panose="020B0609020204030204" pitchFamily="49" charset="0"/>
              </a:rPr>
              <a:t> </a:t>
            </a:r>
            <a:r>
              <a:rPr lang="tr-TR" b="0" dirty="0">
                <a:solidFill>
                  <a:srgbClr val="FF79C6"/>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spacy.load</a:t>
            </a:r>
            <a:r>
              <a:rPr lang="tr-TR" b="0" dirty="0">
                <a:solidFill>
                  <a:srgbClr val="F8F8F2"/>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en_ner_bc5cdr_md</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a:t>
            </a:r>
          </a:p>
          <a:p>
            <a:br>
              <a:rPr lang="tr-TR" b="0" dirty="0">
                <a:solidFill>
                  <a:srgbClr val="F8F8F2"/>
                </a:solidFill>
                <a:effectLst/>
                <a:latin typeface="Consolas" panose="020B0609020204030204" pitchFamily="49" charset="0"/>
              </a:rPr>
            </a:b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Load</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the</a:t>
            </a:r>
            <a:r>
              <a:rPr lang="tr-TR" b="0" dirty="0">
                <a:solidFill>
                  <a:srgbClr val="6272A4"/>
                </a:solidFill>
                <a:effectLst/>
                <a:latin typeface="Consolas" panose="020B0609020204030204" pitchFamily="49" charset="0"/>
              </a:rPr>
              <a:t> English </a:t>
            </a:r>
            <a:r>
              <a:rPr lang="tr-TR" b="0" dirty="0" err="1">
                <a:solidFill>
                  <a:srgbClr val="6272A4"/>
                </a:solidFill>
                <a:effectLst/>
                <a:latin typeface="Consolas" panose="020B0609020204030204" pitchFamily="49" charset="0"/>
              </a:rPr>
              <a:t>language</a:t>
            </a:r>
            <a:r>
              <a:rPr lang="tr-TR" b="0" dirty="0">
                <a:solidFill>
                  <a:srgbClr val="6272A4"/>
                </a:solidFill>
                <a:effectLst/>
                <a:latin typeface="Consolas" panose="020B0609020204030204" pitchFamily="49" charset="0"/>
              </a:rPr>
              <a:t> model</a:t>
            </a:r>
            <a:endParaRPr lang="tr-TR" b="0" dirty="0">
              <a:solidFill>
                <a:srgbClr val="F8F8F2"/>
              </a:solidFill>
              <a:effectLst/>
              <a:latin typeface="Consolas" panose="020B0609020204030204" pitchFamily="49" charset="0"/>
            </a:endParaRPr>
          </a:p>
          <a:p>
            <a:r>
              <a:rPr lang="tr-TR" b="0" dirty="0" err="1">
                <a:solidFill>
                  <a:srgbClr val="F8F8F2"/>
                </a:solidFill>
                <a:effectLst/>
                <a:latin typeface="Consolas" panose="020B0609020204030204" pitchFamily="49" charset="0"/>
              </a:rPr>
              <a:t>nlp</a:t>
            </a:r>
            <a:r>
              <a:rPr lang="tr-TR" b="0" dirty="0">
                <a:solidFill>
                  <a:srgbClr val="F8F8F2"/>
                </a:solidFill>
                <a:effectLst/>
                <a:latin typeface="Consolas" panose="020B0609020204030204" pitchFamily="49" charset="0"/>
              </a:rPr>
              <a:t> </a:t>
            </a:r>
            <a:r>
              <a:rPr lang="tr-TR" b="0" dirty="0">
                <a:solidFill>
                  <a:srgbClr val="FF79C6"/>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spacy.load</a:t>
            </a:r>
            <a:r>
              <a:rPr lang="tr-TR" b="0" dirty="0">
                <a:solidFill>
                  <a:srgbClr val="F8F8F2"/>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en_core_web_sm</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97423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283370"/>
            <a:ext cx="10515600" cy="1021648"/>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tr-TR" dirty="0">
                <a:solidFill>
                  <a:srgbClr val="00FF00"/>
                </a:solidFill>
              </a:rPr>
              <a:t>Evaluation</a:t>
            </a:r>
          </a:p>
        </p:txBody>
      </p:sp>
    </p:spTree>
    <p:extLst>
      <p:ext uri="{BB962C8B-B14F-4D97-AF65-F5344CB8AC3E}">
        <p14:creationId xmlns:p14="http://schemas.microsoft.com/office/powerpoint/2010/main" val="2863695584"/>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6" name="TextBox 5">
            <a:extLst>
              <a:ext uri="{FF2B5EF4-FFF2-40B4-BE49-F238E27FC236}">
                <a16:creationId xmlns:a16="http://schemas.microsoft.com/office/drawing/2014/main" id="{50245F8F-4963-BFA4-272C-0D38864B8092}"/>
              </a:ext>
            </a:extLst>
          </p:cNvPr>
          <p:cNvSpPr txBox="1"/>
          <p:nvPr/>
        </p:nvSpPr>
        <p:spPr>
          <a:xfrm>
            <a:off x="920626" y="1450703"/>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24ECB5E-F28E-7647-B6D0-7F6D3DF8B501}"/>
              </a:ext>
            </a:extLst>
          </p:cNvPr>
          <p:cNvSpPr txBox="1"/>
          <p:nvPr/>
        </p:nvSpPr>
        <p:spPr>
          <a:xfrm>
            <a:off x="920626" y="2211196"/>
            <a:ext cx="7695836" cy="646331"/>
          </a:xfrm>
          <a:prstGeom prst="rect">
            <a:avLst/>
          </a:prstGeom>
          <a:noFill/>
        </p:spPr>
        <p:txBody>
          <a:bodyPr wrap="square">
            <a:spAutoFit/>
          </a:bodyPr>
          <a:lstStyle/>
          <a:p>
            <a:r>
              <a:rPr lang="en-US" b="0" dirty="0">
                <a:solidFill>
                  <a:srgbClr val="F8F8F2"/>
                </a:solidFill>
                <a:effectLst/>
                <a:latin typeface="Consolas" panose="020B0609020204030204" pitchFamily="49" charset="0"/>
              </a:rPr>
              <a:t>Using the </a:t>
            </a:r>
            <a:r>
              <a:rPr lang="en-US" b="0" dirty="0" err="1">
                <a:solidFill>
                  <a:srgbClr val="F8F8F2"/>
                </a:solidFill>
                <a:effectLst/>
                <a:latin typeface="Consolas" panose="020B0609020204030204" pitchFamily="49" charset="0"/>
              </a:rPr>
              <a:t>LDA</a:t>
            </a:r>
            <a:r>
              <a:rPr lang="en-US" b="0" dirty="0">
                <a:solidFill>
                  <a:srgbClr val="F8F8F2"/>
                </a:solidFill>
                <a:effectLst/>
                <a:latin typeface="Consolas" panose="020B0609020204030204" pitchFamily="49" charset="0"/>
              </a:rPr>
              <a:t> model from </a:t>
            </a:r>
            <a:r>
              <a:rPr lang="en-US" b="0" dirty="0" err="1">
                <a:solidFill>
                  <a:srgbClr val="F8F8F2"/>
                </a:solidFill>
                <a:effectLst/>
                <a:latin typeface="Consolas" panose="020B0609020204030204" pitchFamily="49" charset="0"/>
              </a:rPr>
              <a:t>sklearn.decomposition</a:t>
            </a:r>
            <a:r>
              <a:rPr lang="en-US" b="0" dirty="0">
                <a:solidFill>
                  <a:srgbClr val="F8F8F2"/>
                </a:solidFill>
                <a:effectLst/>
                <a:latin typeface="Consolas" panose="020B0609020204030204" pitchFamily="49" charset="0"/>
              </a:rPr>
              <a:t> I extracted frequencies for each word in the topics.</a:t>
            </a:r>
          </a:p>
        </p:txBody>
      </p:sp>
    </p:spTree>
    <p:extLst>
      <p:ext uri="{BB962C8B-B14F-4D97-AF65-F5344CB8AC3E}">
        <p14:creationId xmlns:p14="http://schemas.microsoft.com/office/powerpoint/2010/main" val="3111418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1" name="TextBox 10">
            <a:extLst>
              <a:ext uri="{FF2B5EF4-FFF2-40B4-BE49-F238E27FC236}">
                <a16:creationId xmlns:a16="http://schemas.microsoft.com/office/drawing/2014/main" id="{CBBABE09-8B4E-2E3A-B405-E9BD7569FBEF}"/>
              </a:ext>
            </a:extLst>
          </p:cNvPr>
          <p:cNvSpPr txBox="1"/>
          <p:nvPr/>
        </p:nvSpPr>
        <p:spPr>
          <a:xfrm>
            <a:off x="920627" y="2605514"/>
            <a:ext cx="8170619" cy="3416320"/>
          </a:xfrm>
          <a:prstGeom prst="rect">
            <a:avLst/>
          </a:prstGeom>
          <a:noFill/>
        </p:spPr>
        <p:txBody>
          <a:bodyPr wrap="square">
            <a:spAutoFit/>
          </a:bodyPr>
          <a:lstStyle/>
          <a:p>
            <a:r>
              <a:rPr lang="tr-TR" dirty="0" err="1">
                <a:solidFill>
                  <a:schemeClr val="bg1"/>
                </a:solidFill>
              </a:rPr>
              <a:t>word</a:t>
            </a:r>
            <a:r>
              <a:rPr lang="tr-TR" dirty="0">
                <a:solidFill>
                  <a:schemeClr val="bg1"/>
                </a:solidFill>
              </a:rPr>
              <a:t> = </a:t>
            </a:r>
            <a:r>
              <a:rPr lang="tr-TR" dirty="0" err="1">
                <a:solidFill>
                  <a:schemeClr val="bg1"/>
                </a:solidFill>
              </a:rPr>
              <a:t>expans</a:t>
            </a:r>
            <a:r>
              <a:rPr lang="tr-TR" dirty="0">
                <a:solidFill>
                  <a:schemeClr val="bg1"/>
                </a:solidFill>
              </a:rPr>
              <a:t>, </a:t>
            </a:r>
            <a:r>
              <a:rPr lang="tr-TR" dirty="0" err="1">
                <a:solidFill>
                  <a:schemeClr val="bg1"/>
                </a:solidFill>
              </a:rPr>
              <a:t>TF</a:t>
            </a:r>
            <a:r>
              <a:rPr lang="tr-TR" dirty="0">
                <a:solidFill>
                  <a:schemeClr val="bg1"/>
                </a:solidFill>
              </a:rPr>
              <a:t>(</a:t>
            </a:r>
            <a:r>
              <a:rPr lang="tr-TR" dirty="0" err="1">
                <a:solidFill>
                  <a:schemeClr val="bg1"/>
                </a:solidFill>
              </a:rPr>
              <a:t>Term</a:t>
            </a:r>
            <a:r>
              <a:rPr lang="tr-TR" dirty="0">
                <a:solidFill>
                  <a:schemeClr val="bg1"/>
                </a:solidFill>
              </a:rPr>
              <a:t> </a:t>
            </a:r>
            <a:r>
              <a:rPr lang="tr-TR" dirty="0" err="1">
                <a:solidFill>
                  <a:schemeClr val="bg1"/>
                </a:solidFill>
              </a:rPr>
              <a:t>Frequency</a:t>
            </a:r>
            <a:r>
              <a:rPr lang="tr-TR" dirty="0">
                <a:solidFill>
                  <a:schemeClr val="bg1"/>
                </a:solidFill>
              </a:rPr>
              <a:t>)-</a:t>
            </a:r>
            <a:r>
              <a:rPr lang="tr-TR" dirty="0" err="1">
                <a:solidFill>
                  <a:schemeClr val="bg1"/>
                </a:solidFill>
              </a:rPr>
              <a:t>IDF</a:t>
            </a:r>
            <a:r>
              <a:rPr lang="tr-TR" dirty="0">
                <a:solidFill>
                  <a:schemeClr val="bg1"/>
                </a:solidFill>
              </a:rPr>
              <a:t> </a:t>
            </a:r>
            <a:r>
              <a:rPr lang="tr-TR" dirty="0" err="1">
                <a:solidFill>
                  <a:schemeClr val="bg1"/>
                </a:solidFill>
              </a:rPr>
              <a:t>value</a:t>
            </a:r>
            <a:r>
              <a:rPr lang="tr-TR" dirty="0">
                <a:solidFill>
                  <a:schemeClr val="bg1"/>
                </a:solidFill>
              </a:rPr>
              <a:t> = 217.35958169601946</a:t>
            </a:r>
          </a:p>
          <a:p>
            <a:r>
              <a:rPr lang="tr-TR" dirty="0" err="1">
                <a:solidFill>
                  <a:schemeClr val="bg1"/>
                </a:solidFill>
              </a:rPr>
              <a:t>word</a:t>
            </a:r>
            <a:r>
              <a:rPr lang="tr-TR" dirty="0">
                <a:solidFill>
                  <a:schemeClr val="bg1"/>
                </a:solidFill>
              </a:rPr>
              <a:t> = </a:t>
            </a:r>
            <a:r>
              <a:rPr lang="tr-TR" dirty="0" err="1">
                <a:solidFill>
                  <a:schemeClr val="bg1"/>
                </a:solidFill>
              </a:rPr>
              <a:t>cell</a:t>
            </a:r>
            <a:r>
              <a:rPr lang="tr-TR" dirty="0">
                <a:solidFill>
                  <a:schemeClr val="bg1"/>
                </a:solidFill>
              </a:rPr>
              <a:t>, </a:t>
            </a:r>
            <a:r>
              <a:rPr lang="tr-TR" dirty="0" err="1">
                <a:solidFill>
                  <a:schemeClr val="bg1"/>
                </a:solidFill>
              </a:rPr>
              <a:t>TF</a:t>
            </a:r>
            <a:r>
              <a:rPr lang="tr-TR" dirty="0">
                <a:solidFill>
                  <a:schemeClr val="bg1"/>
                </a:solidFill>
              </a:rPr>
              <a:t>(</a:t>
            </a:r>
            <a:r>
              <a:rPr lang="tr-TR" dirty="0" err="1">
                <a:solidFill>
                  <a:schemeClr val="bg1"/>
                </a:solidFill>
              </a:rPr>
              <a:t>Term</a:t>
            </a:r>
            <a:r>
              <a:rPr lang="tr-TR" dirty="0">
                <a:solidFill>
                  <a:schemeClr val="bg1"/>
                </a:solidFill>
              </a:rPr>
              <a:t> </a:t>
            </a:r>
            <a:r>
              <a:rPr lang="tr-TR" dirty="0" err="1">
                <a:solidFill>
                  <a:schemeClr val="bg1"/>
                </a:solidFill>
              </a:rPr>
              <a:t>Frequency</a:t>
            </a:r>
            <a:r>
              <a:rPr lang="tr-TR" dirty="0">
                <a:solidFill>
                  <a:schemeClr val="bg1"/>
                </a:solidFill>
              </a:rPr>
              <a:t>)-</a:t>
            </a:r>
            <a:r>
              <a:rPr lang="tr-TR" dirty="0" err="1">
                <a:solidFill>
                  <a:schemeClr val="bg1"/>
                </a:solidFill>
              </a:rPr>
              <a:t>IDF</a:t>
            </a:r>
            <a:r>
              <a:rPr lang="tr-TR" dirty="0">
                <a:solidFill>
                  <a:schemeClr val="bg1"/>
                </a:solidFill>
              </a:rPr>
              <a:t> </a:t>
            </a:r>
            <a:r>
              <a:rPr lang="tr-TR" dirty="0" err="1">
                <a:solidFill>
                  <a:schemeClr val="bg1"/>
                </a:solidFill>
              </a:rPr>
              <a:t>value</a:t>
            </a:r>
            <a:r>
              <a:rPr lang="tr-TR" dirty="0">
                <a:solidFill>
                  <a:schemeClr val="bg1"/>
                </a:solidFill>
              </a:rPr>
              <a:t> = 304.1889725565113</a:t>
            </a:r>
          </a:p>
          <a:p>
            <a:r>
              <a:rPr lang="tr-TR" dirty="0" err="1">
                <a:solidFill>
                  <a:schemeClr val="bg1"/>
                </a:solidFill>
              </a:rPr>
              <a:t>word</a:t>
            </a:r>
            <a:r>
              <a:rPr lang="tr-TR" dirty="0">
                <a:solidFill>
                  <a:schemeClr val="bg1"/>
                </a:solidFill>
              </a:rPr>
              <a:t> = </a:t>
            </a:r>
            <a:r>
              <a:rPr lang="tr-TR" dirty="0" err="1">
                <a:solidFill>
                  <a:schemeClr val="bg1"/>
                </a:solidFill>
              </a:rPr>
              <a:t>repeat</a:t>
            </a:r>
            <a:r>
              <a:rPr lang="tr-TR" dirty="0">
                <a:solidFill>
                  <a:schemeClr val="bg1"/>
                </a:solidFill>
              </a:rPr>
              <a:t>, </a:t>
            </a:r>
            <a:r>
              <a:rPr lang="tr-TR" dirty="0" err="1">
                <a:solidFill>
                  <a:schemeClr val="bg1"/>
                </a:solidFill>
              </a:rPr>
              <a:t>TF</a:t>
            </a:r>
            <a:r>
              <a:rPr lang="tr-TR" dirty="0">
                <a:solidFill>
                  <a:schemeClr val="bg1"/>
                </a:solidFill>
              </a:rPr>
              <a:t>(</a:t>
            </a:r>
            <a:r>
              <a:rPr lang="tr-TR" dirty="0" err="1">
                <a:solidFill>
                  <a:schemeClr val="bg1"/>
                </a:solidFill>
              </a:rPr>
              <a:t>Term</a:t>
            </a:r>
            <a:r>
              <a:rPr lang="tr-TR" dirty="0">
                <a:solidFill>
                  <a:schemeClr val="bg1"/>
                </a:solidFill>
              </a:rPr>
              <a:t> </a:t>
            </a:r>
            <a:r>
              <a:rPr lang="tr-TR" dirty="0" err="1">
                <a:solidFill>
                  <a:schemeClr val="bg1"/>
                </a:solidFill>
              </a:rPr>
              <a:t>Frequency</a:t>
            </a:r>
            <a:r>
              <a:rPr lang="tr-TR" dirty="0">
                <a:solidFill>
                  <a:schemeClr val="bg1"/>
                </a:solidFill>
              </a:rPr>
              <a:t>)-</a:t>
            </a:r>
            <a:r>
              <a:rPr lang="tr-TR" dirty="0" err="1">
                <a:solidFill>
                  <a:schemeClr val="bg1"/>
                </a:solidFill>
              </a:rPr>
              <a:t>IDF</a:t>
            </a:r>
            <a:r>
              <a:rPr lang="tr-TR" dirty="0">
                <a:solidFill>
                  <a:schemeClr val="bg1"/>
                </a:solidFill>
              </a:rPr>
              <a:t> </a:t>
            </a:r>
            <a:r>
              <a:rPr lang="tr-TR" dirty="0" err="1">
                <a:solidFill>
                  <a:schemeClr val="bg1"/>
                </a:solidFill>
              </a:rPr>
              <a:t>value</a:t>
            </a:r>
            <a:r>
              <a:rPr lang="tr-TR" dirty="0">
                <a:solidFill>
                  <a:schemeClr val="bg1"/>
                </a:solidFill>
              </a:rPr>
              <a:t> = 424.1320513990723</a:t>
            </a:r>
          </a:p>
          <a:p>
            <a:r>
              <a:rPr lang="tr-TR" dirty="0" err="1">
                <a:solidFill>
                  <a:schemeClr val="bg1"/>
                </a:solidFill>
              </a:rPr>
              <a:t>NEXT-TOPIC</a:t>
            </a:r>
            <a:endParaRPr lang="tr-TR" dirty="0">
              <a:solidFill>
                <a:schemeClr val="bg1"/>
              </a:solidFill>
            </a:endParaRPr>
          </a:p>
          <a:p>
            <a:r>
              <a:rPr lang="tr-TR" dirty="0" err="1">
                <a:solidFill>
                  <a:schemeClr val="bg1"/>
                </a:solidFill>
              </a:rPr>
              <a:t>word</a:t>
            </a:r>
            <a:r>
              <a:rPr lang="tr-TR" dirty="0">
                <a:solidFill>
                  <a:schemeClr val="bg1"/>
                </a:solidFill>
              </a:rPr>
              <a:t> = </a:t>
            </a:r>
            <a:r>
              <a:rPr lang="tr-TR" dirty="0" err="1">
                <a:solidFill>
                  <a:schemeClr val="bg1"/>
                </a:solidFill>
              </a:rPr>
              <a:t>polymorph</a:t>
            </a:r>
            <a:r>
              <a:rPr lang="tr-TR" dirty="0">
                <a:solidFill>
                  <a:schemeClr val="bg1"/>
                </a:solidFill>
              </a:rPr>
              <a:t>, </a:t>
            </a:r>
            <a:r>
              <a:rPr lang="tr-TR" dirty="0" err="1">
                <a:solidFill>
                  <a:schemeClr val="bg1"/>
                </a:solidFill>
              </a:rPr>
              <a:t>TF</a:t>
            </a:r>
            <a:r>
              <a:rPr lang="tr-TR" dirty="0">
                <a:solidFill>
                  <a:schemeClr val="bg1"/>
                </a:solidFill>
              </a:rPr>
              <a:t>(</a:t>
            </a:r>
            <a:r>
              <a:rPr lang="tr-TR" dirty="0" err="1">
                <a:solidFill>
                  <a:schemeClr val="bg1"/>
                </a:solidFill>
              </a:rPr>
              <a:t>Term</a:t>
            </a:r>
            <a:r>
              <a:rPr lang="tr-TR" dirty="0">
                <a:solidFill>
                  <a:schemeClr val="bg1"/>
                </a:solidFill>
              </a:rPr>
              <a:t> </a:t>
            </a:r>
            <a:r>
              <a:rPr lang="tr-TR" dirty="0" err="1">
                <a:solidFill>
                  <a:schemeClr val="bg1"/>
                </a:solidFill>
              </a:rPr>
              <a:t>Frequency</a:t>
            </a:r>
            <a:r>
              <a:rPr lang="tr-TR" dirty="0">
                <a:solidFill>
                  <a:schemeClr val="bg1"/>
                </a:solidFill>
              </a:rPr>
              <a:t>)-</a:t>
            </a:r>
            <a:r>
              <a:rPr lang="tr-TR" dirty="0" err="1">
                <a:solidFill>
                  <a:schemeClr val="bg1"/>
                </a:solidFill>
              </a:rPr>
              <a:t>IDF</a:t>
            </a:r>
            <a:r>
              <a:rPr lang="tr-TR" dirty="0">
                <a:solidFill>
                  <a:schemeClr val="bg1"/>
                </a:solidFill>
              </a:rPr>
              <a:t> </a:t>
            </a:r>
            <a:r>
              <a:rPr lang="tr-TR" dirty="0" err="1">
                <a:solidFill>
                  <a:schemeClr val="bg1"/>
                </a:solidFill>
              </a:rPr>
              <a:t>value</a:t>
            </a:r>
            <a:r>
              <a:rPr lang="tr-TR" dirty="0">
                <a:solidFill>
                  <a:schemeClr val="bg1"/>
                </a:solidFill>
              </a:rPr>
              <a:t> = 1152.7826721971762</a:t>
            </a:r>
          </a:p>
          <a:p>
            <a:r>
              <a:rPr lang="tr-TR" dirty="0" err="1">
                <a:solidFill>
                  <a:schemeClr val="bg1"/>
                </a:solidFill>
              </a:rPr>
              <a:t>word</a:t>
            </a:r>
            <a:r>
              <a:rPr lang="tr-TR" dirty="0">
                <a:solidFill>
                  <a:schemeClr val="bg1"/>
                </a:solidFill>
              </a:rPr>
              <a:t> = </a:t>
            </a:r>
            <a:r>
              <a:rPr lang="tr-TR" dirty="0" err="1">
                <a:solidFill>
                  <a:schemeClr val="bg1"/>
                </a:solidFill>
              </a:rPr>
              <a:t>cancer</a:t>
            </a:r>
            <a:r>
              <a:rPr lang="tr-TR" dirty="0">
                <a:solidFill>
                  <a:schemeClr val="bg1"/>
                </a:solidFill>
              </a:rPr>
              <a:t>, </a:t>
            </a:r>
            <a:r>
              <a:rPr lang="tr-TR" dirty="0" err="1">
                <a:solidFill>
                  <a:schemeClr val="bg1"/>
                </a:solidFill>
              </a:rPr>
              <a:t>TF</a:t>
            </a:r>
            <a:r>
              <a:rPr lang="tr-TR" dirty="0">
                <a:solidFill>
                  <a:schemeClr val="bg1"/>
                </a:solidFill>
              </a:rPr>
              <a:t>(</a:t>
            </a:r>
            <a:r>
              <a:rPr lang="tr-TR" dirty="0" err="1">
                <a:solidFill>
                  <a:schemeClr val="bg1"/>
                </a:solidFill>
              </a:rPr>
              <a:t>Term</a:t>
            </a:r>
            <a:r>
              <a:rPr lang="tr-TR" dirty="0">
                <a:solidFill>
                  <a:schemeClr val="bg1"/>
                </a:solidFill>
              </a:rPr>
              <a:t> </a:t>
            </a:r>
            <a:r>
              <a:rPr lang="tr-TR" dirty="0" err="1">
                <a:solidFill>
                  <a:schemeClr val="bg1"/>
                </a:solidFill>
              </a:rPr>
              <a:t>Frequency</a:t>
            </a:r>
            <a:r>
              <a:rPr lang="tr-TR" dirty="0">
                <a:solidFill>
                  <a:schemeClr val="bg1"/>
                </a:solidFill>
              </a:rPr>
              <a:t>)-</a:t>
            </a:r>
            <a:r>
              <a:rPr lang="tr-TR" dirty="0" err="1">
                <a:solidFill>
                  <a:schemeClr val="bg1"/>
                </a:solidFill>
              </a:rPr>
              <a:t>IDF</a:t>
            </a:r>
            <a:r>
              <a:rPr lang="tr-TR" dirty="0">
                <a:solidFill>
                  <a:schemeClr val="bg1"/>
                </a:solidFill>
              </a:rPr>
              <a:t> </a:t>
            </a:r>
            <a:r>
              <a:rPr lang="tr-TR" dirty="0" err="1">
                <a:solidFill>
                  <a:schemeClr val="bg1"/>
                </a:solidFill>
              </a:rPr>
              <a:t>value</a:t>
            </a:r>
            <a:r>
              <a:rPr lang="tr-TR" dirty="0">
                <a:solidFill>
                  <a:schemeClr val="bg1"/>
                </a:solidFill>
              </a:rPr>
              <a:t> = 1187.9846553036255</a:t>
            </a:r>
          </a:p>
          <a:p>
            <a:r>
              <a:rPr lang="tr-TR" dirty="0" err="1">
                <a:solidFill>
                  <a:schemeClr val="bg1"/>
                </a:solidFill>
              </a:rPr>
              <a:t>word</a:t>
            </a:r>
            <a:r>
              <a:rPr lang="tr-TR" dirty="0">
                <a:solidFill>
                  <a:schemeClr val="bg1"/>
                </a:solidFill>
              </a:rPr>
              <a:t> = risk, </a:t>
            </a:r>
            <a:r>
              <a:rPr lang="tr-TR" dirty="0" err="1">
                <a:solidFill>
                  <a:schemeClr val="bg1"/>
                </a:solidFill>
              </a:rPr>
              <a:t>TF</a:t>
            </a:r>
            <a:r>
              <a:rPr lang="tr-TR" dirty="0">
                <a:solidFill>
                  <a:schemeClr val="bg1"/>
                </a:solidFill>
              </a:rPr>
              <a:t>(</a:t>
            </a:r>
            <a:r>
              <a:rPr lang="tr-TR" dirty="0" err="1">
                <a:solidFill>
                  <a:schemeClr val="bg1"/>
                </a:solidFill>
              </a:rPr>
              <a:t>Term</a:t>
            </a:r>
            <a:r>
              <a:rPr lang="tr-TR" dirty="0">
                <a:solidFill>
                  <a:schemeClr val="bg1"/>
                </a:solidFill>
              </a:rPr>
              <a:t> </a:t>
            </a:r>
            <a:r>
              <a:rPr lang="tr-TR" dirty="0" err="1">
                <a:solidFill>
                  <a:schemeClr val="bg1"/>
                </a:solidFill>
              </a:rPr>
              <a:t>Frequency</a:t>
            </a:r>
            <a:r>
              <a:rPr lang="tr-TR" dirty="0">
                <a:solidFill>
                  <a:schemeClr val="bg1"/>
                </a:solidFill>
              </a:rPr>
              <a:t>)-</a:t>
            </a:r>
            <a:r>
              <a:rPr lang="tr-TR" dirty="0" err="1">
                <a:solidFill>
                  <a:schemeClr val="bg1"/>
                </a:solidFill>
              </a:rPr>
              <a:t>IDF</a:t>
            </a:r>
            <a:r>
              <a:rPr lang="tr-TR" dirty="0">
                <a:solidFill>
                  <a:schemeClr val="bg1"/>
                </a:solidFill>
              </a:rPr>
              <a:t> </a:t>
            </a:r>
            <a:r>
              <a:rPr lang="tr-TR" dirty="0" err="1">
                <a:solidFill>
                  <a:schemeClr val="bg1"/>
                </a:solidFill>
              </a:rPr>
              <a:t>value</a:t>
            </a:r>
            <a:r>
              <a:rPr lang="tr-TR" dirty="0">
                <a:solidFill>
                  <a:schemeClr val="bg1"/>
                </a:solidFill>
              </a:rPr>
              <a:t> = 1311.822002337407</a:t>
            </a:r>
          </a:p>
          <a:p>
            <a:r>
              <a:rPr lang="tr-TR" dirty="0" err="1">
                <a:solidFill>
                  <a:schemeClr val="bg1"/>
                </a:solidFill>
              </a:rPr>
              <a:t>NEXT-TOPIC</a:t>
            </a:r>
            <a:endParaRPr lang="tr-TR" dirty="0">
              <a:solidFill>
                <a:schemeClr val="bg1"/>
              </a:solidFill>
            </a:endParaRPr>
          </a:p>
          <a:p>
            <a:r>
              <a:rPr lang="tr-TR" dirty="0" err="1">
                <a:solidFill>
                  <a:schemeClr val="bg1"/>
                </a:solidFill>
              </a:rPr>
              <a:t>word</a:t>
            </a:r>
            <a:r>
              <a:rPr lang="tr-TR" dirty="0">
                <a:solidFill>
                  <a:schemeClr val="bg1"/>
                </a:solidFill>
              </a:rPr>
              <a:t> = </a:t>
            </a:r>
            <a:r>
              <a:rPr lang="tr-TR" dirty="0" err="1">
                <a:solidFill>
                  <a:schemeClr val="bg1"/>
                </a:solidFill>
              </a:rPr>
              <a:t>hepatocellular</a:t>
            </a:r>
            <a:r>
              <a:rPr lang="tr-TR" dirty="0">
                <a:solidFill>
                  <a:schemeClr val="bg1"/>
                </a:solidFill>
              </a:rPr>
              <a:t>, </a:t>
            </a:r>
            <a:r>
              <a:rPr lang="tr-TR" dirty="0" err="1">
                <a:solidFill>
                  <a:schemeClr val="bg1"/>
                </a:solidFill>
              </a:rPr>
              <a:t>TF</a:t>
            </a:r>
            <a:r>
              <a:rPr lang="tr-TR" dirty="0">
                <a:solidFill>
                  <a:schemeClr val="bg1"/>
                </a:solidFill>
              </a:rPr>
              <a:t>(</a:t>
            </a:r>
            <a:r>
              <a:rPr lang="tr-TR" dirty="0" err="1">
                <a:solidFill>
                  <a:schemeClr val="bg1"/>
                </a:solidFill>
              </a:rPr>
              <a:t>Term</a:t>
            </a:r>
            <a:r>
              <a:rPr lang="tr-TR" dirty="0">
                <a:solidFill>
                  <a:schemeClr val="bg1"/>
                </a:solidFill>
              </a:rPr>
              <a:t> </a:t>
            </a:r>
            <a:r>
              <a:rPr lang="tr-TR" dirty="0" err="1">
                <a:solidFill>
                  <a:schemeClr val="bg1"/>
                </a:solidFill>
              </a:rPr>
              <a:t>Frequency</a:t>
            </a:r>
            <a:r>
              <a:rPr lang="tr-TR" dirty="0">
                <a:solidFill>
                  <a:schemeClr val="bg1"/>
                </a:solidFill>
              </a:rPr>
              <a:t>)-</a:t>
            </a:r>
            <a:r>
              <a:rPr lang="tr-TR" dirty="0" err="1">
                <a:solidFill>
                  <a:schemeClr val="bg1"/>
                </a:solidFill>
              </a:rPr>
              <a:t>IDF</a:t>
            </a:r>
            <a:r>
              <a:rPr lang="tr-TR" dirty="0">
                <a:solidFill>
                  <a:schemeClr val="bg1"/>
                </a:solidFill>
              </a:rPr>
              <a:t> </a:t>
            </a:r>
            <a:r>
              <a:rPr lang="tr-TR" dirty="0" err="1">
                <a:solidFill>
                  <a:schemeClr val="bg1"/>
                </a:solidFill>
              </a:rPr>
              <a:t>value</a:t>
            </a:r>
            <a:r>
              <a:rPr lang="tr-TR" dirty="0">
                <a:solidFill>
                  <a:schemeClr val="bg1"/>
                </a:solidFill>
              </a:rPr>
              <a:t> = 339.18008173656654</a:t>
            </a:r>
          </a:p>
          <a:p>
            <a:r>
              <a:rPr lang="tr-TR" dirty="0" err="1">
                <a:solidFill>
                  <a:schemeClr val="bg1"/>
                </a:solidFill>
              </a:rPr>
              <a:t>word</a:t>
            </a:r>
            <a:r>
              <a:rPr lang="tr-TR" dirty="0">
                <a:solidFill>
                  <a:schemeClr val="bg1"/>
                </a:solidFill>
              </a:rPr>
              <a:t> = </a:t>
            </a:r>
            <a:r>
              <a:rPr lang="tr-TR" dirty="0" err="1">
                <a:solidFill>
                  <a:schemeClr val="bg1"/>
                </a:solidFill>
              </a:rPr>
              <a:t>as1</a:t>
            </a:r>
            <a:r>
              <a:rPr lang="tr-TR" dirty="0">
                <a:solidFill>
                  <a:schemeClr val="bg1"/>
                </a:solidFill>
              </a:rPr>
              <a:t>, </a:t>
            </a:r>
            <a:r>
              <a:rPr lang="tr-TR" dirty="0" err="1">
                <a:solidFill>
                  <a:schemeClr val="bg1"/>
                </a:solidFill>
              </a:rPr>
              <a:t>TF</a:t>
            </a:r>
            <a:r>
              <a:rPr lang="tr-TR" dirty="0">
                <a:solidFill>
                  <a:schemeClr val="bg1"/>
                </a:solidFill>
              </a:rPr>
              <a:t>(</a:t>
            </a:r>
            <a:r>
              <a:rPr lang="tr-TR" dirty="0" err="1">
                <a:solidFill>
                  <a:schemeClr val="bg1"/>
                </a:solidFill>
              </a:rPr>
              <a:t>Term</a:t>
            </a:r>
            <a:r>
              <a:rPr lang="tr-TR" dirty="0">
                <a:solidFill>
                  <a:schemeClr val="bg1"/>
                </a:solidFill>
              </a:rPr>
              <a:t> </a:t>
            </a:r>
            <a:r>
              <a:rPr lang="tr-TR" dirty="0" err="1">
                <a:solidFill>
                  <a:schemeClr val="bg1"/>
                </a:solidFill>
              </a:rPr>
              <a:t>Frequency</a:t>
            </a:r>
            <a:r>
              <a:rPr lang="tr-TR" dirty="0">
                <a:solidFill>
                  <a:schemeClr val="bg1"/>
                </a:solidFill>
              </a:rPr>
              <a:t>)-</a:t>
            </a:r>
            <a:r>
              <a:rPr lang="tr-TR" dirty="0" err="1">
                <a:solidFill>
                  <a:schemeClr val="bg1"/>
                </a:solidFill>
              </a:rPr>
              <a:t>IDF</a:t>
            </a:r>
            <a:r>
              <a:rPr lang="tr-TR" dirty="0">
                <a:solidFill>
                  <a:schemeClr val="bg1"/>
                </a:solidFill>
              </a:rPr>
              <a:t> </a:t>
            </a:r>
            <a:r>
              <a:rPr lang="tr-TR" dirty="0" err="1">
                <a:solidFill>
                  <a:schemeClr val="bg1"/>
                </a:solidFill>
              </a:rPr>
              <a:t>value</a:t>
            </a:r>
            <a:r>
              <a:rPr lang="tr-TR" dirty="0">
                <a:solidFill>
                  <a:schemeClr val="bg1"/>
                </a:solidFill>
              </a:rPr>
              <a:t> = 854.837195245439</a:t>
            </a:r>
          </a:p>
          <a:p>
            <a:r>
              <a:rPr lang="tr-TR" dirty="0" err="1">
                <a:solidFill>
                  <a:schemeClr val="bg1"/>
                </a:solidFill>
              </a:rPr>
              <a:t>word</a:t>
            </a:r>
            <a:r>
              <a:rPr lang="tr-TR" dirty="0">
                <a:solidFill>
                  <a:schemeClr val="bg1"/>
                </a:solidFill>
              </a:rPr>
              <a:t> = </a:t>
            </a:r>
            <a:r>
              <a:rPr lang="tr-TR" dirty="0" err="1">
                <a:solidFill>
                  <a:schemeClr val="bg1"/>
                </a:solidFill>
              </a:rPr>
              <a:t>hcc</a:t>
            </a:r>
            <a:r>
              <a:rPr lang="tr-TR" dirty="0">
                <a:solidFill>
                  <a:schemeClr val="bg1"/>
                </a:solidFill>
              </a:rPr>
              <a:t>, </a:t>
            </a:r>
            <a:r>
              <a:rPr lang="tr-TR" dirty="0" err="1">
                <a:solidFill>
                  <a:schemeClr val="bg1"/>
                </a:solidFill>
              </a:rPr>
              <a:t>TF</a:t>
            </a:r>
            <a:r>
              <a:rPr lang="tr-TR" dirty="0">
                <a:solidFill>
                  <a:schemeClr val="bg1"/>
                </a:solidFill>
              </a:rPr>
              <a:t>(</a:t>
            </a:r>
            <a:r>
              <a:rPr lang="tr-TR" dirty="0" err="1">
                <a:solidFill>
                  <a:schemeClr val="bg1"/>
                </a:solidFill>
              </a:rPr>
              <a:t>Term</a:t>
            </a:r>
            <a:r>
              <a:rPr lang="tr-TR" dirty="0">
                <a:solidFill>
                  <a:schemeClr val="bg1"/>
                </a:solidFill>
              </a:rPr>
              <a:t> </a:t>
            </a:r>
            <a:r>
              <a:rPr lang="tr-TR" dirty="0" err="1">
                <a:solidFill>
                  <a:schemeClr val="bg1"/>
                </a:solidFill>
              </a:rPr>
              <a:t>Frequency</a:t>
            </a:r>
            <a:r>
              <a:rPr lang="tr-TR" dirty="0">
                <a:solidFill>
                  <a:schemeClr val="bg1"/>
                </a:solidFill>
              </a:rPr>
              <a:t>)-</a:t>
            </a:r>
            <a:r>
              <a:rPr lang="tr-TR" dirty="0" err="1">
                <a:solidFill>
                  <a:schemeClr val="bg1"/>
                </a:solidFill>
              </a:rPr>
              <a:t>IDF</a:t>
            </a:r>
            <a:r>
              <a:rPr lang="tr-TR" dirty="0">
                <a:solidFill>
                  <a:schemeClr val="bg1"/>
                </a:solidFill>
              </a:rPr>
              <a:t> </a:t>
            </a:r>
            <a:r>
              <a:rPr lang="tr-TR" dirty="0" err="1">
                <a:solidFill>
                  <a:schemeClr val="bg1"/>
                </a:solidFill>
              </a:rPr>
              <a:t>value</a:t>
            </a:r>
            <a:r>
              <a:rPr lang="tr-TR" dirty="0">
                <a:solidFill>
                  <a:schemeClr val="bg1"/>
                </a:solidFill>
              </a:rPr>
              <a:t> = 1541.5365058347973</a:t>
            </a:r>
          </a:p>
          <a:p>
            <a:r>
              <a:rPr lang="tr-TR" dirty="0">
                <a:solidFill>
                  <a:schemeClr val="bg1"/>
                </a:solidFill>
              </a:rPr>
              <a:t>…</a:t>
            </a:r>
          </a:p>
        </p:txBody>
      </p:sp>
      <p:sp>
        <p:nvSpPr>
          <p:cNvPr id="12" name="TextBox 11">
            <a:extLst>
              <a:ext uri="{FF2B5EF4-FFF2-40B4-BE49-F238E27FC236}">
                <a16:creationId xmlns:a16="http://schemas.microsoft.com/office/drawing/2014/main" id="{D263FD23-0DEC-9140-CBC0-A4DB44A66736}"/>
              </a:ext>
            </a:extLst>
          </p:cNvPr>
          <p:cNvSpPr txBox="1"/>
          <p:nvPr/>
        </p:nvSpPr>
        <p:spPr>
          <a:xfrm>
            <a:off x="920626" y="2028135"/>
            <a:ext cx="7036411" cy="369332"/>
          </a:xfrm>
          <a:prstGeom prst="rect">
            <a:avLst/>
          </a:prstGeom>
          <a:noFill/>
        </p:spPr>
        <p:txBody>
          <a:bodyPr wrap="square" rtlCol="0">
            <a:spAutoFit/>
          </a:bodyPr>
          <a:lstStyle/>
          <a:p>
            <a:r>
              <a:rPr lang="tr-TR" dirty="0" err="1">
                <a:solidFill>
                  <a:srgbClr val="C00000"/>
                </a:solidFill>
              </a:rPr>
              <a:t>Output</a:t>
            </a:r>
            <a:r>
              <a:rPr lang="tr-TR" dirty="0">
                <a:solidFill>
                  <a:srgbClr val="C00000"/>
                </a:solidFill>
              </a:rPr>
              <a:t> of </a:t>
            </a:r>
            <a:r>
              <a:rPr lang="tr-TR" dirty="0" err="1">
                <a:solidFill>
                  <a:srgbClr val="C00000"/>
                </a:solidFill>
              </a:rPr>
              <a:t>the</a:t>
            </a:r>
            <a:r>
              <a:rPr lang="tr-TR" dirty="0">
                <a:solidFill>
                  <a:srgbClr val="C00000"/>
                </a:solidFill>
              </a:rPr>
              <a:t> </a:t>
            </a:r>
            <a:r>
              <a:rPr lang="tr-TR" dirty="0" err="1">
                <a:solidFill>
                  <a:srgbClr val="C00000"/>
                </a:solidFill>
              </a:rPr>
              <a:t>words</a:t>
            </a:r>
            <a:r>
              <a:rPr lang="tr-TR" dirty="0">
                <a:solidFill>
                  <a:srgbClr val="C00000"/>
                </a:solidFill>
              </a:rPr>
              <a:t> </a:t>
            </a:r>
            <a:r>
              <a:rPr lang="tr-TR" dirty="0" err="1">
                <a:solidFill>
                  <a:srgbClr val="C00000"/>
                </a:solidFill>
              </a:rPr>
              <a:t>with</a:t>
            </a:r>
            <a:r>
              <a:rPr lang="tr-TR" dirty="0">
                <a:solidFill>
                  <a:srgbClr val="C00000"/>
                </a:solidFill>
              </a:rPr>
              <a:t> top 3 </a:t>
            </a:r>
            <a:r>
              <a:rPr lang="tr-TR" dirty="0" err="1">
                <a:solidFill>
                  <a:srgbClr val="C00000"/>
                </a:solidFill>
              </a:rPr>
              <a:t>frequencies</a:t>
            </a:r>
            <a:r>
              <a:rPr lang="tr-TR" dirty="0">
                <a:solidFill>
                  <a:srgbClr val="C00000"/>
                </a:solidFill>
              </a:rPr>
              <a:t> </a:t>
            </a:r>
            <a:r>
              <a:rPr lang="tr-TR" dirty="0" err="1">
                <a:solidFill>
                  <a:srgbClr val="C00000"/>
                </a:solidFill>
              </a:rPr>
              <a:t>looks</a:t>
            </a:r>
            <a:r>
              <a:rPr lang="tr-TR" dirty="0">
                <a:solidFill>
                  <a:srgbClr val="C00000"/>
                </a:solidFill>
              </a:rPr>
              <a:t> </a:t>
            </a:r>
            <a:r>
              <a:rPr lang="tr-TR" dirty="0" err="1">
                <a:solidFill>
                  <a:srgbClr val="C00000"/>
                </a:solidFill>
              </a:rPr>
              <a:t>like</a:t>
            </a:r>
            <a:r>
              <a:rPr lang="tr-TR" dirty="0">
                <a:solidFill>
                  <a:srgbClr val="C00000"/>
                </a:solidFill>
              </a:rPr>
              <a:t> </a:t>
            </a:r>
            <a:r>
              <a:rPr lang="tr-TR" dirty="0" err="1">
                <a:solidFill>
                  <a:srgbClr val="C00000"/>
                </a:solidFill>
              </a:rPr>
              <a:t>this</a:t>
            </a:r>
            <a:r>
              <a:rPr lang="tr-TR" dirty="0">
                <a:solidFill>
                  <a:srgbClr val="C00000"/>
                </a:solidFill>
              </a:rPr>
              <a:t>:</a:t>
            </a:r>
          </a:p>
        </p:txBody>
      </p:sp>
      <p:sp>
        <p:nvSpPr>
          <p:cNvPr id="13" name="TextBox 12">
            <a:extLst>
              <a:ext uri="{FF2B5EF4-FFF2-40B4-BE49-F238E27FC236}">
                <a16:creationId xmlns:a16="http://schemas.microsoft.com/office/drawing/2014/main" id="{30FB4756-E038-87AD-9367-7F53860A44E0}"/>
              </a:ext>
            </a:extLst>
          </p:cNvPr>
          <p:cNvSpPr txBox="1"/>
          <p:nvPr/>
        </p:nvSpPr>
        <p:spPr>
          <a:xfrm>
            <a:off x="920626" y="1450703"/>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87526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920626" y="1450703"/>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84AC29B-117C-DD81-4D55-4C1E92501863}"/>
              </a:ext>
            </a:extLst>
          </p:cNvPr>
          <p:cNvSpPr txBox="1"/>
          <p:nvPr/>
        </p:nvSpPr>
        <p:spPr>
          <a:xfrm>
            <a:off x="920626" y="2123273"/>
            <a:ext cx="8267335" cy="646331"/>
          </a:xfrm>
          <a:prstGeom prst="rect">
            <a:avLst/>
          </a:prstGeom>
          <a:noFill/>
        </p:spPr>
        <p:txBody>
          <a:bodyPr wrap="square">
            <a:spAutoFit/>
          </a:bodyPr>
          <a:lstStyle/>
          <a:p>
            <a:r>
              <a:rPr lang="en-US" b="0" dirty="0">
                <a:solidFill>
                  <a:srgbClr val="F8F8F2"/>
                </a:solidFill>
                <a:effectLst/>
                <a:latin typeface="Consolas" panose="020B0609020204030204" pitchFamily="49" charset="0"/>
              </a:rPr>
              <a:t>Using frequencies of words, I've made a word cloud using </a:t>
            </a:r>
            <a:r>
              <a:rPr lang="en-US" b="0" dirty="0" err="1">
                <a:solidFill>
                  <a:srgbClr val="C00000"/>
                </a:solidFill>
                <a:effectLst/>
                <a:latin typeface="Consolas" panose="020B0609020204030204" pitchFamily="49" charset="0"/>
              </a:rPr>
              <a:t>pytagcloud</a:t>
            </a:r>
            <a:r>
              <a:rPr lang="en-US" b="0" dirty="0">
                <a:solidFill>
                  <a:srgbClr val="F8F8F2"/>
                </a:solidFill>
                <a:effectLst/>
                <a:latin typeface="Consolas" panose="020B0609020204030204" pitchFamily="49" charset="0"/>
              </a:rPr>
              <a:t>. This word cloud is for the whole data.</a:t>
            </a:r>
          </a:p>
        </p:txBody>
      </p:sp>
    </p:spTree>
    <p:extLst>
      <p:ext uri="{BB962C8B-B14F-4D97-AF65-F5344CB8AC3E}">
        <p14:creationId xmlns:p14="http://schemas.microsoft.com/office/powerpoint/2010/main" val="277518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510555" y="467560"/>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84AC29B-117C-DD81-4D55-4C1E92501863}"/>
              </a:ext>
            </a:extLst>
          </p:cNvPr>
          <p:cNvSpPr txBox="1"/>
          <p:nvPr/>
        </p:nvSpPr>
        <p:spPr>
          <a:xfrm>
            <a:off x="1879850" y="1480082"/>
            <a:ext cx="8267335" cy="646331"/>
          </a:xfrm>
          <a:prstGeom prst="rect">
            <a:avLst/>
          </a:prstGeom>
          <a:noFill/>
        </p:spPr>
        <p:txBody>
          <a:bodyPr wrap="square">
            <a:spAutoFit/>
          </a:bodyPr>
          <a:lstStyle/>
          <a:p>
            <a:r>
              <a:rPr lang="en-US" b="0" dirty="0">
                <a:solidFill>
                  <a:srgbClr val="F8F8F2"/>
                </a:solidFill>
                <a:effectLst/>
                <a:latin typeface="Consolas" panose="020B0609020204030204" pitchFamily="49" charset="0"/>
              </a:rPr>
              <a:t>Using frequencies of words, I've made a word cloud using </a:t>
            </a:r>
            <a:r>
              <a:rPr lang="en-US" b="0" dirty="0" err="1">
                <a:solidFill>
                  <a:srgbClr val="C00000"/>
                </a:solidFill>
                <a:effectLst/>
                <a:latin typeface="Consolas" panose="020B0609020204030204" pitchFamily="49" charset="0"/>
              </a:rPr>
              <a:t>pytagcloud</a:t>
            </a:r>
            <a:r>
              <a:rPr lang="en-US" b="0" dirty="0">
                <a:solidFill>
                  <a:srgbClr val="F8F8F2"/>
                </a:solidFill>
                <a:effectLst/>
                <a:latin typeface="Consolas" panose="020B0609020204030204" pitchFamily="49" charset="0"/>
              </a:rPr>
              <a:t>. This word cloud is for the whole data.</a:t>
            </a:r>
          </a:p>
        </p:txBody>
      </p:sp>
      <p:pic>
        <p:nvPicPr>
          <p:cNvPr id="5" name="Picture 4" descr="word cloud for all words">
            <a:extLst>
              <a:ext uri="{FF2B5EF4-FFF2-40B4-BE49-F238E27FC236}">
                <a16:creationId xmlns:a16="http://schemas.microsoft.com/office/drawing/2014/main" id="{F7D205F3-54F7-29F2-5191-2A708CC2A122}"/>
              </a:ext>
            </a:extLst>
          </p:cNvPr>
          <p:cNvPicPr>
            <a:picLocks noChangeAspect="1"/>
          </p:cNvPicPr>
          <p:nvPr/>
        </p:nvPicPr>
        <p:blipFill>
          <a:blip r:embed="rId2"/>
          <a:stretch>
            <a:fillRect/>
          </a:stretch>
        </p:blipFill>
        <p:spPr>
          <a:xfrm>
            <a:off x="3197118" y="2626168"/>
            <a:ext cx="4626873" cy="3557023"/>
          </a:xfrm>
          <a:prstGeom prst="rect">
            <a:avLst/>
          </a:prstGeom>
        </p:spPr>
      </p:pic>
    </p:spTree>
    <p:extLst>
      <p:ext uri="{BB962C8B-B14F-4D97-AF65-F5344CB8AC3E}">
        <p14:creationId xmlns:p14="http://schemas.microsoft.com/office/powerpoint/2010/main" val="1062142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510555" y="467560"/>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84AC29B-117C-DD81-4D55-4C1E92501863}"/>
              </a:ext>
            </a:extLst>
          </p:cNvPr>
          <p:cNvSpPr txBox="1"/>
          <p:nvPr/>
        </p:nvSpPr>
        <p:spPr>
          <a:xfrm>
            <a:off x="920627" y="1110750"/>
            <a:ext cx="10757989" cy="369332"/>
          </a:xfrm>
          <a:prstGeom prst="rect">
            <a:avLst/>
          </a:prstGeom>
          <a:noFill/>
        </p:spPr>
        <p:txBody>
          <a:bodyPr wrap="square">
            <a:spAutoFit/>
          </a:bodyPr>
          <a:lstStyle/>
          <a:p>
            <a:pPr algn="ctr"/>
            <a:r>
              <a:rPr lang="en-US" b="0" dirty="0">
                <a:solidFill>
                  <a:srgbClr val="F8F8F2"/>
                </a:solidFill>
                <a:effectLst/>
                <a:latin typeface="Consolas" panose="020B0609020204030204" pitchFamily="49" charset="0"/>
              </a:rPr>
              <a:t>Here are the word clouds for each of the topics.</a:t>
            </a:r>
          </a:p>
        </p:txBody>
      </p:sp>
      <p:pic>
        <p:nvPicPr>
          <p:cNvPr id="10" name="Picture 9" descr="Timeline&#10;&#10;Description automatically generated with low confidence">
            <a:extLst>
              <a:ext uri="{FF2B5EF4-FFF2-40B4-BE49-F238E27FC236}">
                <a16:creationId xmlns:a16="http://schemas.microsoft.com/office/drawing/2014/main" id="{B0E8B3C4-DBED-651A-18CB-77B6BE222DA0}"/>
              </a:ext>
            </a:extLst>
          </p:cNvPr>
          <p:cNvPicPr>
            <a:picLocks noChangeAspect="1"/>
          </p:cNvPicPr>
          <p:nvPr/>
        </p:nvPicPr>
        <p:blipFill>
          <a:blip r:embed="rId2"/>
          <a:stretch>
            <a:fillRect/>
          </a:stretch>
        </p:blipFill>
        <p:spPr>
          <a:xfrm>
            <a:off x="920627" y="2242926"/>
            <a:ext cx="3228033" cy="2793097"/>
          </a:xfrm>
          <a:prstGeom prst="rect">
            <a:avLst/>
          </a:prstGeom>
        </p:spPr>
      </p:pic>
      <p:pic>
        <p:nvPicPr>
          <p:cNvPr id="12" name="Picture 11" descr="Text&#10;&#10;Description automatically generated">
            <a:extLst>
              <a:ext uri="{FF2B5EF4-FFF2-40B4-BE49-F238E27FC236}">
                <a16:creationId xmlns:a16="http://schemas.microsoft.com/office/drawing/2014/main" id="{FC5D350A-7F1C-0858-42B5-D4F2FBC87B91}"/>
              </a:ext>
            </a:extLst>
          </p:cNvPr>
          <p:cNvPicPr>
            <a:picLocks noChangeAspect="1"/>
          </p:cNvPicPr>
          <p:nvPr/>
        </p:nvPicPr>
        <p:blipFill>
          <a:blip r:embed="rId3"/>
          <a:stretch>
            <a:fillRect/>
          </a:stretch>
        </p:blipFill>
        <p:spPr>
          <a:xfrm>
            <a:off x="4685606" y="2242924"/>
            <a:ext cx="3228032" cy="2793097"/>
          </a:xfrm>
          <a:prstGeom prst="rect">
            <a:avLst/>
          </a:prstGeom>
        </p:spPr>
      </p:pic>
      <p:pic>
        <p:nvPicPr>
          <p:cNvPr id="15" name="Picture 14" descr="Diagram&#10;&#10;Description automatically generated with low confidence">
            <a:extLst>
              <a:ext uri="{FF2B5EF4-FFF2-40B4-BE49-F238E27FC236}">
                <a16:creationId xmlns:a16="http://schemas.microsoft.com/office/drawing/2014/main" id="{31ED1537-B982-8F57-7E20-A3EFDA138869}"/>
              </a:ext>
            </a:extLst>
          </p:cNvPr>
          <p:cNvPicPr>
            <a:picLocks noChangeAspect="1"/>
          </p:cNvPicPr>
          <p:nvPr/>
        </p:nvPicPr>
        <p:blipFill>
          <a:blip r:embed="rId4"/>
          <a:stretch>
            <a:fillRect/>
          </a:stretch>
        </p:blipFill>
        <p:spPr>
          <a:xfrm>
            <a:off x="8450584" y="2242925"/>
            <a:ext cx="3228033" cy="2793097"/>
          </a:xfrm>
          <a:prstGeom prst="rect">
            <a:avLst/>
          </a:prstGeom>
        </p:spPr>
      </p:pic>
    </p:spTree>
    <p:extLst>
      <p:ext uri="{BB962C8B-B14F-4D97-AF65-F5344CB8AC3E}">
        <p14:creationId xmlns:p14="http://schemas.microsoft.com/office/powerpoint/2010/main" val="423014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7" name="Picture 16" descr="A picture containing timeline&#10;&#10;Description automatically generated">
            <a:extLst>
              <a:ext uri="{FF2B5EF4-FFF2-40B4-BE49-F238E27FC236}">
                <a16:creationId xmlns:a16="http://schemas.microsoft.com/office/drawing/2014/main" id="{FEFE5909-4D61-E279-D221-35E422566ACD}"/>
              </a:ext>
            </a:extLst>
          </p:cNvPr>
          <p:cNvPicPr>
            <a:picLocks noChangeAspect="1"/>
          </p:cNvPicPr>
          <p:nvPr/>
        </p:nvPicPr>
        <p:blipFill>
          <a:blip r:embed="rId2"/>
          <a:stretch>
            <a:fillRect/>
          </a:stretch>
        </p:blipFill>
        <p:spPr>
          <a:xfrm>
            <a:off x="4685606" y="2242927"/>
            <a:ext cx="3228032" cy="2793096"/>
          </a:xfrm>
          <a:prstGeom prst="rect">
            <a:avLst/>
          </a:prstGeom>
        </p:spPr>
      </p:pic>
      <p:pic>
        <p:nvPicPr>
          <p:cNvPr id="14" name="Picture 13" descr="Text&#10;&#10;Description automatically generated with low confidence">
            <a:extLst>
              <a:ext uri="{FF2B5EF4-FFF2-40B4-BE49-F238E27FC236}">
                <a16:creationId xmlns:a16="http://schemas.microsoft.com/office/drawing/2014/main" id="{C1FD91AE-58D4-D24F-1FA8-DF9A59F858FB}"/>
              </a:ext>
            </a:extLst>
          </p:cNvPr>
          <p:cNvPicPr>
            <a:picLocks noChangeAspect="1"/>
          </p:cNvPicPr>
          <p:nvPr/>
        </p:nvPicPr>
        <p:blipFill>
          <a:blip r:embed="rId3"/>
          <a:stretch>
            <a:fillRect/>
          </a:stretch>
        </p:blipFill>
        <p:spPr>
          <a:xfrm>
            <a:off x="920627" y="2242926"/>
            <a:ext cx="3228033" cy="2793097"/>
          </a:xfrm>
          <a:prstGeom prst="rect">
            <a:avLst/>
          </a:prstGeom>
        </p:spPr>
      </p:pic>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510555" y="467560"/>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84AC29B-117C-DD81-4D55-4C1E92501863}"/>
              </a:ext>
            </a:extLst>
          </p:cNvPr>
          <p:cNvSpPr txBox="1"/>
          <p:nvPr/>
        </p:nvSpPr>
        <p:spPr>
          <a:xfrm>
            <a:off x="920627" y="1110750"/>
            <a:ext cx="10757989" cy="369332"/>
          </a:xfrm>
          <a:prstGeom prst="rect">
            <a:avLst/>
          </a:prstGeom>
          <a:noFill/>
        </p:spPr>
        <p:txBody>
          <a:bodyPr wrap="square">
            <a:spAutoFit/>
          </a:bodyPr>
          <a:lstStyle/>
          <a:p>
            <a:pPr algn="ctr"/>
            <a:r>
              <a:rPr lang="en-US" b="0" dirty="0">
                <a:solidFill>
                  <a:srgbClr val="F8F8F2"/>
                </a:solidFill>
                <a:effectLst/>
                <a:latin typeface="Consolas" panose="020B0609020204030204" pitchFamily="49" charset="0"/>
              </a:rPr>
              <a:t>Here are the word clouds for each of the topics.</a:t>
            </a:r>
          </a:p>
        </p:txBody>
      </p:sp>
      <p:pic>
        <p:nvPicPr>
          <p:cNvPr id="19" name="Picture 18" descr="Text&#10;&#10;Description automatically generated">
            <a:extLst>
              <a:ext uri="{FF2B5EF4-FFF2-40B4-BE49-F238E27FC236}">
                <a16:creationId xmlns:a16="http://schemas.microsoft.com/office/drawing/2014/main" id="{E8C325F9-D87E-913B-588A-514EBA3C9AB8}"/>
              </a:ext>
            </a:extLst>
          </p:cNvPr>
          <p:cNvPicPr>
            <a:picLocks noChangeAspect="1"/>
          </p:cNvPicPr>
          <p:nvPr/>
        </p:nvPicPr>
        <p:blipFill>
          <a:blip r:embed="rId4"/>
          <a:stretch>
            <a:fillRect/>
          </a:stretch>
        </p:blipFill>
        <p:spPr>
          <a:xfrm>
            <a:off x="8450584" y="2242925"/>
            <a:ext cx="3139686" cy="2793097"/>
          </a:xfrm>
          <a:prstGeom prst="rect">
            <a:avLst/>
          </a:prstGeom>
        </p:spPr>
      </p:pic>
    </p:spTree>
    <p:extLst>
      <p:ext uri="{BB962C8B-B14F-4D97-AF65-F5344CB8AC3E}">
        <p14:creationId xmlns:p14="http://schemas.microsoft.com/office/powerpoint/2010/main" val="179922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Text, timeline&#10;&#10;Description automatically generated">
            <a:extLst>
              <a:ext uri="{FF2B5EF4-FFF2-40B4-BE49-F238E27FC236}">
                <a16:creationId xmlns:a16="http://schemas.microsoft.com/office/drawing/2014/main" id="{ABABC3AE-8475-4B88-E760-EC675923EAD6}"/>
              </a:ext>
            </a:extLst>
          </p:cNvPr>
          <p:cNvPicPr>
            <a:picLocks noChangeAspect="1"/>
          </p:cNvPicPr>
          <p:nvPr/>
        </p:nvPicPr>
        <p:blipFill>
          <a:blip r:embed="rId2"/>
          <a:stretch>
            <a:fillRect/>
          </a:stretch>
        </p:blipFill>
        <p:spPr>
          <a:xfrm>
            <a:off x="920627" y="2242927"/>
            <a:ext cx="3228033" cy="2808000"/>
          </a:xfrm>
          <a:prstGeom prst="rect">
            <a:avLst/>
          </a:prstGeom>
        </p:spPr>
      </p:pic>
      <p:pic>
        <p:nvPicPr>
          <p:cNvPr id="5" name="Picture 4" descr="Timeline&#10;&#10;Description automatically generated">
            <a:extLst>
              <a:ext uri="{FF2B5EF4-FFF2-40B4-BE49-F238E27FC236}">
                <a16:creationId xmlns:a16="http://schemas.microsoft.com/office/drawing/2014/main" id="{2088A014-3B95-A761-BFAF-90A681E11849}"/>
              </a:ext>
            </a:extLst>
          </p:cNvPr>
          <p:cNvPicPr>
            <a:picLocks noChangeAspect="1"/>
          </p:cNvPicPr>
          <p:nvPr/>
        </p:nvPicPr>
        <p:blipFill>
          <a:blip r:embed="rId3"/>
          <a:stretch>
            <a:fillRect/>
          </a:stretch>
        </p:blipFill>
        <p:spPr>
          <a:xfrm>
            <a:off x="4685605" y="2228022"/>
            <a:ext cx="3228032" cy="2808000"/>
          </a:xfrm>
          <a:prstGeom prst="rect">
            <a:avLst/>
          </a:prstGeom>
        </p:spPr>
      </p:pic>
      <p:pic>
        <p:nvPicPr>
          <p:cNvPr id="7" name="Picture 6" descr="Text, timeline&#10;&#10;Description automatically generated">
            <a:extLst>
              <a:ext uri="{FF2B5EF4-FFF2-40B4-BE49-F238E27FC236}">
                <a16:creationId xmlns:a16="http://schemas.microsoft.com/office/drawing/2014/main" id="{15589176-8334-1919-106B-0BCC25FA3D99}"/>
              </a:ext>
            </a:extLst>
          </p:cNvPr>
          <p:cNvPicPr>
            <a:picLocks noChangeAspect="1"/>
          </p:cNvPicPr>
          <p:nvPr/>
        </p:nvPicPr>
        <p:blipFill>
          <a:blip r:embed="rId4"/>
          <a:stretch>
            <a:fillRect/>
          </a:stretch>
        </p:blipFill>
        <p:spPr>
          <a:xfrm>
            <a:off x="8450582" y="2228022"/>
            <a:ext cx="3139687" cy="2808000"/>
          </a:xfrm>
          <a:prstGeom prst="rect">
            <a:avLst/>
          </a:prstGeom>
        </p:spPr>
      </p:pic>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510555" y="467560"/>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84AC29B-117C-DD81-4D55-4C1E92501863}"/>
              </a:ext>
            </a:extLst>
          </p:cNvPr>
          <p:cNvSpPr txBox="1"/>
          <p:nvPr/>
        </p:nvSpPr>
        <p:spPr>
          <a:xfrm>
            <a:off x="920627" y="1110750"/>
            <a:ext cx="10757989" cy="369332"/>
          </a:xfrm>
          <a:prstGeom prst="rect">
            <a:avLst/>
          </a:prstGeom>
          <a:noFill/>
        </p:spPr>
        <p:txBody>
          <a:bodyPr wrap="square">
            <a:spAutoFit/>
          </a:bodyPr>
          <a:lstStyle/>
          <a:p>
            <a:pPr algn="ctr"/>
            <a:r>
              <a:rPr lang="en-US" b="0" dirty="0">
                <a:solidFill>
                  <a:srgbClr val="F8F8F2"/>
                </a:solidFill>
                <a:effectLst/>
                <a:latin typeface="Consolas" panose="020B0609020204030204" pitchFamily="49" charset="0"/>
              </a:rPr>
              <a:t>Here are the word clouds for each of the topics.</a:t>
            </a:r>
          </a:p>
        </p:txBody>
      </p:sp>
    </p:spTree>
    <p:extLst>
      <p:ext uri="{BB962C8B-B14F-4D97-AF65-F5344CB8AC3E}">
        <p14:creationId xmlns:p14="http://schemas.microsoft.com/office/powerpoint/2010/main" val="75695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4</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283370"/>
            <a:ext cx="10515600" cy="1021648"/>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tr-TR" dirty="0">
                <a:solidFill>
                  <a:srgbClr val="00FF00"/>
                </a:solidFill>
              </a:rPr>
              <a:t>Data </a:t>
            </a:r>
            <a:r>
              <a:rPr lang="tr-TR" dirty="0" err="1">
                <a:solidFill>
                  <a:srgbClr val="00FF00"/>
                </a:solidFill>
              </a:rPr>
              <a:t>Understanding</a:t>
            </a:r>
            <a:endParaRPr lang="en-US" dirty="0">
              <a:solidFill>
                <a:srgbClr val="00FF00"/>
              </a:solidFill>
            </a:endParaRPr>
          </a:p>
        </p:txBody>
      </p:sp>
    </p:spTree>
    <p:extLst>
      <p:ext uri="{BB962C8B-B14F-4D97-AF65-F5344CB8AC3E}">
        <p14:creationId xmlns:p14="http://schemas.microsoft.com/office/powerpoint/2010/main" val="637347114"/>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ext&#10;&#10;Description automatically generated with medium confidence">
            <a:extLst>
              <a:ext uri="{FF2B5EF4-FFF2-40B4-BE49-F238E27FC236}">
                <a16:creationId xmlns:a16="http://schemas.microsoft.com/office/drawing/2014/main" id="{9B800B94-15A2-AB5F-5B06-D6A10BD23EB2}"/>
              </a:ext>
            </a:extLst>
          </p:cNvPr>
          <p:cNvPicPr>
            <a:picLocks noChangeAspect="1"/>
          </p:cNvPicPr>
          <p:nvPr/>
        </p:nvPicPr>
        <p:blipFill>
          <a:blip r:embed="rId2"/>
          <a:stretch>
            <a:fillRect/>
          </a:stretch>
        </p:blipFill>
        <p:spPr>
          <a:xfrm>
            <a:off x="8466151" y="2228022"/>
            <a:ext cx="3124118" cy="2808000"/>
          </a:xfrm>
          <a:prstGeom prst="rect">
            <a:avLst/>
          </a:prstGeom>
        </p:spPr>
      </p:pic>
      <p:pic>
        <p:nvPicPr>
          <p:cNvPr id="6" name="Picture 5" descr="Text, timeline&#10;&#10;Description automatically generated">
            <a:extLst>
              <a:ext uri="{FF2B5EF4-FFF2-40B4-BE49-F238E27FC236}">
                <a16:creationId xmlns:a16="http://schemas.microsoft.com/office/drawing/2014/main" id="{2F67CF3F-3D06-81DE-E0E1-744DB99CDE0C}"/>
              </a:ext>
            </a:extLst>
          </p:cNvPr>
          <p:cNvPicPr>
            <a:picLocks noChangeAspect="1"/>
          </p:cNvPicPr>
          <p:nvPr/>
        </p:nvPicPr>
        <p:blipFill>
          <a:blip r:embed="rId3"/>
          <a:stretch>
            <a:fillRect/>
          </a:stretch>
        </p:blipFill>
        <p:spPr>
          <a:xfrm>
            <a:off x="4675213" y="2228022"/>
            <a:ext cx="3228032" cy="2808000"/>
          </a:xfrm>
          <a:prstGeom prst="rect">
            <a:avLst/>
          </a:prstGeom>
        </p:spPr>
      </p:pic>
      <p:pic>
        <p:nvPicPr>
          <p:cNvPr id="12" name="Picture 11" descr="Text, timeline&#10;&#10;Description automatically generated">
            <a:extLst>
              <a:ext uri="{FF2B5EF4-FFF2-40B4-BE49-F238E27FC236}">
                <a16:creationId xmlns:a16="http://schemas.microsoft.com/office/drawing/2014/main" id="{24FDBFD7-D4B3-DD0F-9EE3-A5A30D257565}"/>
              </a:ext>
            </a:extLst>
          </p:cNvPr>
          <p:cNvPicPr>
            <a:picLocks noChangeAspect="1"/>
          </p:cNvPicPr>
          <p:nvPr/>
        </p:nvPicPr>
        <p:blipFill>
          <a:blip r:embed="rId4"/>
          <a:stretch>
            <a:fillRect/>
          </a:stretch>
        </p:blipFill>
        <p:spPr>
          <a:xfrm>
            <a:off x="914870" y="2228022"/>
            <a:ext cx="3228032" cy="2808000"/>
          </a:xfrm>
          <a:prstGeom prst="rect">
            <a:avLst/>
          </a:prstGeom>
        </p:spPr>
      </p:pic>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510555" y="467560"/>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84AC29B-117C-DD81-4D55-4C1E92501863}"/>
              </a:ext>
            </a:extLst>
          </p:cNvPr>
          <p:cNvSpPr txBox="1"/>
          <p:nvPr/>
        </p:nvSpPr>
        <p:spPr>
          <a:xfrm>
            <a:off x="920627" y="1110750"/>
            <a:ext cx="10757989" cy="369332"/>
          </a:xfrm>
          <a:prstGeom prst="rect">
            <a:avLst/>
          </a:prstGeom>
          <a:noFill/>
        </p:spPr>
        <p:txBody>
          <a:bodyPr wrap="square">
            <a:spAutoFit/>
          </a:bodyPr>
          <a:lstStyle/>
          <a:p>
            <a:pPr algn="ctr"/>
            <a:r>
              <a:rPr lang="en-US" b="0" dirty="0">
                <a:solidFill>
                  <a:srgbClr val="F8F8F2"/>
                </a:solidFill>
                <a:effectLst/>
                <a:latin typeface="Consolas" panose="020B0609020204030204" pitchFamily="49" charset="0"/>
              </a:rPr>
              <a:t>Here are the word clouds for each of the topics.</a:t>
            </a:r>
          </a:p>
        </p:txBody>
      </p:sp>
    </p:spTree>
    <p:extLst>
      <p:ext uri="{BB962C8B-B14F-4D97-AF65-F5344CB8AC3E}">
        <p14:creationId xmlns:p14="http://schemas.microsoft.com/office/powerpoint/2010/main" val="19255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45775CF-2D7C-8011-147F-B2C677550F1D}"/>
              </a:ext>
            </a:extLst>
          </p:cNvPr>
          <p:cNvPicPr>
            <a:picLocks noChangeAspect="1"/>
          </p:cNvPicPr>
          <p:nvPr/>
        </p:nvPicPr>
        <p:blipFill>
          <a:blip r:embed="rId2"/>
          <a:stretch>
            <a:fillRect/>
          </a:stretch>
        </p:blipFill>
        <p:spPr>
          <a:xfrm>
            <a:off x="8450586" y="2213117"/>
            <a:ext cx="3139684" cy="2822905"/>
          </a:xfrm>
          <a:prstGeom prst="rect">
            <a:avLst/>
          </a:prstGeom>
        </p:spPr>
      </p:pic>
      <p:pic>
        <p:nvPicPr>
          <p:cNvPr id="6" name="Picture 5" descr="Text&#10;&#10;Description automatically generated">
            <a:extLst>
              <a:ext uri="{FF2B5EF4-FFF2-40B4-BE49-F238E27FC236}">
                <a16:creationId xmlns:a16="http://schemas.microsoft.com/office/drawing/2014/main" id="{D62DA04B-1187-98EB-A512-FEAF9047E29D}"/>
              </a:ext>
            </a:extLst>
          </p:cNvPr>
          <p:cNvPicPr>
            <a:picLocks noChangeAspect="1"/>
          </p:cNvPicPr>
          <p:nvPr/>
        </p:nvPicPr>
        <p:blipFill>
          <a:blip r:embed="rId3"/>
          <a:stretch>
            <a:fillRect/>
          </a:stretch>
        </p:blipFill>
        <p:spPr>
          <a:xfrm>
            <a:off x="4685606" y="2228023"/>
            <a:ext cx="3228031" cy="2843692"/>
          </a:xfrm>
          <a:prstGeom prst="rect">
            <a:avLst/>
          </a:prstGeom>
        </p:spPr>
      </p:pic>
      <p:pic>
        <p:nvPicPr>
          <p:cNvPr id="12" name="Picture 11" descr="Diagram, text&#10;&#10;Description automatically generated">
            <a:extLst>
              <a:ext uri="{FF2B5EF4-FFF2-40B4-BE49-F238E27FC236}">
                <a16:creationId xmlns:a16="http://schemas.microsoft.com/office/drawing/2014/main" id="{513A487C-6626-51C6-1468-E080669B07B3}"/>
              </a:ext>
            </a:extLst>
          </p:cNvPr>
          <p:cNvPicPr>
            <a:picLocks noChangeAspect="1"/>
          </p:cNvPicPr>
          <p:nvPr/>
        </p:nvPicPr>
        <p:blipFill>
          <a:blip r:embed="rId4"/>
          <a:stretch>
            <a:fillRect/>
          </a:stretch>
        </p:blipFill>
        <p:spPr>
          <a:xfrm>
            <a:off x="920628" y="2252235"/>
            <a:ext cx="3228032" cy="2798692"/>
          </a:xfrm>
          <a:prstGeom prst="rect">
            <a:avLst/>
          </a:prstGeom>
        </p:spPr>
      </p:pic>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510555" y="467560"/>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84AC29B-117C-DD81-4D55-4C1E92501863}"/>
              </a:ext>
            </a:extLst>
          </p:cNvPr>
          <p:cNvSpPr txBox="1"/>
          <p:nvPr/>
        </p:nvSpPr>
        <p:spPr>
          <a:xfrm>
            <a:off x="920627" y="1110750"/>
            <a:ext cx="10757989" cy="369332"/>
          </a:xfrm>
          <a:prstGeom prst="rect">
            <a:avLst/>
          </a:prstGeom>
          <a:noFill/>
        </p:spPr>
        <p:txBody>
          <a:bodyPr wrap="square">
            <a:spAutoFit/>
          </a:bodyPr>
          <a:lstStyle/>
          <a:p>
            <a:pPr algn="ctr"/>
            <a:r>
              <a:rPr lang="en-US" b="0" dirty="0">
                <a:solidFill>
                  <a:srgbClr val="F8F8F2"/>
                </a:solidFill>
                <a:effectLst/>
                <a:latin typeface="Consolas" panose="020B0609020204030204" pitchFamily="49" charset="0"/>
              </a:rPr>
              <a:t>Here are the word clouds for each of the topics.</a:t>
            </a:r>
          </a:p>
        </p:txBody>
      </p:sp>
    </p:spTree>
    <p:extLst>
      <p:ext uri="{BB962C8B-B14F-4D97-AF65-F5344CB8AC3E}">
        <p14:creationId xmlns:p14="http://schemas.microsoft.com/office/powerpoint/2010/main" val="360182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920626" y="1450703"/>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49755EA-0315-39F1-E5A5-70FC8FE6FA5A}"/>
              </a:ext>
            </a:extLst>
          </p:cNvPr>
          <p:cNvSpPr txBox="1"/>
          <p:nvPr/>
        </p:nvSpPr>
        <p:spPr>
          <a:xfrm>
            <a:off x="920626" y="2013246"/>
            <a:ext cx="10456620" cy="1200329"/>
          </a:xfrm>
          <a:prstGeom prst="rect">
            <a:avLst/>
          </a:prstGeom>
          <a:noFill/>
        </p:spPr>
        <p:txBody>
          <a:bodyPr wrap="square">
            <a:spAutoFit/>
          </a:bodyPr>
          <a:lstStyle/>
          <a:p>
            <a:r>
              <a:rPr lang="en-US" b="0" dirty="0">
                <a:solidFill>
                  <a:srgbClr val="F8F8F2"/>
                </a:solidFill>
                <a:effectLst/>
                <a:latin typeface="Consolas" panose="020B0609020204030204" pitchFamily="49" charset="0"/>
              </a:rPr>
              <a:t>Using the attributes of the </a:t>
            </a:r>
            <a:r>
              <a:rPr lang="en-US" b="0" dirty="0" err="1">
                <a:solidFill>
                  <a:srgbClr val="F8F8F2"/>
                </a:solidFill>
                <a:effectLst/>
                <a:latin typeface="Consolas" panose="020B0609020204030204" pitchFamily="49" charset="0"/>
              </a:rPr>
              <a:t>LDA</a:t>
            </a:r>
            <a:r>
              <a:rPr lang="en-US" b="0" dirty="0">
                <a:solidFill>
                  <a:srgbClr val="F8F8F2"/>
                </a:solidFill>
                <a:effectLst/>
                <a:latin typeface="Consolas" panose="020B0609020204030204" pitchFamily="49" charset="0"/>
              </a:rPr>
              <a:t> model of </a:t>
            </a:r>
            <a:r>
              <a:rPr lang="en-US" b="0" dirty="0" err="1">
                <a:solidFill>
                  <a:srgbClr val="C00000"/>
                </a:solidFill>
                <a:effectLst/>
                <a:latin typeface="Consolas" panose="020B0609020204030204" pitchFamily="49" charset="0"/>
              </a:rPr>
              <a:t>sklearn.decomposition</a:t>
            </a:r>
            <a:r>
              <a:rPr lang="en-US" b="0" dirty="0">
                <a:solidFill>
                  <a:srgbClr val="C00000"/>
                </a:solidFill>
                <a:effectLst/>
                <a:latin typeface="Consolas" panose="020B0609020204030204" pitchFamily="49" charset="0"/>
              </a:rPr>
              <a:t> </a:t>
            </a:r>
            <a:r>
              <a:rPr lang="en-US" b="0" dirty="0">
                <a:solidFill>
                  <a:srgbClr val="F8F8F2"/>
                </a:solidFill>
                <a:effectLst/>
                <a:latin typeface="Consolas" panose="020B0609020204030204" pitchFamily="49" charset="0"/>
              </a:rPr>
              <a:t>library, I put the word and</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their relative weights(frequency) into a </a:t>
            </a:r>
            <a:r>
              <a:rPr lang="en-US" b="0" dirty="0" err="1">
                <a:solidFill>
                  <a:srgbClr val="F8F8F2"/>
                </a:solidFill>
                <a:effectLst/>
                <a:latin typeface="Consolas" panose="020B0609020204030204" pitchFamily="49" charset="0"/>
              </a:rPr>
              <a:t>dataframe</a:t>
            </a:r>
            <a:r>
              <a:rPr lang="en-US" b="0" dirty="0">
                <a:solidFill>
                  <a:srgbClr val="F8F8F2"/>
                </a:solidFill>
                <a:effectLst/>
                <a:latin typeface="Consolas" panose="020B0609020204030204" pitchFamily="49" charset="0"/>
              </a:rPr>
              <a:t> to see the results better. Topic column of the </a:t>
            </a:r>
            <a:r>
              <a:rPr lang="en-US" b="0" dirty="0" err="1">
                <a:solidFill>
                  <a:srgbClr val="F8F8F2"/>
                </a:solidFill>
                <a:effectLst/>
                <a:latin typeface="Consolas" panose="020B0609020204030204" pitchFamily="49" charset="0"/>
              </a:rPr>
              <a:t>dataframe</a:t>
            </a:r>
            <a:r>
              <a:rPr lang="en-US" b="0" dirty="0">
                <a:solidFill>
                  <a:srgbClr val="F8F8F2"/>
                </a:solidFill>
                <a:effectLst/>
                <a:latin typeface="Consolas" panose="020B0609020204030204" pitchFamily="49" charset="0"/>
              </a:rPr>
              <a:t> shows the topics, for each topic to keep it simple I put the words with</a:t>
            </a:r>
            <a:r>
              <a:rPr lang="tr-TR" dirty="0">
                <a:solidFill>
                  <a:srgbClr val="F8F8F2"/>
                </a:solidFill>
                <a:latin typeface="Consolas" panose="020B0609020204030204" pitchFamily="49" charset="0"/>
              </a:rPr>
              <a:t> </a:t>
            </a:r>
            <a:r>
              <a:rPr lang="en-US" b="0" dirty="0">
                <a:solidFill>
                  <a:srgbClr val="F8F8F2"/>
                </a:solidFill>
                <a:effectLst/>
                <a:latin typeface="Consolas" panose="020B0609020204030204" pitchFamily="49" charset="0"/>
              </a:rPr>
              <a:t>top 5 frequencies.</a:t>
            </a:r>
          </a:p>
        </p:txBody>
      </p:sp>
    </p:spTree>
    <p:extLst>
      <p:ext uri="{BB962C8B-B14F-4D97-AF65-F5344CB8AC3E}">
        <p14:creationId xmlns:p14="http://schemas.microsoft.com/office/powerpoint/2010/main" val="356925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510555" y="467560"/>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 </a:t>
            </a:r>
            <a:r>
              <a:rPr lang="en-US" b="1" dirty="0" err="1">
                <a:solidFill>
                  <a:srgbClr val="BD93F9"/>
                </a:solidFill>
                <a:effectLst/>
                <a:latin typeface="Consolas" panose="020B0609020204030204" pitchFamily="49" charset="0"/>
              </a:rPr>
              <a:t>sklearn.decomposition</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84AC29B-117C-DD81-4D55-4C1E92501863}"/>
              </a:ext>
            </a:extLst>
          </p:cNvPr>
          <p:cNvSpPr txBox="1"/>
          <p:nvPr/>
        </p:nvSpPr>
        <p:spPr>
          <a:xfrm>
            <a:off x="920627" y="1480082"/>
            <a:ext cx="10122511" cy="646331"/>
          </a:xfrm>
          <a:prstGeom prst="rect">
            <a:avLst/>
          </a:prstGeom>
          <a:noFill/>
        </p:spPr>
        <p:txBody>
          <a:bodyPr wrap="square">
            <a:spAutoFit/>
          </a:bodyPr>
          <a:lstStyle/>
          <a:p>
            <a:pPr algn="ctr"/>
            <a:r>
              <a:rPr lang="tr-TR" b="0" dirty="0" err="1">
                <a:solidFill>
                  <a:srgbClr val="F8F8F2"/>
                </a:solidFill>
                <a:effectLst/>
                <a:latin typeface="Consolas" panose="020B0609020204030204" pitchFamily="49" charset="0"/>
              </a:rPr>
              <a:t>DataFrame</a:t>
            </a:r>
            <a:r>
              <a:rPr lang="tr-TR" b="0" dirty="0">
                <a:solidFill>
                  <a:srgbClr val="F8F8F2"/>
                </a:solidFill>
                <a:effectLst/>
                <a:latin typeface="Consolas" panose="020B0609020204030204" pitchFamily="49" charset="0"/>
              </a:rPr>
              <a:t> of Word-</a:t>
            </a:r>
            <a:r>
              <a:rPr lang="tr-TR" b="0" dirty="0" err="1">
                <a:solidFill>
                  <a:srgbClr val="F8F8F2"/>
                </a:solidFill>
                <a:effectLst/>
                <a:latin typeface="Consolas" panose="020B0609020204030204" pitchFamily="49" charset="0"/>
              </a:rPr>
              <a:t>Weight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for</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each</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topic</a:t>
            </a:r>
            <a:endParaRPr lang="tr-TR" b="0" dirty="0">
              <a:solidFill>
                <a:srgbClr val="F8F8F2"/>
              </a:solidFill>
              <a:effectLst/>
              <a:latin typeface="Consolas" panose="020B0609020204030204" pitchFamily="49" charset="0"/>
            </a:endParaRPr>
          </a:p>
          <a:p>
            <a:pPr algn="ct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Only</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the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first</a:t>
            </a:r>
            <a:r>
              <a:rPr lang="tr-TR" b="0" dirty="0">
                <a:solidFill>
                  <a:srgbClr val="F8F8F2"/>
                </a:solidFill>
                <a:effectLst/>
                <a:latin typeface="Consolas" panose="020B0609020204030204" pitchFamily="49" charset="0"/>
              </a:rPr>
              <a:t> 2 </a:t>
            </a:r>
            <a:r>
              <a:rPr lang="tr-TR" b="0" dirty="0" err="1">
                <a:solidFill>
                  <a:srgbClr val="F8F8F2"/>
                </a:solidFill>
                <a:effectLst/>
                <a:latin typeface="Consolas" panose="020B0609020204030204" pitchFamily="49" charset="0"/>
              </a:rPr>
              <a:t>topics</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shown</a:t>
            </a:r>
            <a:r>
              <a:rPr lang="tr-TR" b="0" dirty="0">
                <a:solidFill>
                  <a:srgbClr val="F8F8F2"/>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C219852C-775F-B549-B44E-A2E5CD6CE1A6}"/>
              </a:ext>
            </a:extLst>
          </p:cNvPr>
          <p:cNvPicPr>
            <a:picLocks noChangeAspect="1"/>
          </p:cNvPicPr>
          <p:nvPr/>
        </p:nvPicPr>
        <p:blipFill>
          <a:blip r:embed="rId2"/>
          <a:stretch>
            <a:fillRect/>
          </a:stretch>
        </p:blipFill>
        <p:spPr>
          <a:xfrm>
            <a:off x="4891117" y="2492604"/>
            <a:ext cx="2181529" cy="2934109"/>
          </a:xfrm>
          <a:prstGeom prst="rect">
            <a:avLst/>
          </a:prstGeom>
        </p:spPr>
      </p:pic>
    </p:spTree>
    <p:extLst>
      <p:ext uri="{BB962C8B-B14F-4D97-AF65-F5344CB8AC3E}">
        <p14:creationId xmlns:p14="http://schemas.microsoft.com/office/powerpoint/2010/main" val="1489155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920626" y="1450703"/>
            <a:ext cx="7027619"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gensim.models</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A47BB99-E011-0996-2B38-67C1A2D11FA1}"/>
              </a:ext>
            </a:extLst>
          </p:cNvPr>
          <p:cNvSpPr txBox="1"/>
          <p:nvPr/>
        </p:nvSpPr>
        <p:spPr>
          <a:xfrm>
            <a:off x="920627" y="2162852"/>
            <a:ext cx="9225696" cy="923330"/>
          </a:xfrm>
          <a:prstGeom prst="rect">
            <a:avLst/>
          </a:prstGeom>
          <a:noFill/>
        </p:spPr>
        <p:txBody>
          <a:bodyPr wrap="square">
            <a:spAutoFit/>
          </a:bodyPr>
          <a:lstStyle/>
          <a:p>
            <a:r>
              <a:rPr lang="en-US" b="0" dirty="0">
                <a:solidFill>
                  <a:srgbClr val="F8F8F2"/>
                </a:solidFill>
                <a:effectLst/>
                <a:latin typeface="Consolas" panose="020B0609020204030204" pitchFamily="49" charset="0"/>
              </a:rPr>
              <a:t>Using </a:t>
            </a:r>
            <a:r>
              <a:rPr lang="en-US" b="0" dirty="0" err="1">
                <a:solidFill>
                  <a:srgbClr val="F8F8F2"/>
                </a:solidFill>
                <a:effectLst/>
                <a:latin typeface="Consolas" panose="020B0609020204030204" pitchFamily="49" charset="0"/>
              </a:rPr>
              <a:t>LDA</a:t>
            </a:r>
            <a:r>
              <a:rPr lang="en-US" b="0" dirty="0">
                <a:solidFill>
                  <a:srgbClr val="F8F8F2"/>
                </a:solidFill>
                <a:effectLst/>
                <a:latin typeface="Consolas" panose="020B0609020204030204" pitchFamily="49" charset="0"/>
              </a:rPr>
              <a:t> model from </a:t>
            </a:r>
            <a:r>
              <a:rPr lang="en-US" b="0" dirty="0" err="1">
                <a:solidFill>
                  <a:srgbClr val="C00000"/>
                </a:solidFill>
                <a:effectLst/>
                <a:latin typeface="Consolas" panose="020B0609020204030204" pitchFamily="49" charset="0"/>
              </a:rPr>
              <a:t>gensim.models</a:t>
            </a:r>
            <a:r>
              <a:rPr lang="en-US" b="0" dirty="0">
                <a:solidFill>
                  <a:srgbClr val="F8F8F2"/>
                </a:solidFill>
                <a:effectLst/>
                <a:latin typeface="Consolas" panose="020B0609020204030204" pitchFamily="49" charset="0"/>
              </a:rPr>
              <a:t> I made topic clusters, that stores the articles based on what is their most</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dominant topics are. </a:t>
            </a:r>
            <a:endParaRPr lang="tr-TR"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Based on this I will create trend analysis with articles and topics.</a:t>
            </a:r>
          </a:p>
        </p:txBody>
      </p:sp>
      <p:sp>
        <p:nvSpPr>
          <p:cNvPr id="7" name="TextBox 6">
            <a:extLst>
              <a:ext uri="{FF2B5EF4-FFF2-40B4-BE49-F238E27FC236}">
                <a16:creationId xmlns:a16="http://schemas.microsoft.com/office/drawing/2014/main" id="{B3860F10-9AD6-6B9B-687A-30D81837F66B}"/>
              </a:ext>
            </a:extLst>
          </p:cNvPr>
          <p:cNvSpPr txBox="1"/>
          <p:nvPr/>
        </p:nvSpPr>
        <p:spPr>
          <a:xfrm>
            <a:off x="920627" y="3429000"/>
            <a:ext cx="9225697" cy="2585323"/>
          </a:xfrm>
          <a:prstGeom prst="rect">
            <a:avLst/>
          </a:prstGeom>
          <a:noFill/>
        </p:spPr>
        <p:txBody>
          <a:bodyPr wrap="square">
            <a:spAutoFit/>
          </a:bodyPr>
          <a:lstStyle/>
          <a:p>
            <a:r>
              <a:rPr lang="en-US" b="0" dirty="0">
                <a:solidFill>
                  <a:srgbClr val="F8F8F2"/>
                </a:solidFill>
                <a:effectLst/>
                <a:latin typeface="Consolas" panose="020B0609020204030204" pitchFamily="49" charset="0"/>
              </a:rPr>
              <a:t>For each article that published after 2000 (Since there aren't many articles before that I discarded the rest),</a:t>
            </a:r>
            <a:r>
              <a:rPr lang="tr-TR" dirty="0">
                <a:solidFill>
                  <a:srgbClr val="F8F8F2"/>
                </a:solidFill>
                <a:latin typeface="Consolas" panose="020B0609020204030204" pitchFamily="49" charset="0"/>
              </a:rPr>
              <a:t> </a:t>
            </a:r>
            <a:r>
              <a:rPr lang="en-US" b="0" dirty="0">
                <a:solidFill>
                  <a:srgbClr val="F8F8F2"/>
                </a:solidFill>
                <a:effectLst/>
                <a:latin typeface="Consolas" panose="020B0609020204030204" pitchFamily="49" charset="0"/>
              </a:rPr>
              <a:t>using the </a:t>
            </a:r>
            <a:r>
              <a:rPr lang="en-US" b="0" i="1" dirty="0" err="1">
                <a:solidFill>
                  <a:srgbClr val="F1FA8C"/>
                </a:solidFill>
                <a:effectLst/>
                <a:latin typeface="Consolas" panose="020B0609020204030204" pitchFamily="49" charset="0"/>
              </a:rPr>
              <a:t>topic_clusters</a:t>
            </a:r>
            <a:r>
              <a:rPr lang="tr-TR" b="0" i="1" dirty="0">
                <a:solidFill>
                  <a:srgbClr val="F1FA8C"/>
                </a:solidFill>
                <a:effectLst/>
                <a:latin typeface="Consolas" panose="020B0609020204030204" pitchFamily="49" charset="0"/>
              </a:rPr>
              <a:t> </a:t>
            </a:r>
            <a:r>
              <a:rPr lang="en-US" b="0" dirty="0">
                <a:solidFill>
                  <a:srgbClr val="F8F8F2"/>
                </a:solidFill>
                <a:effectLst/>
                <a:latin typeface="Consolas" panose="020B0609020204030204" pitchFamily="49" charset="0"/>
              </a:rPr>
              <a:t>list, I've grouped the articles that are similar and published in the same year into</a:t>
            </a:r>
            <a:r>
              <a:rPr lang="tr-TR" dirty="0">
                <a:solidFill>
                  <a:srgbClr val="F8F8F2"/>
                </a:solidFill>
                <a:latin typeface="Consolas" panose="020B0609020204030204" pitchFamily="49" charset="0"/>
              </a:rPr>
              <a:t> </a:t>
            </a:r>
            <a:r>
              <a:rPr lang="en-US" b="0" i="1" dirty="0" err="1">
                <a:solidFill>
                  <a:srgbClr val="F1FA8C"/>
                </a:solidFill>
                <a:effectLst/>
                <a:latin typeface="Consolas" panose="020B0609020204030204" pitchFamily="49" charset="0"/>
              </a:rPr>
              <a:t>count_similar_articles_per_year</a:t>
            </a:r>
            <a:r>
              <a:rPr lang="en-US" b="0" dirty="0">
                <a:solidFill>
                  <a:srgbClr val="F8F8F2"/>
                </a:solidFill>
                <a:effectLst/>
                <a:latin typeface="Consolas" panose="020B0609020204030204" pitchFamily="49" charset="0"/>
              </a:rPr>
              <a:t> list and then grouped them just by year to get total count of published articles</a:t>
            </a:r>
            <a:r>
              <a:rPr lang="tr-TR" dirty="0">
                <a:solidFill>
                  <a:srgbClr val="F8F8F2"/>
                </a:solidFill>
                <a:latin typeface="Consolas" panose="020B0609020204030204" pitchFamily="49" charset="0"/>
              </a:rPr>
              <a:t> </a:t>
            </a:r>
            <a:r>
              <a:rPr lang="en-US" b="0" dirty="0">
                <a:solidFill>
                  <a:srgbClr val="F8F8F2"/>
                </a:solidFill>
                <a:effectLst/>
                <a:latin typeface="Consolas" panose="020B0609020204030204" pitchFamily="49" charset="0"/>
              </a:rPr>
              <a:t>for each year and stored it in </a:t>
            </a:r>
            <a:r>
              <a:rPr lang="en-US" b="0" i="1" dirty="0">
                <a:solidFill>
                  <a:srgbClr val="F1FA8C"/>
                </a:solidFill>
                <a:effectLst/>
                <a:latin typeface="Consolas" panose="020B0609020204030204" pitchFamily="49" charset="0"/>
              </a:rPr>
              <a:t>count_</a:t>
            </a:r>
            <a:r>
              <a:rPr lang="tr-TR" i="1" dirty="0">
                <a:solidFill>
                  <a:srgbClr val="F1FA8C"/>
                </a:solidFill>
                <a:latin typeface="Consolas" panose="020B0609020204030204" pitchFamily="49" charset="0"/>
              </a:rPr>
              <a:t>total</a:t>
            </a:r>
            <a:r>
              <a:rPr lang="en-US" b="0" i="1" dirty="0">
                <a:solidFill>
                  <a:srgbClr val="F1FA8C"/>
                </a:solidFill>
                <a:effectLst/>
                <a:latin typeface="Consolas" panose="020B0609020204030204" pitchFamily="49" charset="0"/>
              </a:rPr>
              <a:t>_</a:t>
            </a:r>
            <a:r>
              <a:rPr lang="en-US" b="0" i="1" dirty="0" err="1">
                <a:solidFill>
                  <a:srgbClr val="F1FA8C"/>
                </a:solidFill>
                <a:effectLst/>
                <a:latin typeface="Consolas" panose="020B0609020204030204" pitchFamily="49" charset="0"/>
              </a:rPr>
              <a:t>articles_per_year</a:t>
            </a:r>
            <a:r>
              <a:rPr lang="en-US" b="0" dirty="0">
                <a:solidFill>
                  <a:srgbClr val="F8F8F2"/>
                </a:solidFill>
                <a:effectLst/>
                <a:latin typeface="Consolas" panose="020B0609020204030204" pitchFamily="49" charset="0"/>
              </a:rPr>
              <a:t> list.</a:t>
            </a:r>
          </a:p>
          <a:p>
            <a:br>
              <a:rPr lang="en-US" b="0" dirty="0">
                <a:solidFill>
                  <a:srgbClr val="F8F8F2"/>
                </a:solidFill>
                <a:effectLst/>
                <a:latin typeface="Consolas" panose="020B0609020204030204" pitchFamily="49" charset="0"/>
              </a:rPr>
            </a:br>
            <a:r>
              <a:rPr lang="en-US" b="0" dirty="0">
                <a:solidFill>
                  <a:srgbClr val="F8F8F2"/>
                </a:solidFill>
                <a:effectLst/>
                <a:latin typeface="Consolas" panose="020B0609020204030204" pitchFamily="49" charset="0"/>
              </a:rPr>
              <a:t>Using these two lists I found the </a:t>
            </a:r>
            <a:r>
              <a:rPr lang="en-US" b="1" dirty="0">
                <a:solidFill>
                  <a:srgbClr val="FFB86C"/>
                </a:solidFill>
                <a:effectLst/>
                <a:latin typeface="Consolas" panose="020B0609020204030204" pitchFamily="49" charset="0"/>
              </a:rPr>
              <a:t>normalized frequency of publications</a:t>
            </a:r>
            <a:r>
              <a:rPr lang="en-US" b="0" dirty="0">
                <a:solidFill>
                  <a:srgbClr val="F8F8F2"/>
                </a:solidFill>
                <a:effectLst/>
                <a:latin typeface="Consolas" panose="020B0609020204030204" pitchFamily="49" charset="0"/>
              </a:rPr>
              <a:t> for each year.</a:t>
            </a:r>
          </a:p>
        </p:txBody>
      </p:sp>
    </p:spTree>
    <p:extLst>
      <p:ext uri="{BB962C8B-B14F-4D97-AF65-F5344CB8AC3E}">
        <p14:creationId xmlns:p14="http://schemas.microsoft.com/office/powerpoint/2010/main" val="3212552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6389786" y="467560"/>
            <a:ext cx="5585338"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gensim</a:t>
            </a:r>
            <a:r>
              <a:rPr lang="tr-TR" b="1" dirty="0" err="1">
                <a:solidFill>
                  <a:srgbClr val="BD93F9"/>
                </a:solidFill>
                <a:latin typeface="Consolas" panose="020B0609020204030204" pitchFamily="49" charset="0"/>
              </a:rPr>
              <a:t>.models</a:t>
            </a:r>
            <a:endParaRPr lang="en-US" b="0" dirty="0">
              <a:solidFill>
                <a:srgbClr val="F8F8F2"/>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696C61E4-6E0F-8214-570A-5C6CF07B6462}"/>
              </a:ext>
            </a:extLst>
          </p:cNvPr>
          <p:cNvSpPr txBox="1"/>
          <p:nvPr/>
        </p:nvSpPr>
        <p:spPr>
          <a:xfrm>
            <a:off x="920627" y="2446000"/>
            <a:ext cx="10263188" cy="3693319"/>
          </a:xfrm>
          <a:prstGeom prst="rect">
            <a:avLst/>
          </a:prstGeom>
          <a:noFill/>
        </p:spPr>
        <p:txBody>
          <a:bodyPr wrap="square">
            <a:spAutoFit/>
          </a:bodyPr>
          <a:lstStyle/>
          <a:p>
            <a:r>
              <a:rPr lang="tr-TR" b="0" i="0" dirty="0" err="1">
                <a:solidFill>
                  <a:srgbClr val="F8F8F2"/>
                </a:solidFill>
                <a:effectLst/>
                <a:latin typeface="Consolas" panose="020B0609020204030204" pitchFamily="49" charset="0"/>
              </a:rPr>
              <a:t>Topic</a:t>
            </a:r>
            <a:r>
              <a:rPr lang="tr-TR" b="0" i="0" dirty="0">
                <a:solidFill>
                  <a:srgbClr val="F8F8F2"/>
                </a:solidFill>
                <a:effectLst/>
                <a:latin typeface="Consolas" panose="020B0609020204030204" pitchFamily="49" charset="0"/>
              </a:rPr>
              <a:t> </a:t>
            </a:r>
            <a:r>
              <a:rPr lang="tr-TR" b="0" i="0" dirty="0" err="1">
                <a:solidFill>
                  <a:srgbClr val="F8F8F2"/>
                </a:solidFill>
                <a:effectLst/>
                <a:latin typeface="Consolas" panose="020B0609020204030204" pitchFamily="49" charset="0"/>
              </a:rPr>
              <a:t>cluster</a:t>
            </a:r>
            <a:r>
              <a:rPr lang="tr-TR" b="0" i="0" dirty="0">
                <a:solidFill>
                  <a:srgbClr val="F8F8F2"/>
                </a:solidFill>
                <a:effectLst/>
                <a:latin typeface="Consolas" panose="020B0609020204030204" pitchFamily="49" charset="0"/>
              </a:rPr>
              <a:t> 1: {'2000': 0.14814814814814814, '2001': 0.1476510067114094, '2002': 0.12408759124087591, '2003': 0.16574585635359115, </a:t>
            </a:r>
          </a:p>
          <a:p>
            <a:r>
              <a:rPr lang="tr-TR" b="0" i="0" dirty="0">
                <a:solidFill>
                  <a:srgbClr val="F8F8F2"/>
                </a:solidFill>
                <a:effectLst/>
                <a:latin typeface="Consolas" panose="020B0609020204030204" pitchFamily="49" charset="0"/>
              </a:rPr>
              <a:t>'2004': 0.09836065573770492, '2005': 0.17452830188679244, </a:t>
            </a:r>
          </a:p>
          <a:p>
            <a:r>
              <a:rPr lang="tr-TR" b="0" i="0" dirty="0">
                <a:solidFill>
                  <a:srgbClr val="F8F8F2"/>
                </a:solidFill>
                <a:effectLst/>
                <a:latin typeface="Consolas" panose="020B0609020204030204" pitchFamily="49" charset="0"/>
              </a:rPr>
              <a:t>'2006': 0.15942028985507245, '2007': 0.1625, '2008': 0.1822429906542056, </a:t>
            </a:r>
          </a:p>
          <a:p>
            <a:r>
              <a:rPr lang="tr-TR" b="0" i="0" dirty="0">
                <a:solidFill>
                  <a:srgbClr val="F8F8F2"/>
                </a:solidFill>
                <a:effectLst/>
                <a:latin typeface="Consolas" panose="020B0609020204030204" pitchFamily="49" charset="0"/>
              </a:rPr>
              <a:t>'2009': 0.13108614232209737, '2010': 0.14285714285714285, </a:t>
            </a:r>
          </a:p>
          <a:p>
            <a:r>
              <a:rPr lang="tr-TR" b="0" i="0" dirty="0">
                <a:solidFill>
                  <a:srgbClr val="F8F8F2"/>
                </a:solidFill>
                <a:effectLst/>
                <a:latin typeface="Consolas" panose="020B0609020204030204" pitchFamily="49" charset="0"/>
              </a:rPr>
              <a:t>'2011': 0.14516129032258066, '2012': 0.14435695538057744, </a:t>
            </a:r>
          </a:p>
          <a:p>
            <a:r>
              <a:rPr lang="tr-TR" b="0" i="0" dirty="0">
                <a:solidFill>
                  <a:srgbClr val="F8F8F2"/>
                </a:solidFill>
                <a:effectLst/>
                <a:latin typeface="Consolas" panose="020B0609020204030204" pitchFamily="49" charset="0"/>
              </a:rPr>
              <a:t>'2013': 0.13501144164759726, '2014': 0.1461187214611872, </a:t>
            </a:r>
          </a:p>
          <a:p>
            <a:r>
              <a:rPr lang="tr-TR" b="0" i="0" dirty="0">
                <a:solidFill>
                  <a:srgbClr val="F8F8F2"/>
                </a:solidFill>
                <a:effectLst/>
                <a:latin typeface="Consolas" panose="020B0609020204030204" pitchFamily="49" charset="0"/>
              </a:rPr>
              <a:t>'2015': 0.15327102803738318, '2016': 0.14338919925512103, </a:t>
            </a:r>
          </a:p>
          <a:p>
            <a:r>
              <a:rPr lang="tr-TR" b="0" i="0" dirty="0">
                <a:solidFill>
                  <a:srgbClr val="F8F8F2"/>
                </a:solidFill>
                <a:effectLst/>
                <a:latin typeface="Consolas" panose="020B0609020204030204" pitchFamily="49" charset="0"/>
              </a:rPr>
              <a:t>'2017': 0.15408320493066255, '2018': 0.135258358662614, </a:t>
            </a:r>
          </a:p>
          <a:p>
            <a:r>
              <a:rPr lang="tr-TR" b="0" i="0" dirty="0">
                <a:solidFill>
                  <a:srgbClr val="F8F8F2"/>
                </a:solidFill>
                <a:effectLst/>
                <a:latin typeface="Consolas" panose="020B0609020204030204" pitchFamily="49" charset="0"/>
              </a:rPr>
              <a:t>'2019': 0.16643356643356644, '2020': 0.1540948275862069, </a:t>
            </a:r>
          </a:p>
          <a:p>
            <a:r>
              <a:rPr lang="tr-TR" b="0" i="0" dirty="0">
                <a:solidFill>
                  <a:srgbClr val="F8F8F2"/>
                </a:solidFill>
                <a:effectLst/>
                <a:latin typeface="Consolas" panose="020B0609020204030204" pitchFamily="49" charset="0"/>
              </a:rPr>
              <a:t>'2021': 0.16666666666666666, '2022': 0.14452709883103082, </a:t>
            </a:r>
          </a:p>
          <a:p>
            <a:r>
              <a:rPr lang="tr-TR" b="0" i="0" dirty="0">
                <a:solidFill>
                  <a:srgbClr val="F8F8F2"/>
                </a:solidFill>
                <a:effectLst/>
                <a:latin typeface="Consolas" panose="020B0609020204030204" pitchFamily="49" charset="0"/>
              </a:rPr>
              <a:t>'2023': 0.11764705882352941}</a:t>
            </a:r>
          </a:p>
          <a:p>
            <a:r>
              <a:rPr lang="tr-TR" dirty="0">
                <a:solidFill>
                  <a:srgbClr val="F8F8F2"/>
                </a:solidFill>
                <a:latin typeface="Consolas" panose="020B0609020204030204" pitchFamily="49" charset="0"/>
              </a:rPr>
              <a:t> …</a:t>
            </a:r>
            <a:endParaRPr lang="tr-TR" b="0" i="0" dirty="0">
              <a:solidFill>
                <a:srgbClr val="F8F8F2"/>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338423B-62DC-47D0-DC7E-08A86A299465}"/>
              </a:ext>
            </a:extLst>
          </p:cNvPr>
          <p:cNvSpPr txBox="1"/>
          <p:nvPr/>
        </p:nvSpPr>
        <p:spPr>
          <a:xfrm>
            <a:off x="920627" y="1600200"/>
            <a:ext cx="11054497" cy="369332"/>
          </a:xfrm>
          <a:prstGeom prst="rect">
            <a:avLst/>
          </a:prstGeom>
          <a:noFill/>
        </p:spPr>
        <p:txBody>
          <a:bodyPr wrap="square" rtlCol="0">
            <a:spAutoFit/>
          </a:bodyPr>
          <a:lstStyle/>
          <a:p>
            <a:r>
              <a:rPr lang="tr-TR" b="1" dirty="0" err="1">
                <a:solidFill>
                  <a:srgbClr val="FFB86C"/>
                </a:solidFill>
                <a:effectLst/>
                <a:latin typeface="Consolas" panose="020B0609020204030204" pitchFamily="49" charset="0"/>
              </a:rPr>
              <a:t>Example</a:t>
            </a:r>
            <a:r>
              <a:rPr lang="tr-TR" b="1" dirty="0">
                <a:solidFill>
                  <a:srgbClr val="FFB86C"/>
                </a:solidFill>
                <a:effectLst/>
                <a:latin typeface="Consolas" panose="020B0609020204030204" pitchFamily="49" charset="0"/>
              </a:rPr>
              <a:t> of </a:t>
            </a:r>
            <a:r>
              <a:rPr lang="en-US" b="1" dirty="0">
                <a:solidFill>
                  <a:srgbClr val="FFB86C"/>
                </a:solidFill>
                <a:effectLst/>
                <a:latin typeface="Consolas" panose="020B0609020204030204" pitchFamily="49" charset="0"/>
              </a:rPr>
              <a:t>normalized frequency of publications</a:t>
            </a:r>
            <a:r>
              <a:rPr lang="tr-TR" b="1" dirty="0">
                <a:solidFill>
                  <a:srgbClr val="FFB86C"/>
                </a:solidFill>
                <a:effectLst/>
                <a:latin typeface="Consolas" panose="020B0609020204030204" pitchFamily="49" charset="0"/>
              </a:rPr>
              <a:t> </a:t>
            </a:r>
            <a:r>
              <a:rPr lang="tr-TR" b="1" dirty="0" err="1">
                <a:solidFill>
                  <a:srgbClr val="FFB86C"/>
                </a:solidFill>
                <a:effectLst/>
                <a:latin typeface="Consolas" panose="020B0609020204030204" pitchFamily="49" charset="0"/>
              </a:rPr>
              <a:t>for</a:t>
            </a:r>
            <a:r>
              <a:rPr lang="tr-TR" b="1" dirty="0">
                <a:solidFill>
                  <a:srgbClr val="FFB86C"/>
                </a:solidFill>
                <a:effectLst/>
                <a:latin typeface="Consolas" panose="020B0609020204030204" pitchFamily="49" charset="0"/>
              </a:rPr>
              <a:t> </a:t>
            </a:r>
            <a:r>
              <a:rPr lang="tr-TR" b="1" dirty="0" err="1">
                <a:solidFill>
                  <a:srgbClr val="FFB86C"/>
                </a:solidFill>
                <a:effectLst/>
                <a:latin typeface="Consolas" panose="020B0609020204030204" pitchFamily="49" charset="0"/>
              </a:rPr>
              <a:t>each</a:t>
            </a:r>
            <a:r>
              <a:rPr lang="tr-TR" b="1" dirty="0">
                <a:solidFill>
                  <a:srgbClr val="FFB86C"/>
                </a:solidFill>
                <a:effectLst/>
                <a:latin typeface="Consolas" panose="020B0609020204030204" pitchFamily="49" charset="0"/>
              </a:rPr>
              <a:t> </a:t>
            </a:r>
            <a:r>
              <a:rPr lang="tr-TR" b="1" dirty="0" err="1">
                <a:solidFill>
                  <a:srgbClr val="FFB86C"/>
                </a:solidFill>
                <a:effectLst/>
                <a:latin typeface="Consolas" panose="020B0609020204030204" pitchFamily="49" charset="0"/>
              </a:rPr>
              <a:t>year</a:t>
            </a:r>
            <a:r>
              <a:rPr lang="tr-TR" b="1" dirty="0">
                <a:solidFill>
                  <a:srgbClr val="FFB86C"/>
                </a:solidFill>
                <a:effectLst/>
                <a:latin typeface="Consolas" panose="020B0609020204030204" pitchFamily="49" charset="0"/>
              </a:rPr>
              <a:t> </a:t>
            </a:r>
            <a:r>
              <a:rPr lang="tr-TR" b="1" dirty="0" err="1">
                <a:solidFill>
                  <a:srgbClr val="FFB86C"/>
                </a:solidFill>
                <a:effectLst/>
                <a:latin typeface="Consolas" panose="020B0609020204030204" pitchFamily="49" charset="0"/>
              </a:rPr>
              <a:t>for</a:t>
            </a:r>
            <a:r>
              <a:rPr lang="tr-TR" b="1" dirty="0">
                <a:solidFill>
                  <a:srgbClr val="FFB86C"/>
                </a:solidFill>
                <a:effectLst/>
                <a:latin typeface="Consolas" panose="020B0609020204030204" pitchFamily="49" charset="0"/>
              </a:rPr>
              <a:t> </a:t>
            </a:r>
            <a:r>
              <a:rPr lang="tr-TR" b="1" dirty="0" err="1">
                <a:solidFill>
                  <a:srgbClr val="FFB86C"/>
                </a:solidFill>
                <a:effectLst/>
                <a:latin typeface="Consolas" panose="020B0609020204030204" pitchFamily="49" charset="0"/>
              </a:rPr>
              <a:t>topic</a:t>
            </a:r>
            <a:r>
              <a:rPr lang="tr-TR" b="1" dirty="0">
                <a:solidFill>
                  <a:srgbClr val="FFB86C"/>
                </a:solidFill>
                <a:effectLst/>
                <a:latin typeface="Consolas" panose="020B0609020204030204" pitchFamily="49" charset="0"/>
              </a:rPr>
              <a:t> </a:t>
            </a:r>
            <a:r>
              <a:rPr lang="tr-TR" b="1" dirty="0" err="1">
                <a:solidFill>
                  <a:srgbClr val="FFB86C"/>
                </a:solidFill>
                <a:effectLst/>
                <a:latin typeface="Consolas" panose="020B0609020204030204" pitchFamily="49" charset="0"/>
              </a:rPr>
              <a:t>cluster</a:t>
            </a:r>
            <a:r>
              <a:rPr lang="tr-TR" b="1" dirty="0">
                <a:solidFill>
                  <a:srgbClr val="FFB86C"/>
                </a:solidFill>
                <a:effectLst/>
                <a:latin typeface="Consolas" panose="020B0609020204030204" pitchFamily="49" charset="0"/>
              </a:rPr>
              <a:t> 1.</a:t>
            </a:r>
            <a:endParaRPr lang="tr-TR" dirty="0"/>
          </a:p>
        </p:txBody>
      </p:sp>
    </p:spTree>
    <p:extLst>
      <p:ext uri="{BB962C8B-B14F-4D97-AF65-F5344CB8AC3E}">
        <p14:creationId xmlns:p14="http://schemas.microsoft.com/office/powerpoint/2010/main" val="1537204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6389786" y="467560"/>
            <a:ext cx="5585338"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gensim</a:t>
            </a:r>
            <a:r>
              <a:rPr lang="tr-TR" b="1" dirty="0" err="1">
                <a:solidFill>
                  <a:srgbClr val="BD93F9"/>
                </a:solidFill>
                <a:latin typeface="Consolas" panose="020B0609020204030204" pitchFamily="49" charset="0"/>
              </a:rPr>
              <a:t>.models</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D6EE965D-5B39-EE70-4011-431FF0E12AE6}"/>
              </a:ext>
            </a:extLst>
          </p:cNvPr>
          <p:cNvSpPr txBox="1"/>
          <p:nvPr/>
        </p:nvSpPr>
        <p:spPr>
          <a:xfrm>
            <a:off x="920626" y="1305259"/>
            <a:ext cx="11054497" cy="3693319"/>
          </a:xfrm>
          <a:prstGeom prst="rect">
            <a:avLst/>
          </a:prstGeom>
          <a:noFill/>
        </p:spPr>
        <p:txBody>
          <a:bodyPr wrap="square">
            <a:spAutoFit/>
          </a:bodyPr>
          <a:lstStyle/>
          <a:p>
            <a:r>
              <a:rPr lang="tr-TR" b="0" dirty="0" err="1">
                <a:solidFill>
                  <a:srgbClr val="F8F8F2"/>
                </a:solidFill>
                <a:effectLst/>
                <a:latin typeface="Consolas" panose="020B0609020204030204" pitchFamily="49" charset="0"/>
              </a:rPr>
              <a:t>For</a:t>
            </a:r>
            <a:r>
              <a:rPr lang="tr-TR" b="0" dirty="0">
                <a:solidFill>
                  <a:srgbClr val="F8F8F2"/>
                </a:solidFill>
                <a:effectLst/>
                <a:latin typeface="Consolas" panose="020B0609020204030204" pitchFamily="49" charset="0"/>
              </a:rPr>
              <a:t> trend </a:t>
            </a:r>
            <a:r>
              <a:rPr lang="tr-TR" b="0" dirty="0" err="1">
                <a:solidFill>
                  <a:srgbClr val="F8F8F2"/>
                </a:solidFill>
                <a:effectLst/>
                <a:latin typeface="Consolas" panose="020B0609020204030204" pitchFamily="49" charset="0"/>
              </a:rPr>
              <a:t>analysis</a:t>
            </a:r>
            <a:r>
              <a:rPr lang="tr-TR" b="0" dirty="0">
                <a:solidFill>
                  <a:srgbClr val="F8F8F2"/>
                </a:solidFill>
                <a:effectLst/>
                <a:latin typeface="Consolas" panose="020B0609020204030204" pitchFamily="49" charset="0"/>
              </a:rPr>
              <a:t> I </a:t>
            </a:r>
            <a:r>
              <a:rPr lang="tr-TR" b="0" dirty="0" err="1">
                <a:solidFill>
                  <a:srgbClr val="F8F8F2"/>
                </a:solidFill>
                <a:effectLst/>
                <a:latin typeface="Consolas" panose="020B0609020204030204" pitchFamily="49" charset="0"/>
              </a:rPr>
              <a:t>used</a:t>
            </a:r>
            <a:r>
              <a:rPr lang="tr-TR" b="0" dirty="0">
                <a:solidFill>
                  <a:srgbClr val="F8F8F2"/>
                </a:solidFill>
                <a:effectLst/>
                <a:latin typeface="Consolas" panose="020B0609020204030204" pitchFamily="49" charset="0"/>
              </a:rPr>
              <a:t> </a:t>
            </a:r>
            <a:r>
              <a:rPr lang="tr-TR" b="0" dirty="0">
                <a:solidFill>
                  <a:srgbClr val="C00000"/>
                </a:solidFill>
                <a:effectLst/>
                <a:latin typeface="Consolas" panose="020B0609020204030204" pitchFamily="49" charset="0"/>
              </a:rPr>
              <a:t>Mann-Kendall</a:t>
            </a:r>
            <a:r>
              <a:rPr lang="tr-TR" b="0" dirty="0">
                <a:solidFill>
                  <a:srgbClr val="F8F8F2"/>
                </a:solidFill>
                <a:effectLst/>
                <a:latin typeface="Consolas" panose="020B0609020204030204" pitchFamily="49" charset="0"/>
              </a:rPr>
              <a:t> test, </a:t>
            </a:r>
            <a:r>
              <a:rPr lang="tr-TR" b="0" dirty="0" err="1">
                <a:solidFill>
                  <a:srgbClr val="F8F8F2"/>
                </a:solidFill>
                <a:effectLst/>
                <a:latin typeface="Consolas" panose="020B0609020204030204" pitchFamily="49" charset="0"/>
              </a:rPr>
              <a:t>used</a:t>
            </a:r>
            <a:r>
              <a:rPr lang="tr-TR" b="0" dirty="0">
                <a:solidFill>
                  <a:srgbClr val="F8F8F2"/>
                </a:solidFill>
                <a:effectLst/>
                <a:latin typeface="Consolas" panose="020B0609020204030204" pitchFamily="49" charset="0"/>
              </a:rPr>
              <a:t> </a:t>
            </a:r>
            <a:r>
              <a:rPr lang="tr-TR" b="0" i="1" dirty="0" err="1">
                <a:solidFill>
                  <a:srgbClr val="F1FA8C"/>
                </a:solidFill>
                <a:effectLst/>
                <a:latin typeface="Consolas" panose="020B0609020204030204" pitchFamily="49" charset="0"/>
              </a:rPr>
              <a:t>original_test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function</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from</a:t>
            </a:r>
            <a:r>
              <a:rPr lang="tr-TR" b="0" dirty="0">
                <a:solidFill>
                  <a:srgbClr val="F8F8F2"/>
                </a:solidFill>
                <a:effectLst/>
                <a:latin typeface="Consolas" panose="020B0609020204030204" pitchFamily="49" charset="0"/>
              </a:rPr>
              <a:t> </a:t>
            </a:r>
            <a:r>
              <a:rPr lang="tr-TR" b="1" dirty="0" err="1">
                <a:solidFill>
                  <a:srgbClr val="FFB86C"/>
                </a:solidFill>
                <a:effectLst/>
                <a:latin typeface="Consolas" panose="020B0609020204030204" pitchFamily="49" charset="0"/>
              </a:rPr>
              <a:t>pymannkendall</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which</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returns</a:t>
            </a:r>
            <a:r>
              <a:rPr lang="tr-TR" b="0" dirty="0">
                <a:solidFill>
                  <a:srgbClr val="F8F8F2"/>
                </a:solidFill>
                <a:effectLst/>
                <a:latin typeface="Consolas" panose="020B0609020204030204" pitchFamily="49" charset="0"/>
              </a:rPr>
              <a:t>:</a:t>
            </a:r>
          </a:p>
          <a:p>
            <a:r>
              <a:rPr lang="tr-TR" b="0" dirty="0">
                <a:solidFill>
                  <a:srgbClr val="F8F8F2"/>
                </a:solidFill>
                <a:effectLst/>
                <a:latin typeface="Consolas" panose="020B0609020204030204" pitchFamily="49" charset="0"/>
              </a:rPr>
              <a:t>	</a:t>
            </a:r>
            <a:r>
              <a:rPr lang="tr-TR" b="0" dirty="0">
                <a:solidFill>
                  <a:srgbClr val="FFFF00"/>
                </a:solidFill>
                <a:effectLst/>
                <a:latin typeface="Consolas" panose="020B0609020204030204" pitchFamily="49" charset="0"/>
              </a:rPr>
              <a:t>trend</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tells</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the</a:t>
            </a:r>
            <a:r>
              <a:rPr lang="tr-TR" b="0" dirty="0">
                <a:solidFill>
                  <a:srgbClr val="F8F8F2"/>
                </a:solidFill>
                <a:effectLst/>
                <a:latin typeface="Consolas" panose="020B0609020204030204" pitchFamily="49" charset="0"/>
              </a:rPr>
              <a:t> trend (</a:t>
            </a:r>
            <a:r>
              <a:rPr lang="tr-TR" b="0" dirty="0" err="1">
                <a:solidFill>
                  <a:srgbClr val="F8F8F2"/>
                </a:solidFill>
                <a:effectLst/>
                <a:latin typeface="Consolas" panose="020B0609020204030204" pitchFamily="49" charset="0"/>
              </a:rPr>
              <a:t>increasing</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decreasing</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or</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no</a:t>
            </a:r>
            <a:r>
              <a:rPr lang="tr-TR" b="0" dirty="0">
                <a:solidFill>
                  <a:srgbClr val="F8F8F2"/>
                </a:solidFill>
                <a:effectLst/>
                <a:latin typeface="Consolas" panose="020B0609020204030204" pitchFamily="49" charset="0"/>
              </a:rPr>
              <a:t> trend)</a:t>
            </a:r>
          </a:p>
          <a:p>
            <a:r>
              <a:rPr lang="tr-TR" b="0" dirty="0">
                <a:solidFill>
                  <a:srgbClr val="F8F8F2"/>
                </a:solidFill>
                <a:effectLst/>
                <a:latin typeface="Consolas" panose="020B0609020204030204" pitchFamily="49" charset="0"/>
              </a:rPr>
              <a:t>	</a:t>
            </a:r>
            <a:r>
              <a:rPr lang="tr-TR" b="0" dirty="0">
                <a:solidFill>
                  <a:srgbClr val="FFFF00"/>
                </a:solidFill>
                <a:effectLst/>
                <a:latin typeface="Consolas" panose="020B0609020204030204" pitchFamily="49" charset="0"/>
              </a:rPr>
              <a:t>h</a:t>
            </a:r>
            <a:r>
              <a:rPr lang="tr-TR" b="0" dirty="0">
                <a:solidFill>
                  <a:srgbClr val="F8F8F2"/>
                </a:solidFill>
                <a:effectLst/>
                <a:latin typeface="Consolas" panose="020B0609020204030204" pitchFamily="49" charset="0"/>
              </a:rPr>
              <a:t>: True (</a:t>
            </a:r>
            <a:r>
              <a:rPr lang="tr-TR" b="0" dirty="0" err="1">
                <a:solidFill>
                  <a:srgbClr val="F8F8F2"/>
                </a:solidFill>
                <a:effectLst/>
                <a:latin typeface="Consolas" panose="020B0609020204030204" pitchFamily="49" charset="0"/>
              </a:rPr>
              <a:t>if</a:t>
            </a:r>
            <a:r>
              <a:rPr lang="tr-TR" b="0" dirty="0">
                <a:solidFill>
                  <a:srgbClr val="F8F8F2"/>
                </a:solidFill>
                <a:effectLst/>
                <a:latin typeface="Consolas" panose="020B0609020204030204" pitchFamily="49" charset="0"/>
              </a:rPr>
              <a:t> trend is </a:t>
            </a:r>
            <a:r>
              <a:rPr lang="tr-TR" b="0" dirty="0" err="1">
                <a:solidFill>
                  <a:srgbClr val="F8F8F2"/>
                </a:solidFill>
                <a:effectLst/>
                <a:latin typeface="Consolas" panose="020B0609020204030204" pitchFamily="49" charset="0"/>
              </a:rPr>
              <a:t>present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or</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False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if</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the</a:t>
            </a:r>
            <a:r>
              <a:rPr lang="tr-TR" b="0" dirty="0">
                <a:solidFill>
                  <a:srgbClr val="F8F8F2"/>
                </a:solidFill>
                <a:effectLst/>
                <a:latin typeface="Consolas" panose="020B0609020204030204" pitchFamily="49" charset="0"/>
              </a:rPr>
              <a:t> trend is </a:t>
            </a:r>
            <a:r>
              <a:rPr lang="tr-TR" b="0" dirty="0" err="1">
                <a:solidFill>
                  <a:srgbClr val="F8F8F2"/>
                </a:solidFill>
                <a:effectLst/>
                <a:latin typeface="Consolas" panose="020B0609020204030204" pitchFamily="49" charset="0"/>
              </a:rPr>
              <a:t>absence</a:t>
            </a:r>
            <a:r>
              <a:rPr lang="tr-TR" b="0" dirty="0">
                <a:solidFill>
                  <a:srgbClr val="F8F8F2"/>
                </a:solidFill>
                <a:effectLst/>
                <a:latin typeface="Consolas" panose="020B0609020204030204" pitchFamily="49" charset="0"/>
              </a:rPr>
              <a:t>)</a:t>
            </a:r>
          </a:p>
          <a:p>
            <a:r>
              <a:rPr lang="tr-TR" b="0" dirty="0">
                <a:solidFill>
                  <a:srgbClr val="F8F8F2"/>
                </a:solidFill>
                <a:effectLst/>
                <a:latin typeface="Consolas" panose="020B0609020204030204" pitchFamily="49" charset="0"/>
              </a:rPr>
              <a:t>	</a:t>
            </a:r>
            <a:r>
              <a:rPr lang="tr-TR" b="0" dirty="0">
                <a:solidFill>
                  <a:srgbClr val="FFFF00"/>
                </a:solidFill>
                <a:effectLst/>
                <a:latin typeface="Consolas" panose="020B0609020204030204" pitchFamily="49" charset="0"/>
              </a:rPr>
              <a:t>p</a:t>
            </a:r>
            <a:r>
              <a:rPr lang="tr-TR" b="0" dirty="0">
                <a:solidFill>
                  <a:srgbClr val="F8F8F2"/>
                </a:solidFill>
                <a:effectLst/>
                <a:latin typeface="Consolas" panose="020B0609020204030204" pitchFamily="49" charset="0"/>
              </a:rPr>
              <a:t>: p-</a:t>
            </a:r>
            <a:r>
              <a:rPr lang="tr-TR" b="0" dirty="0" err="1">
                <a:solidFill>
                  <a:srgbClr val="F8F8F2"/>
                </a:solidFill>
                <a:effectLst/>
                <a:latin typeface="Consolas" panose="020B0609020204030204" pitchFamily="49" charset="0"/>
              </a:rPr>
              <a:t>value</a:t>
            </a:r>
            <a:r>
              <a:rPr lang="tr-TR" b="0" dirty="0">
                <a:solidFill>
                  <a:srgbClr val="F8F8F2"/>
                </a:solidFill>
                <a:effectLst/>
                <a:latin typeface="Consolas" panose="020B0609020204030204" pitchFamily="49" charset="0"/>
              </a:rPr>
              <a:t> of </a:t>
            </a:r>
            <a:r>
              <a:rPr lang="tr-TR" b="0" dirty="0" err="1">
                <a:solidFill>
                  <a:srgbClr val="F8F8F2"/>
                </a:solidFill>
                <a:effectLst/>
                <a:latin typeface="Consolas" panose="020B0609020204030204" pitchFamily="49" charset="0"/>
              </a:rPr>
              <a:t>the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significance</a:t>
            </a:r>
            <a:r>
              <a:rPr lang="tr-TR" b="0" dirty="0">
                <a:solidFill>
                  <a:srgbClr val="F8F8F2"/>
                </a:solidFill>
                <a:effectLst/>
                <a:latin typeface="Consolas" panose="020B0609020204030204" pitchFamily="49" charset="0"/>
              </a:rPr>
              <a:t> test</a:t>
            </a:r>
            <a:r>
              <a:rPr lang="tr-TR" dirty="0">
                <a:solidFill>
                  <a:srgbClr val="F8F8F2"/>
                </a:solidFill>
                <a:latin typeface="Consolas" panose="020B0609020204030204" pitchFamily="49" charset="0"/>
              </a:rPr>
              <a:t>, I </a:t>
            </a:r>
            <a:r>
              <a:rPr lang="tr-TR" dirty="0" err="1">
                <a:solidFill>
                  <a:srgbClr val="F8F8F2"/>
                </a:solidFill>
                <a:latin typeface="Consolas" panose="020B0609020204030204" pitchFamily="49" charset="0"/>
              </a:rPr>
              <a:t>conducted</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the</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tests</a:t>
            </a:r>
            <a:r>
              <a:rPr lang="tr-TR" dirty="0">
                <a:solidFill>
                  <a:srgbClr val="F8F8F2"/>
                </a:solidFill>
                <a:latin typeface="Consolas" panose="020B0609020204030204" pitchFamily="49" charset="0"/>
              </a:rPr>
              <a:t> at a </a:t>
            </a:r>
            <a:r>
              <a:rPr lang="tr-TR" dirty="0" err="1">
                <a:solidFill>
                  <a:srgbClr val="F8F8F2"/>
                </a:solidFill>
                <a:latin typeface="Consolas" panose="020B0609020204030204" pitchFamily="49" charset="0"/>
              </a:rPr>
              <a:t>significance</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level</a:t>
            </a:r>
            <a:r>
              <a:rPr lang="tr-TR" dirty="0">
                <a:solidFill>
                  <a:srgbClr val="F8F8F2"/>
                </a:solidFill>
                <a:latin typeface="Consolas" panose="020B0609020204030204" pitchFamily="49" charset="0"/>
              </a:rPr>
              <a:t> of </a:t>
            </a:r>
            <a:r>
              <a:rPr lang="el-GR" dirty="0">
                <a:solidFill>
                  <a:schemeClr val="bg1"/>
                </a:solidFill>
              </a:rPr>
              <a:t>α = 0.05</a:t>
            </a:r>
            <a:r>
              <a:rPr lang="tr-TR" dirty="0">
                <a:solidFill>
                  <a:schemeClr val="bg1"/>
                </a:solidFill>
              </a:rPr>
              <a:t> </a:t>
            </a:r>
            <a:r>
              <a:rPr lang="tr-TR" dirty="0" err="1">
                <a:solidFill>
                  <a:schemeClr val="bg1"/>
                </a:solidFill>
              </a:rPr>
              <a:t>thus</a:t>
            </a:r>
            <a:r>
              <a:rPr lang="tr-TR" dirty="0">
                <a:solidFill>
                  <a:schemeClr val="bg1"/>
                </a:solidFill>
              </a:rPr>
              <a:t> </a:t>
            </a:r>
            <a:r>
              <a:rPr lang="tr-TR" dirty="0" err="1">
                <a:solidFill>
                  <a:schemeClr val="bg1"/>
                </a:solidFill>
              </a:rPr>
              <a:t>if</a:t>
            </a:r>
            <a:r>
              <a:rPr lang="tr-TR" dirty="0">
                <a:solidFill>
                  <a:schemeClr val="bg1"/>
                </a:solidFill>
              </a:rPr>
              <a:t> p-</a:t>
            </a:r>
            <a:r>
              <a:rPr lang="tr-TR" dirty="0" err="1">
                <a:solidFill>
                  <a:schemeClr val="bg1"/>
                </a:solidFill>
              </a:rPr>
              <a:t>value</a:t>
            </a:r>
            <a:r>
              <a:rPr lang="tr-TR" dirty="0">
                <a:solidFill>
                  <a:schemeClr val="bg1"/>
                </a:solidFill>
              </a:rPr>
              <a:t> is </a:t>
            </a:r>
            <a:r>
              <a:rPr lang="tr-TR" dirty="0" err="1">
                <a:solidFill>
                  <a:schemeClr val="bg1"/>
                </a:solidFill>
              </a:rPr>
              <a:t>less</a:t>
            </a:r>
            <a:r>
              <a:rPr lang="tr-TR" dirty="0">
                <a:solidFill>
                  <a:schemeClr val="bg1"/>
                </a:solidFill>
              </a:rPr>
              <a:t> </a:t>
            </a:r>
            <a:r>
              <a:rPr lang="tr-TR" dirty="0" err="1">
                <a:solidFill>
                  <a:schemeClr val="bg1"/>
                </a:solidFill>
              </a:rPr>
              <a:t>than</a:t>
            </a:r>
            <a:r>
              <a:rPr lang="tr-TR" dirty="0">
                <a:solidFill>
                  <a:schemeClr val="bg1"/>
                </a:solidFill>
              </a:rPr>
              <a:t> 0.05 it is </a:t>
            </a:r>
            <a:r>
              <a:rPr lang="tr-TR" dirty="0" err="1">
                <a:solidFill>
                  <a:schemeClr val="bg1"/>
                </a:solidFill>
              </a:rPr>
              <a:t>rejected</a:t>
            </a:r>
            <a:r>
              <a:rPr lang="tr-TR" dirty="0">
                <a:solidFill>
                  <a:schemeClr val="bg1"/>
                </a:solidFill>
              </a:rPr>
              <a:t> (No trend in </a:t>
            </a:r>
            <a:r>
              <a:rPr lang="tr-TR" dirty="0" err="1">
                <a:solidFill>
                  <a:schemeClr val="bg1"/>
                </a:solidFill>
              </a:rPr>
              <a:t>the</a:t>
            </a:r>
            <a:r>
              <a:rPr lang="tr-TR" dirty="0">
                <a:solidFill>
                  <a:schemeClr val="bg1"/>
                </a:solidFill>
              </a:rPr>
              <a:t> data.).</a:t>
            </a:r>
            <a:endParaRPr lang="tr-TR" dirty="0">
              <a:solidFill>
                <a:schemeClr val="bg1"/>
              </a:solidFill>
              <a:latin typeface="Consolas" panose="020B0609020204030204" pitchFamily="49" charset="0"/>
            </a:endParaRPr>
          </a:p>
          <a:p>
            <a:r>
              <a:rPr lang="tr-TR" b="0" dirty="0">
                <a:solidFill>
                  <a:srgbClr val="F8F8F2"/>
                </a:solidFill>
                <a:effectLst/>
                <a:latin typeface="Consolas" panose="020B0609020204030204" pitchFamily="49" charset="0"/>
              </a:rPr>
              <a:t>	</a:t>
            </a:r>
            <a:r>
              <a:rPr lang="tr-TR" b="0" dirty="0">
                <a:solidFill>
                  <a:srgbClr val="FFFF00"/>
                </a:solidFill>
                <a:effectLst/>
                <a:latin typeface="Consolas" panose="020B0609020204030204" pitchFamily="49" charset="0"/>
              </a:rPr>
              <a:t>z</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normalized</a:t>
            </a:r>
            <a:r>
              <a:rPr lang="tr-TR" b="0" dirty="0">
                <a:solidFill>
                  <a:srgbClr val="F8F8F2"/>
                </a:solidFill>
                <a:effectLst/>
                <a:latin typeface="Consolas" panose="020B0609020204030204" pitchFamily="49" charset="0"/>
              </a:rPr>
              <a:t> test </a:t>
            </a:r>
            <a:r>
              <a:rPr lang="tr-TR" b="0" dirty="0" err="1">
                <a:solidFill>
                  <a:srgbClr val="F8F8F2"/>
                </a:solidFill>
                <a:effectLst/>
                <a:latin typeface="Consolas" panose="020B0609020204030204" pitchFamily="49" charset="0"/>
              </a:rPr>
              <a:t>statistics</a:t>
            </a:r>
            <a:endParaRPr lang="tr-TR" b="0" dirty="0">
              <a:solidFill>
                <a:srgbClr val="F8F8F2"/>
              </a:solidFill>
              <a:effectLst/>
              <a:latin typeface="Consolas" panose="020B0609020204030204" pitchFamily="49" charset="0"/>
            </a:endParaRPr>
          </a:p>
          <a:p>
            <a:r>
              <a:rPr lang="tr-TR" b="0" dirty="0">
                <a:solidFill>
                  <a:srgbClr val="F8F8F2"/>
                </a:solidFill>
                <a:effectLst/>
                <a:latin typeface="Consolas" panose="020B0609020204030204" pitchFamily="49" charset="0"/>
              </a:rPr>
              <a:t>	</a:t>
            </a:r>
            <a:r>
              <a:rPr lang="tr-TR" b="0" dirty="0" err="1">
                <a:solidFill>
                  <a:srgbClr val="FFFF00"/>
                </a:solidFill>
                <a:effectLst/>
                <a:latin typeface="Consolas" panose="020B0609020204030204" pitchFamily="49" charset="0"/>
              </a:rPr>
              <a:t>Tau</a:t>
            </a:r>
            <a:r>
              <a:rPr lang="tr-TR" b="0" dirty="0">
                <a:solidFill>
                  <a:srgbClr val="F8F8F2"/>
                </a:solidFill>
                <a:effectLst/>
                <a:latin typeface="Consolas" panose="020B0609020204030204" pitchFamily="49" charset="0"/>
              </a:rPr>
              <a:t>: Kendall </a:t>
            </a:r>
            <a:r>
              <a:rPr lang="tr-TR" b="0" dirty="0" err="1">
                <a:solidFill>
                  <a:srgbClr val="F8F8F2"/>
                </a:solidFill>
                <a:effectLst/>
                <a:latin typeface="Consolas" panose="020B0609020204030204" pitchFamily="49" charset="0"/>
              </a:rPr>
              <a:t>Tau</a:t>
            </a:r>
            <a:endParaRPr lang="tr-TR" b="0" dirty="0">
              <a:solidFill>
                <a:srgbClr val="F8F8F2"/>
              </a:solidFill>
              <a:effectLst/>
              <a:latin typeface="Consolas" panose="020B0609020204030204" pitchFamily="49" charset="0"/>
            </a:endParaRPr>
          </a:p>
          <a:p>
            <a:r>
              <a:rPr lang="tr-TR" b="0" dirty="0">
                <a:solidFill>
                  <a:srgbClr val="F8F8F2"/>
                </a:solidFill>
                <a:effectLst/>
                <a:latin typeface="Consolas" panose="020B0609020204030204" pitchFamily="49" charset="0"/>
              </a:rPr>
              <a:t>	</a:t>
            </a:r>
            <a:r>
              <a:rPr lang="tr-TR" b="0" dirty="0">
                <a:solidFill>
                  <a:srgbClr val="FFFF00"/>
                </a:solidFill>
                <a:effectLst/>
                <a:latin typeface="Consolas" panose="020B0609020204030204" pitchFamily="49" charset="0"/>
              </a:rPr>
              <a:t>s</a:t>
            </a:r>
            <a:r>
              <a:rPr lang="tr-TR" b="0" dirty="0">
                <a:solidFill>
                  <a:srgbClr val="F8F8F2"/>
                </a:solidFill>
                <a:effectLst/>
                <a:latin typeface="Consolas" panose="020B0609020204030204" pitchFamily="49" charset="0"/>
              </a:rPr>
              <a:t>: Mann-</a:t>
            </a:r>
            <a:r>
              <a:rPr lang="tr-TR" b="0" dirty="0" err="1">
                <a:solidFill>
                  <a:srgbClr val="F8F8F2"/>
                </a:solidFill>
                <a:effectLst/>
                <a:latin typeface="Consolas" panose="020B0609020204030204" pitchFamily="49" charset="0"/>
              </a:rPr>
              <a:t>Kendal's</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score</a:t>
            </a:r>
            <a:endParaRPr lang="tr-TR" b="0" dirty="0">
              <a:solidFill>
                <a:srgbClr val="F8F8F2"/>
              </a:solidFill>
              <a:effectLst/>
              <a:latin typeface="Consolas" panose="020B0609020204030204" pitchFamily="49" charset="0"/>
            </a:endParaRPr>
          </a:p>
          <a:p>
            <a:r>
              <a:rPr lang="tr-TR" b="0" dirty="0">
                <a:solidFill>
                  <a:srgbClr val="F8F8F2"/>
                </a:solidFill>
                <a:effectLst/>
                <a:latin typeface="Consolas" panose="020B0609020204030204" pitchFamily="49" charset="0"/>
              </a:rPr>
              <a:t>	</a:t>
            </a:r>
            <a:r>
              <a:rPr lang="tr-TR" b="0" dirty="0" err="1">
                <a:solidFill>
                  <a:srgbClr val="FFFF00"/>
                </a:solidFill>
                <a:effectLst/>
                <a:latin typeface="Consolas" panose="020B0609020204030204" pitchFamily="49" charset="0"/>
              </a:rPr>
              <a:t>var_s</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Variance</a:t>
            </a:r>
            <a:r>
              <a:rPr lang="tr-TR" b="0" dirty="0">
                <a:solidFill>
                  <a:srgbClr val="F8F8F2"/>
                </a:solidFill>
                <a:effectLst/>
                <a:latin typeface="Consolas" panose="020B0609020204030204" pitchFamily="49" charset="0"/>
              </a:rPr>
              <a:t> S</a:t>
            </a:r>
          </a:p>
          <a:p>
            <a:r>
              <a:rPr lang="tr-TR" b="0" dirty="0">
                <a:solidFill>
                  <a:srgbClr val="F8F8F2"/>
                </a:solidFill>
                <a:effectLst/>
                <a:latin typeface="Consolas" panose="020B0609020204030204" pitchFamily="49" charset="0"/>
              </a:rPr>
              <a:t>	</a:t>
            </a:r>
            <a:r>
              <a:rPr lang="tr-TR" b="0" dirty="0" err="1">
                <a:solidFill>
                  <a:srgbClr val="FFFF00"/>
                </a:solidFill>
                <a:effectLst/>
                <a:latin typeface="Consolas" panose="020B0609020204030204" pitchFamily="49" charset="0"/>
              </a:rPr>
              <a:t>slope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Theil</a:t>
            </a:r>
            <a:r>
              <a:rPr lang="tr-TR" b="0" dirty="0">
                <a:solidFill>
                  <a:srgbClr val="F8F8F2"/>
                </a:solidFill>
                <a:effectLst/>
                <a:latin typeface="Consolas" panose="020B0609020204030204" pitchFamily="49" charset="0"/>
              </a:rPr>
              <a:t>-Sen </a:t>
            </a:r>
            <a:r>
              <a:rPr lang="tr-TR" b="0" dirty="0" err="1">
                <a:solidFill>
                  <a:srgbClr val="F8F8F2"/>
                </a:solidFill>
                <a:effectLst/>
                <a:latin typeface="Consolas" panose="020B0609020204030204" pitchFamily="49" charset="0"/>
              </a:rPr>
              <a:t>estimator</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slope</a:t>
            </a:r>
            <a:endParaRPr lang="tr-TR" b="0" dirty="0">
              <a:solidFill>
                <a:srgbClr val="F8F8F2"/>
              </a:solidFill>
              <a:effectLst/>
              <a:latin typeface="Consolas" panose="020B0609020204030204" pitchFamily="49" charset="0"/>
            </a:endParaRPr>
          </a:p>
          <a:p>
            <a:r>
              <a:rPr lang="tr-TR" b="0" dirty="0">
                <a:solidFill>
                  <a:srgbClr val="F8F8F2"/>
                </a:solidFill>
                <a:effectLst/>
                <a:latin typeface="Consolas" panose="020B0609020204030204" pitchFamily="49" charset="0"/>
              </a:rPr>
              <a:t>	</a:t>
            </a:r>
            <a:r>
              <a:rPr lang="tr-TR" b="0" dirty="0" err="1">
                <a:solidFill>
                  <a:srgbClr val="FFFF00"/>
                </a:solidFill>
                <a:effectLst/>
                <a:latin typeface="Consolas" panose="020B0609020204030204" pitchFamily="49" charset="0"/>
              </a:rPr>
              <a:t>intercept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intercept</a:t>
            </a:r>
            <a:r>
              <a:rPr lang="tr-TR" b="0" dirty="0">
                <a:solidFill>
                  <a:srgbClr val="F8F8F2"/>
                </a:solidFill>
                <a:effectLst/>
                <a:latin typeface="Consolas" panose="020B0609020204030204" pitchFamily="49" charset="0"/>
              </a:rPr>
              <a:t> of </a:t>
            </a:r>
            <a:r>
              <a:rPr lang="tr-TR" b="0" dirty="0">
                <a:solidFill>
                  <a:schemeClr val="bg1">
                    <a:lumMod val="95000"/>
                  </a:schemeClr>
                </a:solidFill>
                <a:effectLst/>
                <a:latin typeface="Consolas" panose="020B0609020204030204" pitchFamily="49" charset="0"/>
              </a:rPr>
              <a:t>Kendall-</a:t>
            </a:r>
            <a:r>
              <a:rPr lang="tr-TR" b="0" dirty="0" err="1">
                <a:solidFill>
                  <a:schemeClr val="bg1">
                    <a:lumMod val="95000"/>
                  </a:schemeClr>
                </a:solidFill>
                <a:effectLst/>
                <a:latin typeface="Consolas" panose="020B0609020204030204" pitchFamily="49" charset="0"/>
              </a:rPr>
              <a:t>Theil</a:t>
            </a:r>
            <a:r>
              <a:rPr lang="tr-TR" b="0" dirty="0">
                <a:solidFill>
                  <a:schemeClr val="bg1">
                    <a:lumMod val="95000"/>
                  </a:schemeClr>
                </a:solidFill>
                <a:effectLst/>
                <a:latin typeface="Consolas" panose="020B0609020204030204" pitchFamily="49" charset="0"/>
              </a:rPr>
              <a:t> </a:t>
            </a:r>
            <a:r>
              <a:rPr lang="tr-TR" b="0" dirty="0" err="1">
                <a:solidFill>
                  <a:schemeClr val="bg1">
                    <a:lumMod val="95000"/>
                  </a:schemeClr>
                </a:solidFill>
                <a:effectLst/>
                <a:latin typeface="Consolas" panose="020B0609020204030204" pitchFamily="49" charset="0"/>
              </a:rPr>
              <a:t>Robust</a:t>
            </a:r>
            <a:r>
              <a:rPr lang="tr-TR" b="0" dirty="0">
                <a:solidFill>
                  <a:schemeClr val="bg1">
                    <a:lumMod val="95000"/>
                  </a:schemeClr>
                </a:solidFill>
                <a:effectLst/>
                <a:latin typeface="Consolas" panose="020B0609020204030204" pitchFamily="49" charset="0"/>
              </a:rPr>
              <a:t> </a:t>
            </a:r>
            <a:r>
              <a:rPr lang="tr-TR" b="0" dirty="0" err="1">
                <a:solidFill>
                  <a:schemeClr val="bg1">
                    <a:lumMod val="95000"/>
                  </a:schemeClr>
                </a:solidFill>
                <a:effectLst/>
                <a:latin typeface="Consolas" panose="020B0609020204030204" pitchFamily="49" charset="0"/>
              </a:rPr>
              <a:t>Line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for</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seasonal</a:t>
            </a:r>
            <a:r>
              <a:rPr lang="tr-TR" b="0" dirty="0">
                <a:solidFill>
                  <a:srgbClr val="F8F8F2"/>
                </a:solidFill>
                <a:effectLst/>
                <a:latin typeface="Consolas" panose="020B0609020204030204" pitchFamily="49" charset="0"/>
              </a:rPr>
              <a:t> test, </a:t>
            </a:r>
            <a:r>
              <a:rPr lang="tr-TR" b="0" dirty="0" err="1">
                <a:solidFill>
                  <a:srgbClr val="F8F8F2"/>
                </a:solidFill>
                <a:effectLst/>
                <a:latin typeface="Consolas" panose="020B0609020204030204" pitchFamily="49" charset="0"/>
              </a:rPr>
              <a:t>full</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period</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cycle</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consider</a:t>
            </a:r>
            <a:r>
              <a:rPr lang="tr-TR" b="0" dirty="0">
                <a:solidFill>
                  <a:srgbClr val="F8F8F2"/>
                </a:solidFill>
                <a:effectLst/>
                <a:latin typeface="Consolas" panose="020B0609020204030204" pitchFamily="49" charset="0"/>
              </a:rPr>
              <a:t> as </a:t>
            </a:r>
            <a:r>
              <a:rPr lang="tr-TR" b="0" dirty="0" err="1">
                <a:solidFill>
                  <a:srgbClr val="F8F8F2"/>
                </a:solidFill>
                <a:effectLst/>
                <a:latin typeface="Consolas" panose="020B0609020204030204" pitchFamily="49" charset="0"/>
              </a:rPr>
              <a:t>unit</a:t>
            </a:r>
            <a:r>
              <a:rPr lang="tr-TR" b="0" dirty="0">
                <a:solidFill>
                  <a:srgbClr val="F8F8F2"/>
                </a:solidFill>
                <a:effectLst/>
                <a:latin typeface="Consolas" panose="020B0609020204030204" pitchFamily="49" charset="0"/>
              </a:rPr>
              <a:t> time step</a:t>
            </a:r>
          </a:p>
        </p:txBody>
      </p:sp>
      <p:sp>
        <p:nvSpPr>
          <p:cNvPr id="5" name="TextBox 4">
            <a:extLst>
              <a:ext uri="{FF2B5EF4-FFF2-40B4-BE49-F238E27FC236}">
                <a16:creationId xmlns:a16="http://schemas.microsoft.com/office/drawing/2014/main" id="{E439A6EB-227C-E217-31E3-E4566CD9EBB6}"/>
              </a:ext>
            </a:extLst>
          </p:cNvPr>
          <p:cNvSpPr txBox="1"/>
          <p:nvPr/>
        </p:nvSpPr>
        <p:spPr>
          <a:xfrm>
            <a:off x="1795549" y="5095701"/>
            <a:ext cx="10063196" cy="646331"/>
          </a:xfrm>
          <a:prstGeom prst="rect">
            <a:avLst/>
          </a:prstGeom>
          <a:noFill/>
        </p:spPr>
        <p:txBody>
          <a:bodyPr wrap="square" rtlCol="0">
            <a:spAutoFit/>
          </a:bodyPr>
          <a:lstStyle/>
          <a:p>
            <a:r>
              <a:rPr lang="tr-TR" dirty="0" err="1">
                <a:solidFill>
                  <a:schemeClr val="accent1"/>
                </a:solidFill>
              </a:rPr>
              <a:t>Check</a:t>
            </a:r>
            <a:r>
              <a:rPr lang="tr-TR" dirty="0">
                <a:solidFill>
                  <a:schemeClr val="accent1"/>
                </a:solidFill>
              </a:rPr>
              <a:t> </a:t>
            </a:r>
            <a:r>
              <a:rPr lang="tr-TR" dirty="0" err="1">
                <a:solidFill>
                  <a:schemeClr val="accent1"/>
                </a:solidFill>
              </a:rPr>
              <a:t>the</a:t>
            </a:r>
            <a:r>
              <a:rPr lang="tr-TR" dirty="0">
                <a:solidFill>
                  <a:schemeClr val="accent1"/>
                </a:solidFill>
              </a:rPr>
              <a:t> </a:t>
            </a:r>
            <a:r>
              <a:rPr lang="tr-TR" dirty="0" err="1">
                <a:solidFill>
                  <a:schemeClr val="accent1"/>
                </a:solidFill>
              </a:rPr>
              <a:t>official</a:t>
            </a:r>
            <a:r>
              <a:rPr lang="tr-TR" dirty="0">
                <a:solidFill>
                  <a:schemeClr val="accent1"/>
                </a:solidFill>
              </a:rPr>
              <a:t> </a:t>
            </a:r>
            <a:r>
              <a:rPr lang="tr-TR" dirty="0" err="1">
                <a:solidFill>
                  <a:schemeClr val="accent1"/>
                </a:solidFill>
              </a:rPr>
              <a:t>website</a:t>
            </a:r>
            <a:r>
              <a:rPr lang="tr-TR" dirty="0">
                <a:solidFill>
                  <a:schemeClr val="accent1"/>
                </a:solidFill>
              </a:rPr>
              <a:t> </a:t>
            </a:r>
            <a:r>
              <a:rPr lang="tr-TR" dirty="0" err="1">
                <a:solidFill>
                  <a:schemeClr val="accent1"/>
                </a:solidFill>
              </a:rPr>
              <a:t>for</a:t>
            </a:r>
            <a:r>
              <a:rPr lang="tr-TR" dirty="0">
                <a:solidFill>
                  <a:schemeClr val="accent1"/>
                </a:solidFill>
              </a:rPr>
              <a:t> </a:t>
            </a:r>
            <a:r>
              <a:rPr lang="tr-TR" dirty="0" err="1">
                <a:solidFill>
                  <a:schemeClr val="accent1"/>
                </a:solidFill>
              </a:rPr>
              <a:t>more</a:t>
            </a:r>
            <a:r>
              <a:rPr lang="tr-TR" dirty="0">
                <a:solidFill>
                  <a:schemeClr val="accent1"/>
                </a:solidFill>
              </a:rPr>
              <a:t> </a:t>
            </a:r>
            <a:r>
              <a:rPr lang="tr-TR" dirty="0" err="1">
                <a:solidFill>
                  <a:schemeClr val="accent1"/>
                </a:solidFill>
              </a:rPr>
              <a:t>information</a:t>
            </a:r>
            <a:r>
              <a:rPr lang="tr-TR" dirty="0">
                <a:solidFill>
                  <a:schemeClr val="accent1"/>
                </a:solidFill>
              </a:rPr>
              <a:t> on </a:t>
            </a:r>
            <a:r>
              <a:rPr lang="tr-TR" dirty="0" err="1">
                <a:solidFill>
                  <a:schemeClr val="accent1"/>
                </a:solidFill>
              </a:rPr>
              <a:t>the</a:t>
            </a:r>
            <a:r>
              <a:rPr lang="tr-TR" dirty="0">
                <a:solidFill>
                  <a:schemeClr val="accent1"/>
                </a:solidFill>
              </a:rPr>
              <a:t> </a:t>
            </a:r>
            <a:r>
              <a:rPr lang="tr-TR" dirty="0" err="1">
                <a:solidFill>
                  <a:schemeClr val="accent1"/>
                </a:solidFill>
              </a:rPr>
              <a:t>subject</a:t>
            </a:r>
            <a:r>
              <a:rPr lang="tr-TR" dirty="0">
                <a:solidFill>
                  <a:schemeClr val="accent1"/>
                </a:solidFill>
              </a:rPr>
              <a:t>:</a:t>
            </a:r>
          </a:p>
          <a:p>
            <a:r>
              <a:rPr lang="tr-TR" dirty="0">
                <a:solidFill>
                  <a:schemeClr val="accent1"/>
                </a:solidFill>
              </a:rPr>
              <a:t>	</a:t>
            </a:r>
            <a:r>
              <a:rPr lang="tr-TR" dirty="0" err="1">
                <a:solidFill>
                  <a:schemeClr val="accent1"/>
                </a:solidFill>
                <a:hlinkClick r:id="rId2" tooltip="https://pypi.org/project/pymannkendall/"/>
              </a:rPr>
              <a:t>https</a:t>
            </a:r>
            <a:r>
              <a:rPr lang="tr-TR" dirty="0">
                <a:solidFill>
                  <a:schemeClr val="accent1"/>
                </a:solidFill>
                <a:hlinkClick r:id="rId2" tooltip="https://pypi.org/project/pymannkendall/"/>
              </a:rPr>
              <a:t>://</a:t>
            </a:r>
            <a:r>
              <a:rPr lang="tr-TR" dirty="0" err="1">
                <a:solidFill>
                  <a:schemeClr val="accent1"/>
                </a:solidFill>
                <a:hlinkClick r:id="rId2" tooltip="https://pypi.org/project/pymannkendall/"/>
              </a:rPr>
              <a:t>pypi.org</a:t>
            </a:r>
            <a:r>
              <a:rPr lang="tr-TR" dirty="0">
                <a:solidFill>
                  <a:schemeClr val="accent1"/>
                </a:solidFill>
                <a:hlinkClick r:id="rId2" tooltip="https://pypi.org/project/pymannkendall/"/>
              </a:rPr>
              <a:t>/</a:t>
            </a:r>
            <a:r>
              <a:rPr lang="tr-TR" dirty="0" err="1">
                <a:solidFill>
                  <a:schemeClr val="accent1"/>
                </a:solidFill>
                <a:hlinkClick r:id="rId2" tooltip="https://pypi.org/project/pymannkendall/"/>
              </a:rPr>
              <a:t>project</a:t>
            </a:r>
            <a:r>
              <a:rPr lang="tr-TR" dirty="0">
                <a:solidFill>
                  <a:schemeClr val="accent1"/>
                </a:solidFill>
                <a:hlinkClick r:id="rId2" tooltip="https://pypi.org/project/pymannkendall/"/>
              </a:rPr>
              <a:t>/</a:t>
            </a:r>
            <a:r>
              <a:rPr lang="tr-TR" dirty="0" err="1">
                <a:solidFill>
                  <a:schemeClr val="accent1"/>
                </a:solidFill>
                <a:hlinkClick r:id="rId2" tooltip="https://pypi.org/project/pymannkendall/"/>
              </a:rPr>
              <a:t>pymannkendall</a:t>
            </a:r>
            <a:r>
              <a:rPr lang="tr-TR" dirty="0">
                <a:solidFill>
                  <a:schemeClr val="accent1"/>
                </a:solidFill>
                <a:hlinkClick r:id="rId2" tooltip="https://pypi.org/project/pymannkendall/"/>
              </a:rPr>
              <a:t>/</a:t>
            </a:r>
            <a:endParaRPr lang="tr-TR" dirty="0">
              <a:solidFill>
                <a:schemeClr val="accent1"/>
              </a:solidFill>
            </a:endParaRPr>
          </a:p>
        </p:txBody>
      </p:sp>
    </p:spTree>
    <p:extLst>
      <p:ext uri="{BB962C8B-B14F-4D97-AF65-F5344CB8AC3E}">
        <p14:creationId xmlns:p14="http://schemas.microsoft.com/office/powerpoint/2010/main" val="1435371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1" dur="500"/>
                                        <p:tgtEl>
                                          <p:spTgt spid="4">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3" dur="500"/>
                                        <p:tgtEl>
                                          <p:spTgt spid="4">
                                            <p:txEl>
                                              <p:pRg st="5" end="5"/>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7" dur="500"/>
                                        <p:tgtEl>
                                          <p:spTgt spid="4">
                                            <p:txEl>
                                              <p:pRg st="6" end="6"/>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5" dur="500"/>
                                        <p:tgtEl>
                                          <p:spTgt spid="4">
                                            <p:txEl>
                                              <p:pRg st="8" end="8"/>
                                            </p:txEl>
                                          </p:spTgt>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9" dur="500"/>
                                        <p:tgtEl>
                                          <p:spTgt spid="4">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500"/>
                                        <p:tgtEl>
                                          <p:spTgt spid="5">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6389786" y="467560"/>
            <a:ext cx="5585338"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gensim</a:t>
            </a:r>
            <a:r>
              <a:rPr lang="tr-TR" b="1" dirty="0" err="1">
                <a:solidFill>
                  <a:srgbClr val="BD93F9"/>
                </a:solidFill>
                <a:latin typeface="Consolas" panose="020B0609020204030204" pitchFamily="49" charset="0"/>
              </a:rPr>
              <a:t>.models</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D6EE965D-5B39-EE70-4011-431FF0E12AE6}"/>
              </a:ext>
            </a:extLst>
          </p:cNvPr>
          <p:cNvSpPr txBox="1"/>
          <p:nvPr/>
        </p:nvSpPr>
        <p:spPr>
          <a:xfrm>
            <a:off x="963943" y="1056152"/>
            <a:ext cx="10585472" cy="369332"/>
          </a:xfrm>
          <a:prstGeom prst="rect">
            <a:avLst/>
          </a:prstGeom>
          <a:noFill/>
        </p:spPr>
        <p:txBody>
          <a:bodyPr wrap="square">
            <a:spAutoFit/>
          </a:bodyPr>
          <a:lstStyle/>
          <a:p>
            <a:pPr algn="ctr"/>
            <a:r>
              <a:rPr lang="tr-TR" dirty="0">
                <a:solidFill>
                  <a:srgbClr val="C00000"/>
                </a:solidFill>
                <a:latin typeface="Consolas" panose="020B0609020204030204" pitchFamily="49" charset="0"/>
              </a:rPr>
              <a:t>Trend Analysis </a:t>
            </a:r>
            <a:r>
              <a:rPr lang="tr-TR" dirty="0" err="1">
                <a:solidFill>
                  <a:srgbClr val="C00000"/>
                </a:solidFill>
                <a:latin typeface="Consolas" panose="020B0609020204030204" pitchFamily="49" charset="0"/>
              </a:rPr>
              <a:t>for</a:t>
            </a:r>
            <a:r>
              <a:rPr lang="tr-TR" dirty="0">
                <a:solidFill>
                  <a:srgbClr val="C00000"/>
                </a:solidFill>
                <a:latin typeface="Consolas" panose="020B0609020204030204" pitchFamily="49" charset="0"/>
              </a:rPr>
              <a:t> </a:t>
            </a:r>
            <a:r>
              <a:rPr lang="tr-TR" dirty="0" err="1">
                <a:solidFill>
                  <a:srgbClr val="C00000"/>
                </a:solidFill>
                <a:latin typeface="Consolas" panose="020B0609020204030204" pitchFamily="49" charset="0"/>
              </a:rPr>
              <a:t>each</a:t>
            </a:r>
            <a:r>
              <a:rPr lang="tr-TR" dirty="0">
                <a:solidFill>
                  <a:srgbClr val="C00000"/>
                </a:solidFill>
                <a:latin typeface="Consolas" panose="020B0609020204030204" pitchFamily="49" charset="0"/>
              </a:rPr>
              <a:t> of </a:t>
            </a:r>
            <a:r>
              <a:rPr lang="tr-TR" dirty="0" err="1">
                <a:solidFill>
                  <a:srgbClr val="C00000"/>
                </a:solidFill>
                <a:latin typeface="Consolas" panose="020B0609020204030204" pitchFamily="49" charset="0"/>
              </a:rPr>
              <a:t>the</a:t>
            </a:r>
            <a:r>
              <a:rPr lang="tr-TR" dirty="0">
                <a:solidFill>
                  <a:srgbClr val="C00000"/>
                </a:solidFill>
                <a:latin typeface="Consolas" panose="020B0609020204030204" pitchFamily="49" charset="0"/>
              </a:rPr>
              <a:t> </a:t>
            </a:r>
            <a:r>
              <a:rPr lang="tr-TR" dirty="0" err="1">
                <a:solidFill>
                  <a:srgbClr val="C00000"/>
                </a:solidFill>
                <a:latin typeface="Consolas" panose="020B0609020204030204" pitchFamily="49" charset="0"/>
              </a:rPr>
              <a:t>topics</a:t>
            </a:r>
            <a:endParaRPr lang="tr-TR" b="0" dirty="0">
              <a:solidFill>
                <a:srgbClr val="C00000"/>
              </a:solidFill>
              <a:effectLst/>
              <a:latin typeface="Consolas" panose="020B0609020204030204" pitchFamily="49" charset="0"/>
            </a:endParaRPr>
          </a:p>
        </p:txBody>
      </p:sp>
      <p:pic>
        <p:nvPicPr>
          <p:cNvPr id="5" name="Picture 4" descr="Chart, line chart&#10;&#10;Description automatically generated">
            <a:extLst>
              <a:ext uri="{FF2B5EF4-FFF2-40B4-BE49-F238E27FC236}">
                <a16:creationId xmlns:a16="http://schemas.microsoft.com/office/drawing/2014/main" id="{B5B41C21-227C-A1D8-E243-6F74247C986C}"/>
              </a:ext>
            </a:extLst>
          </p:cNvPr>
          <p:cNvPicPr>
            <a:picLocks noChangeAspect="1"/>
          </p:cNvPicPr>
          <p:nvPr/>
        </p:nvPicPr>
        <p:blipFill>
          <a:blip r:embed="rId2"/>
          <a:stretch>
            <a:fillRect/>
          </a:stretch>
        </p:blipFill>
        <p:spPr>
          <a:xfrm>
            <a:off x="963942" y="1674591"/>
            <a:ext cx="2613881" cy="2237784"/>
          </a:xfrm>
          <a:prstGeom prst="rect">
            <a:avLst/>
          </a:prstGeom>
        </p:spPr>
      </p:pic>
      <p:pic>
        <p:nvPicPr>
          <p:cNvPr id="7" name="Picture 6" descr="Chart, line chart&#10;&#10;Description automatically generated">
            <a:extLst>
              <a:ext uri="{FF2B5EF4-FFF2-40B4-BE49-F238E27FC236}">
                <a16:creationId xmlns:a16="http://schemas.microsoft.com/office/drawing/2014/main" id="{D653E757-AE4D-E699-B67A-C1AC2F4A0316}"/>
              </a:ext>
            </a:extLst>
          </p:cNvPr>
          <p:cNvPicPr>
            <a:picLocks noChangeAspect="1"/>
          </p:cNvPicPr>
          <p:nvPr/>
        </p:nvPicPr>
        <p:blipFill>
          <a:blip r:embed="rId3"/>
          <a:stretch>
            <a:fillRect/>
          </a:stretch>
        </p:blipFill>
        <p:spPr>
          <a:xfrm>
            <a:off x="3621139" y="1674591"/>
            <a:ext cx="2613881" cy="2237784"/>
          </a:xfrm>
          <a:prstGeom prst="rect">
            <a:avLst/>
          </a:prstGeom>
        </p:spPr>
      </p:pic>
      <p:pic>
        <p:nvPicPr>
          <p:cNvPr id="9" name="Picture 8" descr="Chart, line chart&#10;&#10;Description automatically generated">
            <a:extLst>
              <a:ext uri="{FF2B5EF4-FFF2-40B4-BE49-F238E27FC236}">
                <a16:creationId xmlns:a16="http://schemas.microsoft.com/office/drawing/2014/main" id="{4CBBCDBD-C351-C2BF-D2C7-DDF23482E661}"/>
              </a:ext>
            </a:extLst>
          </p:cNvPr>
          <p:cNvPicPr>
            <a:picLocks noChangeAspect="1"/>
          </p:cNvPicPr>
          <p:nvPr/>
        </p:nvPicPr>
        <p:blipFill>
          <a:blip r:embed="rId4"/>
          <a:stretch>
            <a:fillRect/>
          </a:stretch>
        </p:blipFill>
        <p:spPr>
          <a:xfrm>
            <a:off x="6278336" y="1674591"/>
            <a:ext cx="2613881" cy="2237784"/>
          </a:xfrm>
          <a:prstGeom prst="rect">
            <a:avLst/>
          </a:prstGeom>
        </p:spPr>
      </p:pic>
      <p:pic>
        <p:nvPicPr>
          <p:cNvPr id="11" name="Picture 10" descr="Chart, line chart&#10;&#10;Description automatically generated">
            <a:extLst>
              <a:ext uri="{FF2B5EF4-FFF2-40B4-BE49-F238E27FC236}">
                <a16:creationId xmlns:a16="http://schemas.microsoft.com/office/drawing/2014/main" id="{62A94865-16E6-DB97-E25D-6857EDE0D33D}"/>
              </a:ext>
            </a:extLst>
          </p:cNvPr>
          <p:cNvPicPr>
            <a:picLocks noChangeAspect="1"/>
          </p:cNvPicPr>
          <p:nvPr/>
        </p:nvPicPr>
        <p:blipFill>
          <a:blip r:embed="rId5"/>
          <a:stretch>
            <a:fillRect/>
          </a:stretch>
        </p:blipFill>
        <p:spPr>
          <a:xfrm>
            <a:off x="8935533" y="1659667"/>
            <a:ext cx="2613881" cy="2252708"/>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DC2ECD84-C3D3-B62B-6137-4411C9B6FBB5}"/>
              </a:ext>
            </a:extLst>
          </p:cNvPr>
          <p:cNvPicPr>
            <a:picLocks noChangeAspect="1"/>
          </p:cNvPicPr>
          <p:nvPr/>
        </p:nvPicPr>
        <p:blipFill>
          <a:blip r:embed="rId6"/>
          <a:stretch>
            <a:fillRect/>
          </a:stretch>
        </p:blipFill>
        <p:spPr>
          <a:xfrm>
            <a:off x="963942" y="3941757"/>
            <a:ext cx="2613881" cy="2237785"/>
          </a:xfrm>
          <a:prstGeom prst="rect">
            <a:avLst/>
          </a:prstGeom>
        </p:spPr>
      </p:pic>
      <p:pic>
        <p:nvPicPr>
          <p:cNvPr id="16" name="Picture 15" descr="Chart, line chart&#10;&#10;Description automatically generated">
            <a:extLst>
              <a:ext uri="{FF2B5EF4-FFF2-40B4-BE49-F238E27FC236}">
                <a16:creationId xmlns:a16="http://schemas.microsoft.com/office/drawing/2014/main" id="{0A7F1E38-373A-1C37-A1E1-7477DB1B47BC}"/>
              </a:ext>
            </a:extLst>
          </p:cNvPr>
          <p:cNvPicPr>
            <a:picLocks noChangeAspect="1"/>
          </p:cNvPicPr>
          <p:nvPr/>
        </p:nvPicPr>
        <p:blipFill>
          <a:blip r:embed="rId7"/>
          <a:stretch>
            <a:fillRect/>
          </a:stretch>
        </p:blipFill>
        <p:spPr>
          <a:xfrm>
            <a:off x="3621139" y="3941758"/>
            <a:ext cx="2613882" cy="2237784"/>
          </a:xfrm>
          <a:prstGeom prst="rect">
            <a:avLst/>
          </a:prstGeom>
        </p:spPr>
      </p:pic>
      <p:pic>
        <p:nvPicPr>
          <p:cNvPr id="18" name="Picture 17" descr="Chart&#10;&#10;Description automatically generated with medium confidence">
            <a:extLst>
              <a:ext uri="{FF2B5EF4-FFF2-40B4-BE49-F238E27FC236}">
                <a16:creationId xmlns:a16="http://schemas.microsoft.com/office/drawing/2014/main" id="{754BF163-B95A-9D15-2B67-2CAA1295CD60}"/>
              </a:ext>
            </a:extLst>
          </p:cNvPr>
          <p:cNvPicPr>
            <a:picLocks noChangeAspect="1"/>
          </p:cNvPicPr>
          <p:nvPr/>
        </p:nvPicPr>
        <p:blipFill>
          <a:blip r:embed="rId8"/>
          <a:stretch>
            <a:fillRect/>
          </a:stretch>
        </p:blipFill>
        <p:spPr>
          <a:xfrm>
            <a:off x="6278336" y="3941758"/>
            <a:ext cx="2613881" cy="2237784"/>
          </a:xfrm>
          <a:prstGeom prst="rect">
            <a:avLst/>
          </a:prstGeom>
        </p:spPr>
      </p:pic>
      <p:pic>
        <p:nvPicPr>
          <p:cNvPr id="20" name="Picture 19" descr="Chart, line chart&#10;&#10;Description automatically generated">
            <a:extLst>
              <a:ext uri="{FF2B5EF4-FFF2-40B4-BE49-F238E27FC236}">
                <a16:creationId xmlns:a16="http://schemas.microsoft.com/office/drawing/2014/main" id="{77114319-6C73-B02C-19EB-61EB854FC015}"/>
              </a:ext>
            </a:extLst>
          </p:cNvPr>
          <p:cNvPicPr>
            <a:picLocks noChangeAspect="1"/>
          </p:cNvPicPr>
          <p:nvPr/>
        </p:nvPicPr>
        <p:blipFill>
          <a:blip r:embed="rId9"/>
          <a:stretch>
            <a:fillRect/>
          </a:stretch>
        </p:blipFill>
        <p:spPr>
          <a:xfrm>
            <a:off x="8935533" y="3941758"/>
            <a:ext cx="2613881" cy="2237785"/>
          </a:xfrm>
          <a:prstGeom prst="rect">
            <a:avLst/>
          </a:prstGeom>
        </p:spPr>
      </p:pic>
    </p:spTree>
    <p:extLst>
      <p:ext uri="{BB962C8B-B14F-4D97-AF65-F5344CB8AC3E}">
        <p14:creationId xmlns:p14="http://schemas.microsoft.com/office/powerpoint/2010/main" val="328326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6389786" y="467560"/>
            <a:ext cx="5585338" cy="369332"/>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err="1">
                <a:solidFill>
                  <a:srgbClr val="BD93F9"/>
                </a:solidFill>
                <a:effectLst/>
                <a:latin typeface="Consolas" panose="020B0609020204030204" pitchFamily="49" charset="0"/>
              </a:rPr>
              <a:t>LDA</a:t>
            </a:r>
            <a:r>
              <a:rPr lang="en-US" b="1" dirty="0">
                <a:solidFill>
                  <a:srgbClr val="BD93F9"/>
                </a:solidFill>
                <a:effectLst/>
                <a:latin typeface="Consolas" panose="020B0609020204030204" pitchFamily="49" charset="0"/>
              </a:rPr>
              <a:t> Model from</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gensim</a:t>
            </a:r>
            <a:r>
              <a:rPr lang="tr-TR" b="1" dirty="0" err="1">
                <a:solidFill>
                  <a:srgbClr val="BD93F9"/>
                </a:solidFill>
                <a:latin typeface="Consolas" panose="020B0609020204030204" pitchFamily="49" charset="0"/>
              </a:rPr>
              <a:t>.models</a:t>
            </a:r>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D6EE965D-5B39-EE70-4011-431FF0E12AE6}"/>
              </a:ext>
            </a:extLst>
          </p:cNvPr>
          <p:cNvSpPr txBox="1"/>
          <p:nvPr/>
        </p:nvSpPr>
        <p:spPr>
          <a:xfrm>
            <a:off x="963943" y="1056152"/>
            <a:ext cx="10585472" cy="369332"/>
          </a:xfrm>
          <a:prstGeom prst="rect">
            <a:avLst/>
          </a:prstGeom>
          <a:noFill/>
        </p:spPr>
        <p:txBody>
          <a:bodyPr wrap="square">
            <a:spAutoFit/>
          </a:bodyPr>
          <a:lstStyle/>
          <a:p>
            <a:pPr algn="ctr"/>
            <a:r>
              <a:rPr lang="tr-TR" dirty="0">
                <a:solidFill>
                  <a:srgbClr val="C00000"/>
                </a:solidFill>
                <a:latin typeface="Consolas" panose="020B0609020204030204" pitchFamily="49" charset="0"/>
              </a:rPr>
              <a:t>Trend Analysis </a:t>
            </a:r>
            <a:r>
              <a:rPr lang="tr-TR" dirty="0" err="1">
                <a:solidFill>
                  <a:srgbClr val="C00000"/>
                </a:solidFill>
                <a:latin typeface="Consolas" panose="020B0609020204030204" pitchFamily="49" charset="0"/>
              </a:rPr>
              <a:t>for</a:t>
            </a:r>
            <a:r>
              <a:rPr lang="tr-TR" dirty="0">
                <a:solidFill>
                  <a:srgbClr val="C00000"/>
                </a:solidFill>
                <a:latin typeface="Consolas" panose="020B0609020204030204" pitchFamily="49" charset="0"/>
              </a:rPr>
              <a:t> </a:t>
            </a:r>
            <a:r>
              <a:rPr lang="tr-TR" dirty="0" err="1">
                <a:solidFill>
                  <a:srgbClr val="C00000"/>
                </a:solidFill>
                <a:latin typeface="Consolas" panose="020B0609020204030204" pitchFamily="49" charset="0"/>
              </a:rPr>
              <a:t>each</a:t>
            </a:r>
            <a:r>
              <a:rPr lang="tr-TR" dirty="0">
                <a:solidFill>
                  <a:srgbClr val="C00000"/>
                </a:solidFill>
                <a:latin typeface="Consolas" panose="020B0609020204030204" pitchFamily="49" charset="0"/>
              </a:rPr>
              <a:t> of </a:t>
            </a:r>
            <a:r>
              <a:rPr lang="tr-TR" dirty="0" err="1">
                <a:solidFill>
                  <a:srgbClr val="C00000"/>
                </a:solidFill>
                <a:latin typeface="Consolas" panose="020B0609020204030204" pitchFamily="49" charset="0"/>
              </a:rPr>
              <a:t>the</a:t>
            </a:r>
            <a:r>
              <a:rPr lang="tr-TR" dirty="0">
                <a:solidFill>
                  <a:srgbClr val="C00000"/>
                </a:solidFill>
                <a:latin typeface="Consolas" panose="020B0609020204030204" pitchFamily="49" charset="0"/>
              </a:rPr>
              <a:t> </a:t>
            </a:r>
            <a:r>
              <a:rPr lang="tr-TR" dirty="0" err="1">
                <a:solidFill>
                  <a:srgbClr val="C00000"/>
                </a:solidFill>
                <a:latin typeface="Consolas" panose="020B0609020204030204" pitchFamily="49" charset="0"/>
              </a:rPr>
              <a:t>topics</a:t>
            </a:r>
            <a:endParaRPr lang="tr-TR" b="0" dirty="0">
              <a:solidFill>
                <a:srgbClr val="C00000"/>
              </a:solidFill>
              <a:effectLst/>
              <a:latin typeface="Consolas" panose="020B0609020204030204" pitchFamily="49" charset="0"/>
            </a:endParaRPr>
          </a:p>
        </p:txBody>
      </p:sp>
      <p:pic>
        <p:nvPicPr>
          <p:cNvPr id="6" name="Picture 5" descr="Chart, line chart&#10;&#10;Description automatically generated">
            <a:extLst>
              <a:ext uri="{FF2B5EF4-FFF2-40B4-BE49-F238E27FC236}">
                <a16:creationId xmlns:a16="http://schemas.microsoft.com/office/drawing/2014/main" id="{C2442878-1E87-497A-DB8D-B581DDADCA24}"/>
              </a:ext>
            </a:extLst>
          </p:cNvPr>
          <p:cNvPicPr>
            <a:picLocks noChangeAspect="1"/>
          </p:cNvPicPr>
          <p:nvPr/>
        </p:nvPicPr>
        <p:blipFill>
          <a:blip r:embed="rId2"/>
          <a:stretch>
            <a:fillRect/>
          </a:stretch>
        </p:blipFill>
        <p:spPr>
          <a:xfrm>
            <a:off x="963943" y="1674590"/>
            <a:ext cx="2613880" cy="2231855"/>
          </a:xfrm>
          <a:prstGeom prst="rect">
            <a:avLst/>
          </a:prstGeom>
        </p:spPr>
      </p:pic>
      <p:pic>
        <p:nvPicPr>
          <p:cNvPr id="10" name="Picture 9" descr="Chart&#10;&#10;Description automatically generated">
            <a:extLst>
              <a:ext uri="{FF2B5EF4-FFF2-40B4-BE49-F238E27FC236}">
                <a16:creationId xmlns:a16="http://schemas.microsoft.com/office/drawing/2014/main" id="{A63A0778-937D-7169-28F1-5CC9B1A56E4D}"/>
              </a:ext>
            </a:extLst>
          </p:cNvPr>
          <p:cNvPicPr>
            <a:picLocks noChangeAspect="1"/>
          </p:cNvPicPr>
          <p:nvPr/>
        </p:nvPicPr>
        <p:blipFill>
          <a:blip r:embed="rId3"/>
          <a:stretch>
            <a:fillRect/>
          </a:stretch>
        </p:blipFill>
        <p:spPr>
          <a:xfrm>
            <a:off x="3621141" y="1674590"/>
            <a:ext cx="2613880" cy="2237785"/>
          </a:xfrm>
          <a:prstGeom prst="rect">
            <a:avLst/>
          </a:prstGeom>
        </p:spPr>
      </p:pic>
      <p:pic>
        <p:nvPicPr>
          <p:cNvPr id="15" name="Picture 14" descr="Chart, line chart&#10;&#10;Description automatically generated">
            <a:extLst>
              <a:ext uri="{FF2B5EF4-FFF2-40B4-BE49-F238E27FC236}">
                <a16:creationId xmlns:a16="http://schemas.microsoft.com/office/drawing/2014/main" id="{C837765A-F37E-E072-39F1-49B80F4FBA63}"/>
              </a:ext>
            </a:extLst>
          </p:cNvPr>
          <p:cNvPicPr>
            <a:picLocks noChangeAspect="1"/>
          </p:cNvPicPr>
          <p:nvPr/>
        </p:nvPicPr>
        <p:blipFill>
          <a:blip r:embed="rId4"/>
          <a:stretch>
            <a:fillRect/>
          </a:stretch>
        </p:blipFill>
        <p:spPr>
          <a:xfrm>
            <a:off x="6278335" y="1670538"/>
            <a:ext cx="2613880" cy="2241837"/>
          </a:xfrm>
          <a:prstGeom prst="rect">
            <a:avLst/>
          </a:prstGeom>
        </p:spPr>
      </p:pic>
      <p:pic>
        <p:nvPicPr>
          <p:cNvPr id="19" name="Picture 18" descr="Chart&#10;&#10;Description automatically generated">
            <a:extLst>
              <a:ext uri="{FF2B5EF4-FFF2-40B4-BE49-F238E27FC236}">
                <a16:creationId xmlns:a16="http://schemas.microsoft.com/office/drawing/2014/main" id="{B4F80348-903E-85FC-5FD7-D68F20B81E97}"/>
              </a:ext>
            </a:extLst>
          </p:cNvPr>
          <p:cNvPicPr>
            <a:picLocks noChangeAspect="1"/>
          </p:cNvPicPr>
          <p:nvPr/>
        </p:nvPicPr>
        <p:blipFill>
          <a:blip r:embed="rId5"/>
          <a:stretch>
            <a:fillRect/>
          </a:stretch>
        </p:blipFill>
        <p:spPr>
          <a:xfrm>
            <a:off x="8935529" y="1674590"/>
            <a:ext cx="2613880" cy="2231855"/>
          </a:xfrm>
          <a:prstGeom prst="rect">
            <a:avLst/>
          </a:prstGeom>
        </p:spPr>
      </p:pic>
      <p:pic>
        <p:nvPicPr>
          <p:cNvPr id="22" name="Picture 21" descr="Chart&#10;&#10;Description automatically generated">
            <a:extLst>
              <a:ext uri="{FF2B5EF4-FFF2-40B4-BE49-F238E27FC236}">
                <a16:creationId xmlns:a16="http://schemas.microsoft.com/office/drawing/2014/main" id="{79D1ABAD-C618-DA4F-E23A-22AEF1BD3DA9}"/>
              </a:ext>
            </a:extLst>
          </p:cNvPr>
          <p:cNvPicPr>
            <a:picLocks noChangeAspect="1"/>
          </p:cNvPicPr>
          <p:nvPr/>
        </p:nvPicPr>
        <p:blipFill>
          <a:blip r:embed="rId6"/>
          <a:stretch>
            <a:fillRect/>
          </a:stretch>
        </p:blipFill>
        <p:spPr>
          <a:xfrm>
            <a:off x="2291875" y="3947636"/>
            <a:ext cx="2613880" cy="2231855"/>
          </a:xfrm>
          <a:prstGeom prst="rect">
            <a:avLst/>
          </a:prstGeom>
        </p:spPr>
      </p:pic>
      <p:pic>
        <p:nvPicPr>
          <p:cNvPr id="24" name="Picture 23" descr="Chart&#10;&#10;Description automatically generated">
            <a:extLst>
              <a:ext uri="{FF2B5EF4-FFF2-40B4-BE49-F238E27FC236}">
                <a16:creationId xmlns:a16="http://schemas.microsoft.com/office/drawing/2014/main" id="{8BB0FA29-8A0C-A1D6-0F0B-DD63D80DC028}"/>
              </a:ext>
            </a:extLst>
          </p:cNvPr>
          <p:cNvPicPr>
            <a:picLocks noChangeAspect="1"/>
          </p:cNvPicPr>
          <p:nvPr/>
        </p:nvPicPr>
        <p:blipFill>
          <a:blip r:embed="rId7"/>
          <a:stretch>
            <a:fillRect/>
          </a:stretch>
        </p:blipFill>
        <p:spPr>
          <a:xfrm>
            <a:off x="5060519" y="3947636"/>
            <a:ext cx="2613880" cy="2231856"/>
          </a:xfrm>
          <a:prstGeom prst="rect">
            <a:avLst/>
          </a:prstGeom>
        </p:spPr>
      </p:pic>
      <p:pic>
        <p:nvPicPr>
          <p:cNvPr id="26" name="Picture 25" descr="Chart, line chart&#10;&#10;Description automatically generated">
            <a:extLst>
              <a:ext uri="{FF2B5EF4-FFF2-40B4-BE49-F238E27FC236}">
                <a16:creationId xmlns:a16="http://schemas.microsoft.com/office/drawing/2014/main" id="{630D87AA-A270-DADB-1731-EA4727C84A64}"/>
              </a:ext>
            </a:extLst>
          </p:cNvPr>
          <p:cNvPicPr>
            <a:picLocks noChangeAspect="1"/>
          </p:cNvPicPr>
          <p:nvPr/>
        </p:nvPicPr>
        <p:blipFill>
          <a:blip r:embed="rId8"/>
          <a:stretch>
            <a:fillRect/>
          </a:stretch>
        </p:blipFill>
        <p:spPr>
          <a:xfrm>
            <a:off x="7829163" y="3942644"/>
            <a:ext cx="2618617" cy="2241838"/>
          </a:xfrm>
          <a:prstGeom prst="rect">
            <a:avLst/>
          </a:prstGeom>
        </p:spPr>
      </p:pic>
    </p:spTree>
    <p:extLst>
      <p:ext uri="{BB962C8B-B14F-4D97-AF65-F5344CB8AC3E}">
        <p14:creationId xmlns:p14="http://schemas.microsoft.com/office/powerpoint/2010/main" val="189432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920626" y="1450703"/>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pic>
        <p:nvPicPr>
          <p:cNvPr id="5" name="Picture 4" descr="Language Processing Pipeline">
            <a:extLst>
              <a:ext uri="{FF2B5EF4-FFF2-40B4-BE49-F238E27FC236}">
                <a16:creationId xmlns:a16="http://schemas.microsoft.com/office/drawing/2014/main" id="{D47C1F65-FDCB-2D53-5AD1-204BED719AA9}"/>
              </a:ext>
            </a:extLst>
          </p:cNvPr>
          <p:cNvPicPr>
            <a:picLocks noChangeAspect="1"/>
          </p:cNvPicPr>
          <p:nvPr/>
        </p:nvPicPr>
        <p:blipFill>
          <a:blip r:embed="rId2"/>
          <a:stretch>
            <a:fillRect/>
          </a:stretch>
        </p:blipFill>
        <p:spPr>
          <a:xfrm>
            <a:off x="595312" y="2851272"/>
            <a:ext cx="11001375" cy="2105025"/>
          </a:xfrm>
          <a:prstGeom prst="rect">
            <a:avLst/>
          </a:prstGeom>
        </p:spPr>
      </p:pic>
      <p:sp>
        <p:nvSpPr>
          <p:cNvPr id="7" name="TextBox 6">
            <a:extLst>
              <a:ext uri="{FF2B5EF4-FFF2-40B4-BE49-F238E27FC236}">
                <a16:creationId xmlns:a16="http://schemas.microsoft.com/office/drawing/2014/main" id="{035AEC89-F0E2-85BB-D228-EC2364F2FE80}"/>
              </a:ext>
            </a:extLst>
          </p:cNvPr>
          <p:cNvSpPr txBox="1"/>
          <p:nvPr/>
        </p:nvSpPr>
        <p:spPr>
          <a:xfrm>
            <a:off x="595312" y="2481940"/>
            <a:ext cx="11001375" cy="369332"/>
          </a:xfrm>
          <a:prstGeom prst="rect">
            <a:avLst/>
          </a:prstGeom>
          <a:noFill/>
        </p:spPr>
        <p:txBody>
          <a:bodyPr wrap="square" rtlCol="0">
            <a:spAutoFit/>
          </a:bodyPr>
          <a:lstStyle/>
          <a:p>
            <a:pPr algn="ctr"/>
            <a:r>
              <a:rPr lang="tr-TR" dirty="0">
                <a:solidFill>
                  <a:srgbClr val="C00000"/>
                </a:solidFill>
              </a:rPr>
              <a:t>Language </a:t>
            </a:r>
            <a:r>
              <a:rPr lang="tr-TR" dirty="0" err="1">
                <a:solidFill>
                  <a:srgbClr val="C00000"/>
                </a:solidFill>
              </a:rPr>
              <a:t>Processing</a:t>
            </a:r>
            <a:r>
              <a:rPr lang="tr-TR" dirty="0">
                <a:solidFill>
                  <a:srgbClr val="C00000"/>
                </a:solidFill>
              </a:rPr>
              <a:t> </a:t>
            </a:r>
            <a:r>
              <a:rPr lang="tr-TR" dirty="0" err="1">
                <a:solidFill>
                  <a:srgbClr val="C00000"/>
                </a:solidFill>
              </a:rPr>
              <a:t>Pipeline</a:t>
            </a:r>
            <a:endParaRPr lang="tr-TR" dirty="0">
              <a:solidFill>
                <a:srgbClr val="C00000"/>
              </a:solidFill>
            </a:endParaRPr>
          </a:p>
        </p:txBody>
      </p:sp>
    </p:spTree>
    <p:extLst>
      <p:ext uri="{BB962C8B-B14F-4D97-AF65-F5344CB8AC3E}">
        <p14:creationId xmlns:p14="http://schemas.microsoft.com/office/powerpoint/2010/main" val="16726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5</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283370"/>
            <a:ext cx="10515600" cy="1021648"/>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tr-TR" dirty="0">
                <a:solidFill>
                  <a:srgbClr val="00FF00"/>
                </a:solidFill>
              </a:rPr>
              <a:t>Data </a:t>
            </a:r>
            <a:r>
              <a:rPr lang="tr-TR" dirty="0" err="1">
                <a:solidFill>
                  <a:srgbClr val="00FF00"/>
                </a:solidFill>
              </a:rPr>
              <a:t>Understanding</a:t>
            </a:r>
            <a:endParaRPr lang="en-US" dirty="0">
              <a:solidFill>
                <a:srgbClr val="00FF00"/>
              </a:solidFill>
            </a:endParaRPr>
          </a:p>
        </p:txBody>
      </p:sp>
      <p:pic>
        <p:nvPicPr>
          <p:cNvPr id="7" name="Picture 6">
            <a:extLst>
              <a:ext uri="{FF2B5EF4-FFF2-40B4-BE49-F238E27FC236}">
                <a16:creationId xmlns:a16="http://schemas.microsoft.com/office/drawing/2014/main" id="{5E8A4380-1FA9-8C39-FA49-FB770F03E7DF}"/>
              </a:ext>
            </a:extLst>
          </p:cNvPr>
          <p:cNvPicPr>
            <a:picLocks noChangeAspect="1"/>
          </p:cNvPicPr>
          <p:nvPr/>
        </p:nvPicPr>
        <p:blipFill>
          <a:blip r:embed="rId2"/>
          <a:stretch>
            <a:fillRect/>
          </a:stretch>
        </p:blipFill>
        <p:spPr>
          <a:xfrm>
            <a:off x="920627" y="1976614"/>
            <a:ext cx="10515600" cy="3965314"/>
          </a:xfrm>
          <a:prstGeom prst="rect">
            <a:avLst/>
          </a:prstGeom>
        </p:spPr>
      </p:pic>
      <p:sp>
        <p:nvSpPr>
          <p:cNvPr id="8" name="TextBox 7">
            <a:extLst>
              <a:ext uri="{FF2B5EF4-FFF2-40B4-BE49-F238E27FC236}">
                <a16:creationId xmlns:a16="http://schemas.microsoft.com/office/drawing/2014/main" id="{696D394D-57A5-1A13-1088-A829A00A401F}"/>
              </a:ext>
            </a:extLst>
          </p:cNvPr>
          <p:cNvSpPr txBox="1"/>
          <p:nvPr/>
        </p:nvSpPr>
        <p:spPr>
          <a:xfrm>
            <a:off x="3231471" y="1509204"/>
            <a:ext cx="6036815" cy="369332"/>
          </a:xfrm>
          <a:prstGeom prst="rect">
            <a:avLst/>
          </a:prstGeom>
          <a:noFill/>
        </p:spPr>
        <p:txBody>
          <a:bodyPr wrap="square" rtlCol="0">
            <a:spAutoFit/>
          </a:bodyPr>
          <a:lstStyle/>
          <a:p>
            <a:pPr algn="ctr"/>
            <a:r>
              <a:rPr lang="tr-TR" dirty="0">
                <a:solidFill>
                  <a:schemeClr val="bg1"/>
                </a:solidFill>
              </a:rPr>
              <a:t>I </a:t>
            </a:r>
            <a:r>
              <a:rPr lang="tr-TR" dirty="0" err="1">
                <a:solidFill>
                  <a:schemeClr val="bg1"/>
                </a:solidFill>
              </a:rPr>
              <a:t>used</a:t>
            </a:r>
            <a:r>
              <a:rPr lang="tr-TR" dirty="0">
                <a:solidFill>
                  <a:schemeClr val="bg1"/>
                </a:solidFill>
              </a:rPr>
              <a:t> </a:t>
            </a:r>
            <a:r>
              <a:rPr lang="tr-TR" dirty="0" err="1">
                <a:solidFill>
                  <a:schemeClr val="bg1"/>
                </a:solidFill>
                <a:hlinkClick r:id="rId3" tooltip="https://pubmed.ncbi.nlm.nih.gov/"/>
              </a:rPr>
              <a:t>PubMed</a:t>
            </a:r>
            <a:r>
              <a:rPr lang="tr-TR" dirty="0">
                <a:solidFill>
                  <a:schemeClr val="bg1"/>
                </a:solidFill>
              </a:rPr>
              <a:t> </a:t>
            </a:r>
            <a:r>
              <a:rPr lang="tr-TR" dirty="0" err="1">
                <a:solidFill>
                  <a:schemeClr val="bg1"/>
                </a:solidFill>
              </a:rPr>
              <a:t>for</a:t>
            </a:r>
            <a:r>
              <a:rPr lang="tr-TR" dirty="0">
                <a:solidFill>
                  <a:schemeClr val="bg1"/>
                </a:solidFill>
              </a:rPr>
              <a:t> </a:t>
            </a:r>
            <a:r>
              <a:rPr lang="tr-TR" dirty="0" err="1">
                <a:solidFill>
                  <a:schemeClr val="bg1"/>
                </a:solidFill>
              </a:rPr>
              <a:t>gathering</a:t>
            </a:r>
            <a:r>
              <a:rPr lang="tr-TR" dirty="0">
                <a:solidFill>
                  <a:schemeClr val="bg1"/>
                </a:solidFill>
              </a:rPr>
              <a:t> </a:t>
            </a:r>
            <a:r>
              <a:rPr lang="tr-TR" dirty="0" err="1">
                <a:solidFill>
                  <a:schemeClr val="bg1"/>
                </a:solidFill>
              </a:rPr>
              <a:t>the</a:t>
            </a:r>
            <a:r>
              <a:rPr lang="tr-TR" dirty="0">
                <a:solidFill>
                  <a:schemeClr val="bg1"/>
                </a:solidFill>
              </a:rPr>
              <a:t> data.</a:t>
            </a:r>
          </a:p>
        </p:txBody>
      </p:sp>
    </p:spTree>
    <p:extLst>
      <p:ext uri="{BB962C8B-B14F-4D97-AF65-F5344CB8AC3E}">
        <p14:creationId xmlns:p14="http://schemas.microsoft.com/office/powerpoint/2010/main" val="229292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920626" y="1450703"/>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4" name="TextBox 3">
            <a:extLst>
              <a:ext uri="{FF2B5EF4-FFF2-40B4-BE49-F238E27FC236}">
                <a16:creationId xmlns:a16="http://schemas.microsoft.com/office/drawing/2014/main" id="{CF6DC2E2-FD91-052D-4256-D96F40BFEC4E}"/>
              </a:ext>
            </a:extLst>
          </p:cNvPr>
          <p:cNvSpPr txBox="1"/>
          <p:nvPr/>
        </p:nvSpPr>
        <p:spPr>
          <a:xfrm>
            <a:off x="920627" y="2967335"/>
            <a:ext cx="6097384" cy="923330"/>
          </a:xfrm>
          <a:prstGeom prst="rect">
            <a:avLst/>
          </a:prstGeom>
          <a:noFill/>
        </p:spPr>
        <p:txBody>
          <a:bodyPr wrap="square">
            <a:spAutoFit/>
          </a:bodyPr>
          <a:lstStyle/>
          <a:p>
            <a:r>
              <a:rPr lang="tr-TR" b="0" dirty="0" err="1">
                <a:solidFill>
                  <a:srgbClr val="F8F8F2"/>
                </a:solidFill>
                <a:effectLst/>
                <a:latin typeface="Consolas" panose="020B0609020204030204" pitchFamily="49" charset="0"/>
              </a:rPr>
              <a:t>doc_bionlp13cg</a:t>
            </a:r>
            <a:r>
              <a:rPr lang="tr-TR" b="0" dirty="0">
                <a:solidFill>
                  <a:srgbClr val="F8F8F2"/>
                </a:solidFill>
                <a:effectLst/>
                <a:latin typeface="Consolas" panose="020B0609020204030204" pitchFamily="49" charset="0"/>
              </a:rPr>
              <a:t> </a:t>
            </a:r>
            <a:r>
              <a:rPr lang="tr-TR" b="0" dirty="0">
                <a:solidFill>
                  <a:srgbClr val="FF79C6"/>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nlp_bionlp13cg</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text</a:t>
            </a:r>
            <a:r>
              <a:rPr lang="tr-TR" b="0" dirty="0">
                <a:solidFill>
                  <a:srgbClr val="F8F8F2"/>
                </a:solidFill>
                <a:effectLst/>
                <a:latin typeface="Consolas" panose="020B0609020204030204" pitchFamily="49" charset="0"/>
              </a:rPr>
              <a:t>)</a:t>
            </a:r>
          </a:p>
          <a:p>
            <a:r>
              <a:rPr lang="tr-TR" b="0" dirty="0" err="1">
                <a:solidFill>
                  <a:srgbClr val="F8F8F2"/>
                </a:solidFill>
                <a:effectLst/>
                <a:latin typeface="Consolas" panose="020B0609020204030204" pitchFamily="49" charset="0"/>
              </a:rPr>
              <a:t>doc_bc5cdr</a:t>
            </a:r>
            <a:r>
              <a:rPr lang="tr-TR" b="0" dirty="0">
                <a:solidFill>
                  <a:srgbClr val="F8F8F2"/>
                </a:solidFill>
                <a:effectLst/>
                <a:latin typeface="Consolas" panose="020B0609020204030204" pitchFamily="49" charset="0"/>
              </a:rPr>
              <a:t> </a:t>
            </a:r>
            <a:r>
              <a:rPr lang="tr-TR" b="0" dirty="0">
                <a:solidFill>
                  <a:srgbClr val="FF79C6"/>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nlp_bc5cdr</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text</a:t>
            </a:r>
            <a:r>
              <a:rPr lang="tr-TR" b="0" dirty="0">
                <a:solidFill>
                  <a:srgbClr val="F8F8F2"/>
                </a:solidFill>
                <a:effectLst/>
                <a:latin typeface="Consolas" panose="020B0609020204030204" pitchFamily="49" charset="0"/>
              </a:rPr>
              <a:t>)</a:t>
            </a:r>
          </a:p>
          <a:p>
            <a:r>
              <a:rPr lang="tr-TR" b="0" dirty="0" err="1">
                <a:solidFill>
                  <a:srgbClr val="F8F8F2"/>
                </a:solidFill>
                <a:effectLst/>
                <a:latin typeface="Consolas" panose="020B0609020204030204" pitchFamily="49" charset="0"/>
              </a:rPr>
              <a:t>doc_core</a:t>
            </a:r>
            <a:r>
              <a:rPr lang="tr-TR" b="0" dirty="0">
                <a:solidFill>
                  <a:srgbClr val="F8F8F2"/>
                </a:solidFill>
                <a:effectLst/>
                <a:latin typeface="Consolas" panose="020B0609020204030204" pitchFamily="49" charset="0"/>
              </a:rPr>
              <a:t> </a:t>
            </a:r>
            <a:r>
              <a:rPr lang="tr-TR" b="0" dirty="0">
                <a:solidFill>
                  <a:srgbClr val="FF79C6"/>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nlp</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text</a:t>
            </a:r>
            <a:r>
              <a:rPr lang="tr-TR" b="0" dirty="0">
                <a:solidFill>
                  <a:srgbClr val="F8F8F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0E395433-3296-7C0A-433D-C40741C05649}"/>
              </a:ext>
            </a:extLst>
          </p:cNvPr>
          <p:cNvSpPr txBox="1"/>
          <p:nvPr/>
        </p:nvSpPr>
        <p:spPr>
          <a:xfrm>
            <a:off x="942201" y="2147724"/>
            <a:ext cx="7027618" cy="923330"/>
          </a:xfrm>
          <a:prstGeom prst="rect">
            <a:avLst/>
          </a:prstGeom>
          <a:noFill/>
        </p:spPr>
        <p:txBody>
          <a:bodyPr wrap="square" rtlCol="0">
            <a:spAutoFit/>
          </a:bodyPr>
          <a:lstStyle/>
          <a:p>
            <a:r>
              <a:rPr lang="tr-TR" dirty="0" err="1">
                <a:solidFill>
                  <a:schemeClr val="bg1"/>
                </a:solidFill>
              </a:rPr>
              <a:t>To</a:t>
            </a:r>
            <a:r>
              <a:rPr lang="tr-TR" dirty="0">
                <a:solidFill>
                  <a:schemeClr val="bg1"/>
                </a:solidFill>
              </a:rPr>
              <a:t> </a:t>
            </a:r>
            <a:r>
              <a:rPr lang="tr-TR" dirty="0" err="1">
                <a:solidFill>
                  <a:schemeClr val="bg1"/>
                </a:solidFill>
              </a:rPr>
              <a:t>get</a:t>
            </a:r>
            <a:r>
              <a:rPr lang="tr-TR" dirty="0">
                <a:solidFill>
                  <a:schemeClr val="bg1"/>
                </a:solidFill>
              </a:rPr>
              <a:t> a </a:t>
            </a:r>
            <a:r>
              <a:rPr lang="tr-TR" dirty="0" err="1">
                <a:solidFill>
                  <a:schemeClr val="bg1"/>
                </a:solidFill>
              </a:rPr>
              <a:t>processed</a:t>
            </a:r>
            <a:r>
              <a:rPr lang="tr-TR" dirty="0">
                <a:solidFill>
                  <a:schemeClr val="bg1"/>
                </a:solidFill>
              </a:rPr>
              <a:t> </a:t>
            </a:r>
            <a:r>
              <a:rPr lang="tr-TR" dirty="0" err="1">
                <a:solidFill>
                  <a:schemeClr val="bg1"/>
                </a:solidFill>
              </a:rPr>
              <a:t>text</a:t>
            </a:r>
            <a:r>
              <a:rPr lang="tr-TR" dirty="0">
                <a:solidFill>
                  <a:schemeClr val="bg1"/>
                </a:solidFill>
              </a:rPr>
              <a:t> </a:t>
            </a:r>
            <a:r>
              <a:rPr lang="tr-TR" dirty="0" err="1">
                <a:solidFill>
                  <a:schemeClr val="bg1"/>
                </a:solidFill>
              </a:rPr>
              <a:t>we</a:t>
            </a:r>
            <a:r>
              <a:rPr lang="tr-TR" dirty="0">
                <a:solidFill>
                  <a:schemeClr val="bg1"/>
                </a:solidFill>
              </a:rPr>
              <a:t> </a:t>
            </a:r>
            <a:r>
              <a:rPr lang="tr-TR" dirty="0" err="1">
                <a:solidFill>
                  <a:schemeClr val="bg1"/>
                </a:solidFill>
              </a:rPr>
              <a:t>need</a:t>
            </a:r>
            <a:r>
              <a:rPr lang="tr-TR" dirty="0">
                <a:solidFill>
                  <a:schemeClr val="bg1"/>
                </a:solidFill>
              </a:rPr>
              <a:t> </a:t>
            </a:r>
            <a:r>
              <a:rPr lang="tr-TR" dirty="0" err="1">
                <a:solidFill>
                  <a:schemeClr val="bg1"/>
                </a:solidFill>
              </a:rPr>
              <a:t>to</a:t>
            </a:r>
            <a:r>
              <a:rPr lang="tr-TR" dirty="0">
                <a:solidFill>
                  <a:schemeClr val="bg1"/>
                </a:solidFill>
              </a:rPr>
              <a:t> </a:t>
            </a:r>
            <a:r>
              <a:rPr lang="tr-TR" dirty="0" err="1">
                <a:solidFill>
                  <a:schemeClr val="bg1"/>
                </a:solidFill>
              </a:rPr>
              <a:t>call</a:t>
            </a:r>
            <a:r>
              <a:rPr lang="tr-TR" dirty="0">
                <a:solidFill>
                  <a:schemeClr val="bg1"/>
                </a:solidFill>
              </a:rPr>
              <a:t> </a:t>
            </a:r>
            <a:r>
              <a:rPr lang="tr-TR" dirty="0" err="1">
                <a:solidFill>
                  <a:schemeClr val="bg1"/>
                </a:solidFill>
              </a:rPr>
              <a:t>NLP</a:t>
            </a:r>
            <a:r>
              <a:rPr lang="tr-TR" dirty="0">
                <a:solidFill>
                  <a:schemeClr val="bg1"/>
                </a:solidFill>
              </a:rPr>
              <a:t>(Natural Language </a:t>
            </a:r>
            <a:r>
              <a:rPr lang="tr-TR" dirty="0" err="1">
                <a:solidFill>
                  <a:schemeClr val="bg1"/>
                </a:solidFill>
              </a:rPr>
              <a:t>Processor</a:t>
            </a:r>
            <a:r>
              <a:rPr lang="tr-TR" dirty="0">
                <a:solidFill>
                  <a:schemeClr val="bg1"/>
                </a:solidFill>
              </a:rPr>
              <a:t>) </a:t>
            </a:r>
            <a:r>
              <a:rPr lang="tr-TR" dirty="0" err="1">
                <a:solidFill>
                  <a:schemeClr val="bg1"/>
                </a:solidFill>
              </a:rPr>
              <a:t>object</a:t>
            </a:r>
            <a:r>
              <a:rPr lang="tr-TR" dirty="0">
                <a:solidFill>
                  <a:schemeClr val="bg1"/>
                </a:solidFill>
              </a:rPr>
              <a:t> on a </a:t>
            </a:r>
            <a:r>
              <a:rPr lang="tr-TR" dirty="0" err="1">
                <a:solidFill>
                  <a:schemeClr val="bg1"/>
                </a:solidFill>
              </a:rPr>
              <a:t>string</a:t>
            </a:r>
            <a:r>
              <a:rPr lang="tr-TR" dirty="0">
                <a:solidFill>
                  <a:schemeClr val="bg1"/>
                </a:solidFill>
              </a:rPr>
              <a:t>. </a:t>
            </a:r>
            <a:r>
              <a:rPr lang="tr-TR" dirty="0" err="1">
                <a:solidFill>
                  <a:schemeClr val="bg1"/>
                </a:solidFill>
              </a:rPr>
              <a:t>It</a:t>
            </a:r>
            <a:r>
              <a:rPr lang="tr-TR" dirty="0">
                <a:solidFill>
                  <a:schemeClr val="bg1"/>
                </a:solidFill>
              </a:rPr>
              <a:t> </a:t>
            </a:r>
            <a:r>
              <a:rPr lang="tr-TR" dirty="0" err="1">
                <a:solidFill>
                  <a:schemeClr val="bg1"/>
                </a:solidFill>
              </a:rPr>
              <a:t>will</a:t>
            </a:r>
            <a:r>
              <a:rPr lang="tr-TR" dirty="0">
                <a:solidFill>
                  <a:schemeClr val="bg1"/>
                </a:solidFill>
              </a:rPr>
              <a:t> </a:t>
            </a:r>
            <a:r>
              <a:rPr lang="tr-TR" dirty="0" err="1">
                <a:solidFill>
                  <a:schemeClr val="bg1"/>
                </a:solidFill>
              </a:rPr>
              <a:t>return</a:t>
            </a:r>
            <a:r>
              <a:rPr lang="tr-TR" dirty="0">
                <a:solidFill>
                  <a:schemeClr val="bg1"/>
                </a:solidFill>
              </a:rPr>
              <a:t> a </a:t>
            </a:r>
            <a:r>
              <a:rPr lang="tr-TR" dirty="0" err="1">
                <a:solidFill>
                  <a:schemeClr val="bg1"/>
                </a:solidFill>
              </a:rPr>
              <a:t>processed</a:t>
            </a:r>
            <a:r>
              <a:rPr lang="tr-TR" dirty="0">
                <a:solidFill>
                  <a:schemeClr val="bg1"/>
                </a:solidFill>
              </a:rPr>
              <a:t> </a:t>
            </a:r>
            <a:r>
              <a:rPr lang="tr-TR" dirty="0" err="1">
                <a:solidFill>
                  <a:schemeClr val="bg1"/>
                </a:solidFill>
              </a:rPr>
              <a:t>document</a:t>
            </a:r>
            <a:r>
              <a:rPr lang="tr-TR" dirty="0">
                <a:solidFill>
                  <a:schemeClr val="bg1"/>
                </a:solidFill>
              </a:rPr>
              <a:t>.</a:t>
            </a:r>
          </a:p>
          <a:p>
            <a:endParaRPr lang="tr-TR" dirty="0">
              <a:solidFill>
                <a:schemeClr val="bg1"/>
              </a:solidFill>
            </a:endParaRPr>
          </a:p>
        </p:txBody>
      </p:sp>
    </p:spTree>
    <p:extLst>
      <p:ext uri="{BB962C8B-B14F-4D97-AF65-F5344CB8AC3E}">
        <p14:creationId xmlns:p14="http://schemas.microsoft.com/office/powerpoint/2010/main" val="15222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164381" y="510475"/>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E395433-3296-7C0A-433D-C40741C05649}"/>
              </a:ext>
            </a:extLst>
          </p:cNvPr>
          <p:cNvSpPr txBox="1"/>
          <p:nvPr/>
        </p:nvSpPr>
        <p:spPr>
          <a:xfrm>
            <a:off x="920626" y="1624023"/>
            <a:ext cx="7027618" cy="369332"/>
          </a:xfrm>
          <a:prstGeom prst="rect">
            <a:avLst/>
          </a:prstGeom>
          <a:noFill/>
        </p:spPr>
        <p:txBody>
          <a:bodyPr wrap="square" rtlCol="0">
            <a:spAutoFit/>
          </a:bodyPr>
          <a:lstStyle/>
          <a:p>
            <a:r>
              <a:rPr lang="tr-TR" dirty="0">
                <a:solidFill>
                  <a:srgbClr val="C00000"/>
                </a:solidFill>
              </a:rPr>
              <a:t>Using </a:t>
            </a:r>
            <a:r>
              <a:rPr lang="tr-TR" dirty="0" err="1">
                <a:solidFill>
                  <a:srgbClr val="C00000"/>
                </a:solidFill>
              </a:rPr>
              <a:t>displacy</a:t>
            </a:r>
            <a:endParaRPr lang="tr-TR" dirty="0">
              <a:solidFill>
                <a:srgbClr val="C00000"/>
              </a:solidFill>
            </a:endParaRPr>
          </a:p>
        </p:txBody>
      </p:sp>
      <p:sp>
        <p:nvSpPr>
          <p:cNvPr id="3" name="TextBox 2">
            <a:extLst>
              <a:ext uri="{FF2B5EF4-FFF2-40B4-BE49-F238E27FC236}">
                <a16:creationId xmlns:a16="http://schemas.microsoft.com/office/drawing/2014/main" id="{BBB6A0CE-C298-F824-4623-14718FD388CF}"/>
              </a:ext>
            </a:extLst>
          </p:cNvPr>
          <p:cNvSpPr txBox="1"/>
          <p:nvPr/>
        </p:nvSpPr>
        <p:spPr>
          <a:xfrm>
            <a:off x="920625" y="2187144"/>
            <a:ext cx="9171024" cy="1477328"/>
          </a:xfrm>
          <a:prstGeom prst="rect">
            <a:avLst/>
          </a:prstGeom>
          <a:noFill/>
        </p:spPr>
        <p:txBody>
          <a:bodyPr wrap="square" rtlCol="0">
            <a:spAutoFit/>
          </a:bodyPr>
          <a:lstStyle/>
          <a:p>
            <a:r>
              <a:rPr lang="en-US" b="0" dirty="0" err="1">
                <a:solidFill>
                  <a:srgbClr val="F8F8F2"/>
                </a:solidFill>
                <a:effectLst/>
                <a:latin typeface="Consolas" panose="020B0609020204030204" pitchFamily="49" charset="0"/>
              </a:rPr>
              <a:t>Displacy</a:t>
            </a:r>
            <a:r>
              <a:rPr lang="en-US" b="0" dirty="0">
                <a:solidFill>
                  <a:srgbClr val="F8F8F2"/>
                </a:solidFill>
                <a:effectLst/>
                <a:latin typeface="Consolas" panose="020B0609020204030204" pitchFamily="49" charset="0"/>
              </a:rPr>
              <a:t> is a visualizer tool that is provided by spacy library.</a:t>
            </a:r>
          </a:p>
          <a:p>
            <a:r>
              <a:rPr lang="en-US" b="0" dirty="0">
                <a:solidFill>
                  <a:srgbClr val="F8F8F2"/>
                </a:solidFill>
                <a:effectLst/>
                <a:latin typeface="Consolas" panose="020B0609020204030204" pitchFamily="49" charset="0"/>
              </a:rPr>
              <a:t>If the </a:t>
            </a:r>
            <a:r>
              <a:rPr lang="en-US" b="0" dirty="0" err="1">
                <a:solidFill>
                  <a:srgbClr val="C00000"/>
                </a:solidFill>
                <a:effectLst/>
                <a:latin typeface="Consolas" panose="020B0609020204030204" pitchFamily="49" charset="0"/>
              </a:rPr>
              <a:t>jupyter</a:t>
            </a:r>
            <a:r>
              <a:rPr lang="en-US" b="0" dirty="0">
                <a:solidFill>
                  <a:srgbClr val="F8F8F2"/>
                </a:solidFill>
                <a:effectLst/>
                <a:latin typeface="Consolas" panose="020B0609020204030204" pitchFamily="49" charset="0"/>
              </a:rPr>
              <a:t> parameter set to </a:t>
            </a:r>
            <a:r>
              <a:rPr lang="en-US" b="0" i="1" dirty="0">
                <a:solidFill>
                  <a:srgbClr val="F8F8F2"/>
                </a:solidFill>
                <a:effectLst/>
                <a:latin typeface="Consolas" panose="020B0609020204030204" pitchFamily="49" charset="0"/>
              </a:rPr>
              <a:t>False</a:t>
            </a:r>
            <a:r>
              <a:rPr lang="en-US" b="0" dirty="0">
                <a:solidFill>
                  <a:srgbClr val="F8F8F2"/>
                </a:solidFill>
                <a:effectLst/>
                <a:latin typeface="Consolas" panose="020B0609020204030204" pitchFamily="49" charset="0"/>
              </a:rPr>
              <a:t> it will return </a:t>
            </a:r>
            <a:r>
              <a:rPr lang="en-US" b="0" i="1" dirty="0">
                <a:solidFill>
                  <a:srgbClr val="F8F8F2"/>
                </a:solidFill>
                <a:effectLst/>
                <a:latin typeface="Consolas" panose="020B0609020204030204" pitchFamily="49" charset="0"/>
              </a:rPr>
              <a:t>html</a:t>
            </a:r>
            <a:r>
              <a:rPr lang="en-US" b="0" dirty="0">
                <a:solidFill>
                  <a:srgbClr val="F8F8F2"/>
                </a:solidFill>
                <a:effectLst/>
                <a:latin typeface="Consolas" panose="020B0609020204030204" pitchFamily="49" charset="0"/>
              </a:rPr>
              <a:t> file and if it’s </a:t>
            </a:r>
            <a:r>
              <a:rPr lang="tr-TR" b="0" dirty="0">
                <a:solidFill>
                  <a:srgbClr val="F8F8F2"/>
                </a:solidFill>
                <a:effectLst/>
                <a:latin typeface="Consolas" panose="020B0609020204030204" pitchFamily="49" charset="0"/>
              </a:rPr>
              <a:t>T</a:t>
            </a:r>
            <a:r>
              <a:rPr lang="en-US" b="0" i="1" dirty="0">
                <a:solidFill>
                  <a:srgbClr val="F8F8F2"/>
                </a:solidFill>
                <a:effectLst/>
                <a:latin typeface="Consolas" panose="020B0609020204030204" pitchFamily="49" charset="0"/>
              </a:rPr>
              <a:t>rue</a:t>
            </a:r>
            <a:r>
              <a:rPr lang="en-US" b="0" dirty="0">
                <a:solidFill>
                  <a:srgbClr val="F8F8F2"/>
                </a:solidFill>
                <a:effectLst/>
                <a:latin typeface="Consolas" panose="020B0609020204030204" pitchFamily="49" charset="0"/>
              </a:rPr>
              <a:t> it will display it </a:t>
            </a:r>
            <a:r>
              <a:rPr lang="tr-TR" b="0" dirty="0">
                <a:solidFill>
                  <a:srgbClr val="F8F8F2"/>
                </a:solidFill>
                <a:effectLst/>
                <a:latin typeface="Consolas" panose="020B0609020204030204" pitchFamily="49" charset="0"/>
              </a:rPr>
              <a:t>on </a:t>
            </a:r>
            <a:r>
              <a:rPr lang="tr-TR" b="0" i="1" dirty="0" err="1">
                <a:solidFill>
                  <a:srgbClr val="F8F8F2"/>
                </a:solidFill>
                <a:effectLst/>
                <a:latin typeface="Consolas" panose="020B0609020204030204" pitchFamily="49" charset="0"/>
              </a:rPr>
              <a:t>jupyter</a:t>
            </a:r>
            <a:r>
              <a:rPr lang="en-US" b="0" dirty="0">
                <a:solidFill>
                  <a:srgbClr val="F8F8F2"/>
                </a:solidFill>
                <a:effectLst/>
                <a:latin typeface="Consolas" panose="020B0609020204030204" pitchFamily="49" charset="0"/>
              </a:rPr>
              <a:t>.</a:t>
            </a:r>
          </a:p>
          <a:p>
            <a:r>
              <a:rPr lang="en-US" b="0" dirty="0">
                <a:solidFill>
                  <a:schemeClr val="tx2">
                    <a:lumMod val="20000"/>
                    <a:lumOff val="80000"/>
                  </a:schemeClr>
                </a:solidFill>
                <a:effectLst/>
                <a:latin typeface="Consolas" panose="020B0609020204030204" pitchFamily="49" charset="0"/>
              </a:rPr>
              <a:t>With the ability to get the return value as </a:t>
            </a:r>
            <a:r>
              <a:rPr lang="en-US" b="0" i="1" dirty="0">
                <a:solidFill>
                  <a:schemeClr val="tx2">
                    <a:lumMod val="20000"/>
                    <a:lumOff val="80000"/>
                  </a:schemeClr>
                </a:solidFill>
                <a:effectLst/>
                <a:latin typeface="Consolas" panose="020B0609020204030204" pitchFamily="49" charset="0"/>
              </a:rPr>
              <a:t>html</a:t>
            </a:r>
            <a:r>
              <a:rPr lang="en-US" b="0" dirty="0">
                <a:solidFill>
                  <a:schemeClr val="tx2">
                    <a:lumMod val="20000"/>
                    <a:lumOff val="80000"/>
                  </a:schemeClr>
                </a:solidFill>
                <a:effectLst/>
                <a:latin typeface="Consolas" panose="020B0609020204030204" pitchFamily="49" charset="0"/>
              </a:rPr>
              <a:t>, we can easily implement it into any website</a:t>
            </a:r>
            <a:r>
              <a:rPr lang="tr-TR" b="0" dirty="0">
                <a:solidFill>
                  <a:schemeClr val="tx2">
                    <a:lumMod val="20000"/>
                    <a:lumOff val="80000"/>
                  </a:schemeClr>
                </a:solidFill>
                <a:effectLst/>
                <a:latin typeface="Consolas" panose="020B0609020204030204" pitchFamily="49" charset="0"/>
              </a:rPr>
              <a:t>.</a:t>
            </a:r>
            <a:endParaRPr lang="tr-TR" dirty="0">
              <a:solidFill>
                <a:schemeClr val="tx2">
                  <a:lumMod val="20000"/>
                  <a:lumOff val="80000"/>
                </a:schemeClr>
              </a:solidFill>
            </a:endParaRPr>
          </a:p>
        </p:txBody>
      </p:sp>
    </p:spTree>
    <p:extLst>
      <p:ext uri="{BB962C8B-B14F-4D97-AF65-F5344CB8AC3E}">
        <p14:creationId xmlns:p14="http://schemas.microsoft.com/office/powerpoint/2010/main" val="1728498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164381" y="510475"/>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E395433-3296-7C0A-433D-C40741C05649}"/>
              </a:ext>
            </a:extLst>
          </p:cNvPr>
          <p:cNvSpPr txBox="1"/>
          <p:nvPr/>
        </p:nvSpPr>
        <p:spPr>
          <a:xfrm>
            <a:off x="920626" y="1624023"/>
            <a:ext cx="7027618" cy="369332"/>
          </a:xfrm>
          <a:prstGeom prst="rect">
            <a:avLst/>
          </a:prstGeom>
          <a:noFill/>
        </p:spPr>
        <p:txBody>
          <a:bodyPr wrap="square" rtlCol="0">
            <a:spAutoFit/>
          </a:bodyPr>
          <a:lstStyle/>
          <a:p>
            <a:r>
              <a:rPr lang="tr-TR" dirty="0">
                <a:solidFill>
                  <a:srgbClr val="C00000"/>
                </a:solidFill>
              </a:rPr>
              <a:t>Using </a:t>
            </a:r>
            <a:r>
              <a:rPr lang="tr-TR" dirty="0" err="1">
                <a:solidFill>
                  <a:srgbClr val="C00000"/>
                </a:solidFill>
              </a:rPr>
              <a:t>displacy</a:t>
            </a:r>
            <a:endParaRPr lang="tr-TR" dirty="0">
              <a:solidFill>
                <a:srgbClr val="C00000"/>
              </a:solidFill>
            </a:endParaRPr>
          </a:p>
        </p:txBody>
      </p:sp>
      <p:sp>
        <p:nvSpPr>
          <p:cNvPr id="4" name="TextBox 3">
            <a:extLst>
              <a:ext uri="{FF2B5EF4-FFF2-40B4-BE49-F238E27FC236}">
                <a16:creationId xmlns:a16="http://schemas.microsoft.com/office/drawing/2014/main" id="{7BE92541-8ECA-43CA-61F1-7DEDDDB0C489}"/>
              </a:ext>
            </a:extLst>
          </p:cNvPr>
          <p:cNvSpPr txBox="1"/>
          <p:nvPr/>
        </p:nvSpPr>
        <p:spPr>
          <a:xfrm>
            <a:off x="920628" y="2460572"/>
            <a:ext cx="6097384" cy="923330"/>
          </a:xfrm>
          <a:prstGeom prst="rect">
            <a:avLst/>
          </a:prstGeom>
          <a:noFill/>
        </p:spPr>
        <p:txBody>
          <a:bodyPr wrap="square">
            <a:spAutoFit/>
          </a:bodyPr>
          <a:lstStyle/>
          <a:p>
            <a:r>
              <a:rPr lang="en-US" b="0" dirty="0">
                <a:solidFill>
                  <a:srgbClr val="F8F8F2"/>
                </a:solidFill>
                <a:effectLst/>
                <a:latin typeface="Consolas" panose="020B0609020204030204" pitchFamily="49" charset="0"/>
              </a:rPr>
              <a:t>Here I've rendered the docs that I've gathered from </a:t>
            </a:r>
            <a:r>
              <a:rPr lang="en-US" b="0" dirty="0" err="1">
                <a:solidFill>
                  <a:srgbClr val="C00000"/>
                </a:solidFill>
                <a:effectLst/>
                <a:latin typeface="Consolas" panose="020B0609020204030204" pitchFamily="49" charset="0"/>
              </a:rPr>
              <a:t>NER</a:t>
            </a:r>
            <a:r>
              <a:rPr lang="en-US" b="0" dirty="0">
                <a:solidFill>
                  <a:srgbClr val="F8F8F2"/>
                </a:solidFill>
                <a:effectLst/>
                <a:latin typeface="Consolas" panose="020B0609020204030204" pitchFamily="49" charset="0"/>
              </a:rPr>
              <a:t> models to display it.</a:t>
            </a:r>
            <a:endParaRPr lang="tr-TR" b="0" dirty="0">
              <a:solidFill>
                <a:srgbClr val="F8F8F2"/>
              </a:solidFill>
              <a:effectLst/>
              <a:latin typeface="Consolas" panose="020B0609020204030204" pitchFamily="49" charset="0"/>
            </a:endParaRPr>
          </a:p>
          <a:p>
            <a:r>
              <a:rPr lang="tr-TR" dirty="0">
                <a:solidFill>
                  <a:srgbClr val="F8F8F2"/>
                </a:solidFill>
                <a:latin typeface="Consolas" panose="020B0609020204030204" pitchFamily="49" charset="0"/>
              </a:rPr>
              <a:t>(</a:t>
            </a:r>
            <a:r>
              <a:rPr lang="tr-TR" dirty="0" err="1">
                <a:solidFill>
                  <a:srgbClr val="F8F8F2"/>
                </a:solidFill>
                <a:latin typeface="Consolas" panose="020B0609020204030204" pitchFamily="49" charset="0"/>
              </a:rPr>
              <a:t>Displaying</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only</a:t>
            </a:r>
            <a:r>
              <a:rPr lang="tr-TR" dirty="0">
                <a:solidFill>
                  <a:srgbClr val="F8F8F2"/>
                </a:solidFill>
                <a:latin typeface="Consolas" panose="020B0609020204030204" pitchFamily="49" charset="0"/>
              </a:rPr>
              <a:t> a </a:t>
            </a:r>
            <a:r>
              <a:rPr lang="tr-TR" dirty="0" err="1">
                <a:solidFill>
                  <a:srgbClr val="F8F8F2"/>
                </a:solidFill>
                <a:latin typeface="Consolas" panose="020B0609020204030204" pitchFamily="49" charset="0"/>
              </a:rPr>
              <a:t>small</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portion</a:t>
            </a:r>
            <a:r>
              <a:rPr lang="tr-TR" dirty="0">
                <a:solidFill>
                  <a:srgbClr val="F8F8F2"/>
                </a:solidFill>
                <a:latin typeface="Consolas" panose="020B0609020204030204" pitchFamily="49" charset="0"/>
              </a:rPr>
              <a:t> of </a:t>
            </a:r>
            <a:r>
              <a:rPr lang="tr-TR" dirty="0" err="1">
                <a:solidFill>
                  <a:srgbClr val="F8F8F2"/>
                </a:solidFill>
                <a:latin typeface="Consolas" panose="020B0609020204030204" pitchFamily="49" charset="0"/>
              </a:rPr>
              <a:t>the</a:t>
            </a:r>
            <a:r>
              <a:rPr lang="tr-TR" dirty="0">
                <a:solidFill>
                  <a:srgbClr val="F8F8F2"/>
                </a:solidFill>
                <a:latin typeface="Consolas" panose="020B0609020204030204" pitchFamily="49" charset="0"/>
              </a:rPr>
              <a:t> data.)</a:t>
            </a:r>
            <a:endParaRPr lang="en-US" b="0" dirty="0">
              <a:solidFill>
                <a:srgbClr val="F8F8F2"/>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0FD3AAA-D563-218A-5B88-FCD8684DDE7E}"/>
              </a:ext>
            </a:extLst>
          </p:cNvPr>
          <p:cNvSpPr txBox="1"/>
          <p:nvPr/>
        </p:nvSpPr>
        <p:spPr>
          <a:xfrm>
            <a:off x="920627" y="3672598"/>
            <a:ext cx="10966574" cy="1477328"/>
          </a:xfrm>
          <a:prstGeom prst="rect">
            <a:avLst/>
          </a:prstGeom>
          <a:noFill/>
        </p:spPr>
        <p:txBody>
          <a:bodyPr wrap="square">
            <a:spAutoFit/>
          </a:bodyPr>
          <a:lstStyle/>
          <a:p>
            <a:r>
              <a:rPr lang="tr-TR" b="0" dirty="0" err="1">
                <a:solidFill>
                  <a:srgbClr val="FF79C6"/>
                </a:solidFill>
                <a:effectLst/>
                <a:latin typeface="Consolas" panose="020B0609020204030204" pitchFamily="49" charset="0"/>
              </a:rPr>
              <a:t>from</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spacy</a:t>
            </a:r>
            <a:r>
              <a:rPr lang="tr-TR" b="0" dirty="0">
                <a:solidFill>
                  <a:srgbClr val="F8F8F2"/>
                </a:solidFill>
                <a:effectLst/>
                <a:latin typeface="Consolas" panose="020B0609020204030204" pitchFamily="49" charset="0"/>
              </a:rPr>
              <a:t> </a:t>
            </a:r>
            <a:r>
              <a:rPr lang="tr-TR" b="0" dirty="0" err="1">
                <a:solidFill>
                  <a:srgbClr val="FF79C6"/>
                </a:solidFill>
                <a:effectLst/>
                <a:latin typeface="Consolas" panose="020B0609020204030204" pitchFamily="49" charset="0"/>
              </a:rPr>
              <a:t>import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displacy</a:t>
            </a:r>
            <a:endParaRPr lang="tr-TR" b="0" dirty="0">
              <a:solidFill>
                <a:srgbClr val="F8F8F2"/>
              </a:solidFill>
              <a:effectLst/>
              <a:latin typeface="Consolas" panose="020B0609020204030204" pitchFamily="49" charset="0"/>
            </a:endParaRPr>
          </a:p>
          <a:p>
            <a:br>
              <a:rPr lang="tr-TR" b="0" dirty="0">
                <a:solidFill>
                  <a:srgbClr val="F8F8F2"/>
                </a:solidFill>
                <a:effectLst/>
                <a:latin typeface="Consolas" panose="020B0609020204030204" pitchFamily="49" charset="0"/>
              </a:rPr>
            </a:br>
            <a:r>
              <a:rPr lang="tr-TR" b="0" dirty="0" err="1">
                <a:solidFill>
                  <a:srgbClr val="F8F8F2"/>
                </a:solidFill>
                <a:effectLst/>
                <a:latin typeface="Consolas" panose="020B0609020204030204" pitchFamily="49" charset="0"/>
              </a:rPr>
              <a:t>displacy.render</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doc_bionlp13cg</a:t>
            </a:r>
            <a:r>
              <a:rPr lang="tr-TR" b="0" dirty="0">
                <a:solidFill>
                  <a:srgbClr val="F8F8F2"/>
                </a:solidFill>
                <a:effectLst/>
                <a:latin typeface="Consolas" panose="020B0609020204030204" pitchFamily="49" charset="0"/>
              </a:rPr>
              <a:t>[:</a:t>
            </a:r>
            <a:r>
              <a:rPr lang="tr-TR" b="0" dirty="0">
                <a:solidFill>
                  <a:srgbClr val="FFB86C"/>
                </a:solidFill>
                <a:effectLst/>
                <a:latin typeface="Consolas" panose="020B0609020204030204" pitchFamily="49" charset="0"/>
              </a:rPr>
              <a:t>100</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jupyter</a:t>
            </a:r>
            <a:r>
              <a:rPr lang="tr-TR" b="0" dirty="0">
                <a:solidFill>
                  <a:srgbClr val="FF79C6"/>
                </a:solidFill>
                <a:effectLst/>
                <a:latin typeface="Consolas" panose="020B0609020204030204" pitchFamily="49" charset="0"/>
              </a:rPr>
              <a:t>=</a:t>
            </a:r>
            <a:r>
              <a:rPr lang="tr-TR" b="0" dirty="0">
                <a:solidFill>
                  <a:srgbClr val="FFB86C"/>
                </a:solidFill>
                <a:effectLst/>
                <a:latin typeface="Consolas" panose="020B0609020204030204" pitchFamily="49" charset="0"/>
              </a:rPr>
              <a:t>True</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style</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ent</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options</a:t>
            </a:r>
            <a:r>
              <a:rPr lang="tr-TR" b="0" dirty="0">
                <a:solidFill>
                  <a:srgbClr val="FF79C6"/>
                </a:solidFill>
                <a:effectLst/>
                <a:latin typeface="Consolas" panose="020B0609020204030204" pitchFamily="49" charset="0"/>
              </a:rPr>
              <a:t>=</a:t>
            </a:r>
            <a:r>
              <a:rPr lang="tr-TR" b="0" dirty="0" err="1">
                <a:solidFill>
                  <a:srgbClr val="F8F8F2"/>
                </a:solidFill>
                <a:effectLst/>
                <a:latin typeface="Consolas" panose="020B0609020204030204" pitchFamily="49" charset="0"/>
              </a:rPr>
              <a:t>options</a:t>
            </a:r>
            <a:r>
              <a:rPr lang="tr-TR" b="0" dirty="0">
                <a:solidFill>
                  <a:srgbClr val="F8F8F2"/>
                </a:solidFill>
                <a:effectLst/>
                <a:latin typeface="Consolas" panose="020B0609020204030204" pitchFamily="49" charset="0"/>
              </a:rPr>
              <a:t>)</a:t>
            </a:r>
          </a:p>
          <a:p>
            <a:r>
              <a:rPr lang="tr-TR" b="0" dirty="0" err="1">
                <a:solidFill>
                  <a:srgbClr val="F8F8F2"/>
                </a:solidFill>
                <a:effectLst/>
                <a:latin typeface="Consolas" panose="020B0609020204030204" pitchFamily="49" charset="0"/>
              </a:rPr>
              <a:t>displacy.render</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doc_bc5cdr</a:t>
            </a:r>
            <a:r>
              <a:rPr lang="tr-TR" b="0" dirty="0">
                <a:solidFill>
                  <a:srgbClr val="F8F8F2"/>
                </a:solidFill>
                <a:effectLst/>
                <a:latin typeface="Consolas" panose="020B0609020204030204" pitchFamily="49" charset="0"/>
              </a:rPr>
              <a:t>[:</a:t>
            </a:r>
            <a:r>
              <a:rPr lang="tr-TR" b="0" dirty="0">
                <a:solidFill>
                  <a:srgbClr val="FFB86C"/>
                </a:solidFill>
                <a:effectLst/>
                <a:latin typeface="Consolas" panose="020B0609020204030204" pitchFamily="49" charset="0"/>
              </a:rPr>
              <a:t>100</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style</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ent</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jupyter</a:t>
            </a:r>
            <a:r>
              <a:rPr lang="tr-TR" b="0" dirty="0">
                <a:solidFill>
                  <a:srgbClr val="FF79C6"/>
                </a:solidFill>
                <a:effectLst/>
                <a:latin typeface="Consolas" panose="020B0609020204030204" pitchFamily="49" charset="0"/>
              </a:rPr>
              <a:t>=</a:t>
            </a:r>
            <a:r>
              <a:rPr lang="tr-TR" b="0" dirty="0" err="1">
                <a:solidFill>
                  <a:srgbClr val="FFB86C"/>
                </a:solidFill>
                <a:effectLst/>
                <a:latin typeface="Consolas" panose="020B0609020204030204" pitchFamily="49" charset="0"/>
              </a:rPr>
              <a:t>True</a:t>
            </a:r>
            <a:r>
              <a:rPr lang="tr-TR" b="0" dirty="0" err="1">
                <a:solidFill>
                  <a:srgbClr val="F8F8F2"/>
                </a:solidFill>
                <a:effectLst/>
                <a:latin typeface="Consolas" panose="020B0609020204030204" pitchFamily="49" charset="0"/>
              </a:rPr>
              <a:t>,</a:t>
            </a:r>
            <a:r>
              <a:rPr lang="tr-TR" b="0" dirty="0" err="1">
                <a:solidFill>
                  <a:srgbClr val="FFB86C"/>
                </a:solidFill>
                <a:effectLst/>
                <a:latin typeface="Consolas" panose="020B0609020204030204" pitchFamily="49" charset="0"/>
              </a:rPr>
              <a:t>options</a:t>
            </a:r>
            <a:r>
              <a:rPr lang="tr-TR" b="0" dirty="0">
                <a:solidFill>
                  <a:srgbClr val="FF79C6"/>
                </a:solidFill>
                <a:effectLst/>
                <a:latin typeface="Consolas" panose="020B0609020204030204" pitchFamily="49" charset="0"/>
              </a:rPr>
              <a:t>=</a:t>
            </a:r>
            <a:r>
              <a:rPr lang="tr-TR" b="0" dirty="0" err="1">
                <a:solidFill>
                  <a:srgbClr val="F8F8F2"/>
                </a:solidFill>
                <a:effectLst/>
                <a:latin typeface="Consolas" panose="020B0609020204030204" pitchFamily="49" charset="0"/>
              </a:rPr>
              <a:t>options</a:t>
            </a:r>
            <a:r>
              <a:rPr lang="tr-TR" b="0" dirty="0">
                <a:solidFill>
                  <a:srgbClr val="F8F8F2"/>
                </a:solidFill>
                <a:effectLst/>
                <a:latin typeface="Consolas" panose="020B0609020204030204" pitchFamily="49" charset="0"/>
              </a:rPr>
              <a:t>)</a:t>
            </a:r>
            <a:br>
              <a:rPr lang="tr-TR" b="0" dirty="0">
                <a:solidFill>
                  <a:srgbClr val="F8F8F2"/>
                </a:solidFill>
                <a:effectLst/>
                <a:latin typeface="Consolas" panose="020B0609020204030204" pitchFamily="49" charset="0"/>
              </a:rPr>
            </a:br>
            <a:r>
              <a:rPr lang="tr-TR" b="0" dirty="0" err="1">
                <a:solidFill>
                  <a:srgbClr val="F8F8F2"/>
                </a:solidFill>
                <a:effectLst/>
                <a:latin typeface="Consolas" panose="020B0609020204030204" pitchFamily="49" charset="0"/>
              </a:rPr>
              <a:t>displacy.render</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doc_core</a:t>
            </a:r>
            <a:r>
              <a:rPr lang="tr-TR" b="0" dirty="0">
                <a:solidFill>
                  <a:srgbClr val="F8F8F2"/>
                </a:solidFill>
                <a:effectLst/>
                <a:latin typeface="Consolas" panose="020B0609020204030204" pitchFamily="49" charset="0"/>
              </a:rPr>
              <a:t>[:</a:t>
            </a:r>
            <a:r>
              <a:rPr lang="tr-TR" b="0" dirty="0">
                <a:solidFill>
                  <a:srgbClr val="FFB86C"/>
                </a:solidFill>
                <a:effectLst/>
                <a:latin typeface="Consolas" panose="020B0609020204030204" pitchFamily="49" charset="0"/>
              </a:rPr>
              <a:t>100</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jupyter</a:t>
            </a:r>
            <a:r>
              <a:rPr lang="tr-TR" b="0" dirty="0">
                <a:solidFill>
                  <a:srgbClr val="FF79C6"/>
                </a:solidFill>
                <a:effectLst/>
                <a:latin typeface="Consolas" panose="020B0609020204030204" pitchFamily="49" charset="0"/>
              </a:rPr>
              <a:t>=</a:t>
            </a:r>
            <a:r>
              <a:rPr lang="tr-TR" b="0" dirty="0">
                <a:solidFill>
                  <a:srgbClr val="FFB86C"/>
                </a:solidFill>
                <a:effectLst/>
                <a:latin typeface="Consolas" panose="020B0609020204030204" pitchFamily="49" charset="0"/>
              </a:rPr>
              <a:t>True</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style</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ent</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5857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164381" y="510475"/>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E395433-3296-7C0A-433D-C40741C05649}"/>
              </a:ext>
            </a:extLst>
          </p:cNvPr>
          <p:cNvSpPr txBox="1"/>
          <p:nvPr/>
        </p:nvSpPr>
        <p:spPr>
          <a:xfrm>
            <a:off x="920626" y="1624023"/>
            <a:ext cx="7027618" cy="369332"/>
          </a:xfrm>
          <a:prstGeom prst="rect">
            <a:avLst/>
          </a:prstGeom>
          <a:noFill/>
        </p:spPr>
        <p:txBody>
          <a:bodyPr wrap="square" rtlCol="0">
            <a:spAutoFit/>
          </a:bodyPr>
          <a:lstStyle/>
          <a:p>
            <a:r>
              <a:rPr lang="tr-TR" dirty="0">
                <a:solidFill>
                  <a:schemeClr val="bg1"/>
                </a:solidFill>
              </a:rPr>
              <a:t>Using </a:t>
            </a:r>
            <a:r>
              <a:rPr lang="tr-TR" dirty="0" err="1">
                <a:solidFill>
                  <a:schemeClr val="bg1"/>
                </a:solidFill>
              </a:rPr>
              <a:t>displacy</a:t>
            </a:r>
            <a:r>
              <a:rPr lang="tr-TR" dirty="0">
                <a:solidFill>
                  <a:schemeClr val="bg1"/>
                </a:solidFill>
              </a:rPr>
              <a:t> </a:t>
            </a:r>
            <a:r>
              <a:rPr lang="tr-TR" dirty="0" err="1">
                <a:solidFill>
                  <a:schemeClr val="bg1"/>
                </a:solidFill>
              </a:rPr>
              <a:t>with</a:t>
            </a:r>
            <a:r>
              <a:rPr lang="tr-TR" dirty="0">
                <a:solidFill>
                  <a:schemeClr val="bg1"/>
                </a:solidFill>
              </a:rPr>
              <a:t> </a:t>
            </a:r>
            <a:r>
              <a:rPr lang="tr-TR" dirty="0" err="1">
                <a:solidFill>
                  <a:srgbClr val="C00000"/>
                </a:solidFill>
              </a:rPr>
              <a:t>en_ner_bionlp13cg_md</a:t>
            </a:r>
            <a:r>
              <a:rPr lang="tr-TR" dirty="0">
                <a:solidFill>
                  <a:srgbClr val="C00000"/>
                </a:solidFill>
              </a:rPr>
              <a:t> </a:t>
            </a:r>
            <a:r>
              <a:rPr lang="tr-TR" dirty="0">
                <a:solidFill>
                  <a:schemeClr val="bg1"/>
                </a:solidFill>
              </a:rPr>
              <a:t>model.</a:t>
            </a:r>
          </a:p>
        </p:txBody>
      </p:sp>
      <p:sp>
        <p:nvSpPr>
          <p:cNvPr id="5" name="TextBox 4">
            <a:extLst>
              <a:ext uri="{FF2B5EF4-FFF2-40B4-BE49-F238E27FC236}">
                <a16:creationId xmlns:a16="http://schemas.microsoft.com/office/drawing/2014/main" id="{60FD3AAA-D563-218A-5B88-FCD8684DDE7E}"/>
              </a:ext>
            </a:extLst>
          </p:cNvPr>
          <p:cNvSpPr txBox="1"/>
          <p:nvPr/>
        </p:nvSpPr>
        <p:spPr>
          <a:xfrm>
            <a:off x="920626" y="2468877"/>
            <a:ext cx="10966574" cy="369332"/>
          </a:xfrm>
          <a:prstGeom prst="rect">
            <a:avLst/>
          </a:prstGeom>
          <a:noFill/>
        </p:spPr>
        <p:txBody>
          <a:bodyPr wrap="square">
            <a:spAutoFit/>
          </a:bodyPr>
          <a:lstStyle/>
          <a:p>
            <a:r>
              <a:rPr lang="tr-TR" b="0" dirty="0" err="1">
                <a:solidFill>
                  <a:srgbClr val="F8F8F2"/>
                </a:solidFill>
                <a:effectLst/>
                <a:latin typeface="Consolas" panose="020B0609020204030204" pitchFamily="49" charset="0"/>
              </a:rPr>
              <a:t>displacy.render</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doc_bionlp13cg</a:t>
            </a:r>
            <a:r>
              <a:rPr lang="tr-TR" b="0" dirty="0">
                <a:solidFill>
                  <a:srgbClr val="F8F8F2"/>
                </a:solidFill>
                <a:effectLst/>
                <a:latin typeface="Consolas" panose="020B0609020204030204" pitchFamily="49" charset="0"/>
              </a:rPr>
              <a:t>[:</a:t>
            </a:r>
            <a:r>
              <a:rPr lang="tr-TR" b="0" dirty="0">
                <a:solidFill>
                  <a:srgbClr val="FFB86C"/>
                </a:solidFill>
                <a:effectLst/>
                <a:latin typeface="Consolas" panose="020B0609020204030204" pitchFamily="49" charset="0"/>
              </a:rPr>
              <a:t>100</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jupyter</a:t>
            </a:r>
            <a:r>
              <a:rPr lang="tr-TR" b="0" dirty="0">
                <a:solidFill>
                  <a:srgbClr val="FF79C6"/>
                </a:solidFill>
                <a:effectLst/>
                <a:latin typeface="Consolas" panose="020B0609020204030204" pitchFamily="49" charset="0"/>
              </a:rPr>
              <a:t>=</a:t>
            </a:r>
            <a:r>
              <a:rPr lang="tr-TR" b="0" dirty="0">
                <a:solidFill>
                  <a:srgbClr val="FFB86C"/>
                </a:solidFill>
                <a:effectLst/>
                <a:latin typeface="Consolas" panose="020B0609020204030204" pitchFamily="49" charset="0"/>
              </a:rPr>
              <a:t>True</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style</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ent</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options</a:t>
            </a:r>
            <a:r>
              <a:rPr lang="tr-TR" b="0" dirty="0">
                <a:solidFill>
                  <a:srgbClr val="FF79C6"/>
                </a:solidFill>
                <a:effectLst/>
                <a:latin typeface="Consolas" panose="020B0609020204030204" pitchFamily="49" charset="0"/>
              </a:rPr>
              <a:t>=</a:t>
            </a:r>
            <a:r>
              <a:rPr lang="tr-TR" b="0" dirty="0" err="1">
                <a:solidFill>
                  <a:srgbClr val="F8F8F2"/>
                </a:solidFill>
                <a:effectLst/>
                <a:latin typeface="Consolas" panose="020B0609020204030204" pitchFamily="49" charset="0"/>
              </a:rPr>
              <a:t>options</a:t>
            </a:r>
            <a:r>
              <a:rPr lang="tr-TR" b="0" dirty="0">
                <a:solidFill>
                  <a:srgbClr val="F8F8F2"/>
                </a:solidFill>
                <a:effectLst/>
                <a:latin typeface="Consolas" panose="020B0609020204030204" pitchFamily="49" charset="0"/>
              </a:rPr>
              <a:t>)</a:t>
            </a:r>
          </a:p>
        </p:txBody>
      </p:sp>
      <p:pic>
        <p:nvPicPr>
          <p:cNvPr id="11" name="Picture 10">
            <a:extLst>
              <a:ext uri="{FF2B5EF4-FFF2-40B4-BE49-F238E27FC236}">
                <a16:creationId xmlns:a16="http://schemas.microsoft.com/office/drawing/2014/main" id="{D6A98F53-DE30-7DF7-21D8-FC23C57F170B}"/>
              </a:ext>
            </a:extLst>
          </p:cNvPr>
          <p:cNvPicPr>
            <a:picLocks noChangeAspect="1"/>
          </p:cNvPicPr>
          <p:nvPr/>
        </p:nvPicPr>
        <p:blipFill>
          <a:blip r:embed="rId2"/>
          <a:stretch>
            <a:fillRect/>
          </a:stretch>
        </p:blipFill>
        <p:spPr>
          <a:xfrm>
            <a:off x="920626" y="3303633"/>
            <a:ext cx="10966575" cy="2229161"/>
          </a:xfrm>
          <a:prstGeom prst="rect">
            <a:avLst/>
          </a:prstGeom>
        </p:spPr>
      </p:pic>
    </p:spTree>
    <p:extLst>
      <p:ext uri="{BB962C8B-B14F-4D97-AF65-F5344CB8AC3E}">
        <p14:creationId xmlns:p14="http://schemas.microsoft.com/office/powerpoint/2010/main" val="82218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164381" y="510475"/>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E395433-3296-7C0A-433D-C40741C05649}"/>
              </a:ext>
            </a:extLst>
          </p:cNvPr>
          <p:cNvSpPr txBox="1"/>
          <p:nvPr/>
        </p:nvSpPr>
        <p:spPr>
          <a:xfrm>
            <a:off x="920626" y="1624023"/>
            <a:ext cx="7027618" cy="369332"/>
          </a:xfrm>
          <a:prstGeom prst="rect">
            <a:avLst/>
          </a:prstGeom>
          <a:noFill/>
        </p:spPr>
        <p:txBody>
          <a:bodyPr wrap="square" rtlCol="0">
            <a:spAutoFit/>
          </a:bodyPr>
          <a:lstStyle/>
          <a:p>
            <a:r>
              <a:rPr lang="tr-TR" dirty="0">
                <a:solidFill>
                  <a:schemeClr val="bg1"/>
                </a:solidFill>
              </a:rPr>
              <a:t>Using </a:t>
            </a:r>
            <a:r>
              <a:rPr lang="tr-TR" dirty="0" err="1">
                <a:solidFill>
                  <a:schemeClr val="bg1"/>
                </a:solidFill>
              </a:rPr>
              <a:t>displacy</a:t>
            </a:r>
            <a:r>
              <a:rPr lang="tr-TR" dirty="0">
                <a:solidFill>
                  <a:schemeClr val="bg1"/>
                </a:solidFill>
              </a:rPr>
              <a:t> </a:t>
            </a:r>
            <a:r>
              <a:rPr lang="tr-TR" dirty="0" err="1">
                <a:solidFill>
                  <a:schemeClr val="bg1"/>
                </a:solidFill>
              </a:rPr>
              <a:t>with</a:t>
            </a:r>
            <a:r>
              <a:rPr lang="tr-TR" dirty="0">
                <a:solidFill>
                  <a:schemeClr val="bg1"/>
                </a:solidFill>
              </a:rPr>
              <a:t> </a:t>
            </a:r>
            <a:r>
              <a:rPr lang="tr-TR" dirty="0" err="1">
                <a:solidFill>
                  <a:srgbClr val="C00000"/>
                </a:solidFill>
              </a:rPr>
              <a:t>en_ner_bc5cdr_md</a:t>
            </a:r>
            <a:r>
              <a:rPr lang="tr-TR" dirty="0">
                <a:solidFill>
                  <a:srgbClr val="C00000"/>
                </a:solidFill>
              </a:rPr>
              <a:t> </a:t>
            </a:r>
            <a:r>
              <a:rPr lang="tr-TR" dirty="0">
                <a:solidFill>
                  <a:schemeClr val="bg1"/>
                </a:solidFill>
              </a:rPr>
              <a:t>model.</a:t>
            </a:r>
          </a:p>
        </p:txBody>
      </p:sp>
      <p:sp>
        <p:nvSpPr>
          <p:cNvPr id="5" name="TextBox 4">
            <a:extLst>
              <a:ext uri="{FF2B5EF4-FFF2-40B4-BE49-F238E27FC236}">
                <a16:creationId xmlns:a16="http://schemas.microsoft.com/office/drawing/2014/main" id="{60FD3AAA-D563-218A-5B88-FCD8684DDE7E}"/>
              </a:ext>
            </a:extLst>
          </p:cNvPr>
          <p:cNvSpPr txBox="1"/>
          <p:nvPr/>
        </p:nvSpPr>
        <p:spPr>
          <a:xfrm>
            <a:off x="920626" y="2468877"/>
            <a:ext cx="10966574" cy="369332"/>
          </a:xfrm>
          <a:prstGeom prst="rect">
            <a:avLst/>
          </a:prstGeom>
          <a:noFill/>
        </p:spPr>
        <p:txBody>
          <a:bodyPr wrap="square">
            <a:spAutoFit/>
          </a:bodyPr>
          <a:lstStyle/>
          <a:p>
            <a:r>
              <a:rPr lang="tr-TR" b="0" dirty="0" err="1">
                <a:solidFill>
                  <a:srgbClr val="F8F8F2"/>
                </a:solidFill>
                <a:effectLst/>
                <a:latin typeface="Consolas" panose="020B0609020204030204" pitchFamily="49" charset="0"/>
              </a:rPr>
              <a:t>displacy.render</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doc_bc5cdr</a:t>
            </a:r>
            <a:r>
              <a:rPr lang="tr-TR" b="0" dirty="0">
                <a:solidFill>
                  <a:srgbClr val="F8F8F2"/>
                </a:solidFill>
                <a:effectLst/>
                <a:latin typeface="Consolas" panose="020B0609020204030204" pitchFamily="49" charset="0"/>
              </a:rPr>
              <a:t>[:</a:t>
            </a:r>
            <a:r>
              <a:rPr lang="tr-TR" b="0" dirty="0">
                <a:solidFill>
                  <a:srgbClr val="FFB86C"/>
                </a:solidFill>
                <a:effectLst/>
                <a:latin typeface="Consolas" panose="020B0609020204030204" pitchFamily="49" charset="0"/>
              </a:rPr>
              <a:t>100</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jupyter</a:t>
            </a:r>
            <a:r>
              <a:rPr lang="tr-TR" b="0" dirty="0">
                <a:solidFill>
                  <a:srgbClr val="FF79C6"/>
                </a:solidFill>
                <a:effectLst/>
                <a:latin typeface="Consolas" panose="020B0609020204030204" pitchFamily="49" charset="0"/>
              </a:rPr>
              <a:t>=</a:t>
            </a:r>
            <a:r>
              <a:rPr lang="tr-TR" b="0" dirty="0">
                <a:solidFill>
                  <a:srgbClr val="FFB86C"/>
                </a:solidFill>
                <a:effectLst/>
                <a:latin typeface="Consolas" panose="020B0609020204030204" pitchFamily="49" charset="0"/>
              </a:rPr>
              <a:t>True</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style</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ent</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options</a:t>
            </a:r>
            <a:r>
              <a:rPr lang="tr-TR" b="0" dirty="0">
                <a:solidFill>
                  <a:srgbClr val="FF79C6"/>
                </a:solidFill>
                <a:effectLst/>
                <a:latin typeface="Consolas" panose="020B0609020204030204" pitchFamily="49" charset="0"/>
              </a:rPr>
              <a:t>=</a:t>
            </a:r>
            <a:r>
              <a:rPr lang="tr-TR" b="0" dirty="0" err="1">
                <a:solidFill>
                  <a:srgbClr val="F8F8F2"/>
                </a:solidFill>
                <a:effectLst/>
                <a:latin typeface="Consolas" panose="020B0609020204030204" pitchFamily="49" charset="0"/>
              </a:rPr>
              <a:t>options</a:t>
            </a:r>
            <a:r>
              <a:rPr lang="tr-TR" b="0" dirty="0">
                <a:solidFill>
                  <a:srgbClr val="F8F8F2"/>
                </a:solidFill>
                <a:effectLst/>
                <a:latin typeface="Consolas" panose="020B0609020204030204" pitchFamily="49" charset="0"/>
              </a:rPr>
              <a:t>)</a:t>
            </a:r>
          </a:p>
        </p:txBody>
      </p:sp>
      <p:pic>
        <p:nvPicPr>
          <p:cNvPr id="4" name="Picture 3">
            <a:extLst>
              <a:ext uri="{FF2B5EF4-FFF2-40B4-BE49-F238E27FC236}">
                <a16:creationId xmlns:a16="http://schemas.microsoft.com/office/drawing/2014/main" id="{B39C2EFD-4E4F-021B-8185-B9B0DA4B4612}"/>
              </a:ext>
            </a:extLst>
          </p:cNvPr>
          <p:cNvPicPr>
            <a:picLocks noChangeAspect="1"/>
          </p:cNvPicPr>
          <p:nvPr/>
        </p:nvPicPr>
        <p:blipFill>
          <a:blip r:embed="rId2"/>
          <a:stretch>
            <a:fillRect/>
          </a:stretch>
        </p:blipFill>
        <p:spPr>
          <a:xfrm>
            <a:off x="920627" y="3429000"/>
            <a:ext cx="10966573" cy="1804977"/>
          </a:xfrm>
          <a:prstGeom prst="rect">
            <a:avLst/>
          </a:prstGeom>
        </p:spPr>
      </p:pic>
    </p:spTree>
    <p:extLst>
      <p:ext uri="{BB962C8B-B14F-4D97-AF65-F5344CB8AC3E}">
        <p14:creationId xmlns:p14="http://schemas.microsoft.com/office/powerpoint/2010/main" val="183720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164381" y="510475"/>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E395433-3296-7C0A-433D-C40741C05649}"/>
              </a:ext>
            </a:extLst>
          </p:cNvPr>
          <p:cNvSpPr txBox="1"/>
          <p:nvPr/>
        </p:nvSpPr>
        <p:spPr>
          <a:xfrm>
            <a:off x="920626" y="1624023"/>
            <a:ext cx="7027618" cy="369332"/>
          </a:xfrm>
          <a:prstGeom prst="rect">
            <a:avLst/>
          </a:prstGeom>
          <a:noFill/>
        </p:spPr>
        <p:txBody>
          <a:bodyPr wrap="square" rtlCol="0">
            <a:spAutoFit/>
          </a:bodyPr>
          <a:lstStyle/>
          <a:p>
            <a:r>
              <a:rPr lang="tr-TR" dirty="0">
                <a:solidFill>
                  <a:schemeClr val="bg1"/>
                </a:solidFill>
              </a:rPr>
              <a:t>Using </a:t>
            </a:r>
            <a:r>
              <a:rPr lang="tr-TR" dirty="0" err="1">
                <a:solidFill>
                  <a:schemeClr val="bg1"/>
                </a:solidFill>
              </a:rPr>
              <a:t>displacy</a:t>
            </a:r>
            <a:r>
              <a:rPr lang="tr-TR" dirty="0">
                <a:solidFill>
                  <a:schemeClr val="bg1"/>
                </a:solidFill>
              </a:rPr>
              <a:t> </a:t>
            </a:r>
            <a:r>
              <a:rPr lang="tr-TR" dirty="0" err="1">
                <a:solidFill>
                  <a:schemeClr val="bg1"/>
                </a:solidFill>
              </a:rPr>
              <a:t>with</a:t>
            </a:r>
            <a:r>
              <a:rPr lang="tr-TR" dirty="0">
                <a:solidFill>
                  <a:schemeClr val="bg1"/>
                </a:solidFill>
              </a:rPr>
              <a:t> </a:t>
            </a:r>
            <a:r>
              <a:rPr lang="tr-TR" dirty="0" err="1">
                <a:solidFill>
                  <a:srgbClr val="C00000"/>
                </a:solidFill>
              </a:rPr>
              <a:t>en_core_web_sm</a:t>
            </a:r>
            <a:r>
              <a:rPr lang="tr-TR" dirty="0">
                <a:solidFill>
                  <a:srgbClr val="C00000"/>
                </a:solidFill>
              </a:rPr>
              <a:t> </a:t>
            </a:r>
            <a:r>
              <a:rPr lang="tr-TR" dirty="0">
                <a:solidFill>
                  <a:schemeClr val="bg1"/>
                </a:solidFill>
              </a:rPr>
              <a:t>model.</a:t>
            </a:r>
          </a:p>
        </p:txBody>
      </p:sp>
      <p:sp>
        <p:nvSpPr>
          <p:cNvPr id="5" name="TextBox 4">
            <a:extLst>
              <a:ext uri="{FF2B5EF4-FFF2-40B4-BE49-F238E27FC236}">
                <a16:creationId xmlns:a16="http://schemas.microsoft.com/office/drawing/2014/main" id="{60FD3AAA-D563-218A-5B88-FCD8684DDE7E}"/>
              </a:ext>
            </a:extLst>
          </p:cNvPr>
          <p:cNvSpPr txBox="1"/>
          <p:nvPr/>
        </p:nvSpPr>
        <p:spPr>
          <a:xfrm>
            <a:off x="920626" y="2468877"/>
            <a:ext cx="10966574" cy="369332"/>
          </a:xfrm>
          <a:prstGeom prst="rect">
            <a:avLst/>
          </a:prstGeom>
          <a:noFill/>
        </p:spPr>
        <p:txBody>
          <a:bodyPr wrap="square">
            <a:spAutoFit/>
          </a:bodyPr>
          <a:lstStyle/>
          <a:p>
            <a:r>
              <a:rPr lang="tr-TR" b="0" dirty="0" err="1">
                <a:solidFill>
                  <a:srgbClr val="F8F8F2"/>
                </a:solidFill>
                <a:effectLst/>
                <a:latin typeface="Consolas" panose="020B0609020204030204" pitchFamily="49" charset="0"/>
              </a:rPr>
              <a:t>displacy.render</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doc_core</a:t>
            </a:r>
            <a:r>
              <a:rPr lang="tr-TR" b="0" dirty="0">
                <a:solidFill>
                  <a:srgbClr val="F8F8F2"/>
                </a:solidFill>
                <a:effectLst/>
                <a:latin typeface="Consolas" panose="020B0609020204030204" pitchFamily="49" charset="0"/>
              </a:rPr>
              <a:t>[:</a:t>
            </a:r>
            <a:r>
              <a:rPr lang="tr-TR" b="0" dirty="0">
                <a:solidFill>
                  <a:srgbClr val="FFB86C"/>
                </a:solidFill>
                <a:effectLst/>
                <a:latin typeface="Consolas" panose="020B0609020204030204" pitchFamily="49" charset="0"/>
              </a:rPr>
              <a:t>100</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jupyter</a:t>
            </a:r>
            <a:r>
              <a:rPr lang="tr-TR" b="0" dirty="0">
                <a:solidFill>
                  <a:srgbClr val="FF79C6"/>
                </a:solidFill>
                <a:effectLst/>
                <a:latin typeface="Consolas" panose="020B0609020204030204" pitchFamily="49" charset="0"/>
              </a:rPr>
              <a:t>=</a:t>
            </a:r>
            <a:r>
              <a:rPr lang="tr-TR" b="0" dirty="0">
                <a:solidFill>
                  <a:srgbClr val="FFB86C"/>
                </a:solidFill>
                <a:effectLst/>
                <a:latin typeface="Consolas" panose="020B0609020204030204" pitchFamily="49" charset="0"/>
              </a:rPr>
              <a:t>True</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style</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ent</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options</a:t>
            </a:r>
            <a:r>
              <a:rPr lang="tr-TR" b="0" dirty="0">
                <a:solidFill>
                  <a:srgbClr val="FF79C6"/>
                </a:solidFill>
                <a:effectLst/>
                <a:latin typeface="Consolas" panose="020B0609020204030204" pitchFamily="49" charset="0"/>
              </a:rPr>
              <a:t>=</a:t>
            </a:r>
            <a:r>
              <a:rPr lang="tr-TR" b="0" dirty="0" err="1">
                <a:solidFill>
                  <a:srgbClr val="F8F8F2"/>
                </a:solidFill>
                <a:effectLst/>
                <a:latin typeface="Consolas" panose="020B0609020204030204" pitchFamily="49" charset="0"/>
              </a:rPr>
              <a:t>options</a:t>
            </a:r>
            <a:r>
              <a:rPr lang="tr-TR" b="0" dirty="0">
                <a:solidFill>
                  <a:srgbClr val="F8F8F2"/>
                </a:solidFill>
                <a:effectLst/>
                <a:latin typeface="Consolas" panose="020B0609020204030204" pitchFamily="49" charset="0"/>
              </a:rPr>
              <a:t>)</a:t>
            </a:r>
          </a:p>
        </p:txBody>
      </p:sp>
      <p:pic>
        <p:nvPicPr>
          <p:cNvPr id="4" name="Picture 3">
            <a:extLst>
              <a:ext uri="{FF2B5EF4-FFF2-40B4-BE49-F238E27FC236}">
                <a16:creationId xmlns:a16="http://schemas.microsoft.com/office/drawing/2014/main" id="{1821737A-F909-B91A-4A6A-244DE01324E1}"/>
              </a:ext>
            </a:extLst>
          </p:cNvPr>
          <p:cNvPicPr>
            <a:picLocks noChangeAspect="1"/>
          </p:cNvPicPr>
          <p:nvPr/>
        </p:nvPicPr>
        <p:blipFill>
          <a:blip r:embed="rId2"/>
          <a:stretch>
            <a:fillRect/>
          </a:stretch>
        </p:blipFill>
        <p:spPr>
          <a:xfrm>
            <a:off x="920626" y="3528764"/>
            <a:ext cx="10966573" cy="1705213"/>
          </a:xfrm>
          <a:prstGeom prst="rect">
            <a:avLst/>
          </a:prstGeom>
        </p:spPr>
      </p:pic>
    </p:spTree>
    <p:extLst>
      <p:ext uri="{BB962C8B-B14F-4D97-AF65-F5344CB8AC3E}">
        <p14:creationId xmlns:p14="http://schemas.microsoft.com/office/powerpoint/2010/main" val="348856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164381" y="510475"/>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0FD3AAA-D563-218A-5B88-FCD8684DDE7E}"/>
              </a:ext>
            </a:extLst>
          </p:cNvPr>
          <p:cNvSpPr txBox="1"/>
          <p:nvPr/>
        </p:nvSpPr>
        <p:spPr>
          <a:xfrm>
            <a:off x="920627" y="1446411"/>
            <a:ext cx="10966574" cy="369332"/>
          </a:xfrm>
          <a:prstGeom prst="rect">
            <a:avLst/>
          </a:prstGeom>
          <a:noFill/>
        </p:spPr>
        <p:txBody>
          <a:bodyPr wrap="square">
            <a:spAutoFit/>
          </a:bodyPr>
          <a:lstStyle/>
          <a:p>
            <a:r>
              <a:rPr lang="tr-TR" b="0" dirty="0" err="1">
                <a:solidFill>
                  <a:srgbClr val="F8F8F2"/>
                </a:solidFill>
                <a:effectLst/>
                <a:latin typeface="Consolas" panose="020B0609020204030204" pitchFamily="49" charset="0"/>
              </a:rPr>
              <a:t>displacy.render</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doc_core</a:t>
            </a:r>
            <a:r>
              <a:rPr lang="tr-TR" b="0" dirty="0">
                <a:solidFill>
                  <a:srgbClr val="F8F8F2"/>
                </a:solidFill>
                <a:effectLst/>
                <a:latin typeface="Consolas" panose="020B0609020204030204" pitchFamily="49" charset="0"/>
              </a:rPr>
              <a:t>[:</a:t>
            </a:r>
            <a:r>
              <a:rPr lang="tr-TR" b="0" dirty="0">
                <a:solidFill>
                  <a:srgbClr val="FFB86C"/>
                </a:solidFill>
                <a:effectLst/>
                <a:latin typeface="Consolas" panose="020B0609020204030204" pitchFamily="49" charset="0"/>
              </a:rPr>
              <a:t>100</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jupyter</a:t>
            </a:r>
            <a:r>
              <a:rPr lang="tr-TR" b="0" dirty="0">
                <a:solidFill>
                  <a:srgbClr val="FF79C6"/>
                </a:solidFill>
                <a:effectLst/>
                <a:latin typeface="Consolas" panose="020B0609020204030204" pitchFamily="49" charset="0"/>
              </a:rPr>
              <a:t>=</a:t>
            </a:r>
            <a:r>
              <a:rPr lang="tr-TR" b="0" dirty="0">
                <a:solidFill>
                  <a:srgbClr val="FFB86C"/>
                </a:solidFill>
                <a:effectLst/>
                <a:latin typeface="Consolas" panose="020B0609020204030204" pitchFamily="49" charset="0"/>
              </a:rPr>
              <a:t>True</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style</a:t>
            </a:r>
            <a:r>
              <a:rPr lang="tr-TR" b="0" dirty="0">
                <a:solidFill>
                  <a:srgbClr val="FF79C6"/>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ent</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FB86C"/>
                </a:solidFill>
                <a:effectLst/>
                <a:latin typeface="Consolas" panose="020B0609020204030204" pitchFamily="49" charset="0"/>
              </a:rPr>
              <a:t>options</a:t>
            </a:r>
            <a:r>
              <a:rPr lang="tr-TR" b="0" dirty="0">
                <a:solidFill>
                  <a:srgbClr val="FF79C6"/>
                </a:solidFill>
                <a:effectLst/>
                <a:latin typeface="Consolas" panose="020B0609020204030204" pitchFamily="49" charset="0"/>
              </a:rPr>
              <a:t>=</a:t>
            </a:r>
            <a:r>
              <a:rPr lang="tr-TR" b="0" dirty="0" err="1">
                <a:solidFill>
                  <a:srgbClr val="F8F8F2"/>
                </a:solidFill>
                <a:effectLst/>
                <a:latin typeface="Consolas" panose="020B0609020204030204" pitchFamily="49" charset="0"/>
              </a:rPr>
              <a:t>options</a:t>
            </a:r>
            <a:r>
              <a:rPr lang="tr-TR" b="0" dirty="0">
                <a:solidFill>
                  <a:srgbClr val="F8F8F2"/>
                </a:solidFill>
                <a:effectLst/>
                <a:latin typeface="Consolas" panose="020B0609020204030204" pitchFamily="49" charset="0"/>
              </a:rPr>
              <a:t>)</a:t>
            </a:r>
          </a:p>
        </p:txBody>
      </p:sp>
      <p:pic>
        <p:nvPicPr>
          <p:cNvPr id="4" name="Picture 3">
            <a:extLst>
              <a:ext uri="{FF2B5EF4-FFF2-40B4-BE49-F238E27FC236}">
                <a16:creationId xmlns:a16="http://schemas.microsoft.com/office/drawing/2014/main" id="{1821737A-F909-B91A-4A6A-244DE01324E1}"/>
              </a:ext>
            </a:extLst>
          </p:cNvPr>
          <p:cNvPicPr>
            <a:picLocks noChangeAspect="1"/>
          </p:cNvPicPr>
          <p:nvPr/>
        </p:nvPicPr>
        <p:blipFill>
          <a:blip r:embed="rId2"/>
          <a:stretch>
            <a:fillRect/>
          </a:stretch>
        </p:blipFill>
        <p:spPr>
          <a:xfrm>
            <a:off x="920627" y="2506298"/>
            <a:ext cx="10966573" cy="1705213"/>
          </a:xfrm>
          <a:prstGeom prst="rect">
            <a:avLst/>
          </a:prstGeom>
        </p:spPr>
      </p:pic>
      <p:sp>
        <p:nvSpPr>
          <p:cNvPr id="3" name="TextBox 2">
            <a:extLst>
              <a:ext uri="{FF2B5EF4-FFF2-40B4-BE49-F238E27FC236}">
                <a16:creationId xmlns:a16="http://schemas.microsoft.com/office/drawing/2014/main" id="{50FDC6B7-7E5B-B716-3B2F-CC01F53FD09B}"/>
              </a:ext>
            </a:extLst>
          </p:cNvPr>
          <p:cNvSpPr txBox="1"/>
          <p:nvPr/>
        </p:nvSpPr>
        <p:spPr>
          <a:xfrm>
            <a:off x="920626" y="4902066"/>
            <a:ext cx="10966573" cy="646331"/>
          </a:xfrm>
          <a:prstGeom prst="rect">
            <a:avLst/>
          </a:prstGeom>
          <a:noFill/>
        </p:spPr>
        <p:txBody>
          <a:bodyPr wrap="square" rtlCol="0">
            <a:spAutoFit/>
          </a:bodyPr>
          <a:lstStyle/>
          <a:p>
            <a:r>
              <a:rPr lang="tr-TR" dirty="0">
                <a:solidFill>
                  <a:schemeClr val="bg1">
                    <a:lumMod val="95000"/>
                  </a:schemeClr>
                </a:solidFill>
              </a:rPr>
              <a:t>As </a:t>
            </a:r>
            <a:r>
              <a:rPr lang="tr-TR" dirty="0" err="1">
                <a:solidFill>
                  <a:schemeClr val="bg1">
                    <a:lumMod val="95000"/>
                  </a:schemeClr>
                </a:solidFill>
              </a:rPr>
              <a:t>you</a:t>
            </a:r>
            <a:r>
              <a:rPr lang="tr-TR" dirty="0">
                <a:solidFill>
                  <a:schemeClr val="bg1">
                    <a:lumMod val="95000"/>
                  </a:schemeClr>
                </a:solidFill>
              </a:rPr>
              <a:t> can </a:t>
            </a:r>
            <a:r>
              <a:rPr lang="tr-TR" dirty="0" err="1">
                <a:solidFill>
                  <a:schemeClr val="bg1">
                    <a:lumMod val="95000"/>
                  </a:schemeClr>
                </a:solidFill>
              </a:rPr>
              <a:t>see</a:t>
            </a:r>
            <a:r>
              <a:rPr lang="tr-TR" dirty="0">
                <a:solidFill>
                  <a:schemeClr val="bg1">
                    <a:lumMod val="95000"/>
                  </a:schemeClr>
                </a:solidFill>
              </a:rPr>
              <a:t> here, </a:t>
            </a:r>
            <a:r>
              <a:rPr lang="tr-TR" dirty="0" err="1">
                <a:solidFill>
                  <a:schemeClr val="bg1">
                    <a:lumMod val="95000"/>
                  </a:schemeClr>
                </a:solidFill>
              </a:rPr>
              <a:t>NER</a:t>
            </a:r>
            <a:r>
              <a:rPr lang="tr-TR" dirty="0">
                <a:solidFill>
                  <a:schemeClr val="bg1">
                    <a:lumMod val="95000"/>
                  </a:schemeClr>
                </a:solidFill>
              </a:rPr>
              <a:t> </a:t>
            </a:r>
            <a:r>
              <a:rPr lang="tr-TR" dirty="0" err="1">
                <a:solidFill>
                  <a:schemeClr val="bg1">
                    <a:lumMod val="95000"/>
                  </a:schemeClr>
                </a:solidFill>
              </a:rPr>
              <a:t>models</a:t>
            </a:r>
            <a:r>
              <a:rPr lang="tr-TR" dirty="0">
                <a:solidFill>
                  <a:schemeClr val="bg1">
                    <a:lumMod val="95000"/>
                  </a:schemeClr>
                </a:solidFill>
              </a:rPr>
              <a:t> </a:t>
            </a:r>
            <a:r>
              <a:rPr lang="tr-TR" dirty="0" err="1">
                <a:solidFill>
                  <a:schemeClr val="bg1">
                    <a:lumMod val="95000"/>
                  </a:schemeClr>
                </a:solidFill>
              </a:rPr>
              <a:t>are</a:t>
            </a:r>
            <a:r>
              <a:rPr lang="tr-TR" dirty="0">
                <a:solidFill>
                  <a:schemeClr val="bg1">
                    <a:lumMod val="95000"/>
                  </a:schemeClr>
                </a:solidFill>
              </a:rPr>
              <a:t> not </a:t>
            </a:r>
            <a:r>
              <a:rPr lang="tr-TR" dirty="0" err="1">
                <a:solidFill>
                  <a:schemeClr val="bg1">
                    <a:lumMod val="95000"/>
                  </a:schemeClr>
                </a:solidFill>
              </a:rPr>
              <a:t>always</a:t>
            </a:r>
            <a:r>
              <a:rPr lang="tr-TR" dirty="0">
                <a:solidFill>
                  <a:schemeClr val="bg1">
                    <a:lumMod val="95000"/>
                  </a:schemeClr>
                </a:solidFill>
              </a:rPr>
              <a:t> </a:t>
            </a:r>
            <a:r>
              <a:rPr lang="tr-TR" dirty="0" err="1">
                <a:solidFill>
                  <a:schemeClr val="bg1">
                    <a:lumMod val="95000"/>
                  </a:schemeClr>
                </a:solidFill>
              </a:rPr>
              <a:t>suitable</a:t>
            </a:r>
            <a:r>
              <a:rPr lang="tr-TR" dirty="0">
                <a:solidFill>
                  <a:schemeClr val="bg1">
                    <a:lumMod val="95000"/>
                  </a:schemeClr>
                </a:solidFill>
              </a:rPr>
              <a:t> </a:t>
            </a:r>
            <a:r>
              <a:rPr lang="tr-TR" dirty="0" err="1">
                <a:solidFill>
                  <a:schemeClr val="bg1">
                    <a:lumMod val="95000"/>
                  </a:schemeClr>
                </a:solidFill>
              </a:rPr>
              <a:t>for</a:t>
            </a:r>
            <a:r>
              <a:rPr lang="tr-TR" dirty="0">
                <a:solidFill>
                  <a:schemeClr val="bg1">
                    <a:lumMod val="95000"/>
                  </a:schemeClr>
                </a:solidFill>
              </a:rPr>
              <a:t> </a:t>
            </a:r>
            <a:r>
              <a:rPr lang="tr-TR" dirty="0" err="1">
                <a:solidFill>
                  <a:schemeClr val="bg1">
                    <a:lumMod val="95000"/>
                  </a:schemeClr>
                </a:solidFill>
              </a:rPr>
              <a:t>the</a:t>
            </a:r>
            <a:r>
              <a:rPr lang="tr-TR" dirty="0">
                <a:solidFill>
                  <a:schemeClr val="bg1">
                    <a:lumMod val="95000"/>
                  </a:schemeClr>
                </a:solidFill>
              </a:rPr>
              <a:t> </a:t>
            </a:r>
            <a:r>
              <a:rPr lang="tr-TR" dirty="0" err="1">
                <a:solidFill>
                  <a:schemeClr val="bg1">
                    <a:lumMod val="95000"/>
                  </a:schemeClr>
                </a:solidFill>
              </a:rPr>
              <a:t>job</a:t>
            </a:r>
            <a:r>
              <a:rPr lang="tr-TR" dirty="0">
                <a:solidFill>
                  <a:schemeClr val="bg1">
                    <a:lumMod val="95000"/>
                  </a:schemeClr>
                </a:solidFill>
              </a:rPr>
              <a:t> </a:t>
            </a:r>
            <a:r>
              <a:rPr lang="tr-TR" dirty="0" err="1">
                <a:solidFill>
                  <a:schemeClr val="bg1">
                    <a:lumMod val="95000"/>
                  </a:schemeClr>
                </a:solidFill>
              </a:rPr>
              <a:t>you</a:t>
            </a:r>
            <a:r>
              <a:rPr lang="tr-TR" dirty="0">
                <a:solidFill>
                  <a:schemeClr val="bg1">
                    <a:lumMod val="95000"/>
                  </a:schemeClr>
                </a:solidFill>
              </a:rPr>
              <a:t> </a:t>
            </a:r>
            <a:r>
              <a:rPr lang="tr-TR" dirty="0" err="1">
                <a:solidFill>
                  <a:schemeClr val="bg1">
                    <a:lumMod val="95000"/>
                  </a:schemeClr>
                </a:solidFill>
              </a:rPr>
              <a:t>need</a:t>
            </a:r>
            <a:r>
              <a:rPr lang="tr-TR" dirty="0">
                <a:solidFill>
                  <a:schemeClr val="bg1">
                    <a:lumMod val="95000"/>
                  </a:schemeClr>
                </a:solidFill>
              </a:rPr>
              <a:t>, since </a:t>
            </a:r>
            <a:r>
              <a:rPr lang="tr-TR" dirty="0" err="1">
                <a:solidFill>
                  <a:schemeClr val="bg1">
                    <a:lumMod val="95000"/>
                  </a:schemeClr>
                </a:solidFill>
              </a:rPr>
              <a:t>this</a:t>
            </a:r>
            <a:r>
              <a:rPr lang="tr-TR" dirty="0">
                <a:solidFill>
                  <a:schemeClr val="bg1">
                    <a:lumMod val="95000"/>
                  </a:schemeClr>
                </a:solidFill>
              </a:rPr>
              <a:t> model </a:t>
            </a:r>
            <a:r>
              <a:rPr lang="tr-TR" dirty="0" err="1">
                <a:solidFill>
                  <a:schemeClr val="bg1">
                    <a:lumMod val="95000"/>
                  </a:schemeClr>
                </a:solidFill>
              </a:rPr>
              <a:t>mostly</a:t>
            </a:r>
            <a:r>
              <a:rPr lang="tr-TR" dirty="0">
                <a:solidFill>
                  <a:schemeClr val="bg1">
                    <a:lumMod val="95000"/>
                  </a:schemeClr>
                </a:solidFill>
              </a:rPr>
              <a:t> </a:t>
            </a:r>
            <a:r>
              <a:rPr lang="tr-TR" dirty="0" err="1">
                <a:solidFill>
                  <a:schemeClr val="bg1">
                    <a:lumMod val="95000"/>
                  </a:schemeClr>
                </a:solidFill>
              </a:rPr>
              <a:t>trained</a:t>
            </a:r>
            <a:r>
              <a:rPr lang="tr-TR" dirty="0">
                <a:solidFill>
                  <a:schemeClr val="bg1">
                    <a:lumMod val="95000"/>
                  </a:schemeClr>
                </a:solidFill>
              </a:rPr>
              <a:t> on English </a:t>
            </a:r>
            <a:r>
              <a:rPr lang="tr-TR" dirty="0" err="1">
                <a:solidFill>
                  <a:schemeClr val="bg1">
                    <a:lumMod val="95000"/>
                  </a:schemeClr>
                </a:solidFill>
              </a:rPr>
              <a:t>language</a:t>
            </a:r>
            <a:r>
              <a:rPr lang="tr-TR" dirty="0">
                <a:solidFill>
                  <a:schemeClr val="bg1">
                    <a:lumMod val="95000"/>
                  </a:schemeClr>
                </a:solidFill>
              </a:rPr>
              <a:t> </a:t>
            </a:r>
            <a:r>
              <a:rPr lang="tr-TR" dirty="0" err="1">
                <a:solidFill>
                  <a:schemeClr val="bg1">
                    <a:lumMod val="95000"/>
                  </a:schemeClr>
                </a:solidFill>
              </a:rPr>
              <a:t>and</a:t>
            </a:r>
            <a:r>
              <a:rPr lang="tr-TR" dirty="0">
                <a:solidFill>
                  <a:schemeClr val="bg1">
                    <a:lumMod val="95000"/>
                  </a:schemeClr>
                </a:solidFill>
              </a:rPr>
              <a:t> not on </a:t>
            </a:r>
            <a:r>
              <a:rPr lang="tr-TR" dirty="0" err="1">
                <a:solidFill>
                  <a:schemeClr val="bg1">
                    <a:lumMod val="95000"/>
                  </a:schemeClr>
                </a:solidFill>
              </a:rPr>
              <a:t>scientific</a:t>
            </a:r>
            <a:r>
              <a:rPr lang="tr-TR" dirty="0">
                <a:solidFill>
                  <a:schemeClr val="bg1">
                    <a:lumMod val="95000"/>
                  </a:schemeClr>
                </a:solidFill>
              </a:rPr>
              <a:t> </a:t>
            </a:r>
            <a:r>
              <a:rPr lang="tr-TR" dirty="0" err="1">
                <a:solidFill>
                  <a:schemeClr val="bg1">
                    <a:lumMod val="95000"/>
                  </a:schemeClr>
                </a:solidFill>
              </a:rPr>
              <a:t>subjects</a:t>
            </a:r>
            <a:r>
              <a:rPr lang="tr-TR" dirty="0">
                <a:solidFill>
                  <a:schemeClr val="bg1">
                    <a:lumMod val="95000"/>
                  </a:schemeClr>
                </a:solidFill>
              </a:rPr>
              <a:t> it </a:t>
            </a:r>
            <a:r>
              <a:rPr lang="tr-TR" dirty="0" err="1">
                <a:solidFill>
                  <a:schemeClr val="bg1">
                    <a:lumMod val="95000"/>
                  </a:schemeClr>
                </a:solidFill>
              </a:rPr>
              <a:t>might</a:t>
            </a:r>
            <a:r>
              <a:rPr lang="tr-TR" dirty="0">
                <a:solidFill>
                  <a:schemeClr val="bg1">
                    <a:lumMod val="95000"/>
                  </a:schemeClr>
                </a:solidFill>
              </a:rPr>
              <a:t> </a:t>
            </a:r>
            <a:r>
              <a:rPr lang="tr-TR" dirty="0" err="1">
                <a:solidFill>
                  <a:schemeClr val="bg1">
                    <a:lumMod val="95000"/>
                  </a:schemeClr>
                </a:solidFill>
              </a:rPr>
              <a:t>give</a:t>
            </a:r>
            <a:r>
              <a:rPr lang="tr-TR" dirty="0">
                <a:solidFill>
                  <a:schemeClr val="bg1">
                    <a:lumMod val="95000"/>
                  </a:schemeClr>
                </a:solidFill>
              </a:rPr>
              <a:t> </a:t>
            </a:r>
            <a:r>
              <a:rPr lang="tr-TR" dirty="0" err="1">
                <a:solidFill>
                  <a:schemeClr val="bg1">
                    <a:lumMod val="95000"/>
                  </a:schemeClr>
                </a:solidFill>
              </a:rPr>
              <a:t>unexpected</a:t>
            </a:r>
            <a:r>
              <a:rPr lang="tr-TR" dirty="0">
                <a:solidFill>
                  <a:schemeClr val="bg1">
                    <a:lumMod val="95000"/>
                  </a:schemeClr>
                </a:solidFill>
              </a:rPr>
              <a:t> </a:t>
            </a:r>
            <a:r>
              <a:rPr lang="tr-TR" dirty="0" err="1">
                <a:solidFill>
                  <a:schemeClr val="bg1">
                    <a:lumMod val="95000"/>
                  </a:schemeClr>
                </a:solidFill>
              </a:rPr>
              <a:t>results</a:t>
            </a:r>
            <a:r>
              <a:rPr lang="tr-TR" dirty="0">
                <a:solidFill>
                  <a:schemeClr val="bg1">
                    <a:lumMod val="95000"/>
                  </a:schemeClr>
                </a:solidFill>
              </a:rPr>
              <a:t> </a:t>
            </a:r>
            <a:r>
              <a:rPr lang="tr-TR" dirty="0" err="1">
                <a:solidFill>
                  <a:schemeClr val="bg1">
                    <a:lumMod val="95000"/>
                  </a:schemeClr>
                </a:solidFill>
              </a:rPr>
              <a:t>for</a:t>
            </a:r>
            <a:r>
              <a:rPr lang="tr-TR" dirty="0">
                <a:solidFill>
                  <a:schemeClr val="bg1">
                    <a:lumMod val="95000"/>
                  </a:schemeClr>
                </a:solidFill>
              </a:rPr>
              <a:t> a </a:t>
            </a:r>
            <a:r>
              <a:rPr lang="tr-TR" dirty="0" err="1">
                <a:solidFill>
                  <a:schemeClr val="bg1">
                    <a:lumMod val="95000"/>
                  </a:schemeClr>
                </a:solidFill>
              </a:rPr>
              <a:t>biomedical</a:t>
            </a:r>
            <a:r>
              <a:rPr lang="tr-TR" dirty="0">
                <a:solidFill>
                  <a:schemeClr val="bg1">
                    <a:lumMod val="95000"/>
                  </a:schemeClr>
                </a:solidFill>
              </a:rPr>
              <a:t> </a:t>
            </a:r>
            <a:r>
              <a:rPr lang="tr-TR" dirty="0" err="1">
                <a:solidFill>
                  <a:schemeClr val="bg1">
                    <a:lumMod val="95000"/>
                  </a:schemeClr>
                </a:solidFill>
              </a:rPr>
              <a:t>text</a:t>
            </a:r>
            <a:r>
              <a:rPr lang="tr-TR" dirty="0">
                <a:solidFill>
                  <a:schemeClr val="bg1">
                    <a:lumMod val="95000"/>
                  </a:schemeClr>
                </a:solidFill>
              </a:rPr>
              <a:t>. </a:t>
            </a:r>
          </a:p>
        </p:txBody>
      </p:sp>
    </p:spTree>
    <p:extLst>
      <p:ext uri="{BB962C8B-B14F-4D97-AF65-F5344CB8AC3E}">
        <p14:creationId xmlns:p14="http://schemas.microsoft.com/office/powerpoint/2010/main" val="2095521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164381" y="510475"/>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0FD3AAA-D563-218A-5B88-FCD8684DDE7E}"/>
              </a:ext>
            </a:extLst>
          </p:cNvPr>
          <p:cNvSpPr txBox="1"/>
          <p:nvPr/>
        </p:nvSpPr>
        <p:spPr>
          <a:xfrm>
            <a:off x="920627" y="1446411"/>
            <a:ext cx="10966574" cy="369332"/>
          </a:xfrm>
          <a:prstGeom prst="rect">
            <a:avLst/>
          </a:prstGeom>
          <a:noFill/>
        </p:spPr>
        <p:txBody>
          <a:bodyPr wrap="square">
            <a:spAutoFit/>
          </a:bodyPr>
          <a:lstStyle/>
          <a:p>
            <a:r>
              <a:rPr lang="tr-TR" b="0" dirty="0" err="1">
                <a:solidFill>
                  <a:srgbClr val="C00000"/>
                </a:solidFill>
                <a:effectLst/>
                <a:latin typeface="Consolas" panose="020B0609020204030204" pitchFamily="49" charset="0"/>
              </a:rPr>
              <a:t>Insight</a:t>
            </a:r>
            <a:r>
              <a:rPr lang="tr-TR" b="0" dirty="0">
                <a:solidFill>
                  <a:srgbClr val="C00000"/>
                </a:solidFill>
                <a:effectLst/>
                <a:latin typeface="Consolas" panose="020B0609020204030204" pitchFamily="49" charset="0"/>
              </a:rPr>
              <a:t> </a:t>
            </a:r>
            <a:r>
              <a:rPr lang="tr-TR" b="0" dirty="0" err="1">
                <a:solidFill>
                  <a:srgbClr val="C00000"/>
                </a:solidFill>
                <a:effectLst/>
                <a:latin typeface="Consolas" panose="020B0609020204030204" pitchFamily="49" charset="0"/>
              </a:rPr>
              <a:t>to</a:t>
            </a:r>
            <a:r>
              <a:rPr lang="tr-TR" b="0" dirty="0">
                <a:solidFill>
                  <a:srgbClr val="C00000"/>
                </a:solidFill>
                <a:effectLst/>
                <a:latin typeface="Consolas" panose="020B0609020204030204" pitchFamily="49" charset="0"/>
              </a:rPr>
              <a:t> </a:t>
            </a:r>
            <a:r>
              <a:rPr lang="tr-TR" b="0" dirty="0" err="1">
                <a:solidFill>
                  <a:srgbClr val="C00000"/>
                </a:solidFill>
                <a:effectLst/>
                <a:latin typeface="Consolas" panose="020B0609020204030204" pitchFamily="49" charset="0"/>
              </a:rPr>
              <a:t>Entities</a:t>
            </a:r>
            <a:endParaRPr lang="tr-TR" b="0" dirty="0">
              <a:solidFill>
                <a:srgbClr val="C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486BC7E-7B8B-BD41-1363-5D1B19DACA95}"/>
              </a:ext>
            </a:extLst>
          </p:cNvPr>
          <p:cNvSpPr txBox="1"/>
          <p:nvPr/>
        </p:nvSpPr>
        <p:spPr>
          <a:xfrm>
            <a:off x="920626" y="2014326"/>
            <a:ext cx="10966573" cy="1477328"/>
          </a:xfrm>
          <a:prstGeom prst="rect">
            <a:avLst/>
          </a:prstGeom>
          <a:noFill/>
        </p:spPr>
        <p:txBody>
          <a:bodyPr wrap="square">
            <a:spAutoFit/>
          </a:bodyPr>
          <a:lstStyle/>
          <a:p>
            <a:r>
              <a:rPr lang="en-US" b="0" dirty="0">
                <a:solidFill>
                  <a:srgbClr val="F8F8F2"/>
                </a:solidFill>
                <a:effectLst/>
                <a:latin typeface="Consolas" panose="020B0609020204030204" pitchFamily="49" charset="0"/>
              </a:rPr>
              <a:t>I've put together most mentioned </a:t>
            </a:r>
            <a:r>
              <a:rPr lang="en-US" b="0" i="1" dirty="0" err="1">
                <a:solidFill>
                  <a:srgbClr val="F1FA8C"/>
                </a:solidFill>
                <a:effectLst/>
                <a:latin typeface="Consolas" panose="020B0609020204030204" pitchFamily="49" charset="0"/>
              </a:rPr>
              <a:t>gene_or_gene_products</a:t>
            </a:r>
            <a:r>
              <a:rPr lang="en-US" b="0" dirty="0">
                <a:solidFill>
                  <a:srgbClr val="F8F8F2"/>
                </a:solidFill>
                <a:effectLst/>
                <a:latin typeface="Consolas" panose="020B0609020204030204" pitchFamily="49" charset="0"/>
              </a:rPr>
              <a:t> and </a:t>
            </a:r>
            <a:r>
              <a:rPr lang="en-US" b="0" i="1" dirty="0">
                <a:solidFill>
                  <a:srgbClr val="F1FA8C"/>
                </a:solidFill>
                <a:effectLst/>
                <a:latin typeface="Consolas" panose="020B0609020204030204" pitchFamily="49" charset="0"/>
              </a:rPr>
              <a:t>disease</a:t>
            </a:r>
            <a:r>
              <a:rPr lang="tr-TR" b="0" i="1" dirty="0">
                <a:solidFill>
                  <a:srgbClr val="F1FA8C"/>
                </a:solidFill>
                <a:effectLst/>
                <a:latin typeface="Consolas" panose="020B0609020204030204" pitchFamily="49" charset="0"/>
              </a:rPr>
              <a:t>s</a:t>
            </a:r>
            <a:r>
              <a:rPr lang="en-US" b="0" dirty="0">
                <a:solidFill>
                  <a:srgbClr val="F8F8F2"/>
                </a:solidFill>
                <a:effectLst/>
                <a:latin typeface="Consolas" panose="020B0609020204030204" pitchFamily="49" charset="0"/>
              </a:rPr>
              <a:t> into </a:t>
            </a:r>
            <a:endParaRPr lang="tr-TR" b="0" dirty="0">
              <a:solidFill>
                <a:srgbClr val="F8F8F2"/>
              </a:solidFill>
              <a:effectLst/>
              <a:latin typeface="Consolas" panose="020B0609020204030204" pitchFamily="49" charset="0"/>
            </a:endParaRPr>
          </a:p>
          <a:p>
            <a:r>
              <a:rPr lang="en-US" b="0" dirty="0" err="1">
                <a:solidFill>
                  <a:srgbClr val="F8F8F2"/>
                </a:solidFill>
                <a:effectLst/>
                <a:latin typeface="Consolas" panose="020B0609020204030204" pitchFamily="49" charset="0"/>
              </a:rPr>
              <a:t>seperate</a:t>
            </a:r>
            <a:r>
              <a:rPr lang="en-US" b="0" dirty="0">
                <a:solidFill>
                  <a:srgbClr val="F8F8F2"/>
                </a:solidFill>
                <a:effectLst/>
                <a:latin typeface="Consolas" panose="020B0609020204030204" pitchFamily="49" charset="0"/>
              </a:rPr>
              <a:t> lists.</a:t>
            </a:r>
            <a:endParaRPr lang="tr-TR"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Then I will plot these to see frequencies of these.</a:t>
            </a:r>
          </a:p>
          <a:p>
            <a:r>
              <a:rPr lang="en-US" b="0" dirty="0">
                <a:solidFill>
                  <a:srgbClr val="F8F8F2"/>
                </a:solidFill>
                <a:effectLst/>
                <a:latin typeface="Consolas" panose="020B0609020204030204" pitchFamily="49" charset="0"/>
              </a:rPr>
              <a:t>These will be simple displays, we can do this for any of the entities or </a:t>
            </a:r>
            <a:endParaRPr lang="tr-TR"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even combine them.</a:t>
            </a:r>
          </a:p>
        </p:txBody>
      </p:sp>
    </p:spTree>
    <p:extLst>
      <p:ext uri="{BB962C8B-B14F-4D97-AF65-F5344CB8AC3E}">
        <p14:creationId xmlns:p14="http://schemas.microsoft.com/office/powerpoint/2010/main" val="392774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164381" y="510475"/>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0FD3AAA-D563-218A-5B88-FCD8684DDE7E}"/>
              </a:ext>
            </a:extLst>
          </p:cNvPr>
          <p:cNvSpPr txBox="1"/>
          <p:nvPr/>
        </p:nvSpPr>
        <p:spPr>
          <a:xfrm>
            <a:off x="2399653" y="1446411"/>
            <a:ext cx="5138938" cy="369332"/>
          </a:xfrm>
          <a:prstGeom prst="rect">
            <a:avLst/>
          </a:prstGeom>
          <a:noFill/>
        </p:spPr>
        <p:txBody>
          <a:bodyPr wrap="square">
            <a:spAutoFit/>
          </a:bodyPr>
          <a:lstStyle/>
          <a:p>
            <a:pPr algn="ctr"/>
            <a:r>
              <a:rPr lang="tr-TR" b="0" dirty="0" err="1">
                <a:solidFill>
                  <a:srgbClr val="C00000"/>
                </a:solidFill>
                <a:effectLst/>
                <a:latin typeface="Consolas" panose="020B0609020204030204" pitchFamily="49" charset="0"/>
              </a:rPr>
              <a:t>Insight</a:t>
            </a:r>
            <a:r>
              <a:rPr lang="tr-TR" b="0" dirty="0">
                <a:solidFill>
                  <a:srgbClr val="C00000"/>
                </a:solidFill>
                <a:effectLst/>
                <a:latin typeface="Consolas" panose="020B0609020204030204" pitchFamily="49" charset="0"/>
              </a:rPr>
              <a:t> </a:t>
            </a:r>
            <a:r>
              <a:rPr lang="tr-TR" b="0" dirty="0" err="1">
                <a:solidFill>
                  <a:srgbClr val="C00000"/>
                </a:solidFill>
                <a:effectLst/>
                <a:latin typeface="Consolas" panose="020B0609020204030204" pitchFamily="49" charset="0"/>
              </a:rPr>
              <a:t>to</a:t>
            </a:r>
            <a:r>
              <a:rPr lang="tr-TR" b="0" dirty="0">
                <a:solidFill>
                  <a:srgbClr val="C00000"/>
                </a:solidFill>
                <a:effectLst/>
                <a:latin typeface="Consolas" panose="020B0609020204030204" pitchFamily="49" charset="0"/>
              </a:rPr>
              <a:t> </a:t>
            </a:r>
            <a:r>
              <a:rPr lang="tr-TR" b="0" dirty="0" err="1">
                <a:solidFill>
                  <a:srgbClr val="C00000"/>
                </a:solidFill>
                <a:effectLst/>
                <a:latin typeface="Consolas" panose="020B0609020204030204" pitchFamily="49" charset="0"/>
              </a:rPr>
              <a:t>Entities</a:t>
            </a:r>
            <a:endParaRPr lang="tr-TR" b="0" dirty="0">
              <a:solidFill>
                <a:srgbClr val="C00000"/>
              </a:solidFill>
              <a:effectLst/>
              <a:latin typeface="Consolas" panose="020B0609020204030204" pitchFamily="49" charset="0"/>
            </a:endParaRPr>
          </a:p>
        </p:txBody>
      </p:sp>
      <p:pic>
        <p:nvPicPr>
          <p:cNvPr id="4" name="Picture 3" descr="Chart, bar chart&#10;&#10;Description automatically generated">
            <a:extLst>
              <a:ext uri="{FF2B5EF4-FFF2-40B4-BE49-F238E27FC236}">
                <a16:creationId xmlns:a16="http://schemas.microsoft.com/office/drawing/2014/main" id="{C8747772-642A-5F3B-598B-CC2BCB77CFD3}"/>
              </a:ext>
            </a:extLst>
          </p:cNvPr>
          <p:cNvPicPr>
            <a:picLocks noChangeAspect="1"/>
          </p:cNvPicPr>
          <p:nvPr/>
        </p:nvPicPr>
        <p:blipFill>
          <a:blip r:embed="rId2"/>
          <a:stretch>
            <a:fillRect/>
          </a:stretch>
        </p:blipFill>
        <p:spPr>
          <a:xfrm>
            <a:off x="2399653" y="2105348"/>
            <a:ext cx="5138938" cy="4370841"/>
          </a:xfrm>
          <a:prstGeom prst="rect">
            <a:avLst/>
          </a:prstGeom>
        </p:spPr>
      </p:pic>
    </p:spTree>
    <p:extLst>
      <p:ext uri="{BB962C8B-B14F-4D97-AF65-F5344CB8AC3E}">
        <p14:creationId xmlns:p14="http://schemas.microsoft.com/office/powerpoint/2010/main" val="3664322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C2D5FA3A-A134-A6A4-8D1D-224AC46EC518}"/>
              </a:ext>
            </a:extLst>
          </p:cNvPr>
          <p:cNvPicPr>
            <a:picLocks noChangeAspect="1"/>
          </p:cNvPicPr>
          <p:nvPr/>
        </p:nvPicPr>
        <p:blipFill>
          <a:blip r:embed="rId2"/>
          <a:stretch>
            <a:fillRect/>
          </a:stretch>
        </p:blipFill>
        <p:spPr>
          <a:xfrm>
            <a:off x="2399653" y="2105348"/>
            <a:ext cx="5138938" cy="4370400"/>
          </a:xfrm>
          <a:prstGeom prst="rect">
            <a:avLst/>
          </a:prstGeom>
        </p:spPr>
      </p:pic>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Evaluation</a:t>
            </a:r>
            <a:endParaRPr lang="en-US" sz="2400" dirty="0">
              <a:solidFill>
                <a:srgbClr val="00FF00"/>
              </a:solidFill>
            </a:endParaRPr>
          </a:p>
        </p:txBody>
      </p:sp>
      <p:sp>
        <p:nvSpPr>
          <p:cNvPr id="13" name="TextBox 12">
            <a:extLst>
              <a:ext uri="{FF2B5EF4-FFF2-40B4-BE49-F238E27FC236}">
                <a16:creationId xmlns:a16="http://schemas.microsoft.com/office/drawing/2014/main" id="{30FB4756-E038-87AD-9367-7F53860A44E0}"/>
              </a:ext>
            </a:extLst>
          </p:cNvPr>
          <p:cNvSpPr txBox="1"/>
          <p:nvPr/>
        </p:nvSpPr>
        <p:spPr>
          <a:xfrm>
            <a:off x="5164381" y="510475"/>
            <a:ext cx="7027619" cy="646331"/>
          </a:xfrm>
          <a:prstGeom prst="rect">
            <a:avLst/>
          </a:prstGeom>
          <a:noFill/>
        </p:spPr>
        <p:txBody>
          <a:bodyPr wrap="square">
            <a:spAutoFit/>
          </a:bodyPr>
          <a:lstStyle/>
          <a:p>
            <a:r>
              <a:rPr lang="tr-TR" b="1" dirty="0">
                <a:solidFill>
                  <a:srgbClr val="BD93F9"/>
                </a:solidFill>
                <a:effectLst/>
                <a:latin typeface="Consolas" panose="020B0609020204030204" pitchFamily="49" charset="0"/>
              </a:rPr>
              <a:t>Evaluation of </a:t>
            </a:r>
            <a:r>
              <a:rPr lang="en-US" b="1" dirty="0">
                <a:solidFill>
                  <a:srgbClr val="BD93F9"/>
                </a:solidFill>
                <a:effectLst/>
                <a:latin typeface="Consolas" panose="020B0609020204030204" pitchFamily="49" charset="0"/>
              </a:rPr>
              <a:t>Named Entity Recognition (</a:t>
            </a:r>
            <a:r>
              <a:rPr lang="en-US" b="1" dirty="0" err="1">
                <a:solidFill>
                  <a:srgbClr val="BD93F9"/>
                </a:solidFill>
                <a:effectLst/>
                <a:latin typeface="Consolas" panose="020B0609020204030204" pitchFamily="49" charset="0"/>
              </a:rPr>
              <a:t>NER</a:t>
            </a:r>
            <a:r>
              <a:rPr lang="en-US" b="1" dirty="0">
                <a:solidFill>
                  <a:srgbClr val="BD93F9"/>
                </a:solidFill>
                <a:effectLst/>
                <a:latin typeface="Consolas" panose="020B0609020204030204" pitchFamily="49" charset="0"/>
              </a:rPr>
              <a:t>)</a:t>
            </a:r>
            <a:r>
              <a:rPr lang="tr-TR" b="1" dirty="0">
                <a:solidFill>
                  <a:srgbClr val="BD93F9"/>
                </a:solidFill>
                <a:effectLst/>
                <a:latin typeface="Consolas" panose="020B0609020204030204" pitchFamily="49" charset="0"/>
              </a:rPr>
              <a:t> </a:t>
            </a:r>
            <a:r>
              <a:rPr lang="tr-TR" b="1" dirty="0" err="1">
                <a:solidFill>
                  <a:srgbClr val="BD93F9"/>
                </a:solidFill>
                <a:effectLst/>
                <a:latin typeface="Consolas" panose="020B0609020204030204" pitchFamily="49" charset="0"/>
              </a:rPr>
              <a:t>Models</a:t>
            </a:r>
            <a:endParaRPr lang="en-US"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0FD3AAA-D563-218A-5B88-FCD8684DDE7E}"/>
              </a:ext>
            </a:extLst>
          </p:cNvPr>
          <p:cNvSpPr txBox="1"/>
          <p:nvPr/>
        </p:nvSpPr>
        <p:spPr>
          <a:xfrm>
            <a:off x="2399653" y="1446411"/>
            <a:ext cx="5138938" cy="369332"/>
          </a:xfrm>
          <a:prstGeom prst="rect">
            <a:avLst/>
          </a:prstGeom>
          <a:noFill/>
        </p:spPr>
        <p:txBody>
          <a:bodyPr wrap="square">
            <a:spAutoFit/>
          </a:bodyPr>
          <a:lstStyle/>
          <a:p>
            <a:pPr algn="ctr"/>
            <a:r>
              <a:rPr lang="tr-TR" b="0" dirty="0" err="1">
                <a:solidFill>
                  <a:srgbClr val="C00000"/>
                </a:solidFill>
                <a:effectLst/>
                <a:latin typeface="Consolas" panose="020B0609020204030204" pitchFamily="49" charset="0"/>
              </a:rPr>
              <a:t>Insight</a:t>
            </a:r>
            <a:r>
              <a:rPr lang="tr-TR" b="0" dirty="0">
                <a:solidFill>
                  <a:srgbClr val="C00000"/>
                </a:solidFill>
                <a:effectLst/>
                <a:latin typeface="Consolas" panose="020B0609020204030204" pitchFamily="49" charset="0"/>
              </a:rPr>
              <a:t> </a:t>
            </a:r>
            <a:r>
              <a:rPr lang="tr-TR" b="0" dirty="0" err="1">
                <a:solidFill>
                  <a:srgbClr val="C00000"/>
                </a:solidFill>
                <a:effectLst/>
                <a:latin typeface="Consolas" panose="020B0609020204030204" pitchFamily="49" charset="0"/>
              </a:rPr>
              <a:t>to</a:t>
            </a:r>
            <a:r>
              <a:rPr lang="tr-TR" b="0" dirty="0">
                <a:solidFill>
                  <a:srgbClr val="C00000"/>
                </a:solidFill>
                <a:effectLst/>
                <a:latin typeface="Consolas" panose="020B0609020204030204" pitchFamily="49" charset="0"/>
              </a:rPr>
              <a:t> </a:t>
            </a:r>
            <a:r>
              <a:rPr lang="tr-TR" b="0" dirty="0" err="1">
                <a:solidFill>
                  <a:srgbClr val="C00000"/>
                </a:solidFill>
                <a:effectLst/>
                <a:latin typeface="Consolas" panose="020B0609020204030204" pitchFamily="49" charset="0"/>
              </a:rPr>
              <a:t>Entities</a:t>
            </a:r>
            <a:endParaRPr lang="tr-TR" b="0" dirty="0">
              <a:solidFill>
                <a:srgbClr val="C00000"/>
              </a:solidFill>
              <a:effectLst/>
              <a:latin typeface="Consolas" panose="020B0609020204030204" pitchFamily="49" charset="0"/>
            </a:endParaRPr>
          </a:p>
        </p:txBody>
      </p:sp>
    </p:spTree>
    <p:extLst>
      <p:ext uri="{BB962C8B-B14F-4D97-AF65-F5344CB8AC3E}">
        <p14:creationId xmlns:p14="http://schemas.microsoft.com/office/powerpoint/2010/main" val="1888095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6</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Understanding</a:t>
            </a:r>
            <a:endParaRPr lang="en-US" sz="2400" dirty="0">
              <a:solidFill>
                <a:srgbClr val="00FF00"/>
              </a:solidFill>
            </a:endParaRPr>
          </a:p>
        </p:txBody>
      </p:sp>
      <p:sp>
        <p:nvSpPr>
          <p:cNvPr id="8" name="TextBox 7">
            <a:extLst>
              <a:ext uri="{FF2B5EF4-FFF2-40B4-BE49-F238E27FC236}">
                <a16:creationId xmlns:a16="http://schemas.microsoft.com/office/drawing/2014/main" id="{696D394D-57A5-1A13-1088-A829A00A401F}"/>
              </a:ext>
            </a:extLst>
          </p:cNvPr>
          <p:cNvSpPr txBox="1"/>
          <p:nvPr/>
        </p:nvSpPr>
        <p:spPr>
          <a:xfrm>
            <a:off x="920627" y="1313895"/>
            <a:ext cx="6036815" cy="1477328"/>
          </a:xfrm>
          <a:prstGeom prst="rect">
            <a:avLst/>
          </a:prstGeom>
          <a:noFill/>
        </p:spPr>
        <p:txBody>
          <a:bodyPr wrap="square" rtlCol="0">
            <a:spAutoFit/>
          </a:bodyPr>
          <a:lstStyle/>
          <a:p>
            <a:r>
              <a:rPr lang="en-US" b="0" dirty="0">
                <a:solidFill>
                  <a:srgbClr val="F8F8F2"/>
                </a:solidFill>
                <a:effectLst/>
                <a:latin typeface="Consolas" panose="020B0609020204030204" pitchFamily="49" charset="0"/>
              </a:rPr>
              <a:t>To access and download the data </a:t>
            </a:r>
            <a:r>
              <a:rPr lang="en-US" b="0" dirty="0" err="1">
                <a:solidFill>
                  <a:srgbClr val="F8F8F2"/>
                </a:solidFill>
                <a:effectLst/>
                <a:latin typeface="Consolas" panose="020B0609020204030204" pitchFamily="49" charset="0"/>
              </a:rPr>
              <a:t>programatically</a:t>
            </a:r>
            <a:r>
              <a:rPr lang="en-US" b="0" dirty="0">
                <a:solidFill>
                  <a:srgbClr val="F8F8F2"/>
                </a:solidFill>
                <a:effectLst/>
                <a:latin typeface="Consolas" panose="020B0609020204030204" pitchFamily="49" charset="0"/>
              </a:rPr>
              <a:t> from PubMed I used the API of National Center for Biotechnology Information (</a:t>
            </a:r>
            <a:r>
              <a:rPr lang="en-US" b="0" dirty="0" err="1">
                <a:solidFill>
                  <a:srgbClr val="F8F8F2"/>
                </a:solidFill>
                <a:effectLst/>
                <a:latin typeface="Consolas" panose="020B0609020204030204" pitchFamily="49" charset="0"/>
              </a:rPr>
              <a:t>NCBI</a:t>
            </a:r>
            <a:r>
              <a:rPr lang="en-US" b="0" dirty="0">
                <a:solidFill>
                  <a:srgbClr val="F8F8F2"/>
                </a:solidFill>
                <a:effectLst/>
                <a:latin typeface="Consolas" panose="020B0609020204030204" pitchFamily="49" charset="0"/>
              </a:rPr>
              <a:t>) it is called Entrez Databases and Retrieval System.</a:t>
            </a:r>
          </a:p>
        </p:txBody>
      </p:sp>
    </p:spTree>
    <p:extLst>
      <p:ext uri="{BB962C8B-B14F-4D97-AF65-F5344CB8AC3E}">
        <p14:creationId xmlns:p14="http://schemas.microsoft.com/office/powerpoint/2010/main" val="3840213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283370"/>
            <a:ext cx="10515600" cy="1021648"/>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tr-TR" dirty="0">
                <a:solidFill>
                  <a:srgbClr val="00FF00"/>
                </a:solidFill>
              </a:rPr>
              <a:t>Return </a:t>
            </a:r>
            <a:r>
              <a:rPr lang="tr-TR" dirty="0" err="1">
                <a:solidFill>
                  <a:srgbClr val="00FF00"/>
                </a:solidFill>
              </a:rPr>
              <a:t>Similar</a:t>
            </a:r>
            <a:r>
              <a:rPr lang="tr-TR" dirty="0">
                <a:solidFill>
                  <a:srgbClr val="00FF00"/>
                </a:solidFill>
              </a:rPr>
              <a:t> </a:t>
            </a:r>
            <a:r>
              <a:rPr lang="tr-TR" dirty="0" err="1">
                <a:solidFill>
                  <a:srgbClr val="00FF00"/>
                </a:solidFill>
              </a:rPr>
              <a:t>Documents</a:t>
            </a:r>
            <a:endParaRPr lang="tr-TR" dirty="0">
              <a:solidFill>
                <a:srgbClr val="00FF00"/>
              </a:solidFill>
            </a:endParaRPr>
          </a:p>
        </p:txBody>
      </p:sp>
    </p:spTree>
    <p:extLst>
      <p:ext uri="{BB962C8B-B14F-4D97-AF65-F5344CB8AC3E}">
        <p14:creationId xmlns:p14="http://schemas.microsoft.com/office/powerpoint/2010/main" val="3165000108"/>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fontScale="85000" lnSpcReduction="100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Return </a:t>
            </a:r>
            <a:r>
              <a:rPr lang="tr-TR" sz="2400" dirty="0" err="1">
                <a:solidFill>
                  <a:srgbClr val="00FF00"/>
                </a:solidFill>
              </a:rPr>
              <a:t>Similar</a:t>
            </a:r>
            <a:r>
              <a:rPr lang="tr-TR" sz="2400" dirty="0">
                <a:solidFill>
                  <a:srgbClr val="00FF00"/>
                </a:solidFill>
              </a:rPr>
              <a:t> </a:t>
            </a:r>
            <a:r>
              <a:rPr lang="tr-TR" sz="2400" dirty="0" err="1">
                <a:solidFill>
                  <a:srgbClr val="00FF00"/>
                </a:solidFill>
              </a:rPr>
              <a:t>Documents</a:t>
            </a:r>
            <a:endParaRPr lang="en-US" sz="2400" dirty="0">
              <a:solidFill>
                <a:srgbClr val="00FF00"/>
              </a:solidFill>
            </a:endParaRPr>
          </a:p>
        </p:txBody>
      </p:sp>
      <p:sp>
        <p:nvSpPr>
          <p:cNvPr id="5" name="TextBox 4">
            <a:extLst>
              <a:ext uri="{FF2B5EF4-FFF2-40B4-BE49-F238E27FC236}">
                <a16:creationId xmlns:a16="http://schemas.microsoft.com/office/drawing/2014/main" id="{068B3004-99F5-CE6D-DE15-DE9E1742933A}"/>
              </a:ext>
            </a:extLst>
          </p:cNvPr>
          <p:cNvSpPr txBox="1"/>
          <p:nvPr/>
        </p:nvSpPr>
        <p:spPr>
          <a:xfrm>
            <a:off x="920626" y="1169934"/>
            <a:ext cx="10650689" cy="4524315"/>
          </a:xfrm>
          <a:prstGeom prst="rect">
            <a:avLst/>
          </a:prstGeom>
          <a:noFill/>
        </p:spPr>
        <p:txBody>
          <a:bodyPr wrap="square">
            <a:spAutoFit/>
          </a:bodyPr>
          <a:lstStyle/>
          <a:p>
            <a:r>
              <a:rPr lang="en-US" b="0" dirty="0">
                <a:solidFill>
                  <a:srgbClr val="F8F8F2"/>
                </a:solidFill>
                <a:effectLst/>
                <a:latin typeface="Consolas" panose="020B0609020204030204" pitchFamily="49" charset="0"/>
              </a:rPr>
              <a:t>At last, to show functionality of the </a:t>
            </a:r>
            <a:r>
              <a:rPr lang="en-US" b="0" dirty="0" err="1">
                <a:solidFill>
                  <a:srgbClr val="F8F8F2"/>
                </a:solidFill>
                <a:effectLst/>
                <a:latin typeface="Consolas" panose="020B0609020204030204" pitchFamily="49" charset="0"/>
              </a:rPr>
              <a:t>LDA</a:t>
            </a:r>
            <a:r>
              <a:rPr lang="en-US" b="0" dirty="0">
                <a:solidFill>
                  <a:srgbClr val="F8F8F2"/>
                </a:solidFill>
                <a:effectLst/>
                <a:latin typeface="Consolas" panose="020B0609020204030204" pitchFamily="49" charset="0"/>
              </a:rPr>
              <a:t> models, I implemented a search function which takes 4 </a:t>
            </a:r>
            <a:r>
              <a:rPr lang="en-US" b="0" dirty="0" err="1">
                <a:solidFill>
                  <a:srgbClr val="F8F8F2"/>
                </a:solidFill>
                <a:effectLst/>
                <a:latin typeface="Consolas" panose="020B0609020204030204" pitchFamily="49" charset="0"/>
              </a:rPr>
              <a:t>argumen</a:t>
            </a:r>
            <a:r>
              <a:rPr lang="tr-TR" b="0" dirty="0">
                <a:solidFill>
                  <a:srgbClr val="F8F8F2"/>
                </a:solidFill>
                <a:effectLst/>
                <a:latin typeface="Consolas" panose="020B0609020204030204" pitchFamily="49" charset="0"/>
              </a:rPr>
              <a:t>t</a:t>
            </a:r>
            <a:r>
              <a:rPr lang="en-US" b="0" dirty="0">
                <a:solidFill>
                  <a:srgbClr val="F8F8F2"/>
                </a:solidFill>
                <a:effectLst/>
                <a:latin typeface="Consolas" panose="020B0609020204030204" pitchFamily="49" charset="0"/>
              </a:rPr>
              <a:t>s:</a:t>
            </a:r>
            <a:endParaRPr lang="tr-TR" b="0" dirty="0">
              <a:solidFill>
                <a:srgbClr val="F8F8F2"/>
              </a:solidFill>
              <a:effectLst/>
              <a:latin typeface="Consolas" panose="020B0609020204030204" pitchFamily="49" charset="0"/>
            </a:endParaRPr>
          </a:p>
          <a:p>
            <a:endParaRPr lang="tr-TR" b="0" dirty="0">
              <a:solidFill>
                <a:srgbClr val="F8F8F2"/>
              </a:solidFill>
              <a:effectLst/>
              <a:latin typeface="Consolas" panose="020B0609020204030204" pitchFamily="49" charset="0"/>
            </a:endParaRPr>
          </a:p>
          <a:p>
            <a:r>
              <a:rPr lang="tr-TR" b="0" dirty="0">
                <a:solidFill>
                  <a:srgbClr val="F8F8F2"/>
                </a:solidFill>
                <a:effectLst/>
                <a:latin typeface="Consolas" panose="020B0609020204030204" pitchFamily="49" charset="0"/>
              </a:rPr>
              <a:t>	</a:t>
            </a:r>
            <a:r>
              <a:rPr lang="en-US" b="0" dirty="0">
                <a:solidFill>
                  <a:srgbClr val="FFFF00"/>
                </a:solidFill>
                <a:effectLst/>
                <a:latin typeface="Consolas" panose="020B0609020204030204" pitchFamily="49" charset="0"/>
              </a:rPr>
              <a:t>query</a:t>
            </a:r>
            <a:r>
              <a:rPr lang="en-US" b="0" dirty="0">
                <a:solidFill>
                  <a:srgbClr val="F8F8F2"/>
                </a:solidFill>
                <a:effectLst/>
                <a:latin typeface="Consolas" panose="020B0609020204030204" pitchFamily="49" charset="0"/>
              </a:rPr>
              <a:t>: Search query, throws an error if it's empty. Results will depend on </a:t>
            </a:r>
            <a:endParaRPr lang="tr-TR" b="0" dirty="0">
              <a:solidFill>
                <a:srgbClr val="F8F8F2"/>
              </a:solidFill>
              <a:effectLst/>
              <a:latin typeface="Consolas" panose="020B0609020204030204" pitchFamily="49" charset="0"/>
            </a:endParaRPr>
          </a:p>
          <a:p>
            <a:r>
              <a:rPr lang="tr-TR" dirty="0">
                <a:solidFill>
                  <a:srgbClr val="F8F8F2"/>
                </a:solidFill>
                <a:latin typeface="Consolas" panose="020B0609020204030204" pitchFamily="49" charset="0"/>
              </a:rPr>
              <a:t>	</a:t>
            </a:r>
            <a:r>
              <a:rPr lang="en-US" b="0" dirty="0">
                <a:solidFill>
                  <a:srgbClr val="F8F8F2"/>
                </a:solidFill>
                <a:effectLst/>
                <a:latin typeface="Consolas" panose="020B0609020204030204" pitchFamily="49" charset="0"/>
              </a:rPr>
              <a:t>the documents.</a:t>
            </a:r>
          </a:p>
          <a:p>
            <a:r>
              <a:rPr lang="tr-TR" b="0" dirty="0">
                <a:solidFill>
                  <a:srgbClr val="F8F8F2"/>
                </a:solidFill>
                <a:effectLst/>
                <a:latin typeface="Consolas" panose="020B0609020204030204" pitchFamily="49" charset="0"/>
              </a:rPr>
              <a:t>	</a:t>
            </a:r>
            <a:r>
              <a:rPr lang="en-US" b="0" dirty="0">
                <a:solidFill>
                  <a:srgbClr val="FFFF00"/>
                </a:solidFill>
                <a:effectLst/>
                <a:latin typeface="Consolas" panose="020B0609020204030204" pitchFamily="49" charset="0"/>
              </a:rPr>
              <a:t>documents</a:t>
            </a:r>
            <a:r>
              <a:rPr lang="en-US" b="0" dirty="0">
                <a:solidFill>
                  <a:srgbClr val="F8F8F2"/>
                </a:solidFill>
                <a:effectLst/>
                <a:latin typeface="Consolas" panose="020B0609020204030204" pitchFamily="49" charset="0"/>
              </a:rPr>
              <a:t>: Documents to search from, provided by implementor, limited to </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returned articles by Entrez. </a:t>
            </a:r>
          </a:p>
          <a:p>
            <a:r>
              <a:rPr lang="tr-TR" b="0" dirty="0">
                <a:solidFill>
                  <a:srgbClr val="F8F8F2"/>
                </a:solidFill>
                <a:effectLst/>
                <a:latin typeface="Consolas" panose="020B0609020204030204" pitchFamily="49" charset="0"/>
              </a:rPr>
              <a:t>	</a:t>
            </a:r>
            <a:r>
              <a:rPr lang="en-US" b="0" dirty="0" err="1">
                <a:solidFill>
                  <a:srgbClr val="FFFF00"/>
                </a:solidFill>
                <a:effectLst/>
                <a:latin typeface="Consolas" panose="020B0609020204030204" pitchFamily="49" charset="0"/>
              </a:rPr>
              <a:t>lda_model</a:t>
            </a:r>
            <a:r>
              <a:rPr lang="en-US" b="0" dirty="0">
                <a:solidFill>
                  <a:srgbClr val="F8F8F2"/>
                </a:solidFill>
                <a:effectLst/>
                <a:latin typeface="Consolas" panose="020B0609020204030204" pitchFamily="49" charset="0"/>
              </a:rPr>
              <a:t>: Expects the </a:t>
            </a:r>
            <a:r>
              <a:rPr lang="en-US" b="0" dirty="0" err="1">
                <a:solidFill>
                  <a:srgbClr val="C00000"/>
                </a:solidFill>
                <a:effectLst/>
                <a:latin typeface="Consolas" panose="020B0609020204030204" pitchFamily="49" charset="0"/>
              </a:rPr>
              <a:t>LDA</a:t>
            </a:r>
            <a:r>
              <a:rPr lang="en-US" b="0" dirty="0">
                <a:solidFill>
                  <a:srgbClr val="F8F8F2"/>
                </a:solidFill>
                <a:effectLst/>
                <a:latin typeface="Consolas" panose="020B0609020204030204" pitchFamily="49" charset="0"/>
              </a:rPr>
              <a:t> model of </a:t>
            </a:r>
            <a:r>
              <a:rPr lang="en-US" b="0" dirty="0" err="1">
                <a:solidFill>
                  <a:srgbClr val="C00000"/>
                </a:solidFill>
                <a:effectLst/>
                <a:latin typeface="Consolas" panose="020B0609020204030204" pitchFamily="49" charset="0"/>
              </a:rPr>
              <a:t>gensim.models</a:t>
            </a:r>
            <a:r>
              <a:rPr lang="en-US" b="0" dirty="0">
                <a:solidFill>
                  <a:srgbClr val="F8F8F2"/>
                </a:solidFill>
                <a:effectLst/>
                <a:latin typeface="Consolas" panose="020B0609020204030204" pitchFamily="49" charset="0"/>
              </a:rPr>
              <a:t>, provided by the </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implementor, will be used to search similarities.</a:t>
            </a:r>
          </a:p>
          <a:p>
            <a:r>
              <a:rPr lang="tr-TR" b="0" dirty="0">
                <a:solidFill>
                  <a:srgbClr val="F8F8F2"/>
                </a:solidFill>
                <a:effectLst/>
                <a:latin typeface="Consolas" panose="020B0609020204030204" pitchFamily="49" charset="0"/>
              </a:rPr>
              <a:t>	</a:t>
            </a:r>
            <a:r>
              <a:rPr lang="en-US" b="0" dirty="0">
                <a:solidFill>
                  <a:srgbClr val="FFFF00"/>
                </a:solidFill>
                <a:effectLst/>
                <a:latin typeface="Consolas" panose="020B0609020204030204" pitchFamily="49" charset="0"/>
              </a:rPr>
              <a:t>dictionary</a:t>
            </a:r>
            <a:r>
              <a:rPr lang="en-US" b="0" dirty="0">
                <a:solidFill>
                  <a:srgbClr val="F8F8F2"/>
                </a:solidFill>
                <a:effectLst/>
                <a:latin typeface="Consolas" panose="020B0609020204030204" pitchFamily="49" charset="0"/>
              </a:rPr>
              <a:t>: Expects the Dictionary class of </a:t>
            </a:r>
            <a:r>
              <a:rPr lang="en-US" b="0" dirty="0" err="1">
                <a:solidFill>
                  <a:srgbClr val="C00000"/>
                </a:solidFill>
                <a:effectLst/>
                <a:latin typeface="Consolas" panose="020B0609020204030204" pitchFamily="49" charset="0"/>
              </a:rPr>
              <a:t>gensim.corpora</a:t>
            </a:r>
            <a:r>
              <a:rPr lang="en-US" b="0" dirty="0">
                <a:solidFill>
                  <a:srgbClr val="F8F8F2"/>
                </a:solidFill>
                <a:effectLst/>
                <a:latin typeface="Consolas" panose="020B0609020204030204" pitchFamily="49" charset="0"/>
              </a:rPr>
              <a:t>, also will be </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used to search for simi</a:t>
            </a:r>
            <a:r>
              <a:rPr lang="tr-TR" b="0" dirty="0">
                <a:solidFill>
                  <a:srgbClr val="F8F8F2"/>
                </a:solidFill>
                <a:effectLst/>
                <a:latin typeface="Consolas" panose="020B0609020204030204" pitchFamily="49" charset="0"/>
              </a:rPr>
              <a:t>l</a:t>
            </a:r>
            <a:r>
              <a:rPr lang="en-US" b="0" dirty="0">
                <a:solidFill>
                  <a:srgbClr val="F8F8F2"/>
                </a:solidFill>
                <a:effectLst/>
                <a:latin typeface="Consolas" panose="020B0609020204030204" pitchFamily="49" charset="0"/>
              </a:rPr>
              <a:t>arities.</a:t>
            </a:r>
          </a:p>
          <a:p>
            <a:endParaRPr lang="tr-TR"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Note:</a:t>
            </a:r>
          </a:p>
          <a:p>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Since we are limited to gathered articles from PubMed, and the articles are </a:t>
            </a:r>
            <a:r>
              <a:rPr lang="tr-TR" b="0" dirty="0">
                <a:solidFill>
                  <a:srgbClr val="F8F8F2"/>
                </a:solidFill>
                <a:effectLst/>
                <a:latin typeface="Consolas" panose="020B0609020204030204" pitchFamily="49" charset="0"/>
              </a:rPr>
              <a:t>	</a:t>
            </a:r>
            <a:r>
              <a:rPr lang="en-US" b="0" dirty="0">
                <a:solidFill>
                  <a:srgbClr val="F8F8F2"/>
                </a:solidFill>
                <a:effectLst/>
                <a:latin typeface="Consolas" panose="020B0609020204030204" pitchFamily="49" charset="0"/>
              </a:rPr>
              <a:t>in the field of biomedical science</a:t>
            </a:r>
            <a:r>
              <a:rPr lang="tr-TR" dirty="0">
                <a:solidFill>
                  <a:srgbClr val="F8F8F2"/>
                </a:solidFill>
                <a:latin typeface="Consolas" panose="020B0609020204030204" pitchFamily="49" charset="0"/>
              </a:rPr>
              <a:t> </a:t>
            </a:r>
            <a:r>
              <a:rPr lang="en-US" b="0" dirty="0">
                <a:solidFill>
                  <a:srgbClr val="F8F8F2"/>
                </a:solidFill>
                <a:effectLst/>
                <a:latin typeface="Consolas" panose="020B0609020204030204" pitchFamily="49" charset="0"/>
              </a:rPr>
              <a:t>search queries that are not specific to </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those</a:t>
            </a:r>
            <a:r>
              <a:rPr lang="en-US" b="0" dirty="0">
                <a:solidFill>
                  <a:srgbClr val="F8F8F2"/>
                </a:solidFill>
                <a:effectLst/>
                <a:latin typeface="Consolas" panose="020B0609020204030204" pitchFamily="49" charset="0"/>
              </a:rPr>
              <a:t> fields, would return unsatisfying documents. </a:t>
            </a:r>
          </a:p>
        </p:txBody>
      </p:sp>
    </p:spTree>
    <p:extLst>
      <p:ext uri="{BB962C8B-B14F-4D97-AF65-F5344CB8AC3E}">
        <p14:creationId xmlns:p14="http://schemas.microsoft.com/office/powerpoint/2010/main" val="2359424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7" dur="500"/>
                                        <p:tgtEl>
                                          <p:spTgt spid="5">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0" dur="500"/>
                                        <p:tgtEl>
                                          <p:spTgt spid="5">
                                            <p:txEl>
                                              <p:pRg st="3" end="3"/>
                                            </p:txEl>
                                          </p:spTgt>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4" dur="500"/>
                                        <p:tgtEl>
                                          <p:spTgt spid="5">
                                            <p:txEl>
                                              <p:pRg st="4" end="4"/>
                                            </p:txEl>
                                          </p:spTgt>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randombar(horizontal)">
                                      <p:cBhvr>
                                        <p:cTn id="18" dur="500"/>
                                        <p:tgtEl>
                                          <p:spTgt spid="5">
                                            <p:txEl>
                                              <p:pRg st="5" end="5"/>
                                            </p:txEl>
                                          </p:spTgt>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fontScale="85000" lnSpcReduction="100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Return </a:t>
            </a:r>
            <a:r>
              <a:rPr lang="tr-TR" sz="2400" dirty="0" err="1">
                <a:solidFill>
                  <a:srgbClr val="00FF00"/>
                </a:solidFill>
              </a:rPr>
              <a:t>Similar</a:t>
            </a:r>
            <a:r>
              <a:rPr lang="tr-TR" sz="2400" dirty="0">
                <a:solidFill>
                  <a:srgbClr val="00FF00"/>
                </a:solidFill>
              </a:rPr>
              <a:t> </a:t>
            </a:r>
            <a:r>
              <a:rPr lang="tr-TR" sz="2400" dirty="0" err="1">
                <a:solidFill>
                  <a:srgbClr val="00FF00"/>
                </a:solidFill>
              </a:rPr>
              <a:t>Documents</a:t>
            </a:r>
            <a:endParaRPr lang="en-US" sz="2400" dirty="0">
              <a:solidFill>
                <a:srgbClr val="00FF00"/>
              </a:solidFill>
            </a:endParaRPr>
          </a:p>
        </p:txBody>
      </p:sp>
      <p:sp>
        <p:nvSpPr>
          <p:cNvPr id="6" name="TextBox 5">
            <a:extLst>
              <a:ext uri="{FF2B5EF4-FFF2-40B4-BE49-F238E27FC236}">
                <a16:creationId xmlns:a16="http://schemas.microsoft.com/office/drawing/2014/main" id="{CD325D06-E195-747C-A6AC-861CDDD0D37E}"/>
              </a:ext>
            </a:extLst>
          </p:cNvPr>
          <p:cNvSpPr txBox="1"/>
          <p:nvPr/>
        </p:nvSpPr>
        <p:spPr>
          <a:xfrm>
            <a:off x="920627" y="1397675"/>
            <a:ext cx="9495220" cy="2031325"/>
          </a:xfrm>
          <a:prstGeom prst="rect">
            <a:avLst/>
          </a:prstGeom>
          <a:noFill/>
        </p:spPr>
        <p:txBody>
          <a:bodyPr wrap="square" rtlCol="0">
            <a:spAutoFit/>
          </a:bodyPr>
          <a:lstStyle/>
          <a:p>
            <a:r>
              <a:rPr lang="en-US" b="0" dirty="0">
                <a:solidFill>
                  <a:srgbClr val="F8F8F2"/>
                </a:solidFill>
                <a:effectLst/>
                <a:latin typeface="Consolas" panose="020B0609020204030204" pitchFamily="49" charset="0"/>
              </a:rPr>
              <a:t>Using the </a:t>
            </a:r>
            <a:r>
              <a:rPr lang="en-US" b="0" i="1" dirty="0">
                <a:solidFill>
                  <a:srgbClr val="F1FA8C"/>
                </a:solidFill>
                <a:effectLst/>
                <a:latin typeface="Consolas" panose="020B0609020204030204" pitchFamily="49" charset="0"/>
              </a:rPr>
              <a:t>yield</a:t>
            </a:r>
            <a:r>
              <a:rPr lang="tr-TR" b="0" i="1" dirty="0">
                <a:solidFill>
                  <a:srgbClr val="F1FA8C"/>
                </a:solidFill>
                <a:effectLst/>
                <a:latin typeface="Consolas" panose="020B0609020204030204" pitchFamily="49" charset="0"/>
              </a:rPr>
              <a:t> </a:t>
            </a:r>
            <a:r>
              <a:rPr lang="en-US" b="0" dirty="0">
                <a:solidFill>
                  <a:srgbClr val="F8F8F2"/>
                </a:solidFill>
                <a:effectLst/>
                <a:latin typeface="Consolas" panose="020B0609020204030204" pitchFamily="49" charset="0"/>
              </a:rPr>
              <a:t>properties, we can get only 1 article each time we </a:t>
            </a:r>
            <a:r>
              <a:rPr lang="tr-TR" b="0" dirty="0" err="1">
                <a:solidFill>
                  <a:srgbClr val="F8F8F2"/>
                </a:solidFill>
                <a:effectLst/>
                <a:latin typeface="Consolas" panose="020B0609020204030204" pitchFamily="49" charset="0"/>
              </a:rPr>
              <a:t>call</a:t>
            </a:r>
            <a:r>
              <a:rPr lang="en-US" b="0" dirty="0">
                <a:solidFill>
                  <a:srgbClr val="F8F8F2"/>
                </a:solidFill>
                <a:effectLst/>
                <a:latin typeface="Consolas" panose="020B0609020204030204" pitchFamily="49" charset="0"/>
              </a:rPr>
              <a:t> </a:t>
            </a:r>
            <a:r>
              <a:rPr lang="en-US" b="0" i="1" dirty="0">
                <a:solidFill>
                  <a:srgbClr val="F1FA8C"/>
                </a:solidFill>
                <a:effectLst/>
                <a:latin typeface="Consolas" panose="020B0609020204030204" pitchFamily="49" charset="0"/>
              </a:rPr>
              <a:t>next</a:t>
            </a:r>
            <a:r>
              <a:rPr lang="en-US" b="0" dirty="0">
                <a:solidFill>
                  <a:srgbClr val="F8F8F2"/>
                </a:solidFill>
                <a:effectLst/>
                <a:latin typeface="Consolas" panose="020B0609020204030204" pitchFamily="49" charset="0"/>
              </a:rPr>
              <a:t>.</a:t>
            </a:r>
            <a:endParaRPr lang="tr-TR"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If there is no more to yield, I will just display "No more articles!".</a:t>
            </a:r>
            <a:endParaRPr lang="tr-TR"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Since similarities will drop each time, user will get less relevant article for each next.</a:t>
            </a:r>
          </a:p>
        </p:txBody>
      </p:sp>
      <p:sp>
        <p:nvSpPr>
          <p:cNvPr id="3" name="TextBox 2">
            <a:extLst>
              <a:ext uri="{FF2B5EF4-FFF2-40B4-BE49-F238E27FC236}">
                <a16:creationId xmlns:a16="http://schemas.microsoft.com/office/drawing/2014/main" id="{974706F9-E492-D42E-BCBF-76466F9DEFF3}"/>
              </a:ext>
            </a:extLst>
          </p:cNvPr>
          <p:cNvSpPr txBox="1"/>
          <p:nvPr/>
        </p:nvSpPr>
        <p:spPr>
          <a:xfrm>
            <a:off x="920627" y="3914429"/>
            <a:ext cx="9495220" cy="1754326"/>
          </a:xfrm>
          <a:prstGeom prst="rect">
            <a:avLst/>
          </a:prstGeom>
          <a:noFill/>
        </p:spPr>
        <p:txBody>
          <a:bodyPr wrap="square" rtlCol="0">
            <a:spAutoFit/>
          </a:bodyPr>
          <a:lstStyle/>
          <a:p>
            <a:r>
              <a:rPr lang="tr-TR" b="0" dirty="0" err="1">
                <a:solidFill>
                  <a:srgbClr val="F8F8F2"/>
                </a:solidFill>
                <a:effectLst/>
                <a:latin typeface="Consolas" panose="020B0609020204030204" pitchFamily="49" charset="0"/>
              </a:rPr>
              <a:t>Search</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function</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returns</a:t>
            </a:r>
            <a:r>
              <a:rPr lang="tr-TR" b="0" dirty="0">
                <a:solidFill>
                  <a:srgbClr val="F8F8F2"/>
                </a:solidFill>
                <a:effectLst/>
                <a:latin typeface="Consolas" panose="020B0609020204030204" pitchFamily="49" charset="0"/>
              </a:rPr>
              <a:t> a </a:t>
            </a:r>
            <a:r>
              <a:rPr lang="tr-TR" b="0" dirty="0" err="1">
                <a:solidFill>
                  <a:srgbClr val="F8F8F2"/>
                </a:solidFill>
                <a:effectLst/>
                <a:latin typeface="Consolas" panose="020B0609020204030204" pitchFamily="49" charset="0"/>
              </a:rPr>
              <a:t>string</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that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consists</a:t>
            </a:r>
            <a:r>
              <a:rPr lang="tr-TR" b="0" dirty="0">
                <a:solidFill>
                  <a:srgbClr val="F8F8F2"/>
                </a:solidFill>
                <a:effectLst/>
                <a:latin typeface="Consolas" panose="020B0609020204030204" pitchFamily="49" charset="0"/>
              </a:rPr>
              <a:t> of 3 </a:t>
            </a:r>
            <a:r>
              <a:rPr lang="tr-TR" b="0" dirty="0" err="1">
                <a:solidFill>
                  <a:srgbClr val="F8F8F2"/>
                </a:solidFill>
                <a:effectLst/>
                <a:latin typeface="Consolas" panose="020B0609020204030204" pitchFamily="49" charset="0"/>
              </a:rPr>
              <a:t>things</a:t>
            </a:r>
            <a:r>
              <a:rPr lang="tr-TR" b="0" dirty="0">
                <a:solidFill>
                  <a:srgbClr val="F8F8F2"/>
                </a:solidFill>
                <a:effectLst/>
                <a:latin typeface="Consolas" panose="020B0609020204030204" pitchFamily="49" charset="0"/>
              </a:rPr>
              <a:t>:</a:t>
            </a:r>
          </a:p>
          <a:p>
            <a:r>
              <a:rPr lang="tr-TR" dirty="0">
                <a:solidFill>
                  <a:srgbClr val="F8F8F2"/>
                </a:solidFill>
                <a:latin typeface="Consolas" panose="020B0609020204030204" pitchFamily="49" charset="0"/>
              </a:rPr>
              <a:t>	</a:t>
            </a:r>
          </a:p>
          <a:p>
            <a:r>
              <a:rPr lang="tr-TR" b="0" dirty="0">
                <a:solidFill>
                  <a:srgbClr val="F8F8F2"/>
                </a:solidFill>
                <a:effectLst/>
                <a:latin typeface="Consolas" panose="020B0609020204030204" pitchFamily="49" charset="0"/>
              </a:rPr>
              <a:t>	</a:t>
            </a:r>
            <a:r>
              <a:rPr lang="tr-TR" dirty="0" err="1">
                <a:solidFill>
                  <a:srgbClr val="F8F8F2"/>
                </a:solidFill>
                <a:latin typeface="Consolas" panose="020B0609020204030204" pitchFamily="49" charset="0"/>
              </a:rPr>
              <a:t>Title</a:t>
            </a:r>
            <a:r>
              <a:rPr lang="tr-TR" dirty="0">
                <a:solidFill>
                  <a:srgbClr val="F8F8F2"/>
                </a:solidFill>
                <a:latin typeface="Consolas" panose="020B0609020204030204" pitchFamily="49" charset="0"/>
              </a:rPr>
              <a:t> of </a:t>
            </a:r>
            <a:r>
              <a:rPr lang="tr-TR" dirty="0" err="1">
                <a:solidFill>
                  <a:srgbClr val="F8F8F2"/>
                </a:solidFill>
                <a:latin typeface="Consolas" panose="020B0609020204030204" pitchFamily="49" charset="0"/>
              </a:rPr>
              <a:t>the</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article</a:t>
            </a:r>
            <a:endParaRPr lang="tr-TR" dirty="0">
              <a:solidFill>
                <a:srgbClr val="F8F8F2"/>
              </a:solidFill>
              <a:latin typeface="Consolas" panose="020B0609020204030204" pitchFamily="49" charset="0"/>
            </a:endParaRPr>
          </a:p>
          <a:p>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Similarity</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between</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the</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search</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query</a:t>
            </a:r>
            <a:r>
              <a:rPr lang="tr-TR" dirty="0">
                <a:solidFill>
                  <a:srgbClr val="F8F8F2"/>
                </a:solidFill>
                <a:latin typeface="Consolas" panose="020B0609020204030204" pitchFamily="49" charset="0"/>
              </a:rPr>
              <a:t> (%)</a:t>
            </a:r>
          </a:p>
          <a:p>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And</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the</a:t>
            </a:r>
            <a:r>
              <a:rPr lang="tr-TR" dirty="0">
                <a:solidFill>
                  <a:srgbClr val="F8F8F2"/>
                </a:solidFill>
                <a:latin typeface="Consolas" panose="020B0609020204030204" pitchFamily="49" charset="0"/>
              </a:rPr>
              <a:t> link </a:t>
            </a:r>
            <a:r>
              <a:rPr lang="tr-TR" dirty="0" err="1">
                <a:solidFill>
                  <a:srgbClr val="F8F8F2"/>
                </a:solidFill>
                <a:latin typeface="Consolas" panose="020B0609020204030204" pitchFamily="49" charset="0"/>
              </a:rPr>
              <a:t>to</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the</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original</a:t>
            </a:r>
            <a:r>
              <a:rPr lang="tr-TR" dirty="0">
                <a:solidFill>
                  <a:srgbClr val="F8F8F2"/>
                </a:solidFill>
                <a:latin typeface="Consolas" panose="020B0609020204030204" pitchFamily="49" charset="0"/>
              </a:rPr>
              <a:t> </a:t>
            </a:r>
            <a:r>
              <a:rPr lang="tr-TR" dirty="0" err="1">
                <a:solidFill>
                  <a:srgbClr val="F8F8F2"/>
                </a:solidFill>
                <a:latin typeface="Consolas" panose="020B0609020204030204" pitchFamily="49" charset="0"/>
              </a:rPr>
              <a:t>article</a:t>
            </a:r>
            <a:endParaRPr lang="tr-TR" dirty="0">
              <a:solidFill>
                <a:srgbClr val="F8F8F2"/>
              </a:solidFill>
              <a:latin typeface="Consolas" panose="020B0609020204030204" pitchFamily="49" charset="0"/>
            </a:endParaRPr>
          </a:p>
          <a:p>
            <a:r>
              <a:rPr lang="tr-TR" b="0" dirty="0">
                <a:solidFill>
                  <a:srgbClr val="F8F8F2"/>
                </a:solidFill>
                <a:effectLst/>
                <a:latin typeface="Consolas" panose="020B0609020204030204" pitchFamily="49" charset="0"/>
              </a:rPr>
              <a:t>	</a:t>
            </a:r>
            <a:endParaRPr lang="en-US"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920871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fontScale="85000" lnSpcReduction="100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Return </a:t>
            </a:r>
            <a:r>
              <a:rPr lang="tr-TR" sz="2400" dirty="0" err="1">
                <a:solidFill>
                  <a:srgbClr val="00FF00"/>
                </a:solidFill>
              </a:rPr>
              <a:t>Similar</a:t>
            </a:r>
            <a:r>
              <a:rPr lang="tr-TR" sz="2400" dirty="0">
                <a:solidFill>
                  <a:srgbClr val="00FF00"/>
                </a:solidFill>
              </a:rPr>
              <a:t> </a:t>
            </a:r>
            <a:r>
              <a:rPr lang="tr-TR" sz="2400" dirty="0" err="1">
                <a:solidFill>
                  <a:srgbClr val="00FF00"/>
                </a:solidFill>
              </a:rPr>
              <a:t>Documents</a:t>
            </a:r>
            <a:endParaRPr lang="en-US" sz="2400" dirty="0">
              <a:solidFill>
                <a:srgbClr val="00FF00"/>
              </a:solidFill>
            </a:endParaRPr>
          </a:p>
        </p:txBody>
      </p:sp>
      <p:sp>
        <p:nvSpPr>
          <p:cNvPr id="4" name="TextBox 3">
            <a:extLst>
              <a:ext uri="{FF2B5EF4-FFF2-40B4-BE49-F238E27FC236}">
                <a16:creationId xmlns:a16="http://schemas.microsoft.com/office/drawing/2014/main" id="{B05861F2-0ED6-B16D-C038-FDF3DD7AA364}"/>
              </a:ext>
            </a:extLst>
          </p:cNvPr>
          <p:cNvSpPr txBox="1"/>
          <p:nvPr/>
        </p:nvSpPr>
        <p:spPr>
          <a:xfrm>
            <a:off x="920627" y="1984168"/>
            <a:ext cx="9171024" cy="3139321"/>
          </a:xfrm>
          <a:prstGeom prst="rect">
            <a:avLst/>
          </a:prstGeom>
          <a:noFill/>
        </p:spPr>
        <p:txBody>
          <a:bodyPr wrap="square">
            <a:spAutoFit/>
          </a:bodyPr>
          <a:lstStyle/>
          <a:p>
            <a:r>
              <a:rPr lang="en-US" b="0" dirty="0">
                <a:solidFill>
                  <a:srgbClr val="6272A4"/>
                </a:solidFill>
                <a:effectLst/>
                <a:latin typeface="Consolas" panose="020B0609020204030204" pitchFamily="49" charset="0"/>
              </a:rPr>
              <a:t># Used for </a:t>
            </a:r>
            <a:r>
              <a:rPr lang="en-US" b="0" dirty="0" err="1">
                <a:solidFill>
                  <a:srgbClr val="6272A4"/>
                </a:solidFill>
                <a:effectLst/>
                <a:latin typeface="Consolas" panose="020B0609020204030204" pitchFamily="49" charset="0"/>
              </a:rPr>
              <a:t>preproccessing</a:t>
            </a:r>
            <a:r>
              <a:rPr lang="en-US" b="0" dirty="0">
                <a:solidFill>
                  <a:srgbClr val="6272A4"/>
                </a:solidFill>
                <a:effectLst/>
                <a:latin typeface="Consolas" panose="020B0609020204030204" pitchFamily="49" charset="0"/>
              </a:rPr>
              <a:t> the given search query</a:t>
            </a:r>
            <a:endParaRPr lang="en-US" b="0" dirty="0">
              <a:solidFill>
                <a:srgbClr val="F8F8F2"/>
              </a:solidFill>
              <a:effectLst/>
              <a:latin typeface="Consolas" panose="020B0609020204030204" pitchFamily="49" charset="0"/>
            </a:endParaRPr>
          </a:p>
          <a:p>
            <a:r>
              <a:rPr lang="en-US" b="0" dirty="0">
                <a:solidFill>
                  <a:srgbClr val="FF79C6"/>
                </a:solidFill>
                <a:effectLst/>
                <a:latin typeface="Consolas" panose="020B0609020204030204" pitchFamily="49" charset="0"/>
              </a:rPr>
              <a:t>def</a:t>
            </a:r>
            <a:r>
              <a:rPr lang="en-US" b="0" dirty="0">
                <a:solidFill>
                  <a:srgbClr val="F8F8F2"/>
                </a:solidFill>
                <a:effectLst/>
                <a:latin typeface="Consolas" panose="020B0609020204030204" pitchFamily="49" charset="0"/>
              </a:rPr>
              <a:t> </a:t>
            </a:r>
            <a:r>
              <a:rPr lang="en-US" b="0" dirty="0">
                <a:solidFill>
                  <a:srgbClr val="50FA7B"/>
                </a:solidFill>
                <a:effectLst/>
                <a:latin typeface="Consolas" panose="020B0609020204030204" pitchFamily="49" charset="0"/>
              </a:rPr>
              <a:t>preprocess</a:t>
            </a:r>
            <a:r>
              <a:rPr lang="en-US" b="0" dirty="0">
                <a:solidFill>
                  <a:srgbClr val="F8F8F2"/>
                </a:solidFill>
                <a:effectLst/>
                <a:latin typeface="Consolas" panose="020B0609020204030204" pitchFamily="49" charset="0"/>
              </a:rPr>
              <a:t>(</a:t>
            </a:r>
            <a:r>
              <a:rPr lang="en-US" b="0" dirty="0">
                <a:solidFill>
                  <a:srgbClr val="FFB86C"/>
                </a:solidFill>
                <a:effectLst/>
                <a:latin typeface="Consolas" panose="020B0609020204030204" pitchFamily="49" charset="0"/>
              </a:rPr>
              <a:t>review</a:t>
            </a:r>
            <a:r>
              <a:rPr lang="en-US" b="0" dirty="0">
                <a:solidFill>
                  <a:srgbClr val="F8F8F2"/>
                </a:solidFill>
                <a:effectLst/>
                <a:latin typeface="Consolas" panose="020B0609020204030204" pitchFamily="49" charset="0"/>
              </a:rPr>
              <a:t>)</a:t>
            </a:r>
            <a:r>
              <a:rPr lang="en-US" b="0" dirty="0">
                <a:solidFill>
                  <a:srgbClr val="FF79C6"/>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review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review.lower</a:t>
            </a:r>
            <a:r>
              <a:rPr lang="en-US" b="0" dirty="0">
                <a:solidFill>
                  <a:srgbClr val="F8F8F2"/>
                </a:solidFill>
                <a:effectLst/>
                <a:latin typeface="Consolas" panose="020B0609020204030204" pitchFamily="49" charset="0"/>
              </a:rPr>
              <a:t>()</a:t>
            </a:r>
          </a:p>
          <a:p>
            <a:r>
              <a:rPr lang="en-US" b="0" dirty="0">
                <a:solidFill>
                  <a:srgbClr val="F8F8F2"/>
                </a:solidFill>
                <a:effectLst/>
                <a:latin typeface="Consolas" panose="020B0609020204030204" pitchFamily="49" charset="0"/>
              </a:rPr>
              <a:t>    review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review.split</a:t>
            </a:r>
            <a:r>
              <a:rPr lang="en-US" b="0" dirty="0">
                <a:solidFill>
                  <a:srgbClr val="F8F8F2"/>
                </a:solidFill>
                <a:effectLst/>
                <a:latin typeface="Consolas" panose="020B0609020204030204" pitchFamily="49" charset="0"/>
              </a:rPr>
              <a:t>()</a:t>
            </a:r>
          </a:p>
          <a:p>
            <a:r>
              <a:rPr lang="en-US" b="0" dirty="0">
                <a:solidFill>
                  <a:srgbClr val="F8F8F2"/>
                </a:solidFill>
                <a:effectLst/>
                <a:latin typeface="Consolas" panose="020B0609020204030204" pitchFamily="49" charset="0"/>
              </a:rPr>
              <a:t>    </a:t>
            </a:r>
            <a:r>
              <a:rPr lang="en-US" b="0" dirty="0">
                <a:solidFill>
                  <a:srgbClr val="6272A4"/>
                </a:solidFill>
                <a:effectLst/>
                <a:latin typeface="Consolas" panose="020B0609020204030204" pitchFamily="49" charset="0"/>
              </a:rPr>
              <a:t>#gets the root of the word -----&gt; likely &gt;&gt; like</a:t>
            </a:r>
            <a:endParaRPr lang="en-US" b="0" dirty="0">
              <a:solidFill>
                <a:srgbClr val="F8F8F2"/>
              </a:solidFill>
              <a:effectLst/>
              <a:latin typeface="Consolas" panose="020B0609020204030204" pitchFamily="49" charset="0"/>
            </a:endParaRPr>
          </a:p>
          <a:p>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ps</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PorterStemmer</a:t>
            </a:r>
            <a:r>
              <a:rPr lang="en-US" b="0" dirty="0">
                <a:solidFill>
                  <a:srgbClr val="F8F8F2"/>
                </a:solidFill>
                <a:effectLst/>
                <a:latin typeface="Consolas" panose="020B0609020204030204" pitchFamily="49" charset="0"/>
              </a:rPr>
              <a:t>() </a:t>
            </a:r>
          </a:p>
          <a:p>
            <a:r>
              <a:rPr lang="en-US" b="0" dirty="0">
                <a:solidFill>
                  <a:srgbClr val="F8F8F2"/>
                </a:solidFill>
                <a:effectLst/>
                <a:latin typeface="Consolas" panose="020B0609020204030204" pitchFamily="49" charset="0"/>
              </a:rPr>
              <a:t>    review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ps.stem</a:t>
            </a:r>
            <a:r>
              <a:rPr lang="en-US" b="0" dirty="0">
                <a:solidFill>
                  <a:srgbClr val="F8F8F2"/>
                </a:solidFill>
                <a:effectLst/>
                <a:latin typeface="Consolas" panose="020B0609020204030204" pitchFamily="49" charset="0"/>
              </a:rPr>
              <a:t>(word) </a:t>
            </a:r>
            <a:r>
              <a:rPr lang="en-US" b="0" dirty="0">
                <a:solidFill>
                  <a:srgbClr val="FF79C6"/>
                </a:solidFill>
                <a:effectLst/>
                <a:latin typeface="Consolas" panose="020B0609020204030204" pitchFamily="49" charset="0"/>
              </a:rPr>
              <a:t>for</a:t>
            </a:r>
            <a:r>
              <a:rPr lang="en-US" b="0" dirty="0">
                <a:solidFill>
                  <a:srgbClr val="F8F8F2"/>
                </a:solidFill>
                <a:effectLst/>
                <a:latin typeface="Consolas" panose="020B0609020204030204" pitchFamily="49" charset="0"/>
              </a:rPr>
              <a:t> word </a:t>
            </a:r>
            <a:r>
              <a:rPr lang="en-US" b="0" dirty="0">
                <a:solidFill>
                  <a:srgbClr val="FF79C6"/>
                </a:solidFill>
                <a:effectLst/>
                <a:latin typeface="Consolas" panose="020B0609020204030204" pitchFamily="49" charset="0"/>
              </a:rPr>
              <a:t>in</a:t>
            </a:r>
            <a:r>
              <a:rPr lang="en-US" b="0" dirty="0">
                <a:solidFill>
                  <a:srgbClr val="F8F8F2"/>
                </a:solidFill>
                <a:effectLst/>
                <a:latin typeface="Consolas" panose="020B0609020204030204" pitchFamily="49" charset="0"/>
              </a:rPr>
              <a:t> review </a:t>
            </a:r>
            <a:r>
              <a:rPr lang="en-US" b="0" dirty="0">
                <a:solidFill>
                  <a:srgbClr val="FF79C6"/>
                </a:solidFill>
                <a:effectLst/>
                <a:latin typeface="Consolas" panose="020B0609020204030204" pitchFamily="49" charset="0"/>
              </a:rPr>
              <a:t>if</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not</a:t>
            </a:r>
            <a:r>
              <a:rPr lang="en-US" b="0" dirty="0">
                <a:solidFill>
                  <a:srgbClr val="F8F8F2"/>
                </a:solidFill>
                <a:effectLst/>
                <a:latin typeface="Consolas" panose="020B0609020204030204" pitchFamily="49" charset="0"/>
              </a:rPr>
              <a:t> word </a:t>
            </a:r>
            <a:r>
              <a:rPr lang="en-US" b="0" dirty="0">
                <a:solidFill>
                  <a:srgbClr val="FF79C6"/>
                </a:solidFill>
                <a:effectLst/>
                <a:latin typeface="Consolas" panose="020B0609020204030204" pitchFamily="49" charset="0"/>
              </a:rPr>
              <a:t>in</a:t>
            </a:r>
            <a:r>
              <a:rPr lang="en-US" b="0" dirty="0">
                <a:solidFill>
                  <a:srgbClr val="F8F8F2"/>
                </a:solidFill>
                <a:effectLst/>
                <a:latin typeface="Consolas" panose="020B0609020204030204" pitchFamily="49" charset="0"/>
              </a:rPr>
              <a:t> </a:t>
            </a:r>
            <a:r>
              <a:rPr lang="tr-TR" b="0" dirty="0">
                <a:solidFill>
                  <a:srgbClr val="F8F8F2"/>
                </a:solidFill>
                <a:effectLst/>
                <a:latin typeface="Consolas" panose="020B0609020204030204" pitchFamily="49" charset="0"/>
              </a:rPr>
              <a:t>		      </a:t>
            </a:r>
            <a:r>
              <a:rPr lang="en-US" b="0" dirty="0">
                <a:solidFill>
                  <a:srgbClr val="8BE9FD"/>
                </a:solidFill>
                <a:effectLst/>
                <a:latin typeface="Consolas" panose="020B0609020204030204" pitchFamily="49" charset="0"/>
              </a:rPr>
              <a:t>set</a:t>
            </a:r>
            <a:r>
              <a:rPr lang="en-US" b="0" dirty="0">
                <a:solidFill>
                  <a:srgbClr val="F8F8F2"/>
                </a:solidFill>
                <a:effectLst/>
                <a:latin typeface="Consolas" panose="020B0609020204030204" pitchFamily="49" charset="0"/>
              </a:rPr>
              <a:t>(</a:t>
            </a:r>
            <a:r>
              <a:rPr lang="en-US" b="0" dirty="0" err="1">
                <a:solidFill>
                  <a:srgbClr val="F8F8F2"/>
                </a:solidFill>
                <a:effectLst/>
                <a:latin typeface="Consolas" panose="020B0609020204030204" pitchFamily="49" charset="0"/>
              </a:rPr>
              <a:t>stopwords.words</a:t>
            </a:r>
            <a:r>
              <a:rPr lang="en-US" b="0" dirty="0">
                <a:solidFill>
                  <a:srgbClr val="F8F8F2"/>
                </a:solidFill>
                <a:effectLst/>
                <a:latin typeface="Consolas" panose="020B0609020204030204" pitchFamily="49" charset="0"/>
              </a:rPr>
              <a:t>(</a:t>
            </a:r>
            <a:r>
              <a:rPr lang="en-US" b="0" dirty="0">
                <a:solidFill>
                  <a:srgbClr val="F1FA8C"/>
                </a:solidFill>
                <a:effectLst/>
                <a:latin typeface="Consolas" panose="020B0609020204030204" pitchFamily="49" charset="0"/>
              </a:rPr>
              <a:t>'</a:t>
            </a:r>
            <a:r>
              <a:rPr lang="en-US" b="0" dirty="0" err="1">
                <a:solidFill>
                  <a:srgbClr val="F1FA8C"/>
                </a:solidFill>
                <a:effectLst/>
                <a:latin typeface="Consolas" panose="020B0609020204030204" pitchFamily="49" charset="0"/>
              </a:rPr>
              <a:t>english</a:t>
            </a:r>
            <a:r>
              <a:rPr lang="en-US" b="0" dirty="0">
                <a:solidFill>
                  <a:srgbClr val="F1FA8C"/>
                </a:solidFill>
                <a:effectLst/>
                <a:latin typeface="Consolas" panose="020B0609020204030204" pitchFamily="49" charset="0"/>
              </a:rPr>
              <a:t>'</a:t>
            </a:r>
            <a:r>
              <a:rPr lang="en-US" b="0" dirty="0">
                <a:solidFill>
                  <a:srgbClr val="F8F8F2"/>
                </a:solidFill>
                <a:effectLst/>
                <a:latin typeface="Consolas" panose="020B0609020204030204" pitchFamily="49" charset="0"/>
              </a:rPr>
              <a:t>))]</a:t>
            </a:r>
          </a:p>
          <a:p>
            <a:r>
              <a:rPr lang="en-US" b="0" dirty="0">
                <a:solidFill>
                  <a:srgbClr val="F8F8F2"/>
                </a:solidFill>
                <a:effectLst/>
                <a:latin typeface="Consolas" panose="020B0609020204030204" pitchFamily="49" charset="0"/>
              </a:rPr>
              <a:t>    review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[word </a:t>
            </a:r>
            <a:r>
              <a:rPr lang="en-US" b="0" dirty="0">
                <a:solidFill>
                  <a:srgbClr val="FF79C6"/>
                </a:solidFill>
                <a:effectLst/>
                <a:latin typeface="Consolas" panose="020B0609020204030204" pitchFamily="49" charset="0"/>
              </a:rPr>
              <a:t>for</a:t>
            </a:r>
            <a:r>
              <a:rPr lang="en-US" b="0" dirty="0">
                <a:solidFill>
                  <a:srgbClr val="F8F8F2"/>
                </a:solidFill>
                <a:effectLst/>
                <a:latin typeface="Consolas" panose="020B0609020204030204" pitchFamily="49" charset="0"/>
              </a:rPr>
              <a:t> word </a:t>
            </a:r>
            <a:r>
              <a:rPr lang="en-US" b="0" dirty="0">
                <a:solidFill>
                  <a:srgbClr val="FF79C6"/>
                </a:solidFill>
                <a:effectLst/>
                <a:latin typeface="Consolas" panose="020B0609020204030204" pitchFamily="49" charset="0"/>
              </a:rPr>
              <a:t>in</a:t>
            </a:r>
            <a:r>
              <a:rPr lang="en-US" b="0" dirty="0">
                <a:solidFill>
                  <a:srgbClr val="F8F8F2"/>
                </a:solidFill>
                <a:effectLst/>
                <a:latin typeface="Consolas" panose="020B0609020204030204" pitchFamily="49" charset="0"/>
              </a:rPr>
              <a:t> review </a:t>
            </a:r>
            <a:r>
              <a:rPr lang="en-US" b="0" dirty="0">
                <a:solidFill>
                  <a:srgbClr val="FF79C6"/>
                </a:solidFill>
                <a:effectLst/>
                <a:latin typeface="Consolas" panose="020B0609020204030204" pitchFamily="49" charset="0"/>
              </a:rPr>
              <a:t>if</a:t>
            </a:r>
            <a:r>
              <a:rPr lang="en-US" b="0" dirty="0">
                <a:solidFill>
                  <a:srgbClr val="F8F8F2"/>
                </a:solidFill>
                <a:effectLst/>
                <a:latin typeface="Consolas" panose="020B0609020204030204" pitchFamily="49" charset="0"/>
              </a:rPr>
              <a:t> </a:t>
            </a:r>
            <a:r>
              <a:rPr lang="en-US" b="0" dirty="0" err="1">
                <a:solidFill>
                  <a:srgbClr val="8BE9FD"/>
                </a:solidFill>
                <a:effectLst/>
                <a:latin typeface="Consolas" panose="020B0609020204030204" pitchFamily="49" charset="0"/>
              </a:rPr>
              <a:t>len</a:t>
            </a:r>
            <a:r>
              <a:rPr lang="en-US" b="0" dirty="0">
                <a:solidFill>
                  <a:srgbClr val="F8F8F2"/>
                </a:solidFill>
                <a:effectLst/>
                <a:latin typeface="Consolas" panose="020B0609020204030204" pitchFamily="49" charset="0"/>
              </a:rPr>
              <a:t>(word) </a:t>
            </a:r>
            <a:r>
              <a:rPr lang="en-US" b="0" dirty="0">
                <a:solidFill>
                  <a:srgbClr val="FF79C6"/>
                </a:solidFill>
                <a:effectLst/>
                <a:latin typeface="Consolas" panose="020B0609020204030204" pitchFamily="49" charset="0"/>
              </a:rPr>
              <a:t>&gt;</a:t>
            </a:r>
            <a:r>
              <a:rPr lang="en-US" b="0" dirty="0">
                <a:solidFill>
                  <a:srgbClr val="F8F8F2"/>
                </a:solidFill>
                <a:effectLst/>
                <a:latin typeface="Consolas" panose="020B0609020204030204" pitchFamily="49" charset="0"/>
              </a:rPr>
              <a:t> </a:t>
            </a:r>
            <a:r>
              <a:rPr lang="en-US" b="0" dirty="0">
                <a:solidFill>
                  <a:srgbClr val="FFB86C"/>
                </a:solidFill>
                <a:effectLst/>
                <a:latin typeface="Consolas" panose="020B0609020204030204" pitchFamily="49" charset="0"/>
              </a:rPr>
              <a:t>2</a:t>
            </a:r>
            <a:r>
              <a:rPr lang="en-US" b="0" dirty="0">
                <a:solidFill>
                  <a:srgbClr val="F8F8F2"/>
                </a:solidFill>
                <a:effectLst/>
                <a:latin typeface="Consolas" panose="020B0609020204030204" pitchFamily="49" charset="0"/>
              </a:rPr>
              <a:t>]</a:t>
            </a:r>
          </a:p>
          <a:p>
            <a:r>
              <a:rPr lang="en-US" b="0" dirty="0">
                <a:solidFill>
                  <a:srgbClr val="F8F8F2"/>
                </a:solidFill>
                <a:effectLst/>
                <a:latin typeface="Consolas" panose="020B0609020204030204" pitchFamily="49" charset="0"/>
              </a:rPr>
              <a:t>    review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F1FA8C"/>
                </a:solidFill>
                <a:effectLst/>
                <a:latin typeface="Consolas" panose="020B0609020204030204" pitchFamily="49" charset="0"/>
              </a:rPr>
              <a:t>' '</a:t>
            </a:r>
            <a:r>
              <a:rPr lang="en-US" b="0" dirty="0">
                <a:solidFill>
                  <a:srgbClr val="F8F8F2"/>
                </a:solidFill>
                <a:effectLst/>
                <a:latin typeface="Consolas" panose="020B0609020204030204" pitchFamily="49" charset="0"/>
              </a:rPr>
              <a:t>.join(review)</a:t>
            </a:r>
          </a:p>
          <a:p>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return</a:t>
            </a:r>
            <a:r>
              <a:rPr lang="en-US" b="0" dirty="0">
                <a:solidFill>
                  <a:srgbClr val="F8F8F2"/>
                </a:solidFill>
                <a:effectLst/>
                <a:latin typeface="Consolas" panose="020B0609020204030204" pitchFamily="49" charset="0"/>
              </a:rPr>
              <a:t> review</a:t>
            </a:r>
          </a:p>
        </p:txBody>
      </p:sp>
      <p:sp>
        <p:nvSpPr>
          <p:cNvPr id="6" name="TextBox 5">
            <a:extLst>
              <a:ext uri="{FF2B5EF4-FFF2-40B4-BE49-F238E27FC236}">
                <a16:creationId xmlns:a16="http://schemas.microsoft.com/office/drawing/2014/main" id="{CD325D06-E195-747C-A6AC-861CDDD0D37E}"/>
              </a:ext>
            </a:extLst>
          </p:cNvPr>
          <p:cNvSpPr txBox="1"/>
          <p:nvPr/>
        </p:nvSpPr>
        <p:spPr>
          <a:xfrm>
            <a:off x="920626" y="1330036"/>
            <a:ext cx="7126093" cy="369332"/>
          </a:xfrm>
          <a:prstGeom prst="rect">
            <a:avLst/>
          </a:prstGeom>
          <a:noFill/>
        </p:spPr>
        <p:txBody>
          <a:bodyPr wrap="square" rtlCol="0">
            <a:spAutoFit/>
          </a:bodyPr>
          <a:lstStyle/>
          <a:p>
            <a:r>
              <a:rPr lang="tr-TR" dirty="0">
                <a:solidFill>
                  <a:srgbClr val="C00000"/>
                </a:solidFill>
              </a:rPr>
              <a:t>First </a:t>
            </a:r>
            <a:r>
              <a:rPr lang="tr-TR" dirty="0" err="1">
                <a:solidFill>
                  <a:srgbClr val="C00000"/>
                </a:solidFill>
              </a:rPr>
              <a:t>preproccess</a:t>
            </a:r>
            <a:r>
              <a:rPr lang="tr-TR" dirty="0">
                <a:solidFill>
                  <a:srgbClr val="C00000"/>
                </a:solidFill>
              </a:rPr>
              <a:t> </a:t>
            </a:r>
            <a:r>
              <a:rPr lang="tr-TR" dirty="0" err="1">
                <a:solidFill>
                  <a:srgbClr val="C00000"/>
                </a:solidFill>
              </a:rPr>
              <a:t>the</a:t>
            </a:r>
            <a:r>
              <a:rPr lang="tr-TR" dirty="0">
                <a:solidFill>
                  <a:srgbClr val="C00000"/>
                </a:solidFill>
              </a:rPr>
              <a:t> </a:t>
            </a:r>
            <a:r>
              <a:rPr lang="tr-TR" dirty="0" err="1">
                <a:solidFill>
                  <a:srgbClr val="C00000"/>
                </a:solidFill>
              </a:rPr>
              <a:t>search</a:t>
            </a:r>
            <a:r>
              <a:rPr lang="tr-TR" dirty="0">
                <a:solidFill>
                  <a:srgbClr val="C00000"/>
                </a:solidFill>
              </a:rPr>
              <a:t> </a:t>
            </a:r>
            <a:r>
              <a:rPr lang="tr-TR" dirty="0" err="1">
                <a:solidFill>
                  <a:srgbClr val="C00000"/>
                </a:solidFill>
              </a:rPr>
              <a:t>query</a:t>
            </a:r>
            <a:r>
              <a:rPr lang="tr-TR" dirty="0">
                <a:solidFill>
                  <a:srgbClr val="C00000"/>
                </a:solidFill>
              </a:rPr>
              <a:t>, </a:t>
            </a:r>
            <a:r>
              <a:rPr lang="tr-TR" dirty="0" err="1">
                <a:solidFill>
                  <a:srgbClr val="C00000"/>
                </a:solidFill>
              </a:rPr>
              <a:t>then</a:t>
            </a:r>
            <a:r>
              <a:rPr lang="tr-TR" dirty="0">
                <a:solidFill>
                  <a:srgbClr val="C00000"/>
                </a:solidFill>
              </a:rPr>
              <a:t> </a:t>
            </a:r>
            <a:r>
              <a:rPr lang="tr-TR" dirty="0" err="1">
                <a:solidFill>
                  <a:srgbClr val="C00000"/>
                </a:solidFill>
              </a:rPr>
              <a:t>call</a:t>
            </a:r>
            <a:r>
              <a:rPr lang="tr-TR" dirty="0">
                <a:solidFill>
                  <a:srgbClr val="C00000"/>
                </a:solidFill>
              </a:rPr>
              <a:t> </a:t>
            </a:r>
            <a:r>
              <a:rPr lang="tr-TR" dirty="0" err="1">
                <a:solidFill>
                  <a:srgbClr val="C00000"/>
                </a:solidFill>
              </a:rPr>
              <a:t>the</a:t>
            </a:r>
            <a:r>
              <a:rPr lang="tr-TR" dirty="0">
                <a:solidFill>
                  <a:srgbClr val="C00000"/>
                </a:solidFill>
              </a:rPr>
              <a:t> </a:t>
            </a:r>
            <a:r>
              <a:rPr lang="tr-TR" dirty="0" err="1">
                <a:solidFill>
                  <a:srgbClr val="C00000"/>
                </a:solidFill>
              </a:rPr>
              <a:t>search</a:t>
            </a:r>
            <a:r>
              <a:rPr lang="tr-TR" dirty="0">
                <a:solidFill>
                  <a:srgbClr val="C00000"/>
                </a:solidFill>
              </a:rPr>
              <a:t> </a:t>
            </a:r>
            <a:r>
              <a:rPr lang="tr-TR" dirty="0" err="1">
                <a:solidFill>
                  <a:srgbClr val="C00000"/>
                </a:solidFill>
              </a:rPr>
              <a:t>function</a:t>
            </a:r>
            <a:endParaRPr lang="tr-TR" dirty="0">
              <a:solidFill>
                <a:srgbClr val="C00000"/>
              </a:solidFill>
            </a:endParaRPr>
          </a:p>
        </p:txBody>
      </p:sp>
    </p:spTree>
    <p:extLst>
      <p:ext uri="{BB962C8B-B14F-4D97-AF65-F5344CB8AC3E}">
        <p14:creationId xmlns:p14="http://schemas.microsoft.com/office/powerpoint/2010/main" val="3753156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500"/>
                                        <p:tgtEl>
                                          <p:spTgt spid="4">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9" dur="500"/>
                                        <p:tgtEl>
                                          <p:spTgt spid="4">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500"/>
                                        <p:tgtEl>
                                          <p:spTgt spid="4">
                                            <p:txEl>
                                              <p:pRg st="5" end="5"/>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500"/>
                                        <p:tgtEl>
                                          <p:spTgt spid="4">
                                            <p:txEl>
                                              <p:pRg st="7" end="7"/>
                                            </p:txEl>
                                          </p:spTgt>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9" dur="500"/>
                                        <p:tgtEl>
                                          <p:spTgt spid="4">
                                            <p:txEl>
                                              <p:pRg st="8" end="8"/>
                                            </p:txEl>
                                          </p:spTgt>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fontScale="85000" lnSpcReduction="10000"/>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Return </a:t>
            </a:r>
            <a:r>
              <a:rPr lang="tr-TR" sz="2400" dirty="0" err="1">
                <a:solidFill>
                  <a:srgbClr val="00FF00"/>
                </a:solidFill>
              </a:rPr>
              <a:t>Similar</a:t>
            </a:r>
            <a:r>
              <a:rPr lang="tr-TR" sz="2400" dirty="0">
                <a:solidFill>
                  <a:srgbClr val="00FF00"/>
                </a:solidFill>
              </a:rPr>
              <a:t> </a:t>
            </a:r>
            <a:r>
              <a:rPr lang="tr-TR" sz="2400" dirty="0" err="1">
                <a:solidFill>
                  <a:srgbClr val="00FF00"/>
                </a:solidFill>
              </a:rPr>
              <a:t>Documents</a:t>
            </a:r>
            <a:endParaRPr lang="en-US" sz="2400" dirty="0">
              <a:solidFill>
                <a:srgbClr val="00FF00"/>
              </a:solidFill>
            </a:endParaRPr>
          </a:p>
        </p:txBody>
      </p:sp>
      <p:sp>
        <p:nvSpPr>
          <p:cNvPr id="6" name="TextBox 5">
            <a:extLst>
              <a:ext uri="{FF2B5EF4-FFF2-40B4-BE49-F238E27FC236}">
                <a16:creationId xmlns:a16="http://schemas.microsoft.com/office/drawing/2014/main" id="{CD325D06-E195-747C-A6AC-861CDDD0D37E}"/>
              </a:ext>
            </a:extLst>
          </p:cNvPr>
          <p:cNvSpPr txBox="1"/>
          <p:nvPr/>
        </p:nvSpPr>
        <p:spPr>
          <a:xfrm>
            <a:off x="920624" y="2408628"/>
            <a:ext cx="10259991" cy="923330"/>
          </a:xfrm>
          <a:prstGeom prst="rect">
            <a:avLst/>
          </a:prstGeom>
          <a:noFill/>
        </p:spPr>
        <p:txBody>
          <a:bodyPr wrap="square" rtlCol="0">
            <a:spAutoFit/>
          </a:bodyPr>
          <a:lstStyle/>
          <a:p>
            <a:r>
              <a:rPr lang="en-US" b="0" dirty="0" err="1">
                <a:solidFill>
                  <a:srgbClr val="F8F8F2"/>
                </a:solidFill>
                <a:effectLst/>
                <a:latin typeface="Consolas" panose="020B0609020204030204" pitchFamily="49" charset="0"/>
              </a:rPr>
              <a:t>search_results</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search(</a:t>
            </a:r>
            <a:r>
              <a:rPr lang="en-US" b="0" dirty="0">
                <a:solidFill>
                  <a:srgbClr val="F1FA8C"/>
                </a:solidFill>
                <a:effectLst/>
                <a:latin typeface="Consolas" panose="020B0609020204030204" pitchFamily="49" charset="0"/>
              </a:rPr>
              <a:t>"Properties of DNA"</a:t>
            </a:r>
            <a:r>
              <a:rPr lang="en-US" b="0" dirty="0">
                <a:solidFill>
                  <a:srgbClr val="F8F8F2"/>
                </a:solidFill>
                <a:effectLst/>
                <a:latin typeface="Consolas" panose="020B0609020204030204" pitchFamily="49" charset="0"/>
              </a:rPr>
              <a:t>, documents, </a:t>
            </a:r>
            <a:r>
              <a:rPr lang="en-US" b="0" dirty="0" err="1">
                <a:solidFill>
                  <a:srgbClr val="F8F8F2"/>
                </a:solidFill>
                <a:effectLst/>
                <a:latin typeface="Consolas" panose="020B0609020204030204" pitchFamily="49" charset="0"/>
              </a:rPr>
              <a:t>lda_model</a:t>
            </a:r>
            <a:r>
              <a:rPr lang="en-US" b="0" dirty="0">
                <a:solidFill>
                  <a:srgbClr val="F8F8F2"/>
                </a:solidFill>
                <a:effectLst/>
                <a:latin typeface="Consolas" panose="020B0609020204030204" pitchFamily="49" charset="0"/>
              </a:rPr>
              <a:t>, dictionary)</a:t>
            </a:r>
            <a:endParaRPr lang="tr-TR" b="0" dirty="0">
              <a:solidFill>
                <a:srgbClr val="F8F8F2"/>
              </a:solidFill>
              <a:effectLst/>
              <a:latin typeface="Consolas" panose="020B0609020204030204" pitchFamily="49" charset="0"/>
            </a:endParaRPr>
          </a:p>
          <a:p>
            <a:endParaRPr lang="en-US" b="0" dirty="0">
              <a:solidFill>
                <a:srgbClr val="F8F8F2"/>
              </a:solidFill>
              <a:effectLst/>
              <a:latin typeface="Consolas" panose="020B0609020204030204" pitchFamily="49" charset="0"/>
            </a:endParaRPr>
          </a:p>
          <a:p>
            <a:r>
              <a:rPr lang="en-US" b="0" dirty="0">
                <a:solidFill>
                  <a:srgbClr val="FF79C6"/>
                </a:solidFill>
                <a:effectLst/>
                <a:latin typeface="Consolas" panose="020B0609020204030204" pitchFamily="49" charset="0"/>
              </a:rPr>
              <a:t>print</a:t>
            </a:r>
            <a:r>
              <a:rPr lang="en-US" b="0" dirty="0">
                <a:solidFill>
                  <a:srgbClr val="F8F8F2"/>
                </a:solidFill>
                <a:effectLst/>
                <a:latin typeface="Consolas" panose="020B0609020204030204" pitchFamily="49" charset="0"/>
              </a:rPr>
              <a:t>(</a:t>
            </a:r>
            <a:r>
              <a:rPr lang="en-US" b="0" dirty="0">
                <a:solidFill>
                  <a:srgbClr val="8BE9FD"/>
                </a:solidFill>
                <a:effectLst/>
                <a:latin typeface="Consolas" panose="020B0609020204030204" pitchFamily="49" charset="0"/>
              </a:rPr>
              <a:t>next</a:t>
            </a:r>
            <a:r>
              <a:rPr lang="en-US" b="0" dirty="0">
                <a:solidFill>
                  <a:srgbClr val="F8F8F2"/>
                </a:solidFill>
                <a:effectLst/>
                <a:latin typeface="Consolas" panose="020B0609020204030204" pitchFamily="49" charset="0"/>
              </a:rPr>
              <a:t>(</a:t>
            </a:r>
            <a:r>
              <a:rPr lang="en-US" b="0" dirty="0" err="1">
                <a:solidFill>
                  <a:srgbClr val="F8F8F2"/>
                </a:solidFill>
                <a:effectLst/>
                <a:latin typeface="Consolas" panose="020B0609020204030204" pitchFamily="49" charset="0"/>
              </a:rPr>
              <a:t>search_results</a:t>
            </a:r>
            <a:r>
              <a:rPr lang="en-US" b="0" dirty="0">
                <a:solidFill>
                  <a:srgbClr val="F8F8F2"/>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878D7840-070A-028A-D022-296B25C04668}"/>
              </a:ext>
            </a:extLst>
          </p:cNvPr>
          <p:cNvSpPr txBox="1"/>
          <p:nvPr/>
        </p:nvSpPr>
        <p:spPr>
          <a:xfrm>
            <a:off x="920623" y="1512593"/>
            <a:ext cx="10259991" cy="369332"/>
          </a:xfrm>
          <a:prstGeom prst="rect">
            <a:avLst/>
          </a:prstGeom>
          <a:noFill/>
        </p:spPr>
        <p:txBody>
          <a:bodyPr wrap="square" rtlCol="0">
            <a:spAutoFit/>
          </a:bodyPr>
          <a:lstStyle/>
          <a:p>
            <a:r>
              <a:rPr lang="tr-TR" b="0" dirty="0" err="1">
                <a:solidFill>
                  <a:srgbClr val="C00000"/>
                </a:solidFill>
                <a:effectLst/>
                <a:latin typeface="Consolas" panose="020B0609020204030204" pitchFamily="49" charset="0"/>
              </a:rPr>
              <a:t>Example</a:t>
            </a:r>
            <a:r>
              <a:rPr lang="tr-TR" b="0" dirty="0">
                <a:solidFill>
                  <a:srgbClr val="C00000"/>
                </a:solidFill>
                <a:effectLst/>
                <a:latin typeface="Consolas" panose="020B0609020204030204" pitchFamily="49" charset="0"/>
              </a:rPr>
              <a:t> </a:t>
            </a:r>
            <a:r>
              <a:rPr lang="tr-TR" b="0" dirty="0" err="1">
                <a:solidFill>
                  <a:srgbClr val="C00000"/>
                </a:solidFill>
                <a:effectLst/>
                <a:latin typeface="Consolas" panose="020B0609020204030204" pitchFamily="49" charset="0"/>
              </a:rPr>
              <a:t>function</a:t>
            </a:r>
            <a:r>
              <a:rPr lang="tr-TR" b="0" dirty="0">
                <a:solidFill>
                  <a:srgbClr val="C00000"/>
                </a:solidFill>
                <a:effectLst/>
                <a:latin typeface="Consolas" panose="020B0609020204030204" pitchFamily="49" charset="0"/>
              </a:rPr>
              <a:t> </a:t>
            </a:r>
            <a:r>
              <a:rPr lang="tr-TR" b="0" dirty="0" err="1">
                <a:solidFill>
                  <a:srgbClr val="C00000"/>
                </a:solidFill>
                <a:effectLst/>
                <a:latin typeface="Consolas" panose="020B0609020204030204" pitchFamily="49" charset="0"/>
              </a:rPr>
              <a:t>call</a:t>
            </a:r>
            <a:endParaRPr lang="en-US" b="0" dirty="0">
              <a:solidFill>
                <a:srgbClr val="C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E47048D-4EFF-FADD-B41E-164AA5623FD3}"/>
              </a:ext>
            </a:extLst>
          </p:cNvPr>
          <p:cNvSpPr txBox="1"/>
          <p:nvPr/>
        </p:nvSpPr>
        <p:spPr>
          <a:xfrm>
            <a:off x="920627" y="3759801"/>
            <a:ext cx="10259991" cy="369332"/>
          </a:xfrm>
          <a:prstGeom prst="rect">
            <a:avLst/>
          </a:prstGeom>
          <a:noFill/>
        </p:spPr>
        <p:txBody>
          <a:bodyPr wrap="square" rtlCol="0">
            <a:spAutoFit/>
          </a:bodyPr>
          <a:lstStyle/>
          <a:p>
            <a:r>
              <a:rPr lang="tr-TR" b="0" dirty="0" err="1">
                <a:solidFill>
                  <a:srgbClr val="C00000"/>
                </a:solidFill>
                <a:effectLst/>
                <a:latin typeface="Consolas" panose="020B0609020204030204" pitchFamily="49" charset="0"/>
              </a:rPr>
              <a:t>Output</a:t>
            </a:r>
            <a:r>
              <a:rPr lang="tr-TR" b="0" dirty="0">
                <a:solidFill>
                  <a:srgbClr val="C00000"/>
                </a:solidFill>
                <a:effectLst/>
                <a:latin typeface="Consolas" panose="020B0609020204030204" pitchFamily="49" charset="0"/>
              </a:rPr>
              <a:t> -&gt; </a:t>
            </a:r>
            <a:endParaRPr lang="en-US" b="0" dirty="0">
              <a:solidFill>
                <a:srgbClr val="C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1DA801B2-8A07-32B4-CA13-62B9405B7945}"/>
              </a:ext>
            </a:extLst>
          </p:cNvPr>
          <p:cNvSpPr txBox="1"/>
          <p:nvPr/>
        </p:nvSpPr>
        <p:spPr>
          <a:xfrm>
            <a:off x="920627" y="4471170"/>
            <a:ext cx="9353904" cy="1200329"/>
          </a:xfrm>
          <a:prstGeom prst="rect">
            <a:avLst/>
          </a:prstGeom>
          <a:noFill/>
        </p:spPr>
        <p:txBody>
          <a:bodyPr wrap="square">
            <a:spAutoFit/>
          </a:bodyPr>
          <a:lstStyle/>
          <a:p>
            <a:r>
              <a:rPr lang="en-US" b="0" i="0" dirty="0">
                <a:solidFill>
                  <a:srgbClr val="F8F8F2"/>
                </a:solidFill>
                <a:effectLst/>
                <a:latin typeface="Consolas" panose="020B0609020204030204" pitchFamily="49" charset="0"/>
              </a:rPr>
              <a:t>Title: In vitro repair of complex </a:t>
            </a:r>
            <a:r>
              <a:rPr lang="en-US" b="0" i="0" dirty="0" err="1">
                <a:solidFill>
                  <a:srgbClr val="F8F8F2"/>
                </a:solidFill>
                <a:effectLst/>
                <a:latin typeface="Consolas" panose="020B0609020204030204" pitchFamily="49" charset="0"/>
              </a:rPr>
              <a:t>unligatable</a:t>
            </a:r>
            <a:r>
              <a:rPr lang="en-US" b="0" i="0" dirty="0">
                <a:solidFill>
                  <a:srgbClr val="F8F8F2"/>
                </a:solidFill>
                <a:effectLst/>
                <a:latin typeface="Consolas" panose="020B0609020204030204" pitchFamily="49" charset="0"/>
              </a:rPr>
              <a:t> oxidatively induced DNA double-strand breaks by human cell extracts </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Similarity = 99.0 </a:t>
            </a:r>
            <a:endParaRPr lang="tr-TR" b="0" i="0" dirty="0">
              <a:solidFill>
                <a:srgbClr val="F8F8F2"/>
              </a:solidFill>
              <a:effectLst/>
              <a:latin typeface="Consolas" panose="020B0609020204030204" pitchFamily="49" charset="0"/>
            </a:endParaRPr>
          </a:p>
          <a:p>
            <a:r>
              <a:rPr lang="en-US" b="0" i="0" dirty="0">
                <a:solidFill>
                  <a:srgbClr val="F8F8F2"/>
                </a:solidFill>
                <a:effectLst/>
                <a:latin typeface="Consolas" panose="020B0609020204030204" pitchFamily="49" charset="0"/>
              </a:rPr>
              <a:t>Link of the article: </a:t>
            </a:r>
            <a:r>
              <a:rPr lang="en-US" b="0" i="0" dirty="0">
                <a:solidFill>
                  <a:srgbClr val="F8F8F2"/>
                </a:solidFill>
                <a:effectLst/>
                <a:latin typeface="Consolas" panose="020B0609020204030204" pitchFamily="49" charset="0"/>
                <a:hlinkClick r:id="rId2" tooltip="https://pubmed.ncbi.nlm.nih.gov/40364553/"/>
              </a:rPr>
              <a:t>https://</a:t>
            </a:r>
            <a:r>
              <a:rPr lang="en-US" b="0" i="0" dirty="0" err="1">
                <a:solidFill>
                  <a:srgbClr val="F8F8F2"/>
                </a:solidFill>
                <a:effectLst/>
                <a:latin typeface="Consolas" panose="020B0609020204030204" pitchFamily="49" charset="0"/>
                <a:hlinkClick r:id="rId2" tooltip="https://pubmed.ncbi.nlm.nih.gov/40364553/"/>
              </a:rPr>
              <a:t>pubmed.ncbi.nlm.nih.gov</a:t>
            </a:r>
            <a:r>
              <a:rPr lang="en-US" b="0" i="0" dirty="0">
                <a:solidFill>
                  <a:srgbClr val="F8F8F2"/>
                </a:solidFill>
                <a:effectLst/>
                <a:latin typeface="Consolas" panose="020B0609020204030204" pitchFamily="49" charset="0"/>
                <a:hlinkClick r:id="rId2" tooltip="https://pubmed.ncbi.nlm.nih.gov/40364553/"/>
              </a:rPr>
              <a:t>/40364553/</a:t>
            </a:r>
            <a:endParaRPr lang="tr-TR" dirty="0"/>
          </a:p>
        </p:txBody>
      </p:sp>
    </p:spTree>
    <p:extLst>
      <p:ext uri="{BB962C8B-B14F-4D97-AF65-F5344CB8AC3E}">
        <p14:creationId xmlns:p14="http://schemas.microsoft.com/office/powerpoint/2010/main" val="65235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0" dur="500"/>
                                        <p:tgtEl>
                                          <p:spTgt spid="7">
                                            <p:txEl>
                                              <p:pRg st="0" end="0"/>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3" dur="500"/>
                                        <p:tgtEl>
                                          <p:spTgt spid="7">
                                            <p:txEl>
                                              <p:pRg st="1" end="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283370"/>
            <a:ext cx="10515600" cy="1021648"/>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tr-TR" dirty="0" err="1">
                <a:solidFill>
                  <a:srgbClr val="00FF00"/>
                </a:solidFill>
              </a:rPr>
              <a:t>Save</a:t>
            </a:r>
            <a:r>
              <a:rPr lang="tr-TR" dirty="0">
                <a:solidFill>
                  <a:srgbClr val="00FF00"/>
                </a:solidFill>
              </a:rPr>
              <a:t> </a:t>
            </a:r>
            <a:r>
              <a:rPr lang="tr-TR" dirty="0" err="1">
                <a:solidFill>
                  <a:srgbClr val="00FF00"/>
                </a:solidFill>
              </a:rPr>
              <a:t>the</a:t>
            </a:r>
            <a:r>
              <a:rPr lang="tr-TR" dirty="0">
                <a:solidFill>
                  <a:srgbClr val="00FF00"/>
                </a:solidFill>
              </a:rPr>
              <a:t> </a:t>
            </a:r>
            <a:r>
              <a:rPr lang="tr-TR" dirty="0" err="1">
                <a:solidFill>
                  <a:srgbClr val="00FF00"/>
                </a:solidFill>
              </a:rPr>
              <a:t>Models</a:t>
            </a:r>
            <a:endParaRPr lang="tr-TR" dirty="0">
              <a:solidFill>
                <a:srgbClr val="00FF00"/>
              </a:solidFill>
            </a:endParaRPr>
          </a:p>
        </p:txBody>
      </p:sp>
    </p:spTree>
    <p:extLst>
      <p:ext uri="{BB962C8B-B14F-4D97-AF65-F5344CB8AC3E}">
        <p14:creationId xmlns:p14="http://schemas.microsoft.com/office/powerpoint/2010/main" val="3329470213"/>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Save</a:t>
            </a:r>
            <a:r>
              <a:rPr lang="tr-TR" sz="2400" dirty="0">
                <a:solidFill>
                  <a:srgbClr val="00FF00"/>
                </a:solidFill>
              </a:rPr>
              <a:t> </a:t>
            </a:r>
            <a:r>
              <a:rPr lang="tr-TR" sz="2400" dirty="0" err="1">
                <a:solidFill>
                  <a:srgbClr val="00FF00"/>
                </a:solidFill>
              </a:rPr>
              <a:t>the</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sp>
        <p:nvSpPr>
          <p:cNvPr id="4" name="TextBox 3">
            <a:extLst>
              <a:ext uri="{FF2B5EF4-FFF2-40B4-BE49-F238E27FC236}">
                <a16:creationId xmlns:a16="http://schemas.microsoft.com/office/drawing/2014/main" id="{C43B7540-4F0F-3196-7074-DD22EB6326CD}"/>
              </a:ext>
            </a:extLst>
          </p:cNvPr>
          <p:cNvSpPr txBox="1"/>
          <p:nvPr/>
        </p:nvSpPr>
        <p:spPr>
          <a:xfrm>
            <a:off x="920627" y="1396229"/>
            <a:ext cx="6097384" cy="923330"/>
          </a:xfrm>
          <a:prstGeom prst="rect">
            <a:avLst/>
          </a:prstGeom>
          <a:noFill/>
        </p:spPr>
        <p:txBody>
          <a:bodyPr wrap="square">
            <a:spAutoFit/>
          </a:bodyPr>
          <a:lstStyle/>
          <a:p>
            <a:r>
              <a:rPr lang="en-US" b="0" dirty="0">
                <a:solidFill>
                  <a:srgbClr val="6272A4"/>
                </a:solidFill>
                <a:effectLst/>
                <a:latin typeface="Consolas" panose="020B0609020204030204" pitchFamily="49" charset="0"/>
              </a:rPr>
              <a:t># Save the model and dictionary to files</a:t>
            </a:r>
            <a:endParaRPr lang="en-US" b="0" dirty="0">
              <a:solidFill>
                <a:srgbClr val="F8F8F2"/>
              </a:solidFill>
              <a:effectLst/>
              <a:latin typeface="Consolas" panose="020B0609020204030204" pitchFamily="49" charset="0"/>
            </a:endParaRPr>
          </a:p>
          <a:p>
            <a:r>
              <a:rPr lang="en-US" b="0" dirty="0" err="1">
                <a:solidFill>
                  <a:srgbClr val="F8F8F2"/>
                </a:solidFill>
                <a:effectLst/>
                <a:latin typeface="Consolas" panose="020B0609020204030204" pitchFamily="49" charset="0"/>
              </a:rPr>
              <a:t>lda_model.save</a:t>
            </a:r>
            <a:r>
              <a:rPr lang="en-US" b="0" dirty="0">
                <a:solidFill>
                  <a:srgbClr val="F8F8F2"/>
                </a:solidFill>
                <a:effectLst/>
                <a:latin typeface="Consolas" panose="020B0609020204030204" pitchFamily="49" charset="0"/>
              </a:rPr>
              <a:t>(</a:t>
            </a:r>
            <a:r>
              <a:rPr lang="en-US" b="0" dirty="0">
                <a:solidFill>
                  <a:srgbClr val="F1FA8C"/>
                </a:solidFill>
                <a:effectLst/>
                <a:latin typeface="Consolas" panose="020B0609020204030204" pitchFamily="49" charset="0"/>
              </a:rPr>
              <a:t>"</a:t>
            </a:r>
            <a:r>
              <a:rPr lang="en-US" b="0" dirty="0" err="1">
                <a:solidFill>
                  <a:srgbClr val="F1FA8C"/>
                </a:solidFill>
                <a:effectLst/>
                <a:latin typeface="Consolas" panose="020B0609020204030204" pitchFamily="49" charset="0"/>
              </a:rPr>
              <a:t>lda_model.model</a:t>
            </a:r>
            <a:r>
              <a:rPr lang="en-US" b="0" dirty="0">
                <a:solidFill>
                  <a:srgbClr val="F1FA8C"/>
                </a:solidFill>
                <a:effectLst/>
                <a:latin typeface="Consolas" panose="020B0609020204030204" pitchFamily="49" charset="0"/>
              </a:rPr>
              <a:t>"</a:t>
            </a:r>
            <a:r>
              <a:rPr lang="en-US" b="0" dirty="0">
                <a:solidFill>
                  <a:srgbClr val="F8F8F2"/>
                </a:solidFill>
                <a:effectLst/>
                <a:latin typeface="Consolas" panose="020B0609020204030204" pitchFamily="49" charset="0"/>
              </a:rPr>
              <a:t>)</a:t>
            </a:r>
          </a:p>
          <a:p>
            <a:r>
              <a:rPr lang="en-US" b="0" dirty="0" err="1">
                <a:solidFill>
                  <a:srgbClr val="F8F8F2"/>
                </a:solidFill>
                <a:effectLst/>
                <a:latin typeface="Consolas" panose="020B0609020204030204" pitchFamily="49" charset="0"/>
              </a:rPr>
              <a:t>dictionary.save_as_text</a:t>
            </a:r>
            <a:r>
              <a:rPr lang="en-US" b="0" dirty="0">
                <a:solidFill>
                  <a:srgbClr val="F8F8F2"/>
                </a:solidFill>
                <a:effectLst/>
                <a:latin typeface="Consolas" panose="020B0609020204030204" pitchFamily="49" charset="0"/>
              </a:rPr>
              <a:t>(</a:t>
            </a:r>
            <a:r>
              <a:rPr lang="en-US" b="0" dirty="0">
                <a:solidFill>
                  <a:srgbClr val="F1FA8C"/>
                </a:solidFill>
                <a:effectLst/>
                <a:latin typeface="Consolas" panose="020B0609020204030204" pitchFamily="49" charset="0"/>
              </a:rPr>
              <a:t>"</a:t>
            </a:r>
            <a:r>
              <a:rPr lang="en-US" b="0" dirty="0" err="1">
                <a:solidFill>
                  <a:srgbClr val="F1FA8C"/>
                </a:solidFill>
                <a:effectLst/>
                <a:latin typeface="Consolas" panose="020B0609020204030204" pitchFamily="49" charset="0"/>
              </a:rPr>
              <a:t>dictionary.txt</a:t>
            </a:r>
            <a:r>
              <a:rPr lang="en-US" b="0" dirty="0">
                <a:solidFill>
                  <a:srgbClr val="F1FA8C"/>
                </a:solidFill>
                <a:effectLst/>
                <a:latin typeface="Consolas" panose="020B0609020204030204" pitchFamily="49" charset="0"/>
              </a:rPr>
              <a:t>"</a:t>
            </a:r>
            <a:r>
              <a:rPr lang="en-US" b="0" dirty="0">
                <a:solidFill>
                  <a:srgbClr val="F8F8F2"/>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598C4BA-D125-7034-DB9F-6FA0A52BB5E3}"/>
              </a:ext>
            </a:extLst>
          </p:cNvPr>
          <p:cNvSpPr txBox="1"/>
          <p:nvPr/>
        </p:nvSpPr>
        <p:spPr>
          <a:xfrm>
            <a:off x="920627" y="2878248"/>
            <a:ext cx="7924115" cy="1477328"/>
          </a:xfrm>
          <a:prstGeom prst="rect">
            <a:avLst/>
          </a:prstGeom>
          <a:noFill/>
        </p:spPr>
        <p:txBody>
          <a:bodyPr wrap="square">
            <a:spAutoFit/>
          </a:bodyPr>
          <a:lstStyle/>
          <a:p>
            <a:r>
              <a:rPr lang="tr-TR" b="0" dirty="0" err="1">
                <a:solidFill>
                  <a:srgbClr val="FF79C6"/>
                </a:solidFill>
                <a:effectLst/>
                <a:latin typeface="Consolas" panose="020B0609020204030204" pitchFamily="49" charset="0"/>
              </a:rPr>
              <a:t>import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pickle</a:t>
            </a:r>
            <a:endParaRPr lang="tr-TR" b="0" dirty="0">
              <a:solidFill>
                <a:srgbClr val="F8F8F2"/>
              </a:solidFill>
              <a:effectLst/>
              <a:latin typeface="Consolas" panose="020B0609020204030204" pitchFamily="49" charset="0"/>
            </a:endParaRPr>
          </a:p>
          <a:p>
            <a:br>
              <a:rPr lang="tr-TR" b="0" dirty="0">
                <a:solidFill>
                  <a:srgbClr val="F8F8F2"/>
                </a:solidFill>
                <a:effectLst/>
                <a:latin typeface="Consolas" panose="020B0609020204030204" pitchFamily="49" charset="0"/>
              </a:rPr>
            </a:b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Save</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the</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models</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to</a:t>
            </a:r>
            <a:r>
              <a:rPr lang="tr-TR" b="0" dirty="0">
                <a:solidFill>
                  <a:srgbClr val="6272A4"/>
                </a:solidFill>
                <a:effectLst/>
                <a:latin typeface="Consolas" panose="020B0609020204030204" pitchFamily="49" charset="0"/>
              </a:rPr>
              <a:t> a file</a:t>
            </a:r>
            <a:endParaRPr lang="tr-TR" b="0" dirty="0">
              <a:solidFill>
                <a:srgbClr val="F8F8F2"/>
              </a:solidFill>
              <a:effectLst/>
              <a:latin typeface="Consolas" panose="020B0609020204030204" pitchFamily="49" charset="0"/>
            </a:endParaRPr>
          </a:p>
          <a:p>
            <a:r>
              <a:rPr lang="tr-TR" b="0" dirty="0" err="1">
                <a:solidFill>
                  <a:srgbClr val="FF79C6"/>
                </a:solidFill>
                <a:effectLst/>
                <a:latin typeface="Consolas" panose="020B0609020204030204" pitchFamily="49" charset="0"/>
              </a:rPr>
              <a:t>with</a:t>
            </a:r>
            <a:r>
              <a:rPr lang="tr-TR" b="0" dirty="0">
                <a:solidFill>
                  <a:srgbClr val="F8F8F2"/>
                </a:solidFill>
                <a:effectLst/>
                <a:latin typeface="Consolas" panose="020B0609020204030204" pitchFamily="49" charset="0"/>
              </a:rPr>
              <a:t> </a:t>
            </a:r>
            <a:r>
              <a:rPr lang="tr-TR" b="0" dirty="0" err="1">
                <a:solidFill>
                  <a:srgbClr val="8BE9FD"/>
                </a:solidFill>
                <a:effectLst/>
                <a:latin typeface="Consolas" panose="020B0609020204030204" pitchFamily="49" charset="0"/>
              </a:rPr>
              <a:t>open</a:t>
            </a:r>
            <a:r>
              <a:rPr lang="tr-TR" b="0" dirty="0">
                <a:solidFill>
                  <a:srgbClr val="F8F8F2"/>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models.pkl</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wb</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a:solidFill>
                  <a:srgbClr val="FF79C6"/>
                </a:solidFill>
                <a:effectLst/>
                <a:latin typeface="Consolas" panose="020B0609020204030204" pitchFamily="49" charset="0"/>
              </a:rPr>
              <a:t>as</a:t>
            </a:r>
            <a:r>
              <a:rPr lang="tr-TR" b="0" dirty="0">
                <a:solidFill>
                  <a:srgbClr val="F8F8F2"/>
                </a:solidFill>
                <a:effectLst/>
                <a:latin typeface="Consolas" panose="020B0609020204030204" pitchFamily="49" charset="0"/>
              </a:rPr>
              <a:t> f:</a:t>
            </a:r>
          </a:p>
          <a:p>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pickle.dump</a:t>
            </a:r>
            <a:r>
              <a:rPr lang="tr-TR" b="0" dirty="0">
                <a:solidFill>
                  <a:srgbClr val="F8F8F2"/>
                </a:solidFill>
                <a:effectLst/>
                <a:latin typeface="Consolas" panose="020B0609020204030204" pitchFamily="49" charset="0"/>
              </a:rPr>
              <a:t>((</a:t>
            </a:r>
            <a:r>
              <a:rPr lang="tr-TR" b="0" dirty="0" err="1">
                <a:solidFill>
                  <a:srgbClr val="F8F8F2"/>
                </a:solidFill>
                <a:effectLst/>
                <a:latin typeface="Consolas" panose="020B0609020204030204" pitchFamily="49" charset="0"/>
              </a:rPr>
              <a:t>nlp_bionlp13cg</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nlp_bc5cdr</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nlp</a:t>
            </a:r>
            <a:r>
              <a:rPr lang="tr-TR" b="0" dirty="0">
                <a:solidFill>
                  <a:srgbClr val="F8F8F2"/>
                </a:solidFill>
                <a:effectLst/>
                <a:latin typeface="Consolas" panose="020B0609020204030204" pitchFamily="49" charset="0"/>
              </a:rPr>
              <a:t>), f)</a:t>
            </a:r>
          </a:p>
        </p:txBody>
      </p:sp>
    </p:spTree>
    <p:extLst>
      <p:ext uri="{BB962C8B-B14F-4D97-AF65-F5344CB8AC3E}">
        <p14:creationId xmlns:p14="http://schemas.microsoft.com/office/powerpoint/2010/main" val="2077385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1" dur="500"/>
                                        <p:tgtEl>
                                          <p:spTgt spid="7">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283370"/>
            <a:ext cx="10515600" cy="1021648"/>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tr-TR" dirty="0" err="1">
                <a:solidFill>
                  <a:srgbClr val="00FF00"/>
                </a:solidFill>
              </a:rPr>
              <a:t>Load</a:t>
            </a:r>
            <a:r>
              <a:rPr lang="tr-TR" dirty="0">
                <a:solidFill>
                  <a:srgbClr val="00FF00"/>
                </a:solidFill>
              </a:rPr>
              <a:t> </a:t>
            </a:r>
            <a:r>
              <a:rPr lang="tr-TR" dirty="0" err="1">
                <a:solidFill>
                  <a:srgbClr val="00FF00"/>
                </a:solidFill>
              </a:rPr>
              <a:t>the</a:t>
            </a:r>
            <a:r>
              <a:rPr lang="tr-TR" dirty="0">
                <a:solidFill>
                  <a:srgbClr val="00FF00"/>
                </a:solidFill>
              </a:rPr>
              <a:t> </a:t>
            </a:r>
            <a:r>
              <a:rPr lang="tr-TR" dirty="0" err="1">
                <a:solidFill>
                  <a:srgbClr val="00FF00"/>
                </a:solidFill>
              </a:rPr>
              <a:t>Models</a:t>
            </a:r>
            <a:endParaRPr lang="tr-TR" dirty="0">
              <a:solidFill>
                <a:srgbClr val="00FF00"/>
              </a:solidFill>
            </a:endParaRPr>
          </a:p>
        </p:txBody>
      </p:sp>
    </p:spTree>
    <p:extLst>
      <p:ext uri="{BB962C8B-B14F-4D97-AF65-F5344CB8AC3E}">
        <p14:creationId xmlns:p14="http://schemas.microsoft.com/office/powerpoint/2010/main" val="2809218452"/>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err="1">
                <a:solidFill>
                  <a:srgbClr val="00FF00"/>
                </a:solidFill>
              </a:rPr>
              <a:t>Load</a:t>
            </a:r>
            <a:r>
              <a:rPr lang="tr-TR" sz="2400" dirty="0">
                <a:solidFill>
                  <a:srgbClr val="00FF00"/>
                </a:solidFill>
              </a:rPr>
              <a:t> </a:t>
            </a:r>
            <a:r>
              <a:rPr lang="tr-TR" sz="2400" dirty="0" err="1">
                <a:solidFill>
                  <a:srgbClr val="00FF00"/>
                </a:solidFill>
              </a:rPr>
              <a:t>the</a:t>
            </a:r>
            <a:r>
              <a:rPr lang="tr-TR" sz="2400" dirty="0">
                <a:solidFill>
                  <a:srgbClr val="00FF00"/>
                </a:solidFill>
              </a:rPr>
              <a:t> </a:t>
            </a:r>
            <a:r>
              <a:rPr lang="tr-TR" sz="2400" dirty="0" err="1">
                <a:solidFill>
                  <a:srgbClr val="00FF00"/>
                </a:solidFill>
              </a:rPr>
              <a:t>Models</a:t>
            </a:r>
            <a:endParaRPr lang="en-US" sz="2400" dirty="0">
              <a:solidFill>
                <a:srgbClr val="00FF00"/>
              </a:solidFill>
            </a:endParaRPr>
          </a:p>
        </p:txBody>
      </p:sp>
      <p:sp>
        <p:nvSpPr>
          <p:cNvPr id="5" name="TextBox 4">
            <a:extLst>
              <a:ext uri="{FF2B5EF4-FFF2-40B4-BE49-F238E27FC236}">
                <a16:creationId xmlns:a16="http://schemas.microsoft.com/office/drawing/2014/main" id="{FD9E39A6-018F-A2EF-D33B-64F220E772EF}"/>
              </a:ext>
            </a:extLst>
          </p:cNvPr>
          <p:cNvSpPr txBox="1"/>
          <p:nvPr/>
        </p:nvSpPr>
        <p:spPr>
          <a:xfrm>
            <a:off x="920627" y="1257405"/>
            <a:ext cx="7965678" cy="923330"/>
          </a:xfrm>
          <a:prstGeom prst="rect">
            <a:avLst/>
          </a:prstGeom>
          <a:noFill/>
        </p:spPr>
        <p:txBody>
          <a:bodyPr wrap="square">
            <a:spAutoFit/>
          </a:bodyPr>
          <a:lstStyle/>
          <a:p>
            <a:r>
              <a:rPr lang="en-US" b="0" dirty="0">
                <a:solidFill>
                  <a:srgbClr val="6272A4"/>
                </a:solidFill>
                <a:effectLst/>
                <a:latin typeface="Consolas" panose="020B0609020204030204" pitchFamily="49" charset="0"/>
              </a:rPr>
              <a:t># Load the model and dictionary from files</a:t>
            </a:r>
            <a:endParaRPr lang="en-US" b="0" dirty="0">
              <a:solidFill>
                <a:srgbClr val="F8F8F2"/>
              </a:solidFill>
              <a:effectLst/>
              <a:latin typeface="Consolas" panose="020B0609020204030204" pitchFamily="49" charset="0"/>
            </a:endParaRPr>
          </a:p>
          <a:p>
            <a:r>
              <a:rPr lang="en-US" b="0" dirty="0" err="1">
                <a:solidFill>
                  <a:srgbClr val="F8F8F2"/>
                </a:solidFill>
                <a:effectLst/>
                <a:latin typeface="Consolas" panose="020B0609020204030204" pitchFamily="49" charset="0"/>
              </a:rPr>
              <a:t>lda_model</a:t>
            </a:r>
            <a:r>
              <a:rPr lang="en-US" b="0" dirty="0">
                <a:solidFill>
                  <a:srgbClr val="F8F8F2"/>
                </a:solidFill>
                <a:effectLst/>
                <a:latin typeface="Consolas" panose="020B0609020204030204" pitchFamily="49" charset="0"/>
              </a:rPr>
              <a:t>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LdaModel.load</a:t>
            </a:r>
            <a:r>
              <a:rPr lang="en-US" b="0" dirty="0">
                <a:solidFill>
                  <a:srgbClr val="F8F8F2"/>
                </a:solidFill>
                <a:effectLst/>
                <a:latin typeface="Consolas" panose="020B0609020204030204" pitchFamily="49" charset="0"/>
              </a:rPr>
              <a:t>(</a:t>
            </a:r>
            <a:r>
              <a:rPr lang="en-US" b="0" dirty="0">
                <a:solidFill>
                  <a:srgbClr val="F1FA8C"/>
                </a:solidFill>
                <a:effectLst/>
                <a:latin typeface="Consolas" panose="020B0609020204030204" pitchFamily="49" charset="0"/>
              </a:rPr>
              <a:t>"</a:t>
            </a:r>
            <a:r>
              <a:rPr lang="en-US" b="0" dirty="0" err="1">
                <a:solidFill>
                  <a:srgbClr val="F1FA8C"/>
                </a:solidFill>
                <a:effectLst/>
                <a:latin typeface="Consolas" panose="020B0609020204030204" pitchFamily="49" charset="0"/>
              </a:rPr>
              <a:t>lda_model.model</a:t>
            </a:r>
            <a:r>
              <a:rPr lang="en-US" b="0" dirty="0">
                <a:solidFill>
                  <a:srgbClr val="F1FA8C"/>
                </a:solidFill>
                <a:effectLst/>
                <a:latin typeface="Consolas" panose="020B0609020204030204" pitchFamily="49" charset="0"/>
              </a:rPr>
              <a:t>"</a:t>
            </a:r>
            <a:r>
              <a:rPr lang="en-US" b="0" dirty="0">
                <a:solidFill>
                  <a:srgbClr val="F8F8F2"/>
                </a:solidFill>
                <a:effectLst/>
                <a:latin typeface="Consolas" panose="020B0609020204030204" pitchFamily="49" charset="0"/>
              </a:rPr>
              <a:t>)</a:t>
            </a:r>
          </a:p>
          <a:p>
            <a:r>
              <a:rPr lang="en-US" b="0" dirty="0">
                <a:solidFill>
                  <a:srgbClr val="F8F8F2"/>
                </a:solidFill>
                <a:effectLst/>
                <a:latin typeface="Consolas" panose="020B0609020204030204" pitchFamily="49" charset="0"/>
              </a:rPr>
              <a:t>dictionary </a:t>
            </a:r>
            <a:r>
              <a:rPr lang="en-US" b="0" dirty="0">
                <a:solidFill>
                  <a:srgbClr val="FF79C6"/>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Dictionary.load_from_text</a:t>
            </a:r>
            <a:r>
              <a:rPr lang="en-US" b="0" dirty="0">
                <a:solidFill>
                  <a:srgbClr val="F8F8F2"/>
                </a:solidFill>
                <a:effectLst/>
                <a:latin typeface="Consolas" panose="020B0609020204030204" pitchFamily="49" charset="0"/>
              </a:rPr>
              <a:t>(</a:t>
            </a:r>
            <a:r>
              <a:rPr lang="en-US" b="0" dirty="0">
                <a:solidFill>
                  <a:srgbClr val="F1FA8C"/>
                </a:solidFill>
                <a:effectLst/>
                <a:latin typeface="Consolas" panose="020B0609020204030204" pitchFamily="49" charset="0"/>
              </a:rPr>
              <a:t>"</a:t>
            </a:r>
            <a:r>
              <a:rPr lang="en-US" b="0" dirty="0" err="1">
                <a:solidFill>
                  <a:srgbClr val="F1FA8C"/>
                </a:solidFill>
                <a:effectLst/>
                <a:latin typeface="Consolas" panose="020B0609020204030204" pitchFamily="49" charset="0"/>
              </a:rPr>
              <a:t>dictionary.txt</a:t>
            </a:r>
            <a:r>
              <a:rPr lang="en-US" b="0" dirty="0">
                <a:solidFill>
                  <a:srgbClr val="F1FA8C"/>
                </a:solidFill>
                <a:effectLst/>
                <a:latin typeface="Consolas" panose="020B0609020204030204" pitchFamily="49" charset="0"/>
              </a:rPr>
              <a:t>"</a:t>
            </a:r>
            <a:r>
              <a:rPr lang="en-US"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A787C059-617A-C115-7AB6-CBEAF8FB1345}"/>
              </a:ext>
            </a:extLst>
          </p:cNvPr>
          <p:cNvSpPr txBox="1"/>
          <p:nvPr/>
        </p:nvSpPr>
        <p:spPr>
          <a:xfrm>
            <a:off x="920627" y="2878247"/>
            <a:ext cx="7849300" cy="1477328"/>
          </a:xfrm>
          <a:prstGeom prst="rect">
            <a:avLst/>
          </a:prstGeom>
          <a:noFill/>
        </p:spPr>
        <p:txBody>
          <a:bodyPr wrap="square">
            <a:spAutoFit/>
          </a:bodyPr>
          <a:lstStyle/>
          <a:p>
            <a:r>
              <a:rPr lang="tr-TR" b="0" dirty="0" err="1">
                <a:solidFill>
                  <a:srgbClr val="FF79C6"/>
                </a:solidFill>
                <a:effectLst/>
                <a:latin typeface="Consolas" panose="020B0609020204030204" pitchFamily="49" charset="0"/>
              </a:rPr>
              <a:t>import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pickle</a:t>
            </a:r>
            <a:endParaRPr lang="tr-TR" b="0" dirty="0">
              <a:solidFill>
                <a:srgbClr val="F8F8F2"/>
              </a:solidFill>
              <a:effectLst/>
              <a:latin typeface="Consolas" panose="020B0609020204030204" pitchFamily="49" charset="0"/>
            </a:endParaRPr>
          </a:p>
          <a:p>
            <a:endParaRPr lang="tr-TR" b="0" dirty="0">
              <a:solidFill>
                <a:srgbClr val="6272A4"/>
              </a:solidFill>
              <a:effectLst/>
              <a:latin typeface="Consolas" panose="020B0609020204030204" pitchFamily="49" charset="0"/>
            </a:endParaRPr>
          </a:p>
          <a:p>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Load</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the</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models</a:t>
            </a:r>
            <a:r>
              <a:rPr lang="tr-TR" b="0" dirty="0">
                <a:solidFill>
                  <a:srgbClr val="6272A4"/>
                </a:solidFill>
                <a:effectLst/>
                <a:latin typeface="Consolas" panose="020B0609020204030204" pitchFamily="49" charset="0"/>
              </a:rPr>
              <a:t> </a:t>
            </a:r>
            <a:r>
              <a:rPr lang="tr-TR" b="0" dirty="0" err="1">
                <a:solidFill>
                  <a:srgbClr val="6272A4"/>
                </a:solidFill>
                <a:effectLst/>
                <a:latin typeface="Consolas" panose="020B0609020204030204" pitchFamily="49" charset="0"/>
              </a:rPr>
              <a:t>from</a:t>
            </a:r>
            <a:r>
              <a:rPr lang="tr-TR" b="0" dirty="0">
                <a:solidFill>
                  <a:srgbClr val="6272A4"/>
                </a:solidFill>
                <a:effectLst/>
                <a:latin typeface="Consolas" panose="020B0609020204030204" pitchFamily="49" charset="0"/>
              </a:rPr>
              <a:t> a file</a:t>
            </a:r>
            <a:endParaRPr lang="tr-TR" b="0" dirty="0">
              <a:solidFill>
                <a:srgbClr val="F8F8F2"/>
              </a:solidFill>
              <a:effectLst/>
              <a:latin typeface="Consolas" panose="020B0609020204030204" pitchFamily="49" charset="0"/>
            </a:endParaRPr>
          </a:p>
          <a:p>
            <a:r>
              <a:rPr lang="tr-TR" b="0" dirty="0" err="1">
                <a:solidFill>
                  <a:srgbClr val="FF79C6"/>
                </a:solidFill>
                <a:effectLst/>
                <a:latin typeface="Consolas" panose="020B0609020204030204" pitchFamily="49" charset="0"/>
              </a:rPr>
              <a:t>with</a:t>
            </a:r>
            <a:r>
              <a:rPr lang="tr-TR" b="0" dirty="0">
                <a:solidFill>
                  <a:srgbClr val="F8F8F2"/>
                </a:solidFill>
                <a:effectLst/>
                <a:latin typeface="Consolas" panose="020B0609020204030204" pitchFamily="49" charset="0"/>
              </a:rPr>
              <a:t> </a:t>
            </a:r>
            <a:r>
              <a:rPr lang="tr-TR" b="0" dirty="0" err="1">
                <a:solidFill>
                  <a:srgbClr val="8BE9FD"/>
                </a:solidFill>
                <a:effectLst/>
                <a:latin typeface="Consolas" panose="020B0609020204030204" pitchFamily="49" charset="0"/>
              </a:rPr>
              <a:t>open</a:t>
            </a:r>
            <a:r>
              <a:rPr lang="tr-TR" b="0" dirty="0">
                <a:solidFill>
                  <a:srgbClr val="F8F8F2"/>
                </a:solidFill>
                <a:effectLst/>
                <a:latin typeface="Consolas" panose="020B0609020204030204" pitchFamily="49" charset="0"/>
              </a:rPr>
              <a:t>(</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models.pkl</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a:solidFill>
                  <a:srgbClr val="F1FA8C"/>
                </a:solidFill>
                <a:effectLst/>
                <a:latin typeface="Consolas" panose="020B0609020204030204" pitchFamily="49" charset="0"/>
              </a:rPr>
              <a:t>"</a:t>
            </a:r>
            <a:r>
              <a:rPr lang="tr-TR" b="0" dirty="0" err="1">
                <a:solidFill>
                  <a:srgbClr val="F1FA8C"/>
                </a:solidFill>
                <a:effectLst/>
                <a:latin typeface="Consolas" panose="020B0609020204030204" pitchFamily="49" charset="0"/>
              </a:rPr>
              <a:t>rb</a:t>
            </a:r>
            <a:r>
              <a:rPr lang="tr-TR" b="0" dirty="0">
                <a:solidFill>
                  <a:srgbClr val="F1FA8C"/>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a:solidFill>
                  <a:srgbClr val="FF79C6"/>
                </a:solidFill>
                <a:effectLst/>
                <a:latin typeface="Consolas" panose="020B0609020204030204" pitchFamily="49" charset="0"/>
              </a:rPr>
              <a:t>as</a:t>
            </a:r>
            <a:r>
              <a:rPr lang="tr-TR" b="0" dirty="0">
                <a:solidFill>
                  <a:srgbClr val="F8F8F2"/>
                </a:solidFill>
                <a:effectLst/>
                <a:latin typeface="Consolas" panose="020B0609020204030204" pitchFamily="49" charset="0"/>
              </a:rPr>
              <a:t> f:</a:t>
            </a:r>
          </a:p>
          <a:p>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nlp_bionlp13cg</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nlp_bc5cdr</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nlp</a:t>
            </a:r>
            <a:r>
              <a:rPr lang="tr-TR" b="0" dirty="0">
                <a:solidFill>
                  <a:srgbClr val="F8F8F2"/>
                </a:solidFill>
                <a:effectLst/>
                <a:latin typeface="Consolas" panose="020B0609020204030204" pitchFamily="49" charset="0"/>
              </a:rPr>
              <a:t> </a:t>
            </a:r>
            <a:r>
              <a:rPr lang="tr-TR" b="0" dirty="0">
                <a:solidFill>
                  <a:srgbClr val="FF79C6"/>
                </a:solidFill>
                <a:effectLst/>
                <a:latin typeface="Consolas" panose="020B0609020204030204" pitchFamily="49" charset="0"/>
              </a:rPr>
              <a:t>=</a:t>
            </a:r>
            <a:r>
              <a:rPr lang="tr-TR" b="0" dirty="0">
                <a:solidFill>
                  <a:srgbClr val="F8F8F2"/>
                </a:solidFill>
                <a:effectLst/>
                <a:latin typeface="Consolas" panose="020B0609020204030204" pitchFamily="49" charset="0"/>
              </a:rPr>
              <a:t> </a:t>
            </a:r>
            <a:r>
              <a:rPr lang="tr-TR" b="0" dirty="0" err="1">
                <a:solidFill>
                  <a:srgbClr val="F8F8F2"/>
                </a:solidFill>
                <a:effectLst/>
                <a:latin typeface="Consolas" panose="020B0609020204030204" pitchFamily="49" charset="0"/>
              </a:rPr>
              <a:t>pickle.load</a:t>
            </a:r>
            <a:r>
              <a:rPr lang="tr-TR" b="0" dirty="0">
                <a:solidFill>
                  <a:srgbClr val="F8F8F2"/>
                </a:solidFill>
                <a:effectLst/>
                <a:latin typeface="Consolas" panose="020B0609020204030204" pitchFamily="49" charset="0"/>
              </a:rPr>
              <a:t>(f)</a:t>
            </a:r>
          </a:p>
        </p:txBody>
      </p:sp>
    </p:spTree>
    <p:extLst>
      <p:ext uri="{BB962C8B-B14F-4D97-AF65-F5344CB8AC3E}">
        <p14:creationId xmlns:p14="http://schemas.microsoft.com/office/powerpoint/2010/main" val="27434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1" dur="500"/>
                                        <p:tgtEl>
                                          <p:spTgt spid="8">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5" dur="500"/>
                                        <p:tgtEl>
                                          <p:spTgt spid="8">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randombar(horizontal)">
                                      <p:cBhvr>
                                        <p:cTn id="1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283370"/>
            <a:ext cx="10515600" cy="1021648"/>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tr-TR" dirty="0" err="1">
                <a:solidFill>
                  <a:srgbClr val="00FF00"/>
                </a:solidFill>
              </a:rPr>
              <a:t>References</a:t>
            </a:r>
            <a:endParaRPr lang="tr-TR" dirty="0">
              <a:solidFill>
                <a:srgbClr val="00FF00"/>
              </a:solidFill>
            </a:endParaRPr>
          </a:p>
        </p:txBody>
      </p:sp>
    </p:spTree>
    <p:extLst>
      <p:ext uri="{BB962C8B-B14F-4D97-AF65-F5344CB8AC3E}">
        <p14:creationId xmlns:p14="http://schemas.microsoft.com/office/powerpoint/2010/main" val="33558969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7</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Understanding</a:t>
            </a:r>
            <a:endParaRPr lang="en-US" sz="2400" dirty="0">
              <a:solidFill>
                <a:srgbClr val="00FF00"/>
              </a:solidFill>
            </a:endParaRPr>
          </a:p>
        </p:txBody>
      </p:sp>
      <p:sp>
        <p:nvSpPr>
          <p:cNvPr id="8" name="TextBox 7">
            <a:extLst>
              <a:ext uri="{FF2B5EF4-FFF2-40B4-BE49-F238E27FC236}">
                <a16:creationId xmlns:a16="http://schemas.microsoft.com/office/drawing/2014/main" id="{696D394D-57A5-1A13-1088-A829A00A401F}"/>
              </a:ext>
            </a:extLst>
          </p:cNvPr>
          <p:cNvSpPr txBox="1"/>
          <p:nvPr/>
        </p:nvSpPr>
        <p:spPr>
          <a:xfrm>
            <a:off x="920627" y="1313895"/>
            <a:ext cx="6036815" cy="1477328"/>
          </a:xfrm>
          <a:prstGeom prst="rect">
            <a:avLst/>
          </a:prstGeom>
          <a:noFill/>
        </p:spPr>
        <p:txBody>
          <a:bodyPr wrap="square" rtlCol="0">
            <a:spAutoFit/>
          </a:bodyPr>
          <a:lstStyle/>
          <a:p>
            <a:r>
              <a:rPr lang="en-US" b="0" dirty="0">
                <a:solidFill>
                  <a:srgbClr val="F8F8F2"/>
                </a:solidFill>
                <a:effectLst/>
                <a:latin typeface="Consolas" panose="020B0609020204030204" pitchFamily="49" charset="0"/>
              </a:rPr>
              <a:t>To access and download the data </a:t>
            </a:r>
            <a:r>
              <a:rPr lang="en-US" b="0" dirty="0" err="1">
                <a:solidFill>
                  <a:srgbClr val="F8F8F2"/>
                </a:solidFill>
                <a:effectLst/>
                <a:latin typeface="Consolas" panose="020B0609020204030204" pitchFamily="49" charset="0"/>
              </a:rPr>
              <a:t>programatically</a:t>
            </a:r>
            <a:r>
              <a:rPr lang="en-US" b="0" dirty="0">
                <a:solidFill>
                  <a:srgbClr val="F8F8F2"/>
                </a:solidFill>
                <a:effectLst/>
                <a:latin typeface="Consolas" panose="020B0609020204030204" pitchFamily="49" charset="0"/>
              </a:rPr>
              <a:t> from PubMed I used the API of National Center for Biotechnology Information (</a:t>
            </a:r>
            <a:r>
              <a:rPr lang="en-US" b="0" dirty="0" err="1">
                <a:solidFill>
                  <a:srgbClr val="F8F8F2"/>
                </a:solidFill>
                <a:effectLst/>
                <a:latin typeface="Consolas" panose="020B0609020204030204" pitchFamily="49" charset="0"/>
              </a:rPr>
              <a:t>NCBI</a:t>
            </a:r>
            <a:r>
              <a:rPr lang="en-US" b="0" dirty="0">
                <a:solidFill>
                  <a:srgbClr val="F8F8F2"/>
                </a:solidFill>
                <a:effectLst/>
                <a:latin typeface="Consolas" panose="020B0609020204030204" pitchFamily="49" charset="0"/>
              </a:rPr>
              <a:t>) it is called Entrez Databases and Retrieval System.</a:t>
            </a:r>
          </a:p>
        </p:txBody>
      </p:sp>
      <p:sp>
        <p:nvSpPr>
          <p:cNvPr id="2" name="TextBox 1">
            <a:extLst>
              <a:ext uri="{FF2B5EF4-FFF2-40B4-BE49-F238E27FC236}">
                <a16:creationId xmlns:a16="http://schemas.microsoft.com/office/drawing/2014/main" id="{AC7BBF8A-1659-28FA-3FDC-E85C0ADC8C9C}"/>
              </a:ext>
            </a:extLst>
          </p:cNvPr>
          <p:cNvSpPr txBox="1"/>
          <p:nvPr/>
        </p:nvSpPr>
        <p:spPr>
          <a:xfrm>
            <a:off x="860271" y="3268226"/>
            <a:ext cx="6036815" cy="2585323"/>
          </a:xfrm>
          <a:prstGeom prst="rect">
            <a:avLst/>
          </a:prstGeom>
          <a:noFill/>
        </p:spPr>
        <p:txBody>
          <a:bodyPr wrap="square" rtlCol="0">
            <a:spAutoFit/>
          </a:bodyPr>
          <a:lstStyle/>
          <a:p>
            <a:r>
              <a:rPr lang="en-US" b="1" dirty="0">
                <a:solidFill>
                  <a:srgbClr val="FFB86C"/>
                </a:solidFill>
                <a:effectLst/>
                <a:latin typeface="Consolas" panose="020B0609020204030204" pitchFamily="49" charset="0"/>
              </a:rPr>
              <a:t>Entrez</a:t>
            </a:r>
            <a:r>
              <a:rPr lang="en-US" b="0" dirty="0">
                <a:solidFill>
                  <a:srgbClr val="F8F8F2"/>
                </a:solidFill>
                <a:effectLst/>
                <a:latin typeface="Consolas" panose="020B0609020204030204" pitchFamily="49" charset="0"/>
              </a:rPr>
              <a:t> is a molecular biology database system that provides integrated access to nucleotide and protein sequence data, gene-centered and genomic mapping information, 3D structure data, PubMed MEDLINE, and more. The system is produced by the National Center for Biotechnology Information (</a:t>
            </a:r>
            <a:r>
              <a:rPr lang="en-US" b="0" dirty="0" err="1">
                <a:solidFill>
                  <a:srgbClr val="F8F8F2"/>
                </a:solidFill>
                <a:effectLst/>
                <a:latin typeface="Consolas" panose="020B0609020204030204" pitchFamily="49" charset="0"/>
              </a:rPr>
              <a:t>NCBI</a:t>
            </a:r>
            <a:r>
              <a:rPr lang="en-US" b="0" dirty="0">
                <a:solidFill>
                  <a:srgbClr val="F8F8F2"/>
                </a:solidFill>
                <a:effectLst/>
                <a:latin typeface="Consolas" panose="020B0609020204030204" pitchFamily="49" charset="0"/>
              </a:rPr>
              <a:t>) and is available via the Internet.</a:t>
            </a:r>
          </a:p>
          <a:p>
            <a:endParaRPr lang="en-US"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24851211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dirty="0">
              <a:solidFill>
                <a:srgbClr val="00FF00"/>
              </a:solidFill>
            </a:endParaRPr>
          </a:p>
        </p:txBody>
      </p:sp>
      <p:sp>
        <p:nvSpPr>
          <p:cNvPr id="4" name="Title 1">
            <a:extLst>
              <a:ext uri="{FF2B5EF4-FFF2-40B4-BE49-F238E27FC236}">
                <a16:creationId xmlns:a16="http://schemas.microsoft.com/office/drawing/2014/main" id="{9B44503B-5AC6-3136-6DEB-F598899CF225}"/>
              </a:ext>
            </a:extLst>
          </p:cNvPr>
          <p:cNvSpPr>
            <a:spLocks noGrp="1"/>
          </p:cNvSpPr>
          <p:nvPr>
            <p:ph type="title"/>
          </p:nvPr>
        </p:nvSpPr>
        <p:spPr>
          <a:xfrm>
            <a:off x="838200" y="365125"/>
            <a:ext cx="10515600" cy="1325563"/>
          </a:xfrm>
        </p:spPr>
        <p:txBody>
          <a:bodyPr>
            <a:normAutofit/>
          </a:bodyPr>
          <a:lstStyle/>
          <a:p>
            <a:r>
              <a:rPr lang="en-US" sz="4400" dirty="0">
                <a:solidFill>
                  <a:srgbClr val="00FF00"/>
                </a:solidFill>
              </a:rPr>
              <a:t>References</a:t>
            </a:r>
          </a:p>
        </p:txBody>
      </p:sp>
      <p:sp>
        <p:nvSpPr>
          <p:cNvPr id="6" name="Slide Number Placeholder 3">
            <a:extLst>
              <a:ext uri="{FF2B5EF4-FFF2-40B4-BE49-F238E27FC236}">
                <a16:creationId xmlns:a16="http://schemas.microsoft.com/office/drawing/2014/main" id="{1EE2F117-4195-07B8-7C7D-6942B614235A}"/>
              </a:ext>
            </a:extLst>
          </p:cNvPr>
          <p:cNvSpPr txBox="1">
            <a:spLocks/>
          </p:cNvSpPr>
          <p:nvPr/>
        </p:nvSpPr>
        <p:spPr>
          <a:xfrm>
            <a:off x="11211494" y="6613437"/>
            <a:ext cx="980506" cy="23698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5BAA18DB-9886-5C48-A20A-1D4A596B6911}"/>
              </a:ext>
            </a:extLst>
          </p:cNvPr>
          <p:cNvSpPr txBox="1"/>
          <p:nvPr/>
        </p:nvSpPr>
        <p:spPr>
          <a:xfrm>
            <a:off x="838200" y="1743077"/>
            <a:ext cx="10257692" cy="3970318"/>
          </a:xfrm>
          <a:prstGeom prst="rect">
            <a:avLst/>
          </a:prstGeom>
          <a:noFill/>
        </p:spPr>
        <p:txBody>
          <a:bodyPr wrap="square" rtlCol="0">
            <a:spAutoFit/>
          </a:bodyPr>
          <a:lstStyle/>
          <a:p>
            <a:endParaRPr lang="tr-TR" dirty="0">
              <a:solidFill>
                <a:schemeClr val="bg1"/>
              </a:solidFill>
            </a:endParaRPr>
          </a:p>
          <a:p>
            <a:pPr marL="285750" indent="-285750">
              <a:buFont typeface="Arial" panose="020B0604020202020204" pitchFamily="34" charset="0"/>
              <a:buChar char="•"/>
            </a:pPr>
            <a:r>
              <a:rPr lang="tr-TR" dirty="0" err="1">
                <a:solidFill>
                  <a:schemeClr val="bg1"/>
                </a:solidFill>
                <a:hlinkClick r:id="rId2"/>
              </a:rPr>
              <a:t>https</a:t>
            </a:r>
            <a:r>
              <a:rPr lang="tr-TR" dirty="0">
                <a:solidFill>
                  <a:schemeClr val="bg1"/>
                </a:solidFill>
                <a:hlinkClick r:id="rId2"/>
              </a:rPr>
              <a:t>://</a:t>
            </a:r>
            <a:r>
              <a:rPr lang="tr-TR" dirty="0" err="1">
                <a:solidFill>
                  <a:schemeClr val="bg1"/>
                </a:solidFill>
                <a:hlinkClick r:id="rId2"/>
              </a:rPr>
              <a:t>pubmed.ncbi.nlm.nih.gov</a:t>
            </a:r>
            <a:r>
              <a:rPr lang="tr-TR" dirty="0">
                <a:solidFill>
                  <a:schemeClr val="bg1"/>
                </a:solidFill>
                <a:hlinkClick r:id="rId2"/>
              </a:rPr>
              <a:t>/</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3"/>
              </a:rPr>
              <a:t>https</a:t>
            </a:r>
            <a:r>
              <a:rPr lang="tr-TR" dirty="0">
                <a:solidFill>
                  <a:schemeClr val="bg1"/>
                </a:solidFill>
                <a:hlinkClick r:id="rId3"/>
              </a:rPr>
              <a:t>://</a:t>
            </a:r>
            <a:r>
              <a:rPr lang="tr-TR" dirty="0" err="1">
                <a:solidFill>
                  <a:schemeClr val="bg1"/>
                </a:solidFill>
                <a:hlinkClick r:id="rId3"/>
              </a:rPr>
              <a:t>www.kaggle.com</a:t>
            </a:r>
            <a:r>
              <a:rPr lang="tr-TR" dirty="0">
                <a:solidFill>
                  <a:schemeClr val="bg1"/>
                </a:solidFill>
                <a:hlinkClick r:id="rId3"/>
              </a:rPr>
              <a:t>/</a:t>
            </a:r>
            <a:r>
              <a:rPr lang="tr-TR" dirty="0" err="1">
                <a:solidFill>
                  <a:schemeClr val="bg1"/>
                </a:solidFill>
                <a:hlinkClick r:id="rId3"/>
              </a:rPr>
              <a:t>code</a:t>
            </a:r>
            <a:r>
              <a:rPr lang="tr-TR" dirty="0">
                <a:solidFill>
                  <a:schemeClr val="bg1"/>
                </a:solidFill>
                <a:hlinkClick r:id="rId3"/>
              </a:rPr>
              <a:t>/</a:t>
            </a:r>
            <a:r>
              <a:rPr lang="tr-TR" dirty="0" err="1">
                <a:solidFill>
                  <a:schemeClr val="bg1"/>
                </a:solidFill>
                <a:hlinkClick r:id="rId3"/>
              </a:rPr>
              <a:t>binitagiri</a:t>
            </a:r>
            <a:r>
              <a:rPr lang="tr-TR" dirty="0">
                <a:solidFill>
                  <a:schemeClr val="bg1"/>
                </a:solidFill>
                <a:hlinkClick r:id="rId3"/>
              </a:rPr>
              <a:t>/</a:t>
            </a:r>
            <a:r>
              <a:rPr lang="tr-TR" dirty="0" err="1">
                <a:solidFill>
                  <a:schemeClr val="bg1"/>
                </a:solidFill>
                <a:hlinkClick r:id="rId3"/>
              </a:rPr>
              <a:t>extract</a:t>
            </a:r>
            <a:r>
              <a:rPr lang="tr-TR" dirty="0">
                <a:solidFill>
                  <a:schemeClr val="bg1"/>
                </a:solidFill>
                <a:hlinkClick r:id="rId3"/>
              </a:rPr>
              <a:t>-data-</a:t>
            </a:r>
            <a:r>
              <a:rPr lang="tr-TR" dirty="0" err="1">
                <a:solidFill>
                  <a:schemeClr val="bg1"/>
                </a:solidFill>
                <a:hlinkClick r:id="rId3"/>
              </a:rPr>
              <a:t>from</a:t>
            </a:r>
            <a:r>
              <a:rPr lang="tr-TR" dirty="0">
                <a:solidFill>
                  <a:schemeClr val="bg1"/>
                </a:solidFill>
                <a:hlinkClick r:id="rId3"/>
              </a:rPr>
              <a:t>-</a:t>
            </a:r>
            <a:r>
              <a:rPr lang="tr-TR" dirty="0" err="1">
                <a:solidFill>
                  <a:schemeClr val="bg1"/>
                </a:solidFill>
                <a:hlinkClick r:id="rId3"/>
              </a:rPr>
              <a:t>pubmed-using-python</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4"/>
              </a:rPr>
              <a:t>https</a:t>
            </a:r>
            <a:r>
              <a:rPr lang="tr-TR" dirty="0">
                <a:solidFill>
                  <a:schemeClr val="bg1"/>
                </a:solidFill>
                <a:hlinkClick r:id="rId4"/>
              </a:rPr>
              <a:t>://</a:t>
            </a:r>
            <a:r>
              <a:rPr lang="tr-TR" dirty="0" err="1">
                <a:solidFill>
                  <a:schemeClr val="bg1"/>
                </a:solidFill>
                <a:hlinkClick r:id="rId4"/>
              </a:rPr>
              <a:t>www.ncbi.nlm.nih.gov</a:t>
            </a:r>
            <a:r>
              <a:rPr lang="tr-TR" dirty="0">
                <a:solidFill>
                  <a:schemeClr val="bg1"/>
                </a:solidFill>
                <a:hlinkClick r:id="rId4"/>
              </a:rPr>
              <a:t>/</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5"/>
              </a:rPr>
              <a:t>https</a:t>
            </a:r>
            <a:r>
              <a:rPr lang="tr-TR" dirty="0">
                <a:solidFill>
                  <a:schemeClr val="bg1"/>
                </a:solidFill>
                <a:hlinkClick r:id="rId5"/>
              </a:rPr>
              <a:t>://</a:t>
            </a:r>
            <a:r>
              <a:rPr lang="tr-TR" dirty="0" err="1">
                <a:solidFill>
                  <a:schemeClr val="bg1"/>
                </a:solidFill>
                <a:hlinkClick r:id="rId5"/>
              </a:rPr>
              <a:t>www.nlm.nih.gov</a:t>
            </a:r>
            <a:r>
              <a:rPr lang="tr-TR" dirty="0">
                <a:solidFill>
                  <a:schemeClr val="bg1"/>
                </a:solidFill>
                <a:hlinkClick r:id="rId5"/>
              </a:rPr>
              <a:t>/</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6"/>
              </a:rPr>
              <a:t>https</a:t>
            </a:r>
            <a:r>
              <a:rPr lang="tr-TR" dirty="0">
                <a:solidFill>
                  <a:schemeClr val="bg1"/>
                </a:solidFill>
                <a:hlinkClick r:id="rId6"/>
              </a:rPr>
              <a:t>://</a:t>
            </a:r>
            <a:r>
              <a:rPr lang="tr-TR" dirty="0" err="1">
                <a:solidFill>
                  <a:schemeClr val="bg1"/>
                </a:solidFill>
                <a:hlinkClick r:id="rId6"/>
              </a:rPr>
              <a:t>github.com</a:t>
            </a:r>
            <a:r>
              <a:rPr lang="tr-TR" dirty="0">
                <a:solidFill>
                  <a:schemeClr val="bg1"/>
                </a:solidFill>
                <a:hlinkClick r:id="rId6"/>
              </a:rPr>
              <a:t>/</a:t>
            </a:r>
            <a:r>
              <a:rPr lang="tr-TR" dirty="0" err="1">
                <a:solidFill>
                  <a:schemeClr val="bg1"/>
                </a:solidFill>
                <a:hlinkClick r:id="rId6"/>
              </a:rPr>
              <a:t>biopython</a:t>
            </a:r>
            <a:r>
              <a:rPr lang="tr-TR" dirty="0">
                <a:solidFill>
                  <a:schemeClr val="bg1"/>
                </a:solidFill>
                <a:hlinkClick r:id="rId6"/>
              </a:rPr>
              <a:t>/</a:t>
            </a:r>
            <a:r>
              <a:rPr lang="tr-TR" dirty="0" err="1">
                <a:solidFill>
                  <a:schemeClr val="bg1"/>
                </a:solidFill>
                <a:hlinkClick r:id="rId6"/>
              </a:rPr>
              <a:t>biopython</a:t>
            </a:r>
            <a:r>
              <a:rPr lang="tr-TR" dirty="0">
                <a:solidFill>
                  <a:schemeClr val="bg1"/>
                </a:solidFill>
                <a:hlinkClick r:id="rId6"/>
              </a:rPr>
              <a:t>/</a:t>
            </a:r>
            <a:r>
              <a:rPr lang="tr-TR" dirty="0" err="1">
                <a:solidFill>
                  <a:schemeClr val="bg1"/>
                </a:solidFill>
                <a:hlinkClick r:id="rId6"/>
              </a:rPr>
              <a:t>issues</a:t>
            </a:r>
            <a:r>
              <a:rPr lang="tr-TR" dirty="0">
                <a:solidFill>
                  <a:schemeClr val="bg1"/>
                </a:solidFill>
                <a:hlinkClick r:id="rId6"/>
              </a:rPr>
              <a:t>/1867</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7"/>
              </a:rPr>
              <a:t>https</a:t>
            </a:r>
            <a:r>
              <a:rPr lang="tr-TR" dirty="0">
                <a:solidFill>
                  <a:schemeClr val="bg1"/>
                </a:solidFill>
                <a:hlinkClick r:id="rId7"/>
              </a:rPr>
              <a:t>://</a:t>
            </a:r>
            <a:r>
              <a:rPr lang="tr-TR" dirty="0" err="1">
                <a:solidFill>
                  <a:schemeClr val="bg1"/>
                </a:solidFill>
                <a:hlinkClick r:id="rId7"/>
              </a:rPr>
              <a:t>biopythontutorial.readthedocs.io</a:t>
            </a:r>
            <a:r>
              <a:rPr lang="tr-TR" dirty="0">
                <a:solidFill>
                  <a:schemeClr val="bg1"/>
                </a:solidFill>
                <a:hlinkClick r:id="rId7"/>
              </a:rPr>
              <a:t>/en/</a:t>
            </a:r>
            <a:r>
              <a:rPr lang="tr-TR" dirty="0" err="1">
                <a:solidFill>
                  <a:schemeClr val="bg1"/>
                </a:solidFill>
                <a:hlinkClick r:id="rId7"/>
              </a:rPr>
              <a:t>latest</a:t>
            </a:r>
            <a:r>
              <a:rPr lang="tr-TR" dirty="0">
                <a:solidFill>
                  <a:schemeClr val="bg1"/>
                </a:solidFill>
                <a:hlinkClick r:id="rId7"/>
              </a:rPr>
              <a:t>/</a:t>
            </a:r>
            <a:r>
              <a:rPr lang="tr-TR" dirty="0" err="1">
                <a:solidFill>
                  <a:schemeClr val="bg1"/>
                </a:solidFill>
                <a:hlinkClick r:id="rId7"/>
              </a:rPr>
              <a:t>notebooks</a:t>
            </a:r>
            <a:r>
              <a:rPr lang="tr-TR" dirty="0">
                <a:solidFill>
                  <a:schemeClr val="bg1"/>
                </a:solidFill>
                <a:hlinkClick r:id="rId7"/>
              </a:rPr>
              <a:t>/</a:t>
            </a:r>
            <a:r>
              <a:rPr lang="tr-TR" dirty="0" err="1">
                <a:solidFill>
                  <a:schemeClr val="bg1"/>
                </a:solidFill>
                <a:hlinkClick r:id="rId7"/>
              </a:rPr>
              <a:t>09%20%20Accessing%20NCBIs%20Entrez%20databases.html#EFetch</a:t>
            </a:r>
            <a:r>
              <a:rPr lang="tr-TR" dirty="0">
                <a:solidFill>
                  <a:schemeClr val="bg1"/>
                </a:solidFill>
                <a:hlinkClick r:id="rId7"/>
              </a:rPr>
              <a:t>:-</a:t>
            </a:r>
            <a:r>
              <a:rPr lang="tr-TR" dirty="0" err="1">
                <a:solidFill>
                  <a:schemeClr val="bg1"/>
                </a:solidFill>
                <a:hlinkClick r:id="rId7"/>
              </a:rPr>
              <a:t>Downloading-full-records-from-Entrez</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8"/>
              </a:rPr>
              <a:t>https</a:t>
            </a:r>
            <a:r>
              <a:rPr lang="tr-TR" dirty="0">
                <a:solidFill>
                  <a:schemeClr val="bg1"/>
                </a:solidFill>
                <a:hlinkClick r:id="rId8"/>
              </a:rPr>
              <a:t>://</a:t>
            </a:r>
            <a:r>
              <a:rPr lang="tr-TR" dirty="0" err="1">
                <a:solidFill>
                  <a:schemeClr val="bg1"/>
                </a:solidFill>
                <a:hlinkClick r:id="rId8"/>
              </a:rPr>
              <a:t>pandas.pydata.org</a:t>
            </a:r>
            <a:r>
              <a:rPr lang="tr-TR" dirty="0">
                <a:solidFill>
                  <a:schemeClr val="bg1"/>
                </a:solidFill>
                <a:hlinkClick r:id="rId8"/>
              </a:rPr>
              <a:t>/</a:t>
            </a:r>
            <a:r>
              <a:rPr lang="tr-TR" dirty="0" err="1">
                <a:solidFill>
                  <a:schemeClr val="bg1"/>
                </a:solidFill>
                <a:hlinkClick r:id="rId8"/>
              </a:rPr>
              <a:t>docs</a:t>
            </a:r>
            <a:r>
              <a:rPr lang="tr-TR" dirty="0">
                <a:solidFill>
                  <a:schemeClr val="bg1"/>
                </a:solidFill>
                <a:hlinkClick r:id="rId8"/>
              </a:rPr>
              <a:t>/reference/</a:t>
            </a:r>
            <a:r>
              <a:rPr lang="tr-TR" dirty="0" err="1">
                <a:solidFill>
                  <a:schemeClr val="bg1"/>
                </a:solidFill>
                <a:hlinkClick r:id="rId8"/>
              </a:rPr>
              <a:t>api</a:t>
            </a:r>
            <a:r>
              <a:rPr lang="tr-TR" dirty="0">
                <a:solidFill>
                  <a:schemeClr val="bg1"/>
                </a:solidFill>
                <a:hlinkClick r:id="rId8"/>
              </a:rPr>
              <a:t>/</a:t>
            </a:r>
            <a:r>
              <a:rPr lang="tr-TR" dirty="0" err="1">
                <a:solidFill>
                  <a:schemeClr val="bg1"/>
                </a:solidFill>
                <a:hlinkClick r:id="rId8"/>
              </a:rPr>
              <a:t>pandas.DataFrame.plot.html</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9"/>
              </a:rPr>
              <a:t>https</a:t>
            </a:r>
            <a:r>
              <a:rPr lang="tr-TR" dirty="0">
                <a:solidFill>
                  <a:schemeClr val="bg1"/>
                </a:solidFill>
                <a:hlinkClick r:id="rId9"/>
              </a:rPr>
              <a:t>://</a:t>
            </a:r>
            <a:r>
              <a:rPr lang="tr-TR" dirty="0" err="1">
                <a:solidFill>
                  <a:schemeClr val="bg1"/>
                </a:solidFill>
                <a:hlinkClick r:id="rId9"/>
              </a:rPr>
              <a:t>matplotlib.org</a:t>
            </a:r>
            <a:r>
              <a:rPr lang="tr-TR" dirty="0">
                <a:solidFill>
                  <a:schemeClr val="bg1"/>
                </a:solidFill>
                <a:hlinkClick r:id="rId9"/>
              </a:rPr>
              <a:t>/</a:t>
            </a:r>
            <a:r>
              <a:rPr lang="tr-TR" dirty="0" err="1">
                <a:solidFill>
                  <a:schemeClr val="bg1"/>
                </a:solidFill>
                <a:hlinkClick r:id="rId9"/>
              </a:rPr>
              <a:t>stable</a:t>
            </a:r>
            <a:r>
              <a:rPr lang="tr-TR" dirty="0">
                <a:solidFill>
                  <a:schemeClr val="bg1"/>
                </a:solidFill>
                <a:hlinkClick r:id="rId9"/>
              </a:rPr>
              <a:t>/</a:t>
            </a:r>
            <a:r>
              <a:rPr lang="tr-TR" dirty="0" err="1">
                <a:solidFill>
                  <a:schemeClr val="bg1"/>
                </a:solidFill>
                <a:hlinkClick r:id="rId9"/>
              </a:rPr>
              <a:t>api</a:t>
            </a:r>
            <a:r>
              <a:rPr lang="tr-TR" dirty="0">
                <a:solidFill>
                  <a:schemeClr val="bg1"/>
                </a:solidFill>
                <a:hlinkClick r:id="rId9"/>
              </a:rPr>
              <a:t>/</a:t>
            </a:r>
            <a:r>
              <a:rPr lang="tr-TR" dirty="0" err="1">
                <a:solidFill>
                  <a:schemeClr val="bg1"/>
                </a:solidFill>
                <a:hlinkClick r:id="rId9"/>
              </a:rPr>
              <a:t>cm_api.html</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10"/>
              </a:rPr>
              <a:t>https</a:t>
            </a:r>
            <a:r>
              <a:rPr lang="tr-TR" dirty="0">
                <a:solidFill>
                  <a:schemeClr val="bg1"/>
                </a:solidFill>
                <a:hlinkClick r:id="rId10"/>
              </a:rPr>
              <a:t>://</a:t>
            </a:r>
            <a:r>
              <a:rPr lang="tr-TR" dirty="0" err="1">
                <a:solidFill>
                  <a:schemeClr val="bg1"/>
                </a:solidFill>
                <a:hlinkClick r:id="rId10"/>
              </a:rPr>
              <a:t>matplotlib.org</a:t>
            </a:r>
            <a:r>
              <a:rPr lang="tr-TR" dirty="0">
                <a:solidFill>
                  <a:schemeClr val="bg1"/>
                </a:solidFill>
                <a:hlinkClick r:id="rId10"/>
              </a:rPr>
              <a:t>/3.1.1/</a:t>
            </a:r>
            <a:r>
              <a:rPr lang="tr-TR" dirty="0" err="1">
                <a:solidFill>
                  <a:schemeClr val="bg1"/>
                </a:solidFill>
                <a:hlinkClick r:id="rId10"/>
              </a:rPr>
              <a:t>api</a:t>
            </a:r>
            <a:r>
              <a:rPr lang="tr-TR" dirty="0">
                <a:solidFill>
                  <a:schemeClr val="bg1"/>
                </a:solidFill>
                <a:hlinkClick r:id="rId10"/>
              </a:rPr>
              <a:t>/_</a:t>
            </a:r>
            <a:r>
              <a:rPr lang="tr-TR" dirty="0" err="1">
                <a:solidFill>
                  <a:schemeClr val="bg1"/>
                </a:solidFill>
                <a:hlinkClick r:id="rId10"/>
              </a:rPr>
              <a:t>as_gen</a:t>
            </a:r>
            <a:r>
              <a:rPr lang="tr-TR" dirty="0">
                <a:solidFill>
                  <a:schemeClr val="bg1"/>
                </a:solidFill>
                <a:hlinkClick r:id="rId10"/>
              </a:rPr>
              <a:t>/</a:t>
            </a:r>
            <a:r>
              <a:rPr lang="tr-TR" dirty="0" err="1">
                <a:solidFill>
                  <a:schemeClr val="bg1"/>
                </a:solidFill>
                <a:hlinkClick r:id="rId10"/>
              </a:rPr>
              <a:t>matplotlib.pyplot.barh.html</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11"/>
              </a:rPr>
              <a:t>https</a:t>
            </a:r>
            <a:r>
              <a:rPr lang="tr-TR" dirty="0">
                <a:solidFill>
                  <a:schemeClr val="bg1"/>
                </a:solidFill>
                <a:hlinkClick r:id="rId11"/>
              </a:rPr>
              <a:t>://</a:t>
            </a:r>
            <a:r>
              <a:rPr lang="tr-TR" dirty="0" err="1">
                <a:solidFill>
                  <a:schemeClr val="bg1"/>
                </a:solidFill>
                <a:hlinkClick r:id="rId11"/>
              </a:rPr>
              <a:t>towardsdatascience.com</a:t>
            </a:r>
            <a:r>
              <a:rPr lang="tr-TR" dirty="0">
                <a:solidFill>
                  <a:schemeClr val="bg1"/>
                </a:solidFill>
                <a:hlinkClick r:id="rId11"/>
              </a:rPr>
              <a:t>/end-to-end-topic-modeling-in-python-latent-dirichlet-allocation-lda-35ce4ed6b3e0</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12"/>
              </a:rPr>
              <a:t>https</a:t>
            </a:r>
            <a:r>
              <a:rPr lang="tr-TR" dirty="0">
                <a:solidFill>
                  <a:schemeClr val="bg1"/>
                </a:solidFill>
                <a:hlinkClick r:id="rId12"/>
              </a:rPr>
              <a:t>://</a:t>
            </a:r>
            <a:r>
              <a:rPr lang="tr-TR" dirty="0" err="1">
                <a:solidFill>
                  <a:schemeClr val="bg1"/>
                </a:solidFill>
                <a:hlinkClick r:id="rId12"/>
              </a:rPr>
              <a:t>www.reddit.com</a:t>
            </a:r>
            <a:r>
              <a:rPr lang="tr-TR" dirty="0">
                <a:solidFill>
                  <a:schemeClr val="bg1"/>
                </a:solidFill>
                <a:hlinkClick r:id="rId12"/>
              </a:rPr>
              <a:t>/r/</a:t>
            </a:r>
            <a:r>
              <a:rPr lang="tr-TR" dirty="0" err="1">
                <a:solidFill>
                  <a:schemeClr val="bg1"/>
                </a:solidFill>
                <a:hlinkClick r:id="rId12"/>
              </a:rPr>
              <a:t>ProgrammerHumor</a:t>
            </a:r>
            <a:r>
              <a:rPr lang="tr-TR" dirty="0">
                <a:solidFill>
                  <a:schemeClr val="bg1"/>
                </a:solidFill>
                <a:hlinkClick r:id="rId12"/>
              </a:rPr>
              <a:t>/</a:t>
            </a:r>
            <a:r>
              <a:rPr lang="tr-TR" dirty="0" err="1">
                <a:solidFill>
                  <a:schemeClr val="bg1"/>
                </a:solidFill>
                <a:hlinkClick r:id="rId12"/>
              </a:rPr>
              <a:t>comments</a:t>
            </a:r>
            <a:r>
              <a:rPr lang="tr-TR" dirty="0">
                <a:solidFill>
                  <a:schemeClr val="bg1"/>
                </a:solidFill>
                <a:hlinkClick r:id="rId12"/>
              </a:rPr>
              <a:t>/</a:t>
            </a:r>
            <a:r>
              <a:rPr lang="tr-TR" dirty="0" err="1">
                <a:solidFill>
                  <a:schemeClr val="bg1"/>
                </a:solidFill>
                <a:hlinkClick r:id="rId12"/>
              </a:rPr>
              <a:t>dbdflz</a:t>
            </a:r>
            <a:r>
              <a:rPr lang="tr-TR" dirty="0">
                <a:solidFill>
                  <a:schemeClr val="bg1"/>
                </a:solidFill>
                <a:hlinkClick r:id="rId12"/>
              </a:rPr>
              <a:t>/</a:t>
            </a:r>
            <a:r>
              <a:rPr lang="tr-TR" dirty="0" err="1">
                <a:solidFill>
                  <a:schemeClr val="bg1"/>
                </a:solidFill>
                <a:hlinkClick r:id="rId12"/>
              </a:rPr>
              <a:t>funny_data_science_motto</a:t>
            </a:r>
            <a:r>
              <a:rPr lang="tr-TR" dirty="0">
                <a:solidFill>
                  <a:schemeClr val="bg1"/>
                </a:solidFill>
                <a:hlinkClick r:id="rId12"/>
              </a:rPr>
              <a:t>/</a:t>
            </a:r>
            <a:r>
              <a:rPr lang="tr-TR" dirty="0">
                <a:solidFill>
                  <a:schemeClr val="bg1"/>
                </a:solidFill>
              </a:rPr>
              <a:t> </a:t>
            </a:r>
          </a:p>
        </p:txBody>
      </p:sp>
    </p:spTree>
    <p:extLst>
      <p:ext uri="{BB962C8B-B14F-4D97-AF65-F5344CB8AC3E}">
        <p14:creationId xmlns:p14="http://schemas.microsoft.com/office/powerpoint/2010/main" val="2937126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490-91A5-69B8-ED62-27437018D3BD}"/>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dirty="0">
              <a:solidFill>
                <a:srgbClr val="00FF00"/>
              </a:solidFill>
            </a:endParaRPr>
          </a:p>
        </p:txBody>
      </p:sp>
      <p:sp>
        <p:nvSpPr>
          <p:cNvPr id="4" name="Title 1">
            <a:extLst>
              <a:ext uri="{FF2B5EF4-FFF2-40B4-BE49-F238E27FC236}">
                <a16:creationId xmlns:a16="http://schemas.microsoft.com/office/drawing/2014/main" id="{9B44503B-5AC6-3136-6DEB-F598899CF225}"/>
              </a:ext>
            </a:extLst>
          </p:cNvPr>
          <p:cNvSpPr>
            <a:spLocks noGrp="1"/>
          </p:cNvSpPr>
          <p:nvPr>
            <p:ph type="title"/>
          </p:nvPr>
        </p:nvSpPr>
        <p:spPr>
          <a:xfrm>
            <a:off x="838200" y="365125"/>
            <a:ext cx="10515600" cy="1325563"/>
          </a:xfrm>
        </p:spPr>
        <p:txBody>
          <a:bodyPr>
            <a:normAutofit/>
          </a:bodyPr>
          <a:lstStyle/>
          <a:p>
            <a:r>
              <a:rPr lang="en-US" sz="4400" dirty="0">
                <a:solidFill>
                  <a:srgbClr val="00FF00"/>
                </a:solidFill>
              </a:rPr>
              <a:t>References</a:t>
            </a:r>
          </a:p>
        </p:txBody>
      </p:sp>
      <p:sp>
        <p:nvSpPr>
          <p:cNvPr id="6" name="Slide Number Placeholder 3">
            <a:extLst>
              <a:ext uri="{FF2B5EF4-FFF2-40B4-BE49-F238E27FC236}">
                <a16:creationId xmlns:a16="http://schemas.microsoft.com/office/drawing/2014/main" id="{1EE2F117-4195-07B8-7C7D-6942B614235A}"/>
              </a:ext>
            </a:extLst>
          </p:cNvPr>
          <p:cNvSpPr txBox="1">
            <a:spLocks/>
          </p:cNvSpPr>
          <p:nvPr/>
        </p:nvSpPr>
        <p:spPr>
          <a:xfrm>
            <a:off x="11211494" y="6613437"/>
            <a:ext cx="980506" cy="23698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5BAA18DB-9886-5C48-A20A-1D4A596B6911}"/>
              </a:ext>
            </a:extLst>
          </p:cNvPr>
          <p:cNvSpPr txBox="1"/>
          <p:nvPr/>
        </p:nvSpPr>
        <p:spPr>
          <a:xfrm>
            <a:off x="838200" y="1743077"/>
            <a:ext cx="10591800" cy="3970318"/>
          </a:xfrm>
          <a:prstGeom prst="rect">
            <a:avLst/>
          </a:prstGeom>
          <a:noFill/>
        </p:spPr>
        <p:txBody>
          <a:bodyPr wrap="square" rtlCol="0">
            <a:spAutoFit/>
          </a:bodyPr>
          <a:lstStyle/>
          <a:p>
            <a:endParaRPr lang="tr-TR" dirty="0">
              <a:solidFill>
                <a:schemeClr val="bg1"/>
              </a:solidFill>
            </a:endParaRPr>
          </a:p>
          <a:p>
            <a:pPr marL="285750" indent="-285750">
              <a:buFont typeface="Arial" panose="020B0604020202020204" pitchFamily="34" charset="0"/>
              <a:buChar char="•"/>
            </a:pPr>
            <a:r>
              <a:rPr lang="tr-TR" dirty="0" err="1">
                <a:solidFill>
                  <a:schemeClr val="bg1"/>
                </a:solidFill>
                <a:hlinkClick r:id="rId2"/>
              </a:rPr>
              <a:t>https</a:t>
            </a:r>
            <a:r>
              <a:rPr lang="tr-TR" dirty="0">
                <a:solidFill>
                  <a:schemeClr val="bg1"/>
                </a:solidFill>
                <a:hlinkClick r:id="rId2"/>
              </a:rPr>
              <a:t>://</a:t>
            </a:r>
            <a:r>
              <a:rPr lang="tr-TR" dirty="0" err="1">
                <a:solidFill>
                  <a:schemeClr val="bg1"/>
                </a:solidFill>
                <a:hlinkClick r:id="rId2"/>
              </a:rPr>
              <a:t>scikit-learn.org</a:t>
            </a:r>
            <a:r>
              <a:rPr lang="tr-TR" dirty="0">
                <a:solidFill>
                  <a:schemeClr val="bg1"/>
                </a:solidFill>
                <a:hlinkClick r:id="rId2"/>
              </a:rPr>
              <a:t>/</a:t>
            </a:r>
            <a:r>
              <a:rPr lang="tr-TR" dirty="0" err="1">
                <a:solidFill>
                  <a:schemeClr val="bg1"/>
                </a:solidFill>
                <a:hlinkClick r:id="rId2"/>
              </a:rPr>
              <a:t>stable</a:t>
            </a:r>
            <a:r>
              <a:rPr lang="tr-TR" dirty="0">
                <a:solidFill>
                  <a:schemeClr val="bg1"/>
                </a:solidFill>
                <a:hlinkClick r:id="rId2"/>
              </a:rPr>
              <a:t>/</a:t>
            </a:r>
            <a:r>
              <a:rPr lang="tr-TR" dirty="0" err="1">
                <a:solidFill>
                  <a:schemeClr val="bg1"/>
                </a:solidFill>
                <a:hlinkClick r:id="rId2"/>
              </a:rPr>
              <a:t>modules</a:t>
            </a:r>
            <a:r>
              <a:rPr lang="tr-TR" dirty="0">
                <a:solidFill>
                  <a:schemeClr val="bg1"/>
                </a:solidFill>
                <a:hlinkClick r:id="rId2"/>
              </a:rPr>
              <a:t>/</a:t>
            </a:r>
            <a:r>
              <a:rPr lang="tr-TR" dirty="0" err="1">
                <a:solidFill>
                  <a:schemeClr val="bg1"/>
                </a:solidFill>
                <a:hlinkClick r:id="rId2"/>
              </a:rPr>
              <a:t>generated</a:t>
            </a:r>
            <a:r>
              <a:rPr lang="tr-TR" dirty="0">
                <a:solidFill>
                  <a:schemeClr val="bg1"/>
                </a:solidFill>
                <a:hlinkClick r:id="rId2"/>
              </a:rPr>
              <a:t>/</a:t>
            </a:r>
            <a:r>
              <a:rPr lang="tr-TR" dirty="0" err="1">
                <a:solidFill>
                  <a:schemeClr val="bg1"/>
                </a:solidFill>
                <a:hlinkClick r:id="rId2"/>
              </a:rPr>
              <a:t>sklearn.decomposition.LatentDirichletAllocation.html</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3"/>
              </a:rPr>
              <a:t>https</a:t>
            </a:r>
            <a:r>
              <a:rPr lang="tr-TR" dirty="0">
                <a:solidFill>
                  <a:schemeClr val="bg1"/>
                </a:solidFill>
                <a:hlinkClick r:id="rId3"/>
              </a:rPr>
              <a:t>://</a:t>
            </a:r>
            <a:r>
              <a:rPr lang="tr-TR" dirty="0" err="1">
                <a:solidFill>
                  <a:schemeClr val="bg1"/>
                </a:solidFill>
                <a:hlinkClick r:id="rId3"/>
              </a:rPr>
              <a:t>youtu.be</a:t>
            </a:r>
            <a:r>
              <a:rPr lang="tr-TR" dirty="0">
                <a:solidFill>
                  <a:schemeClr val="bg1"/>
                </a:solidFill>
                <a:hlinkClick r:id="rId3"/>
              </a:rPr>
              <a:t>/</a:t>
            </a:r>
            <a:r>
              <a:rPr lang="tr-TR" dirty="0" err="1">
                <a:solidFill>
                  <a:schemeClr val="bg1"/>
                </a:solidFill>
                <a:hlinkClick r:id="rId3"/>
              </a:rPr>
              <a:t>TKjjlp5_r7o</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4"/>
              </a:rPr>
              <a:t>https</a:t>
            </a:r>
            <a:r>
              <a:rPr lang="tr-TR" dirty="0">
                <a:solidFill>
                  <a:schemeClr val="bg1"/>
                </a:solidFill>
                <a:hlinkClick r:id="rId4"/>
              </a:rPr>
              <a:t>://</a:t>
            </a:r>
            <a:r>
              <a:rPr lang="tr-TR" dirty="0" err="1">
                <a:solidFill>
                  <a:schemeClr val="bg1"/>
                </a:solidFill>
                <a:hlinkClick r:id="rId4"/>
              </a:rPr>
              <a:t>radimrehurek.com</a:t>
            </a:r>
            <a:r>
              <a:rPr lang="tr-TR" dirty="0">
                <a:solidFill>
                  <a:schemeClr val="bg1"/>
                </a:solidFill>
                <a:hlinkClick r:id="rId4"/>
              </a:rPr>
              <a:t>/</a:t>
            </a:r>
            <a:r>
              <a:rPr lang="tr-TR" dirty="0" err="1">
                <a:solidFill>
                  <a:schemeClr val="bg1"/>
                </a:solidFill>
                <a:hlinkClick r:id="rId4"/>
              </a:rPr>
              <a:t>gensim</a:t>
            </a:r>
            <a:r>
              <a:rPr lang="tr-TR" dirty="0">
                <a:solidFill>
                  <a:schemeClr val="bg1"/>
                </a:solidFill>
                <a:hlinkClick r:id="rId4"/>
              </a:rPr>
              <a:t>/</a:t>
            </a:r>
            <a:r>
              <a:rPr lang="tr-TR" dirty="0" err="1">
                <a:solidFill>
                  <a:schemeClr val="bg1"/>
                </a:solidFill>
                <a:hlinkClick r:id="rId4"/>
              </a:rPr>
              <a:t>models</a:t>
            </a:r>
            <a:r>
              <a:rPr lang="tr-TR" dirty="0">
                <a:solidFill>
                  <a:schemeClr val="bg1"/>
                </a:solidFill>
                <a:hlinkClick r:id="rId4"/>
              </a:rPr>
              <a:t>/</a:t>
            </a:r>
            <a:r>
              <a:rPr lang="tr-TR" dirty="0" err="1">
                <a:solidFill>
                  <a:schemeClr val="bg1"/>
                </a:solidFill>
                <a:hlinkClick r:id="rId4"/>
              </a:rPr>
              <a:t>coherencemodel.html</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5"/>
              </a:rPr>
              <a:t>https</a:t>
            </a:r>
            <a:r>
              <a:rPr lang="tr-TR" dirty="0">
                <a:solidFill>
                  <a:schemeClr val="bg1"/>
                </a:solidFill>
                <a:hlinkClick r:id="rId5"/>
              </a:rPr>
              <a:t>://</a:t>
            </a:r>
            <a:r>
              <a:rPr lang="tr-TR" dirty="0" err="1">
                <a:solidFill>
                  <a:schemeClr val="bg1"/>
                </a:solidFill>
                <a:hlinkClick r:id="rId5"/>
              </a:rPr>
              <a:t>allenai.github.io</a:t>
            </a:r>
            <a:r>
              <a:rPr lang="tr-TR" dirty="0">
                <a:solidFill>
                  <a:schemeClr val="bg1"/>
                </a:solidFill>
                <a:hlinkClick r:id="rId5"/>
              </a:rPr>
              <a:t>/</a:t>
            </a:r>
            <a:r>
              <a:rPr lang="tr-TR" dirty="0" err="1">
                <a:solidFill>
                  <a:schemeClr val="bg1"/>
                </a:solidFill>
                <a:hlinkClick r:id="rId5"/>
              </a:rPr>
              <a:t>scispacy</a:t>
            </a:r>
            <a:r>
              <a:rPr lang="tr-TR" dirty="0">
                <a:solidFill>
                  <a:schemeClr val="bg1"/>
                </a:solidFill>
                <a:hlinkClick r:id="rId5"/>
              </a:rPr>
              <a:t>/</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6"/>
              </a:rPr>
              <a:t>https</a:t>
            </a:r>
            <a:r>
              <a:rPr lang="tr-TR" dirty="0">
                <a:solidFill>
                  <a:schemeClr val="bg1"/>
                </a:solidFill>
                <a:hlinkClick r:id="rId6"/>
              </a:rPr>
              <a:t>://</a:t>
            </a:r>
            <a:r>
              <a:rPr lang="tr-TR" dirty="0" err="1">
                <a:solidFill>
                  <a:schemeClr val="bg1"/>
                </a:solidFill>
                <a:hlinkClick r:id="rId6"/>
              </a:rPr>
              <a:t>spacy.io</a:t>
            </a:r>
            <a:r>
              <a:rPr lang="tr-TR" dirty="0">
                <a:solidFill>
                  <a:schemeClr val="bg1"/>
                </a:solidFill>
                <a:hlinkClick r:id="rId6"/>
              </a:rPr>
              <a:t>/</a:t>
            </a:r>
            <a:r>
              <a:rPr lang="tr-TR" dirty="0" err="1">
                <a:solidFill>
                  <a:schemeClr val="bg1"/>
                </a:solidFill>
                <a:hlinkClick r:id="rId6"/>
              </a:rPr>
              <a:t>usage</a:t>
            </a:r>
            <a:r>
              <a:rPr lang="tr-TR" dirty="0">
                <a:solidFill>
                  <a:schemeClr val="bg1"/>
                </a:solidFill>
                <a:hlinkClick r:id="rId6"/>
              </a:rPr>
              <a:t>/</a:t>
            </a:r>
            <a:r>
              <a:rPr lang="tr-TR" dirty="0" err="1">
                <a:solidFill>
                  <a:schemeClr val="bg1"/>
                </a:solidFill>
                <a:hlinkClick r:id="rId6"/>
              </a:rPr>
              <a:t>visualizers</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7"/>
              </a:rPr>
              <a:t>https</a:t>
            </a:r>
            <a:r>
              <a:rPr lang="tr-TR" dirty="0">
                <a:solidFill>
                  <a:schemeClr val="bg1"/>
                </a:solidFill>
                <a:hlinkClick r:id="rId7"/>
              </a:rPr>
              <a:t>://</a:t>
            </a:r>
            <a:r>
              <a:rPr lang="tr-TR" dirty="0" err="1">
                <a:solidFill>
                  <a:schemeClr val="bg1"/>
                </a:solidFill>
                <a:hlinkClick r:id="rId7"/>
              </a:rPr>
              <a:t>stackoverflow.com</a:t>
            </a:r>
            <a:r>
              <a:rPr lang="tr-TR" dirty="0">
                <a:solidFill>
                  <a:schemeClr val="bg1"/>
                </a:solidFill>
                <a:hlinkClick r:id="rId7"/>
              </a:rPr>
              <a:t>/</a:t>
            </a:r>
            <a:r>
              <a:rPr lang="tr-TR" dirty="0" err="1">
                <a:solidFill>
                  <a:schemeClr val="bg1"/>
                </a:solidFill>
                <a:hlinkClick r:id="rId7"/>
              </a:rPr>
              <a:t>questions</a:t>
            </a:r>
            <a:r>
              <a:rPr lang="tr-TR" dirty="0">
                <a:solidFill>
                  <a:schemeClr val="bg1"/>
                </a:solidFill>
                <a:hlinkClick r:id="rId7"/>
              </a:rPr>
              <a:t>/18974437/how-to-build-a-clean-word-cloud-using-pytagcloud-without-a-crowded-image-pytho</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8"/>
              </a:rPr>
              <a:t>https</a:t>
            </a:r>
            <a:r>
              <a:rPr lang="tr-TR" dirty="0">
                <a:solidFill>
                  <a:schemeClr val="bg1"/>
                </a:solidFill>
                <a:hlinkClick r:id="rId8"/>
              </a:rPr>
              <a:t>://</a:t>
            </a:r>
            <a:r>
              <a:rPr lang="tr-TR" dirty="0" err="1">
                <a:solidFill>
                  <a:schemeClr val="bg1"/>
                </a:solidFill>
                <a:hlinkClick r:id="rId8"/>
              </a:rPr>
              <a:t>pypi.org</a:t>
            </a:r>
            <a:r>
              <a:rPr lang="tr-TR" dirty="0">
                <a:solidFill>
                  <a:schemeClr val="bg1"/>
                </a:solidFill>
                <a:hlinkClick r:id="rId8"/>
              </a:rPr>
              <a:t>/</a:t>
            </a:r>
            <a:r>
              <a:rPr lang="tr-TR" dirty="0" err="1">
                <a:solidFill>
                  <a:schemeClr val="bg1"/>
                </a:solidFill>
                <a:hlinkClick r:id="rId8"/>
              </a:rPr>
              <a:t>project</a:t>
            </a:r>
            <a:r>
              <a:rPr lang="tr-TR" dirty="0">
                <a:solidFill>
                  <a:schemeClr val="bg1"/>
                </a:solidFill>
                <a:hlinkClick r:id="rId8"/>
              </a:rPr>
              <a:t>/</a:t>
            </a:r>
            <a:r>
              <a:rPr lang="tr-TR" dirty="0" err="1">
                <a:solidFill>
                  <a:schemeClr val="bg1"/>
                </a:solidFill>
                <a:hlinkClick r:id="rId8"/>
              </a:rPr>
              <a:t>pymannkendall</a:t>
            </a:r>
            <a:r>
              <a:rPr lang="tr-TR" dirty="0">
                <a:solidFill>
                  <a:schemeClr val="bg1"/>
                </a:solidFill>
                <a:hlinkClick r:id="rId8"/>
              </a:rPr>
              <a:t>/</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9"/>
              </a:rPr>
              <a:t>https</a:t>
            </a:r>
            <a:r>
              <a:rPr lang="tr-TR" dirty="0">
                <a:solidFill>
                  <a:schemeClr val="bg1"/>
                </a:solidFill>
                <a:hlinkClick r:id="rId9"/>
              </a:rPr>
              <a:t>://</a:t>
            </a:r>
            <a:r>
              <a:rPr lang="tr-TR" dirty="0" err="1">
                <a:solidFill>
                  <a:schemeClr val="bg1"/>
                </a:solidFill>
                <a:hlinkClick r:id="rId9"/>
              </a:rPr>
              <a:t>github.com</a:t>
            </a:r>
            <a:r>
              <a:rPr lang="tr-TR" dirty="0">
                <a:solidFill>
                  <a:schemeClr val="bg1"/>
                </a:solidFill>
                <a:hlinkClick r:id="rId9"/>
              </a:rPr>
              <a:t>/</a:t>
            </a:r>
            <a:r>
              <a:rPr lang="tr-TR" dirty="0" err="1">
                <a:solidFill>
                  <a:schemeClr val="bg1"/>
                </a:solidFill>
                <a:hlinkClick r:id="rId9"/>
              </a:rPr>
              <a:t>allenai</a:t>
            </a:r>
            <a:r>
              <a:rPr lang="tr-TR" dirty="0">
                <a:solidFill>
                  <a:schemeClr val="bg1"/>
                </a:solidFill>
                <a:hlinkClick r:id="rId9"/>
              </a:rPr>
              <a:t>/</a:t>
            </a:r>
            <a:r>
              <a:rPr lang="tr-TR" dirty="0" err="1">
                <a:solidFill>
                  <a:schemeClr val="bg1"/>
                </a:solidFill>
                <a:hlinkClick r:id="rId9"/>
              </a:rPr>
              <a:t>scispacy</a:t>
            </a:r>
            <a:r>
              <a:rPr lang="tr-TR" dirty="0">
                <a:solidFill>
                  <a:schemeClr val="bg1"/>
                </a:solidFill>
                <a:hlinkClick r:id="rId9"/>
              </a:rPr>
              <a:t>/</a:t>
            </a:r>
            <a:r>
              <a:rPr lang="tr-TR" dirty="0" err="1">
                <a:solidFill>
                  <a:schemeClr val="bg1"/>
                </a:solidFill>
                <a:hlinkClick r:id="rId9"/>
              </a:rPr>
              <a:t>issues</a:t>
            </a:r>
            <a:r>
              <a:rPr lang="tr-TR" dirty="0">
                <a:solidFill>
                  <a:schemeClr val="bg1"/>
                </a:solidFill>
                <a:hlinkClick r:id="rId9"/>
              </a:rPr>
              <a:t>/141</a:t>
            </a:r>
            <a:endParaRPr lang="tr-TR" dirty="0">
              <a:solidFill>
                <a:schemeClr val="bg1"/>
              </a:solidFill>
            </a:endParaRPr>
          </a:p>
          <a:p>
            <a:pPr marL="285750" indent="-285750">
              <a:buFont typeface="Arial" panose="020B0604020202020204" pitchFamily="34" charset="0"/>
              <a:buChar char="•"/>
            </a:pPr>
            <a:r>
              <a:rPr lang="tr-TR" dirty="0" err="1">
                <a:solidFill>
                  <a:schemeClr val="bg1"/>
                </a:solidFill>
                <a:hlinkClick r:id="rId10"/>
              </a:rPr>
              <a:t>https</a:t>
            </a:r>
            <a:r>
              <a:rPr lang="tr-TR" dirty="0">
                <a:solidFill>
                  <a:schemeClr val="bg1"/>
                </a:solidFill>
                <a:hlinkClick r:id="rId10"/>
              </a:rPr>
              <a:t>://</a:t>
            </a:r>
            <a:r>
              <a:rPr lang="tr-TR" dirty="0" err="1">
                <a:solidFill>
                  <a:schemeClr val="bg1"/>
                </a:solidFill>
                <a:hlinkClick r:id="rId10"/>
              </a:rPr>
              <a:t>leonlok.co.uk</a:t>
            </a:r>
            <a:r>
              <a:rPr lang="tr-TR" dirty="0">
                <a:solidFill>
                  <a:schemeClr val="bg1"/>
                </a:solidFill>
                <a:hlinkClick r:id="rId10"/>
              </a:rPr>
              <a:t>/blog/</a:t>
            </a:r>
            <a:r>
              <a:rPr lang="tr-TR" dirty="0" err="1">
                <a:solidFill>
                  <a:schemeClr val="bg1"/>
                </a:solidFill>
                <a:hlinkClick r:id="rId10"/>
              </a:rPr>
              <a:t>finding-similar-names-using-cosine-similarity</a:t>
            </a:r>
            <a:r>
              <a:rPr lang="tr-TR" dirty="0">
                <a:solidFill>
                  <a:schemeClr val="bg1"/>
                </a:solidFill>
                <a:hlinkClick r:id="rId10"/>
              </a:rPr>
              <a:t>/</a:t>
            </a:r>
            <a:endParaRPr lang="tr-TR" dirty="0">
              <a:solidFill>
                <a:schemeClr val="bg1"/>
              </a:solidFill>
            </a:endParaRPr>
          </a:p>
          <a:p>
            <a:pPr marL="285750" indent="-285750">
              <a:buFont typeface="Arial" panose="020B0604020202020204" pitchFamily="34" charset="0"/>
              <a:buChar char="•"/>
            </a:pPr>
            <a:r>
              <a:rPr lang="tr-TR" dirty="0" err="1">
                <a:solidFill>
                  <a:schemeClr val="bg1"/>
                </a:solidFill>
                <a:hlinkClick r:id="rId11"/>
              </a:rPr>
              <a:t>https</a:t>
            </a:r>
            <a:r>
              <a:rPr lang="tr-TR" dirty="0">
                <a:solidFill>
                  <a:schemeClr val="bg1"/>
                </a:solidFill>
                <a:hlinkClick r:id="rId11"/>
              </a:rPr>
              <a:t>://</a:t>
            </a:r>
            <a:r>
              <a:rPr lang="tr-TR" dirty="0" err="1">
                <a:solidFill>
                  <a:schemeClr val="bg1"/>
                </a:solidFill>
                <a:hlinkClick r:id="rId11"/>
              </a:rPr>
              <a:t>www.dataquest.io</a:t>
            </a:r>
            <a:r>
              <a:rPr lang="tr-TR" dirty="0">
                <a:solidFill>
                  <a:schemeClr val="bg1"/>
                </a:solidFill>
                <a:hlinkClick r:id="rId11"/>
              </a:rPr>
              <a:t>/blog/r-</a:t>
            </a:r>
            <a:r>
              <a:rPr lang="tr-TR" dirty="0" err="1">
                <a:solidFill>
                  <a:schemeClr val="bg1"/>
                </a:solidFill>
                <a:hlinkClick r:id="rId11"/>
              </a:rPr>
              <a:t>api</a:t>
            </a:r>
            <a:r>
              <a:rPr lang="tr-TR" dirty="0">
                <a:solidFill>
                  <a:schemeClr val="bg1"/>
                </a:solidFill>
                <a:hlinkClick r:id="rId11"/>
              </a:rPr>
              <a:t>-</a:t>
            </a:r>
            <a:r>
              <a:rPr lang="tr-TR" dirty="0" err="1">
                <a:solidFill>
                  <a:schemeClr val="bg1"/>
                </a:solidFill>
                <a:hlinkClick r:id="rId11"/>
              </a:rPr>
              <a:t>tutorial</a:t>
            </a:r>
            <a:r>
              <a:rPr lang="tr-TR" dirty="0">
                <a:solidFill>
                  <a:schemeClr val="bg1"/>
                </a:solidFill>
                <a:hlinkClick r:id="rId11"/>
              </a:rPr>
              <a:t>/</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12"/>
              </a:rPr>
              <a:t>https</a:t>
            </a:r>
            <a:r>
              <a:rPr lang="tr-TR" dirty="0">
                <a:solidFill>
                  <a:schemeClr val="bg1"/>
                </a:solidFill>
                <a:hlinkClick r:id="rId12"/>
              </a:rPr>
              <a:t>://</a:t>
            </a:r>
            <a:r>
              <a:rPr lang="tr-TR" dirty="0" err="1">
                <a:solidFill>
                  <a:schemeClr val="bg1"/>
                </a:solidFill>
                <a:hlinkClick r:id="rId12"/>
              </a:rPr>
              <a:t>devopedia.org</a:t>
            </a:r>
            <a:r>
              <a:rPr lang="tr-TR" dirty="0">
                <a:solidFill>
                  <a:schemeClr val="bg1"/>
                </a:solidFill>
                <a:hlinkClick r:id="rId12"/>
              </a:rPr>
              <a:t>/latent-</a:t>
            </a:r>
            <a:r>
              <a:rPr lang="tr-TR" dirty="0" err="1">
                <a:solidFill>
                  <a:schemeClr val="bg1"/>
                </a:solidFill>
                <a:hlinkClick r:id="rId12"/>
              </a:rPr>
              <a:t>dirichlet</a:t>
            </a:r>
            <a:r>
              <a:rPr lang="tr-TR" dirty="0">
                <a:solidFill>
                  <a:schemeClr val="bg1"/>
                </a:solidFill>
                <a:hlinkClick r:id="rId12"/>
              </a:rPr>
              <a:t>-</a:t>
            </a:r>
            <a:r>
              <a:rPr lang="tr-TR" dirty="0" err="1">
                <a:solidFill>
                  <a:schemeClr val="bg1"/>
                </a:solidFill>
                <a:hlinkClick r:id="rId12"/>
              </a:rPr>
              <a:t>allocation</a:t>
            </a:r>
            <a:r>
              <a:rPr lang="tr-TR" dirty="0">
                <a:solidFill>
                  <a:schemeClr val="bg1"/>
                </a:solidFill>
              </a:rPr>
              <a:t> </a:t>
            </a:r>
          </a:p>
          <a:p>
            <a:pPr marL="285750" indent="-285750">
              <a:buFont typeface="Arial" panose="020B0604020202020204" pitchFamily="34" charset="0"/>
              <a:buChar char="•"/>
            </a:pPr>
            <a:r>
              <a:rPr lang="tr-TR" dirty="0" err="1">
                <a:solidFill>
                  <a:schemeClr val="bg1"/>
                </a:solidFill>
                <a:hlinkClick r:id="rId13"/>
              </a:rPr>
              <a:t>https</a:t>
            </a:r>
            <a:r>
              <a:rPr lang="tr-TR" dirty="0">
                <a:solidFill>
                  <a:schemeClr val="bg1"/>
                </a:solidFill>
                <a:hlinkClick r:id="rId13"/>
              </a:rPr>
              <a:t>://</a:t>
            </a:r>
            <a:r>
              <a:rPr lang="tr-TR" dirty="0" err="1">
                <a:solidFill>
                  <a:schemeClr val="bg1"/>
                </a:solidFill>
                <a:hlinkClick r:id="rId13"/>
              </a:rPr>
              <a:t>spacy.io</a:t>
            </a:r>
            <a:r>
              <a:rPr lang="tr-TR" dirty="0">
                <a:solidFill>
                  <a:schemeClr val="bg1"/>
                </a:solidFill>
                <a:hlinkClick r:id="rId13"/>
              </a:rPr>
              <a:t>/</a:t>
            </a:r>
            <a:r>
              <a:rPr lang="tr-TR" dirty="0" err="1">
                <a:solidFill>
                  <a:schemeClr val="bg1"/>
                </a:solidFill>
                <a:hlinkClick r:id="rId13"/>
              </a:rPr>
              <a:t>usage</a:t>
            </a:r>
            <a:r>
              <a:rPr lang="tr-TR" dirty="0">
                <a:solidFill>
                  <a:schemeClr val="bg1"/>
                </a:solidFill>
                <a:hlinkClick r:id="rId13"/>
              </a:rPr>
              <a:t>/</a:t>
            </a:r>
            <a:r>
              <a:rPr lang="tr-TR" dirty="0" err="1">
                <a:solidFill>
                  <a:schemeClr val="bg1"/>
                </a:solidFill>
                <a:hlinkClick r:id="rId13"/>
              </a:rPr>
              <a:t>processing-pipelines</a:t>
            </a:r>
            <a:r>
              <a:rPr lang="tr-TR" dirty="0">
                <a:solidFill>
                  <a:schemeClr val="bg1"/>
                </a:solidFill>
              </a:rPr>
              <a:t> </a:t>
            </a:r>
          </a:p>
        </p:txBody>
      </p:sp>
    </p:spTree>
    <p:extLst>
      <p:ext uri="{BB962C8B-B14F-4D97-AF65-F5344CB8AC3E}">
        <p14:creationId xmlns:p14="http://schemas.microsoft.com/office/powerpoint/2010/main" val="24423690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A6EFC7BB-64AE-45E4-90F7-BA062F86E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3">
            <a:extLst>
              <a:ext uri="{FF2B5EF4-FFF2-40B4-BE49-F238E27FC236}">
                <a16:creationId xmlns:a16="http://schemas.microsoft.com/office/drawing/2014/main" id="{9FB5B51E-2110-4BFE-90CE-A5C01B483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Slide Number Placeholder 3"/>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defRPr/>
            </a:pPr>
            <a:fld id="{191F8B1D-7B11-AC41-BEB4-AE91BA1246E6}" type="slidenum">
              <a:rPr lang="en-US" sz="1200">
                <a:latin typeface="Calibri" panose="020F0502020204030204"/>
              </a:rPr>
              <a:pPr>
                <a:spcAft>
                  <a:spcPts val="600"/>
                </a:spcAft>
                <a:defRPr/>
              </a:pPr>
              <a:t>72</a:t>
            </a:fld>
            <a:endParaRPr lang="en-US" sz="1200">
              <a:latin typeface="Calibri" panose="020F0502020204030204"/>
            </a:endParaRPr>
          </a:p>
        </p:txBody>
      </p:sp>
      <p:pic>
        <p:nvPicPr>
          <p:cNvPr id="7" name="Picture 6" descr="Text&#10;&#10;Description automatically generated">
            <a:extLst>
              <a:ext uri="{FF2B5EF4-FFF2-40B4-BE49-F238E27FC236}">
                <a16:creationId xmlns:a16="http://schemas.microsoft.com/office/drawing/2014/main" id="{CB6ECE6C-99FC-7723-EDE1-91CEB208A571}"/>
              </a:ext>
            </a:extLst>
          </p:cNvPr>
          <p:cNvPicPr>
            <a:picLocks noChangeAspect="1"/>
          </p:cNvPicPr>
          <p:nvPr/>
        </p:nvPicPr>
        <p:blipFill rotWithShape="1">
          <a:blip r:embed="rId2">
            <a:alphaModFix amt="68000"/>
          </a:blip>
          <a:srcRect t="15548" b="22298"/>
          <a:stretch/>
        </p:blipFill>
        <p:spPr>
          <a:xfrm>
            <a:off x="-1" y="-17574"/>
            <a:ext cx="12192001" cy="6857990"/>
          </a:xfrm>
          <a:prstGeom prst="rect">
            <a:avLst/>
          </a:prstGeom>
        </p:spPr>
      </p:pic>
      <p:sp>
        <p:nvSpPr>
          <p:cNvPr id="8" name="TextBox 7">
            <a:extLst>
              <a:ext uri="{FF2B5EF4-FFF2-40B4-BE49-F238E27FC236}">
                <a16:creationId xmlns:a16="http://schemas.microsoft.com/office/drawing/2014/main" id="{09615277-FE32-7B24-4CAD-13392189396F}"/>
              </a:ext>
            </a:extLst>
          </p:cNvPr>
          <p:cNvSpPr txBox="1"/>
          <p:nvPr/>
        </p:nvSpPr>
        <p:spPr>
          <a:xfrm>
            <a:off x="984739" y="791280"/>
            <a:ext cx="8713176" cy="338554"/>
          </a:xfrm>
          <a:prstGeom prst="rect">
            <a:avLst/>
          </a:prstGeom>
          <a:noFill/>
          <a:effectLst>
            <a:outerShdw dist="50800" dir="5400000" sx="87000" sy="87000" algn="ctr" rotWithShape="0">
              <a:srgbClr val="000000">
                <a:alpha val="43137"/>
              </a:srgbClr>
            </a:outerShdw>
          </a:effectLst>
          <a:scene3d>
            <a:camera prst="orthographicFront"/>
            <a:lightRig rig="threePt" dir="t"/>
          </a:scene3d>
          <a:sp3d/>
        </p:spPr>
        <p:txBody>
          <a:bodyPr wrap="square" rtlCol="0">
            <a:spAutoFit/>
          </a:bodyPr>
          <a:lstStyle/>
          <a:p>
            <a:r>
              <a:rPr lang="tr-TR" sz="1600" dirty="0" err="1">
                <a:solidFill>
                  <a:schemeClr val="accent4">
                    <a:lumMod val="60000"/>
                    <a:lumOff val="40000"/>
                  </a:schemeClr>
                </a:solidFill>
                <a:effectLst>
                  <a:outerShdw blurRad="50800" dist="50800" dir="5400000" algn="ctr" rotWithShape="0">
                    <a:srgbClr val="000000"/>
                  </a:outerShdw>
                  <a:reflection dist="50800" dir="5400000" sy="-100000" algn="bl" rotWithShape="0"/>
                </a:effectLst>
              </a:rPr>
              <a:t>Thanks</a:t>
            </a:r>
            <a:r>
              <a:rPr lang="tr-TR" sz="1600" dirty="0">
                <a:solidFill>
                  <a:schemeClr val="accent4">
                    <a:lumMod val="60000"/>
                    <a:lumOff val="40000"/>
                  </a:schemeClr>
                </a:solidFill>
                <a:effectLst>
                  <a:outerShdw blurRad="50800" dist="50800" dir="5400000" algn="ctr" rotWithShape="0">
                    <a:srgbClr val="000000"/>
                  </a:outerShdw>
                  <a:reflection dist="50800" dir="5400000" sy="-100000" algn="bl" rotWithShape="0"/>
                </a:effectLst>
              </a:rPr>
              <a:t> </a:t>
            </a:r>
            <a:r>
              <a:rPr lang="tr-TR" sz="1600" dirty="0" err="1">
                <a:solidFill>
                  <a:schemeClr val="accent4">
                    <a:lumMod val="60000"/>
                    <a:lumOff val="40000"/>
                  </a:schemeClr>
                </a:solidFill>
                <a:effectLst>
                  <a:outerShdw blurRad="50800" dist="50800" dir="5400000" algn="ctr" rotWithShape="0">
                    <a:srgbClr val="000000"/>
                  </a:outerShdw>
                  <a:reflection dist="50800" dir="5400000" sy="-100000" algn="bl" rotWithShape="0"/>
                </a:effectLst>
              </a:rPr>
              <a:t>for</a:t>
            </a:r>
            <a:r>
              <a:rPr lang="tr-TR" sz="1600" dirty="0">
                <a:solidFill>
                  <a:schemeClr val="accent4">
                    <a:lumMod val="60000"/>
                    <a:lumOff val="40000"/>
                  </a:schemeClr>
                </a:solidFill>
                <a:effectLst>
                  <a:outerShdw blurRad="50800" dist="50800" dir="5400000" algn="ctr" rotWithShape="0">
                    <a:srgbClr val="000000"/>
                  </a:outerShdw>
                  <a:reflection dist="50800" dir="5400000" sy="-100000" algn="bl" rotWithShape="0"/>
                </a:effectLst>
              </a:rPr>
              <a:t> </a:t>
            </a:r>
            <a:r>
              <a:rPr lang="tr-TR" sz="1600" dirty="0" err="1">
                <a:solidFill>
                  <a:schemeClr val="accent4">
                    <a:lumMod val="60000"/>
                    <a:lumOff val="40000"/>
                  </a:schemeClr>
                </a:solidFill>
                <a:effectLst>
                  <a:outerShdw blurRad="50800" dist="50800" dir="5400000" algn="ctr" rotWithShape="0">
                    <a:srgbClr val="000000"/>
                  </a:outerShdw>
                  <a:reflection dist="50800" dir="5400000" sy="-100000" algn="bl" rotWithShape="0"/>
                </a:effectLst>
              </a:rPr>
              <a:t>listening</a:t>
            </a:r>
            <a:r>
              <a:rPr lang="tr-TR" sz="1600" dirty="0">
                <a:solidFill>
                  <a:schemeClr val="accent4">
                    <a:lumMod val="60000"/>
                    <a:lumOff val="40000"/>
                  </a:schemeClr>
                </a:solidFill>
                <a:effectLst>
                  <a:outerShdw blurRad="50800" dist="50800" dir="5400000" algn="ctr" rotWithShape="0">
                    <a:srgbClr val="000000"/>
                  </a:outerShdw>
                  <a:reflection dist="50800" dir="5400000" sy="-100000" algn="bl" rotWithShape="0"/>
                </a:effectLst>
              </a:rPr>
              <a:t> </a:t>
            </a:r>
            <a:r>
              <a:rPr lang="tr-TR" sz="1600" dirty="0" err="1">
                <a:solidFill>
                  <a:schemeClr val="accent4">
                    <a:lumMod val="60000"/>
                    <a:lumOff val="40000"/>
                  </a:schemeClr>
                </a:solidFill>
                <a:effectLst>
                  <a:outerShdw blurRad="50800" dist="50800" dir="5400000" algn="ctr" rotWithShape="0">
                    <a:srgbClr val="000000"/>
                  </a:outerShdw>
                  <a:reflection dist="50800" dir="5400000" sy="-100000" algn="bl" rotWithShape="0"/>
                </a:effectLst>
              </a:rPr>
              <a:t>through</a:t>
            </a:r>
            <a:r>
              <a:rPr lang="tr-TR" sz="1600" dirty="0">
                <a:solidFill>
                  <a:schemeClr val="accent4">
                    <a:lumMod val="60000"/>
                    <a:lumOff val="40000"/>
                  </a:schemeClr>
                </a:solidFill>
                <a:effectLst>
                  <a:outerShdw blurRad="50800" dist="50800" dir="5400000" algn="ctr" rotWithShape="0">
                    <a:srgbClr val="000000"/>
                  </a:outerShdw>
                  <a:reflection dist="50800" dir="5400000" sy="-100000" algn="bl" rotWithShape="0"/>
                </a:effectLst>
              </a:rPr>
              <a:t> </a:t>
            </a:r>
            <a:r>
              <a:rPr lang="tr-TR" sz="1600" dirty="0" err="1">
                <a:solidFill>
                  <a:schemeClr val="accent4">
                    <a:lumMod val="60000"/>
                    <a:lumOff val="40000"/>
                  </a:schemeClr>
                </a:solidFill>
                <a:effectLst>
                  <a:outerShdw blurRad="50800" dist="50800" dir="5400000" algn="ctr" rotWithShape="0">
                    <a:srgbClr val="000000"/>
                  </a:outerShdw>
                  <a:reflection dist="50800" dir="5400000" sy="-100000" algn="bl" rotWithShape="0"/>
                </a:effectLst>
              </a:rPr>
              <a:t>the</a:t>
            </a:r>
            <a:r>
              <a:rPr lang="tr-TR" sz="1600" dirty="0">
                <a:solidFill>
                  <a:schemeClr val="accent4">
                    <a:lumMod val="60000"/>
                    <a:lumOff val="40000"/>
                  </a:schemeClr>
                </a:solidFill>
                <a:effectLst>
                  <a:outerShdw blurRad="50800" dist="50800" dir="5400000" algn="ctr" rotWithShape="0">
                    <a:srgbClr val="000000"/>
                  </a:outerShdw>
                  <a:reflection dist="50800" dir="5400000" sy="-100000" algn="bl" rotWithShape="0"/>
                </a:effectLst>
              </a:rPr>
              <a:t> </a:t>
            </a:r>
            <a:r>
              <a:rPr lang="tr-TR" sz="1600" dirty="0" err="1">
                <a:solidFill>
                  <a:schemeClr val="accent4">
                    <a:lumMod val="60000"/>
                    <a:lumOff val="40000"/>
                  </a:schemeClr>
                </a:solidFill>
                <a:effectLst>
                  <a:outerShdw blurRad="50800" dist="50800" dir="5400000" algn="ctr" rotWithShape="0">
                    <a:srgbClr val="000000"/>
                  </a:outerShdw>
                  <a:reflection dist="50800" dir="5400000" sy="-100000" algn="bl" rotWithShape="0"/>
                </a:effectLst>
              </a:rPr>
              <a:t>version</a:t>
            </a:r>
            <a:r>
              <a:rPr lang="tr-TR" sz="1600" dirty="0">
                <a:solidFill>
                  <a:schemeClr val="accent4">
                    <a:lumMod val="60000"/>
                    <a:lumOff val="40000"/>
                  </a:schemeClr>
                </a:solidFill>
                <a:effectLst>
                  <a:outerShdw blurRad="50800" dist="50800" dir="5400000" algn="ctr" rotWithShape="0">
                    <a:srgbClr val="000000"/>
                  </a:outerShdw>
                  <a:reflection dist="50800" dir="5400000" sy="-100000" algn="bl" rotWithShape="0"/>
                </a:effectLst>
              </a:rPr>
              <a:t> 1.0 </a:t>
            </a:r>
          </a:p>
        </p:txBody>
      </p:sp>
    </p:spTree>
    <p:extLst>
      <p:ext uri="{BB962C8B-B14F-4D97-AF65-F5344CB8AC3E}">
        <p14:creationId xmlns:p14="http://schemas.microsoft.com/office/powerpoint/2010/main" val="14580759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8</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Understanding</a:t>
            </a:r>
            <a:endParaRPr lang="en-US" sz="2400" dirty="0">
              <a:solidFill>
                <a:srgbClr val="00FF00"/>
              </a:solidFill>
            </a:endParaRPr>
          </a:p>
        </p:txBody>
      </p:sp>
      <p:pic>
        <p:nvPicPr>
          <p:cNvPr id="6" name="Picture 5">
            <a:extLst>
              <a:ext uri="{FF2B5EF4-FFF2-40B4-BE49-F238E27FC236}">
                <a16:creationId xmlns:a16="http://schemas.microsoft.com/office/drawing/2014/main" id="{AEB038A9-F860-53EB-2C8F-D458DE8A6156}"/>
              </a:ext>
            </a:extLst>
          </p:cNvPr>
          <p:cNvPicPr>
            <a:picLocks noChangeAspect="1"/>
          </p:cNvPicPr>
          <p:nvPr/>
        </p:nvPicPr>
        <p:blipFill>
          <a:blip r:embed="rId2"/>
          <a:stretch>
            <a:fillRect/>
          </a:stretch>
        </p:blipFill>
        <p:spPr>
          <a:xfrm>
            <a:off x="920627" y="1855434"/>
            <a:ext cx="8372800" cy="4296792"/>
          </a:xfrm>
          <a:prstGeom prst="rect">
            <a:avLst/>
          </a:prstGeom>
        </p:spPr>
      </p:pic>
      <p:sp>
        <p:nvSpPr>
          <p:cNvPr id="7" name="TextBox 6">
            <a:extLst>
              <a:ext uri="{FF2B5EF4-FFF2-40B4-BE49-F238E27FC236}">
                <a16:creationId xmlns:a16="http://schemas.microsoft.com/office/drawing/2014/main" id="{3BB3377C-FEE6-9A75-A009-11F88B7E03D2}"/>
              </a:ext>
            </a:extLst>
          </p:cNvPr>
          <p:cNvSpPr txBox="1"/>
          <p:nvPr/>
        </p:nvSpPr>
        <p:spPr>
          <a:xfrm>
            <a:off x="920627" y="1331650"/>
            <a:ext cx="8372800" cy="369332"/>
          </a:xfrm>
          <a:prstGeom prst="rect">
            <a:avLst/>
          </a:prstGeom>
          <a:noFill/>
        </p:spPr>
        <p:txBody>
          <a:bodyPr wrap="square" rtlCol="0">
            <a:spAutoFit/>
          </a:bodyPr>
          <a:lstStyle/>
          <a:p>
            <a:pPr algn="ctr"/>
            <a:r>
              <a:rPr lang="tr-TR" dirty="0" err="1">
                <a:solidFill>
                  <a:schemeClr val="bg1"/>
                </a:solidFill>
              </a:rPr>
              <a:t>National</a:t>
            </a:r>
            <a:r>
              <a:rPr lang="tr-TR" dirty="0">
                <a:solidFill>
                  <a:schemeClr val="bg1"/>
                </a:solidFill>
              </a:rPr>
              <a:t> Center </a:t>
            </a:r>
            <a:r>
              <a:rPr lang="tr-TR" dirty="0" err="1">
                <a:solidFill>
                  <a:schemeClr val="bg1"/>
                </a:solidFill>
              </a:rPr>
              <a:t>for</a:t>
            </a:r>
            <a:r>
              <a:rPr lang="tr-TR" dirty="0">
                <a:solidFill>
                  <a:schemeClr val="bg1"/>
                </a:solidFill>
              </a:rPr>
              <a:t> </a:t>
            </a:r>
            <a:r>
              <a:rPr lang="tr-TR" dirty="0" err="1">
                <a:solidFill>
                  <a:schemeClr val="bg1"/>
                </a:solidFill>
              </a:rPr>
              <a:t>Biotechnology</a:t>
            </a:r>
            <a:r>
              <a:rPr lang="tr-TR" dirty="0">
                <a:solidFill>
                  <a:schemeClr val="bg1"/>
                </a:solidFill>
              </a:rPr>
              <a:t> Information </a:t>
            </a:r>
            <a:r>
              <a:rPr lang="tr-TR" dirty="0" err="1">
                <a:solidFill>
                  <a:schemeClr val="bg1"/>
                </a:solidFill>
                <a:hlinkClick r:id="rId3" tooltip="https://www.ncbi.nlm.nih.gov/"/>
              </a:rPr>
              <a:t>Website</a:t>
            </a:r>
            <a:endParaRPr lang="tr-TR" dirty="0">
              <a:solidFill>
                <a:schemeClr val="bg1"/>
              </a:solidFill>
            </a:endParaRPr>
          </a:p>
        </p:txBody>
      </p:sp>
    </p:spTree>
    <p:extLst>
      <p:ext uri="{BB962C8B-B14F-4D97-AF65-F5344CB8AC3E}">
        <p14:creationId xmlns:p14="http://schemas.microsoft.com/office/powerpoint/2010/main" val="26601443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9</a:t>
            </a:fld>
            <a:endParaRPr lang="en-US" dirty="0"/>
          </a:p>
        </p:txBody>
      </p:sp>
      <p:sp>
        <p:nvSpPr>
          <p:cNvPr id="3" name="Title 1">
            <a:extLst>
              <a:ext uri="{FF2B5EF4-FFF2-40B4-BE49-F238E27FC236}">
                <a16:creationId xmlns:a16="http://schemas.microsoft.com/office/drawing/2014/main" id="{5949B235-34DA-04FD-64A6-8C24062AF11E}"/>
              </a:ext>
            </a:extLst>
          </p:cNvPr>
          <p:cNvSpPr txBox="1">
            <a:spLocks/>
          </p:cNvSpPr>
          <p:nvPr/>
        </p:nvSpPr>
        <p:spPr>
          <a:xfrm>
            <a:off x="920627" y="347905"/>
            <a:ext cx="2958052" cy="488987"/>
          </a:xfrm>
          <a:prstGeom prst="rect">
            <a:avLst/>
          </a:prstGeom>
        </p:spPr>
        <p:txBody>
          <a:bodyPr vert="horz" lIns="91440" tIns="45720" rIns="91440" bIns="45720" rtlCol="0" anchor="b">
            <a:normAutofit/>
            <a:scene3d>
              <a:camera prst="orthographicFront"/>
              <a:lightRig rig="threePt" dir="t">
                <a:rot lat="0" lon="0" rev="0"/>
              </a:lightRig>
            </a:scene3d>
            <a:sp3d>
              <a:bevelT w="0"/>
            </a:sp3d>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400" dirty="0">
                <a:solidFill>
                  <a:srgbClr val="00FF00"/>
                </a:solidFill>
              </a:rPr>
              <a:t>Data </a:t>
            </a:r>
            <a:r>
              <a:rPr lang="tr-TR" sz="2400" dirty="0" err="1">
                <a:solidFill>
                  <a:srgbClr val="00FF00"/>
                </a:solidFill>
              </a:rPr>
              <a:t>Understanding</a:t>
            </a:r>
            <a:endParaRPr lang="en-US" sz="2400" dirty="0">
              <a:solidFill>
                <a:srgbClr val="00FF00"/>
              </a:solidFill>
            </a:endParaRPr>
          </a:p>
        </p:txBody>
      </p:sp>
      <p:sp>
        <p:nvSpPr>
          <p:cNvPr id="2" name="TextBox 1">
            <a:extLst>
              <a:ext uri="{FF2B5EF4-FFF2-40B4-BE49-F238E27FC236}">
                <a16:creationId xmlns:a16="http://schemas.microsoft.com/office/drawing/2014/main" id="{258FF735-3332-AA97-7E2E-DA50D7786366}"/>
              </a:ext>
            </a:extLst>
          </p:cNvPr>
          <p:cNvSpPr txBox="1"/>
          <p:nvPr/>
        </p:nvSpPr>
        <p:spPr>
          <a:xfrm>
            <a:off x="920627" y="1327363"/>
            <a:ext cx="8897815" cy="369332"/>
          </a:xfrm>
          <a:prstGeom prst="rect">
            <a:avLst/>
          </a:prstGeom>
          <a:noFill/>
        </p:spPr>
        <p:txBody>
          <a:bodyPr wrap="square" rtlCol="0">
            <a:spAutoFit/>
          </a:bodyPr>
          <a:lstStyle/>
          <a:p>
            <a:r>
              <a:rPr lang="tr-TR" dirty="0" err="1">
                <a:solidFill>
                  <a:schemeClr val="bg1"/>
                </a:solidFill>
              </a:rPr>
              <a:t>For</a:t>
            </a:r>
            <a:r>
              <a:rPr lang="tr-TR" dirty="0">
                <a:solidFill>
                  <a:schemeClr val="bg1"/>
                </a:solidFill>
              </a:rPr>
              <a:t> </a:t>
            </a:r>
            <a:r>
              <a:rPr lang="tr-TR" dirty="0" err="1">
                <a:solidFill>
                  <a:schemeClr val="bg1"/>
                </a:solidFill>
              </a:rPr>
              <a:t>each</a:t>
            </a:r>
            <a:r>
              <a:rPr lang="tr-TR" dirty="0">
                <a:solidFill>
                  <a:schemeClr val="bg1"/>
                </a:solidFill>
              </a:rPr>
              <a:t> </a:t>
            </a:r>
            <a:r>
              <a:rPr lang="tr-TR" dirty="0" err="1">
                <a:solidFill>
                  <a:schemeClr val="bg1"/>
                </a:solidFill>
              </a:rPr>
              <a:t>article</a:t>
            </a:r>
            <a:r>
              <a:rPr lang="tr-TR" dirty="0">
                <a:solidFill>
                  <a:schemeClr val="bg1"/>
                </a:solidFill>
              </a:rPr>
              <a:t>, </a:t>
            </a:r>
            <a:r>
              <a:rPr lang="tr-TR" dirty="0" err="1">
                <a:solidFill>
                  <a:schemeClr val="bg1"/>
                </a:solidFill>
              </a:rPr>
              <a:t>we</a:t>
            </a:r>
            <a:r>
              <a:rPr lang="tr-TR" dirty="0">
                <a:solidFill>
                  <a:schemeClr val="bg1"/>
                </a:solidFill>
              </a:rPr>
              <a:t> </a:t>
            </a:r>
            <a:r>
              <a:rPr lang="tr-TR" dirty="0" err="1">
                <a:solidFill>
                  <a:schemeClr val="bg1"/>
                </a:solidFill>
              </a:rPr>
              <a:t>get</a:t>
            </a:r>
            <a:r>
              <a:rPr lang="tr-TR" dirty="0">
                <a:solidFill>
                  <a:schemeClr val="bg1"/>
                </a:solidFill>
              </a:rPr>
              <a:t> </a:t>
            </a:r>
            <a:r>
              <a:rPr lang="tr-TR" dirty="0" err="1">
                <a:solidFill>
                  <a:schemeClr val="bg1"/>
                </a:solidFill>
              </a:rPr>
              <a:t>dictionary</a:t>
            </a:r>
            <a:r>
              <a:rPr lang="tr-TR" dirty="0">
                <a:solidFill>
                  <a:schemeClr val="bg1"/>
                </a:solidFill>
              </a:rPr>
              <a:t> </a:t>
            </a:r>
            <a:r>
              <a:rPr lang="tr-TR" dirty="0" err="1">
                <a:solidFill>
                  <a:schemeClr val="bg1"/>
                </a:solidFill>
              </a:rPr>
              <a:t>objects</a:t>
            </a:r>
            <a:r>
              <a:rPr lang="tr-TR" dirty="0">
                <a:solidFill>
                  <a:schemeClr val="bg1"/>
                </a:solidFill>
              </a:rPr>
              <a:t> </a:t>
            </a:r>
            <a:r>
              <a:rPr lang="tr-TR" dirty="0" err="1">
                <a:solidFill>
                  <a:schemeClr val="bg1"/>
                </a:solidFill>
              </a:rPr>
              <a:t>that</a:t>
            </a:r>
            <a:r>
              <a:rPr lang="tr-TR" dirty="0">
                <a:solidFill>
                  <a:schemeClr val="bg1"/>
                </a:solidFill>
              </a:rPr>
              <a:t> </a:t>
            </a:r>
            <a:r>
              <a:rPr lang="tr-TR" dirty="0" err="1">
                <a:solidFill>
                  <a:schemeClr val="bg1"/>
                </a:solidFill>
              </a:rPr>
              <a:t>contains</a:t>
            </a:r>
            <a:r>
              <a:rPr lang="tr-TR" dirty="0">
                <a:solidFill>
                  <a:schemeClr val="bg1"/>
                </a:solidFill>
              </a:rPr>
              <a:t> </a:t>
            </a:r>
            <a:r>
              <a:rPr lang="tr-TR" dirty="0" err="1">
                <a:solidFill>
                  <a:schemeClr val="bg1"/>
                </a:solidFill>
              </a:rPr>
              <a:t>attributes</a:t>
            </a:r>
            <a:r>
              <a:rPr lang="tr-TR" dirty="0">
                <a:solidFill>
                  <a:schemeClr val="bg1"/>
                </a:solidFill>
              </a:rPr>
              <a:t> of </a:t>
            </a:r>
            <a:r>
              <a:rPr lang="tr-TR" dirty="0" err="1">
                <a:solidFill>
                  <a:schemeClr val="bg1"/>
                </a:solidFill>
              </a:rPr>
              <a:t>articles</a:t>
            </a:r>
            <a:r>
              <a:rPr lang="tr-TR" dirty="0">
                <a:solidFill>
                  <a:schemeClr val="bg1"/>
                </a:solidFill>
              </a:rPr>
              <a:t>:</a:t>
            </a:r>
          </a:p>
        </p:txBody>
      </p:sp>
    </p:spTree>
    <p:extLst>
      <p:ext uri="{BB962C8B-B14F-4D97-AF65-F5344CB8AC3E}">
        <p14:creationId xmlns:p14="http://schemas.microsoft.com/office/powerpoint/2010/main" val="293818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6180</TotalTime>
  <Words>3975</Words>
  <Application>Microsoft Office PowerPoint</Application>
  <PresentationFormat>Widescreen</PresentationFormat>
  <Paragraphs>416</Paragraphs>
  <Slides>72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Consolas</vt:lpstr>
      <vt:lpstr>Helvetica Neue</vt:lpstr>
      <vt:lpstr>Office Theme</vt:lpstr>
      <vt:lpstr>BioMedical Data Mining </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Orhan Aytekin</cp:lastModifiedBy>
  <cp:revision>321</cp:revision>
  <dcterms:created xsi:type="dcterms:W3CDTF">2015-09-12T15:05:51Z</dcterms:created>
  <dcterms:modified xsi:type="dcterms:W3CDTF">2022-12-31T00:15:35Z</dcterms:modified>
</cp:coreProperties>
</file>